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0"/>
  </p:notesMasterIdLst>
  <p:sldIdLst>
    <p:sldId id="256" r:id="rId2"/>
    <p:sldId id="260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87" r:id="rId15"/>
    <p:sldId id="275" r:id="rId16"/>
    <p:sldId id="274" r:id="rId17"/>
    <p:sldId id="276" r:id="rId18"/>
    <p:sldId id="278" r:id="rId19"/>
    <p:sldId id="277" r:id="rId20"/>
    <p:sldId id="281" r:id="rId21"/>
    <p:sldId id="280" r:id="rId22"/>
    <p:sldId id="279" r:id="rId23"/>
    <p:sldId id="284" r:id="rId24"/>
    <p:sldId id="285" r:id="rId25"/>
    <p:sldId id="286" r:id="rId26"/>
    <p:sldId id="288" r:id="rId27"/>
    <p:sldId id="289" r:id="rId28"/>
    <p:sldId id="296" r:id="rId29"/>
    <p:sldId id="297" r:id="rId30"/>
    <p:sldId id="298" r:id="rId31"/>
    <p:sldId id="299" r:id="rId32"/>
    <p:sldId id="290" r:id="rId33"/>
    <p:sldId id="300" r:id="rId34"/>
    <p:sldId id="292" r:id="rId35"/>
    <p:sldId id="293" r:id="rId36"/>
    <p:sldId id="294" r:id="rId37"/>
    <p:sldId id="295" r:id="rId38"/>
    <p:sldId id="291" r:id="rId3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92" y="16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28.2.2013.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4444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607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0520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07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Navesti razlike između web </a:t>
            </a:r>
            <a:r>
              <a:rPr lang="hr-HR" dirty="0" err="1"/>
              <a:t>dizajenera</a:t>
            </a:r>
            <a:r>
              <a:rPr lang="hr-HR" dirty="0"/>
              <a:t> i web programera</a:t>
            </a:r>
          </a:p>
          <a:p>
            <a:r>
              <a:rPr lang="hr-HR" dirty="0"/>
              <a:t>Tko se čime bavi</a:t>
            </a:r>
          </a:p>
          <a:p>
            <a:r>
              <a:rPr lang="hr-HR" dirty="0"/>
              <a:t>Koji su alati za rad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6689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Navesti razlike između web </a:t>
            </a:r>
            <a:r>
              <a:rPr lang="hr-HR" dirty="0" err="1"/>
              <a:t>dizajenera</a:t>
            </a:r>
            <a:r>
              <a:rPr lang="hr-HR" dirty="0"/>
              <a:t> i web programera</a:t>
            </a:r>
          </a:p>
          <a:p>
            <a:r>
              <a:rPr lang="hr-HR" dirty="0"/>
              <a:t>Tko se čime bavi</a:t>
            </a:r>
          </a:p>
          <a:p>
            <a:r>
              <a:rPr lang="hr-HR" dirty="0"/>
              <a:t>Koji su alati za rad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668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8863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Primjer google-a -  jednostavan pruža ono za što je zamišljen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8080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3287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2504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852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6086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2215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2716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564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4154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0718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4121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4388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0473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7766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104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0058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0870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5290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4555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227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072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2233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462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734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831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647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637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774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3569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229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28.2.2013.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28.2.2013.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28.2.2013.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28.2.2013.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28.2.2013.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28.2.2013.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28.2.2013.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28.2.2013.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28.2.2013.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28.2.2013.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28.2.2013.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28.2.2013.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28.2.2013.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28.2.2013.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Oblikovanje web stranica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mtClean="0"/>
              <a:t>1. predavanje</a:t>
            </a:r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/>
          <a:lstStyle/>
          <a:p>
            <a:r>
              <a:rPr lang="en-US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Ocjenjivanje</a:t>
            </a:r>
            <a:r>
              <a:rPr lang="en-US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projekta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vi-VN" sz="1600" smtClean="0"/>
              <a:t>broj stranica - više je bolje</a:t>
            </a:r>
          </a:p>
          <a:p>
            <a:r>
              <a:rPr lang="vi-VN" sz="1600" smtClean="0"/>
              <a:t>razrađenost odabrane teme</a:t>
            </a:r>
          </a:p>
          <a:p>
            <a:r>
              <a:rPr lang="vi-VN" sz="1600" smtClean="0"/>
              <a:t>složenost stranica i informacija</a:t>
            </a:r>
          </a:p>
          <a:p>
            <a:r>
              <a:rPr lang="vi-VN" sz="1600" smtClean="0"/>
              <a:t>dizajn i vizualna prepoznatljivost web site-a</a:t>
            </a:r>
          </a:p>
          <a:p>
            <a:r>
              <a:rPr lang="vi-VN" sz="1600" smtClean="0"/>
              <a:t>originalnost</a:t>
            </a:r>
          </a:p>
          <a:p>
            <a:r>
              <a:rPr lang="vi-VN" sz="1600" smtClean="0"/>
              <a:t>organizacija site-a (način povezanosti stranica)</a:t>
            </a:r>
          </a:p>
          <a:p>
            <a:r>
              <a:rPr lang="vi-VN" sz="1600" smtClean="0"/>
              <a:t>lakoća i jasnoća kretanja po site-u</a:t>
            </a:r>
          </a:p>
          <a:p>
            <a:r>
              <a:rPr lang="vi-VN" sz="1600" smtClean="0"/>
              <a:t>brzina učitavanja stranica</a:t>
            </a:r>
          </a:p>
          <a:p>
            <a:r>
              <a:rPr lang="vi-VN" sz="1600" smtClean="0"/>
              <a:t>čitljivost informacija</a:t>
            </a:r>
          </a:p>
          <a:p>
            <a:r>
              <a:rPr lang="vi-VN" sz="1600" smtClean="0"/>
              <a:t>uravnoteženost grafičkih i tekstualnih informacija</a:t>
            </a:r>
          </a:p>
          <a:p>
            <a:r>
              <a:rPr lang="vi-VN" sz="1600" smtClean="0"/>
              <a:t>konzistentnost stranica</a:t>
            </a:r>
          </a:p>
          <a:p>
            <a:r>
              <a:rPr lang="vi-VN" sz="1600" smtClean="0"/>
              <a:t>stil programiranja</a:t>
            </a:r>
          </a:p>
          <a:p>
            <a:r>
              <a:rPr lang="vi-VN" sz="1600" smtClean="0"/>
              <a:t>popularnost na Google-u</a:t>
            </a:r>
          </a:p>
          <a:p>
            <a:r>
              <a:rPr lang="vi-VN" sz="1600" smtClean="0"/>
              <a:t>broj linkova</a:t>
            </a:r>
          </a:p>
          <a:p>
            <a:r>
              <a:rPr lang="vi-VN" sz="1600" smtClean="0"/>
              <a:t>integracija sa drugim Internet servisima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/>
          <a:lstStyle/>
          <a:p>
            <a:r>
              <a:rPr lang="hr-HR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Ocjenjivanje</a:t>
            </a:r>
            <a:r>
              <a:rPr lang="en-US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projekta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CSS-a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formi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pretraživanje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naslova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(page title),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naslova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alt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slikama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....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SEO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neke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server-side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tehnologije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AJAX-a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ocjena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W3C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Validatora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-HR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linkovi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rade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ponašanje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različitim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preglednicima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rezolucijama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pravopisna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točnost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višejezičnost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verzija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ispis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Javascripta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/>
          <a:lstStyle/>
          <a:p>
            <a:r>
              <a:rPr lang="hr-HR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Definicija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dizajn je vještina izrade hipermedijskog sadržaja čiji je konačni cilj stvaranje web stranice.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endParaRPr lang="hr-HR" sz="2666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Obuhvaća </a:t>
            </a:r>
            <a:r>
              <a:rPr lang="hr-HR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mnogo različitih vještina i disciplina u </a:t>
            </a:r>
            <a:r>
              <a:rPr lang="hr-HR" sz="2666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izradi i </a:t>
            </a:r>
            <a:r>
              <a:rPr lang="hr-HR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održavanju web </a:t>
            </a:r>
            <a:r>
              <a:rPr lang="hr-HR" sz="2666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stranica.</a:t>
            </a:r>
          </a:p>
          <a:p>
            <a:pPr marL="1018117" lvl="1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1866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dizajner vs. Web </a:t>
            </a:r>
            <a:r>
              <a:rPr lang="hr-HR" sz="32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programer</a:t>
            </a:r>
            <a:endParaRPr lang="hr-HR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dizajner je osoba koja je orijentirana na grafički aspekt izrade web stranica.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endParaRPr lang="hr-HR" sz="2666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programer je osoba koja koristi koristi tehnologije programiranja, što na klijentskoj što na serverskoj strani.</a:t>
            </a:r>
          </a:p>
          <a:p>
            <a:pPr marL="1018117" lvl="1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1866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Planiranje web sjedišta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83" y="955942"/>
            <a:ext cx="3073409" cy="5170222"/>
          </a:xfrm>
        </p:spPr>
      </p:pic>
    </p:spTree>
    <p:extLst>
      <p:ext uri="{BB962C8B-B14F-4D97-AF65-F5344CB8AC3E}">
        <p14:creationId xmlns:p14="http://schemas.microsoft.com/office/powerpoint/2010/main" val="30683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hr-HR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Pravila dizajna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Jednostavan dizajn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Sadržaj stranice</a:t>
            </a:r>
            <a:endParaRPr lang="hr-HR" sz="2600" dirty="0"/>
          </a:p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Čitljivost teksta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Jednostavnost korištenja – navigacija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Podrška za sve preglednike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Ažuriranost stranice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Ključne riječi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Pružanje informacija korisniku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Razlog za vraćanje na stranicu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 smtClean="0"/>
              <a:t>Testiranje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pPr marL="514350" indent="-514350"/>
            <a:r>
              <a:rPr lang="hr-HR"/>
              <a:t>Jednostavan dizajn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Jednostavan dizajn je ključ uspješne web stranice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Posjetitelji ne vole komplicirane stranice 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Prilagoditi stranicu namjeni</a:t>
            </a:r>
          </a:p>
          <a:p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pPr marL="514350" indent="-514350"/>
            <a:r>
              <a:rPr lang="hr-HR" dirty="0" smtClean="0"/>
              <a:t>Sadržaj stranice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Pregledavanje stranica u obliku slova F</a:t>
            </a:r>
          </a:p>
          <a:p>
            <a:endParaRPr lang="hr-H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7233990" cy="31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pPr marL="514350" indent="-514350"/>
            <a:r>
              <a:rPr lang="hr-HR" dirty="0" smtClean="0"/>
              <a:t>Čitljivost teksta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Veličina i odabir font-a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Boje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Položaj teksta</a:t>
            </a:r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marL="514350" indent="-514350"/>
            <a:r>
              <a:rPr lang="hr-HR" sz="3500" dirty="0"/>
              <a:t>Jednostavnost korištenja – navigacija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Horizontalna navigacija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Vertikalna vertikalna</a:t>
            </a:r>
          </a:p>
          <a:p>
            <a:pPr>
              <a:lnSpc>
                <a:spcPct val="150000"/>
              </a:lnSpc>
            </a:pPr>
            <a:r>
              <a:rPr lang="hr-HR" sz="3600" dirty="0"/>
              <a:t>Konzistentnost</a:t>
            </a:r>
          </a:p>
          <a:p>
            <a:pPr marL="0" indent="0">
              <a:lnSpc>
                <a:spcPct val="150000"/>
              </a:lnSpc>
              <a:buNone/>
            </a:pPr>
            <a:endParaRPr lang="hr-HR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hr-HR" smtClean="0"/>
              <a:t>Sadržaj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Osnove web dizajna</a:t>
            </a:r>
          </a:p>
          <a:p>
            <a:r>
              <a:rPr lang="hr-HR" dirty="0" smtClean="0"/>
              <a:t>Grafički formati</a:t>
            </a:r>
            <a:endParaRPr lang="hr-HR" dirty="0"/>
          </a:p>
          <a:p>
            <a:r>
              <a:rPr lang="hr-HR" dirty="0" smtClean="0"/>
              <a:t>HTML </a:t>
            </a:r>
            <a:r>
              <a:rPr lang="hr-HR" dirty="0" err="1" smtClean="0"/>
              <a:t>frame</a:t>
            </a:r>
            <a:r>
              <a:rPr lang="hr-HR" dirty="0" smtClean="0"/>
              <a:t>-ovi</a:t>
            </a:r>
          </a:p>
          <a:p>
            <a:r>
              <a:rPr lang="hr-HR" dirty="0"/>
              <a:t>CSS</a:t>
            </a:r>
          </a:p>
          <a:p>
            <a:r>
              <a:rPr lang="hr-HR" dirty="0" smtClean="0"/>
              <a:t>HTML </a:t>
            </a:r>
            <a:r>
              <a:rPr lang="hr-HR" dirty="0"/>
              <a:t>5</a:t>
            </a:r>
          </a:p>
          <a:p>
            <a:r>
              <a:rPr lang="hr-HR" dirty="0" smtClean="0"/>
              <a:t>AJAX</a:t>
            </a:r>
            <a:endParaRPr lang="hr-HR" dirty="0"/>
          </a:p>
          <a:p>
            <a:r>
              <a:rPr lang="hr-HR" dirty="0" err="1" smtClean="0"/>
              <a:t>jQuery</a:t>
            </a:r>
            <a:endParaRPr lang="hr-HR" dirty="0"/>
          </a:p>
          <a:p>
            <a:r>
              <a:rPr lang="hr-HR" dirty="0" smtClean="0"/>
              <a:t>SEO</a:t>
            </a:r>
          </a:p>
          <a:p>
            <a:r>
              <a:rPr lang="hr-HR" dirty="0" smtClean="0"/>
              <a:t>CMS, forum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pPr marL="514350" indent="-514350"/>
            <a:r>
              <a:rPr lang="hr-HR" dirty="0"/>
              <a:t>Podrška za sve preglednike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Problemi oko preglednika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hr-HR" sz="3600" dirty="0"/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r>
              <a:rPr lang="hr-HR" sz="3600" dirty="0" smtClean="0"/>
              <a:t>Mobile Web?</a:t>
            </a:r>
          </a:p>
          <a:p>
            <a:pPr marL="0" indent="0">
              <a:buNone/>
            </a:pPr>
            <a:endParaRPr lang="hr-HR" sz="28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5040560" cy="32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pPr marL="514350" indent="-514350"/>
            <a:r>
              <a:rPr lang="hr-HR" dirty="0"/>
              <a:t>Ažuriranost stranice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Uvijek najnovije informacije o uslugama i proizvodima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Praćenje tehnologija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Arhiva starijih informacija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pPr marL="514350" indent="-514350"/>
            <a:r>
              <a:rPr lang="hr-HR" dirty="0"/>
              <a:t>Ključne riječi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Što veća pozicija na tražilicama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Lakše pronalaženje tražene informacije</a:t>
            </a:r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hr-HR" dirty="0"/>
              <a:t>Pružanje informacija korisniku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Pružiti korisniku točnu informaciju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Vidljivo istaknuti najbitnije informacije</a:t>
            </a:r>
            <a:endParaRPr lang="hr-HR" sz="3600" dirty="0"/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1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pl-PL" dirty="0"/>
              <a:t>Razlog za vraćanje na stranicu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err="1" smtClean="0"/>
              <a:t>Blog</a:t>
            </a:r>
            <a:r>
              <a:rPr lang="hr-HR" sz="3600" dirty="0" smtClean="0"/>
              <a:t> ili forum</a:t>
            </a:r>
          </a:p>
          <a:p>
            <a:pPr>
              <a:lnSpc>
                <a:spcPct val="150000"/>
              </a:lnSpc>
            </a:pPr>
            <a:r>
              <a:rPr lang="hr-HR" sz="3600" dirty="0"/>
              <a:t>Kontinuirano ažuriranje proizvoda ili usluga</a:t>
            </a:r>
            <a:endParaRPr lang="hr-HR" sz="3600" dirty="0" smtClean="0"/>
          </a:p>
          <a:p>
            <a:pPr>
              <a:lnSpc>
                <a:spcPct val="150000"/>
              </a:lnSpc>
            </a:pPr>
            <a:r>
              <a:rPr lang="hr-HR" sz="3600" dirty="0" smtClean="0"/>
              <a:t>Pretplata na novosti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Društvene mreže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Testiranje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Prekinute veze - „</a:t>
            </a:r>
            <a:r>
              <a:rPr lang="hr-HR" sz="3600" dirty="0" err="1" smtClean="0"/>
              <a:t>broken</a:t>
            </a:r>
            <a:r>
              <a:rPr lang="hr-HR" sz="3600" dirty="0"/>
              <a:t> </a:t>
            </a:r>
            <a:r>
              <a:rPr lang="hr-HR" sz="3600" dirty="0" err="1" smtClean="0"/>
              <a:t>links</a:t>
            </a:r>
            <a:r>
              <a:rPr lang="hr-HR" sz="3600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Različite rezolucije</a:t>
            </a:r>
          </a:p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W3C </a:t>
            </a:r>
            <a:r>
              <a:rPr lang="en-US" sz="3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Validator</a:t>
            </a: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Grafički formati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/>
              <a:t>Cilj </a:t>
            </a:r>
            <a:r>
              <a:rPr lang="hr-HR" sz="3600" dirty="0" smtClean="0"/>
              <a:t>je stavljati </a:t>
            </a:r>
            <a:r>
              <a:rPr lang="hr-HR" sz="3600" dirty="0"/>
              <a:t>slike što veće kvalitete, a da zauzimaju što manje </a:t>
            </a:r>
            <a:r>
              <a:rPr lang="hr-HR" sz="3600" dirty="0" smtClean="0"/>
              <a:t>prostora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Rasterska grafika - (</a:t>
            </a:r>
            <a:r>
              <a:rPr lang="hr-HR" sz="3600" dirty="0" err="1" smtClean="0"/>
              <a:t>jpeg</a:t>
            </a:r>
            <a:r>
              <a:rPr lang="hr-HR" sz="3600" dirty="0" smtClean="0"/>
              <a:t>, </a:t>
            </a:r>
            <a:r>
              <a:rPr lang="hr-HR" sz="3600" dirty="0" err="1" smtClean="0"/>
              <a:t>png</a:t>
            </a:r>
            <a:r>
              <a:rPr lang="hr-HR" sz="3600" dirty="0" smtClean="0"/>
              <a:t>, </a:t>
            </a:r>
            <a:r>
              <a:rPr lang="hr-HR" sz="3600" dirty="0" err="1" smtClean="0"/>
              <a:t>gif</a:t>
            </a:r>
            <a:r>
              <a:rPr lang="hr-HR" sz="3600" dirty="0" smtClean="0"/>
              <a:t>, </a:t>
            </a:r>
            <a:r>
              <a:rPr lang="hr-HR" sz="3600" dirty="0" err="1" smtClean="0"/>
              <a:t>bmp</a:t>
            </a:r>
            <a:r>
              <a:rPr lang="hr-HR" sz="3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Vektorska grafika – (</a:t>
            </a:r>
            <a:r>
              <a:rPr lang="hr-HR" sz="3600" dirty="0" err="1" smtClean="0"/>
              <a:t>svg</a:t>
            </a:r>
            <a:r>
              <a:rPr lang="hr-HR" sz="3600" dirty="0" smtClean="0"/>
              <a:t>)</a:t>
            </a:r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Kompresija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Gubitak kvalitete povećanjem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7" y="3429000"/>
            <a:ext cx="2438789" cy="2383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29000"/>
            <a:ext cx="3427395" cy="241407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199106" y="4378422"/>
            <a:ext cx="1012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58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</a:t>
            </a: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LZW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kopresiju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bez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gubitaka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patentiran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tvrtke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Unisys (patent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istekao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2003)</a:t>
            </a: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sadrži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najviše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256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podržava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transparenciju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PNG</a:t>
            </a: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zamjena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GIF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bez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hr-HR" sz="30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 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channels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varijabilna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transparencija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hr-HR" sz="30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tehnički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napredniji</a:t>
            </a:r>
            <a:endParaRPr lang="hr-HR" sz="30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bolja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kompresija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obično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manji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5% do 25% od 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GIF-a</a:t>
            </a:r>
            <a:endParaRPr lang="hr-HR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podržava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16,7M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hr-HR" smtClean="0"/>
              <a:t>O predmetu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Kratica OWS</a:t>
            </a:r>
          </a:p>
          <a:p>
            <a:r>
              <a:rPr lang="hr-HR" dirty="0" smtClean="0"/>
              <a:t>5 ECTS bodova</a:t>
            </a:r>
          </a:p>
          <a:p>
            <a:r>
              <a:rPr lang="hr-HR" dirty="0" smtClean="0"/>
              <a:t>Opis predmeta: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Svrha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 site-a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trategije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dizajna</a:t>
            </a:r>
            <a:r>
              <a:rPr lang="hr-H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navigacija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veze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blikovanje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stranice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različitih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okružja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Grafika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GIF, JPEG,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Multimedija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animacija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webu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AVI, MP3, MPEG, SWF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JPEG</a:t>
            </a: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podržava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16,7M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lossy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kompresija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što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stupanj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kompresije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veći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gubi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kvaliteti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detaljima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slike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dodaje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artefakte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rubove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slova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PNG -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grafike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slovima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ravnim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crtama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oštrim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rubovima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JPG -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fotografije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detalja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smanjiti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rezoluciju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što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moguće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izrezati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bitne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dijelove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slike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ne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smanjiti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previše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pretjerati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kompresijom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nesigurni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spremiti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usporediti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kvalitetu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slika</a:t>
            </a:r>
            <a:r>
              <a:rPr lang="hr-HR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Vektorska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err="1" smtClean="0"/>
              <a:t>Plugin</a:t>
            </a:r>
            <a:r>
              <a:rPr lang="hr-HR" sz="3600" dirty="0" smtClean="0"/>
              <a:t>-ovi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Zadržavanje kvalitete povećanjem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7" y="3429000"/>
            <a:ext cx="2438789" cy="2383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34954"/>
            <a:ext cx="3427395" cy="240216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199106" y="4378422"/>
            <a:ext cx="1012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57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Vektorska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b="1" dirty="0" err="1"/>
              <a:t>Scalable</a:t>
            </a:r>
            <a:r>
              <a:rPr lang="hr-HR" sz="3600" b="1" dirty="0"/>
              <a:t> </a:t>
            </a:r>
            <a:r>
              <a:rPr lang="hr-HR" sz="3600" b="1" dirty="0" err="1"/>
              <a:t>Vector</a:t>
            </a:r>
            <a:r>
              <a:rPr lang="hr-HR" sz="3600" b="1" dirty="0"/>
              <a:t> </a:t>
            </a:r>
            <a:r>
              <a:rPr lang="hr-HR" sz="3600" b="1" dirty="0" err="1"/>
              <a:t>Graphics</a:t>
            </a:r>
            <a:r>
              <a:rPr lang="hr-HR" sz="3600" b="1" dirty="0"/>
              <a:t> (SVG)</a:t>
            </a:r>
            <a:r>
              <a:rPr lang="hr-HR" sz="3600" dirty="0"/>
              <a:t> </a:t>
            </a:r>
            <a:r>
              <a:rPr lang="hr-HR" sz="3600" dirty="0" smtClean="0"/>
              <a:t>je baziran na XML-u 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1999. godine W3C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Statički i dinamički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SVGZ – </a:t>
            </a:r>
            <a:r>
              <a:rPr lang="hr-HR" sz="3600" dirty="0" err="1" smtClean="0"/>
              <a:t>kompresirani</a:t>
            </a:r>
            <a:r>
              <a:rPr lang="hr-HR" sz="3600" dirty="0" smtClean="0"/>
              <a:t> 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Frame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okvir</a:t>
            </a: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&lt;frameset&gt;, &lt;frame&gt;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prikaz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dvije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stranica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unutar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jednog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prozora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preglednika</a:t>
            </a: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najćešće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korišteni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prikaz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navigacije</a:t>
            </a: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frameset se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umjesto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body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cols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rows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 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veličina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okvira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odvojena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zarezima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u %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ostali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zanimljivi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noresize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1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Frame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&lt;frameset cols="200px, 30%, *"&gt;</a:t>
            </a:r>
          </a:p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&lt;frame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prvog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okvira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</a:p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&lt;frame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drugog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okvira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  </a:t>
            </a:r>
          </a:p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&lt;frame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trećeg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okvira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</a:p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noframes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Tekst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prikazuje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preglednicima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podržavaju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okvire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noframes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 </a:t>
            </a:r>
          </a:p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lang="en-US" sz="2666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Frame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dobre strane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smanjuje se bandwith - navigacija se šalje jednom (i cacheira se na klijentu)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pojednostavljuje se navigacija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lagano je uključiti vanjsku stranicu unatar svoje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neovisni scroll prozori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loše strane frameova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prekida se veza između URL-a i linka (bookmark ne radi)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implementacija frameova nije konzistentna u različitim browserima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kršenje copyrighta 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mijenja se funkcija back gumba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vi-VN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ispis stranice je neočekivan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frame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unutar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dokumenta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indent="0"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hr-HR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test.asp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width=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%"</a:t>
            </a: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="300"&gt;</a:t>
            </a:r>
          </a:p>
          <a:p>
            <a:pPr marL="381000" indent="0"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&lt;p&gt;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Vaš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podržaja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.&lt;/p&gt;</a:t>
            </a:r>
          </a:p>
          <a:p>
            <a:pPr marL="381000" indent="0"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1.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Hvala </a:t>
            </a:r>
            <a:r>
              <a:rPr lang="hr-HR" smtClean="0"/>
              <a:t>na pozornosti!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44624"/>
            <a:ext cx="6491064" cy="1143000"/>
          </a:xfrm>
        </p:spPr>
        <p:txBody>
          <a:bodyPr/>
          <a:lstStyle/>
          <a:p>
            <a:r>
              <a:rPr lang="hr-HR" smtClean="0"/>
              <a:t>Cilj predmeta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upotrijebiti dosad stečena znanja sa predmeta MUP i PIN</a:t>
            </a:r>
          </a:p>
          <a:p>
            <a:r>
              <a:rPr lang="hr-HR" dirty="0" smtClean="0"/>
              <a:t>steći nova znanja u brzorastućem području</a:t>
            </a:r>
          </a:p>
          <a:p>
            <a:r>
              <a:rPr lang="hr-HR" dirty="0" smtClean="0"/>
              <a:t>stvoriti potpuno funkcionalnu Web stranicu (Web site)</a:t>
            </a:r>
          </a:p>
          <a:p>
            <a:r>
              <a:rPr lang="pl-PL" dirty="0" smtClean="0"/>
              <a:t>ocjenjivanje kroz kolokvij i projekt</a:t>
            </a:r>
          </a:p>
          <a:p>
            <a:r>
              <a:rPr lang="pl-PL" dirty="0" smtClean="0"/>
              <a:t>svaki student odabire temu za svoj projekt</a:t>
            </a:r>
          </a:p>
          <a:p>
            <a:pPr lvl="1"/>
            <a:r>
              <a:rPr lang="hr-HR" dirty="0" smtClean="0"/>
              <a:t>svoj hobi (sport, glazba, povijest, ...)</a:t>
            </a:r>
          </a:p>
          <a:p>
            <a:pPr lvl="1"/>
            <a:r>
              <a:rPr lang="hr-HR" dirty="0" smtClean="0"/>
              <a:t>Web </a:t>
            </a:r>
            <a:r>
              <a:rPr lang="hr-HR" dirty="0" err="1" smtClean="0"/>
              <a:t>shop</a:t>
            </a:r>
            <a:endParaRPr lang="hr-HR" dirty="0" smtClean="0"/>
          </a:p>
          <a:p>
            <a:pPr lvl="1"/>
            <a:r>
              <a:rPr lang="hr-HR" dirty="0" smtClean="0"/>
              <a:t>CMS/</a:t>
            </a:r>
            <a:r>
              <a:rPr lang="hr-HR" dirty="0" err="1" smtClean="0"/>
              <a:t>blog</a:t>
            </a:r>
            <a:r>
              <a:rPr lang="hr-HR" dirty="0" smtClean="0"/>
              <a:t> sustav</a:t>
            </a:r>
          </a:p>
          <a:p>
            <a:pPr lvl="1"/>
            <a:r>
              <a:rPr lang="hr-HR" dirty="0" smtClean="0"/>
              <a:t>socijalna mreža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hr-HR" smtClean="0"/>
              <a:t>Predznanja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vi-VN" smtClean="0"/>
              <a:t>Za uspješno pohađanje i shvaćanje ovog predmeta potrebna su predznanja:</a:t>
            </a:r>
            <a:endParaRPr lang="hr-HR" smtClean="0"/>
          </a:p>
          <a:p>
            <a:pPr lvl="1"/>
            <a:r>
              <a:rPr lang="hr-HR" smtClean="0"/>
              <a:t>HTML</a:t>
            </a:r>
          </a:p>
          <a:p>
            <a:pPr lvl="1"/>
            <a:r>
              <a:rPr lang="hr-HR" smtClean="0"/>
              <a:t>HTTP protokol</a:t>
            </a:r>
          </a:p>
          <a:p>
            <a:pPr lvl="1"/>
            <a:r>
              <a:rPr lang="hr-HR" smtClean="0"/>
              <a:t>JavaScript</a:t>
            </a:r>
          </a:p>
          <a:p>
            <a:pPr lvl="1"/>
            <a:r>
              <a:rPr lang="hr-HR" smtClean="0"/>
              <a:t>XML</a:t>
            </a:r>
          </a:p>
          <a:p>
            <a:pPr lvl="1"/>
            <a:r>
              <a:rPr lang="hr-HR" smtClean="0"/>
              <a:t>barem jedna server side tehnologija (ASP, PHP, ...)</a:t>
            </a:r>
          </a:p>
          <a:p>
            <a:pPr lvl="1"/>
            <a:r>
              <a:rPr lang="hr-HR" smtClean="0"/>
              <a:t>baze podataka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en-US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vi-VN" smtClean="0"/>
              <a:t>demonstracija usvojenih znanja na predmetima posvećenih izradi Web stranica (MUP, PIN, OWS)</a:t>
            </a:r>
          </a:p>
          <a:p>
            <a:r>
              <a:rPr lang="vi-VN" smtClean="0"/>
              <a:t>tema projekta ovisi o vama</a:t>
            </a:r>
          </a:p>
          <a:p>
            <a:r>
              <a:rPr lang="vi-VN" smtClean="0"/>
              <a:t>projekt treba biti u potpunosti gotov i zaokružen - ne smije imati "broken" linkovi, natpise poput "stranica u izgradnji", nepostojeće slike i slično</a:t>
            </a:r>
          </a:p>
          <a:p>
            <a:r>
              <a:rPr lang="vi-VN" smtClean="0"/>
              <a:t>uvjet za polaganje predmeta</a:t>
            </a:r>
          </a:p>
          <a:p>
            <a:r>
              <a:rPr lang="vi-VN" smtClean="0"/>
              <a:t>treba ga opisati na 2-3 stranice</a:t>
            </a:r>
          </a:p>
          <a:p>
            <a:endParaRPr lang="vi-VN" smtClean="0"/>
          </a:p>
          <a:p>
            <a:pPr marL="0" indent="0">
              <a:buNone/>
            </a:pPr>
            <a:endParaRPr lang="vi-V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hr-HR" smtClean="0"/>
              <a:t>Opis projekta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r>
              <a:rPr lang="vi-VN" smtClean="0"/>
              <a:t>treba sadržavati sve one stvari koje ste radili za projekt </a:t>
            </a:r>
          </a:p>
          <a:p>
            <a:r>
              <a:rPr lang="vi-VN" smtClean="0"/>
              <a:t>pišite sažeto, ali opet da se vide sve stvari koje ste radili na projektu </a:t>
            </a:r>
          </a:p>
          <a:p>
            <a:r>
              <a:rPr lang="vi-VN" smtClean="0"/>
              <a:t>popis stvari koje se očekuju na projektu je na sljedećem slide-u</a:t>
            </a:r>
          </a:p>
          <a:p>
            <a:r>
              <a:rPr lang="vi-VN" smtClean="0"/>
              <a:t>naravno, ne očekuju se sve te stvari na svim projektima</a:t>
            </a:r>
          </a:p>
          <a:p>
            <a:r>
              <a:rPr lang="vi-VN" smtClean="0"/>
              <a:t>isto tako, dodajte stvari koje ste radili, a nema ih na popisu</a:t>
            </a:r>
          </a:p>
          <a:p>
            <a:r>
              <a:rPr lang="vi-VN" smtClean="0"/>
              <a:t>posebno se nagrađuju projekti koji su</a:t>
            </a:r>
          </a:p>
          <a:p>
            <a:pPr lvl="1"/>
            <a:r>
              <a:rPr lang="vi-VN" smtClean="0"/>
              <a:t>originalni</a:t>
            </a:r>
          </a:p>
          <a:p>
            <a:pPr lvl="1"/>
            <a:r>
              <a:rPr lang="vi-VN" smtClean="0"/>
              <a:t>netrivijalni</a:t>
            </a:r>
          </a:p>
          <a:p>
            <a:pPr lvl="1"/>
            <a:r>
              <a:rPr lang="vi-VN" smtClean="0"/>
              <a:t>izvrsnog dizajna</a:t>
            </a:r>
          </a:p>
          <a:p>
            <a:pPr lvl="1"/>
            <a:r>
              <a:rPr lang="vi-VN" smtClean="0"/>
              <a:t>puni sadržaja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hr-HR" smtClean="0"/>
              <a:t>Opis projekta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vi-VN" sz="1600" dirty="0" smtClean="0"/>
              <a:t>Opis sadržava neke od sljedećih točki:</a:t>
            </a:r>
          </a:p>
          <a:p>
            <a:pPr lvl="1"/>
            <a:r>
              <a:rPr lang="vi-VN" sz="1300" dirty="0" smtClean="0"/>
              <a:t>Naziv projekta</a:t>
            </a:r>
          </a:p>
          <a:p>
            <a:pPr lvl="1"/>
            <a:r>
              <a:rPr lang="vi-VN" sz="1300" dirty="0" smtClean="0"/>
              <a:t>URL projekta</a:t>
            </a:r>
          </a:p>
          <a:p>
            <a:pPr lvl="1"/>
            <a:r>
              <a:rPr lang="vi-VN" sz="1300" dirty="0" smtClean="0"/>
              <a:t>lokacija izvornog koda (http, svn, git, hg)</a:t>
            </a:r>
          </a:p>
          <a:p>
            <a:pPr lvl="1"/>
            <a:r>
              <a:rPr lang="vi-VN" sz="1300" dirty="0" smtClean="0"/>
              <a:t>Kratki opis projekta (1 rečenica)</a:t>
            </a:r>
          </a:p>
          <a:p>
            <a:pPr lvl="1"/>
            <a:r>
              <a:rPr lang="vi-VN" sz="1300" dirty="0" smtClean="0"/>
              <a:t>Screenshoot (640x480)</a:t>
            </a:r>
          </a:p>
          <a:p>
            <a:pPr lvl="1"/>
            <a:r>
              <a:rPr lang="vi-VN" sz="1300" dirty="0" smtClean="0"/>
              <a:t>Klijentske tehnologije/tehnike (HTML, CSS, JavaScript, JavaScript biblioteka, Flash, Silverlight)</a:t>
            </a:r>
          </a:p>
          <a:p>
            <a:pPr lvl="1"/>
            <a:r>
              <a:rPr lang="vi-VN" sz="1300" dirty="0" smtClean="0"/>
              <a:t>Korištena tehnika za razmještaj elemenata na stranici div+css (absolute, float, …), tablice, frameovi</a:t>
            </a:r>
          </a:p>
          <a:p>
            <a:pPr lvl="1"/>
            <a:r>
              <a:rPr lang="vi-VN" sz="1300" dirty="0" smtClean="0"/>
              <a:t>Serverske tehnologije/tehnike (ASP, PHP, …)</a:t>
            </a:r>
          </a:p>
          <a:p>
            <a:pPr lvl="1"/>
            <a:r>
              <a:rPr lang="vi-VN" sz="1300" dirty="0" smtClean="0"/>
              <a:t>Baza podataka</a:t>
            </a:r>
          </a:p>
          <a:p>
            <a:pPr lvl="1"/>
            <a:r>
              <a:rPr lang="vi-VN" sz="1300" dirty="0" smtClean="0"/>
              <a:t>Struktura stranica (navigacija, menu, breadcrumb, sitemap, ...)</a:t>
            </a:r>
          </a:p>
          <a:p>
            <a:pPr lvl="1"/>
            <a:r>
              <a:rPr lang="vi-VN" sz="1300" dirty="0" smtClean="0"/>
              <a:t>Postupak stavljanja na Web</a:t>
            </a:r>
          </a:p>
          <a:p>
            <a:pPr lvl="1"/>
            <a:r>
              <a:rPr lang="vi-VN" sz="1300" dirty="0" smtClean="0"/>
              <a:t>Formati slika</a:t>
            </a:r>
          </a:p>
          <a:p>
            <a:pPr lvl="1"/>
            <a:r>
              <a:rPr lang="vi-VN" sz="1300" dirty="0" smtClean="0"/>
              <a:t>AJAX</a:t>
            </a:r>
          </a:p>
          <a:p>
            <a:pPr lvl="1"/>
            <a:r>
              <a:rPr lang="vi-VN" sz="1300" dirty="0" smtClean="0"/>
              <a:t>Pretraživanje</a:t>
            </a:r>
          </a:p>
          <a:p>
            <a:pPr lvl="1"/>
            <a:r>
              <a:rPr lang="vi-VN" sz="1300" dirty="0" smtClean="0"/>
              <a:t>Ponašanje u preglednicima/rezolucijama</a:t>
            </a:r>
          </a:p>
          <a:p>
            <a:pPr lvl="1"/>
            <a:r>
              <a:rPr lang="vi-VN" sz="1300" dirty="0" smtClean="0"/>
              <a:t>W3C validator</a:t>
            </a:r>
          </a:p>
          <a:p>
            <a:pPr lvl="1"/>
            <a:r>
              <a:rPr lang="vi-VN" sz="1300" dirty="0" smtClean="0"/>
              <a:t>Najzanimljiviji dijelovi koda (Code highlights)</a:t>
            </a:r>
          </a:p>
          <a:p>
            <a:pPr lvl="1"/>
            <a:r>
              <a:rPr lang="vi-VN" sz="1300" dirty="0" smtClean="0"/>
              <a:t>Ostalo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en-US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Slanje</a:t>
            </a:r>
            <a:r>
              <a:rPr lang="en-US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projekta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vi-VN" sz="2800" dirty="0" smtClean="0"/>
              <a:t>opis projekta poslati na </a:t>
            </a:r>
            <a:r>
              <a:rPr lang="hr-HR" sz="2800" dirty="0" err="1" smtClean="0"/>
              <a:t>jdjuric</a:t>
            </a:r>
            <a:r>
              <a:rPr lang="hr-HR" sz="2800" dirty="0" smtClean="0"/>
              <a:t>@</a:t>
            </a:r>
            <a:r>
              <a:rPr lang="vi-VN" sz="2800" dirty="0" smtClean="0"/>
              <a:t>vsite.hr</a:t>
            </a:r>
          </a:p>
          <a:p>
            <a:r>
              <a:rPr lang="vi-VN" sz="2800" dirty="0" smtClean="0"/>
              <a:t>rok za slanje je</a:t>
            </a:r>
            <a:r>
              <a:rPr lang="hr-HR" sz="2800" dirty="0" smtClean="0"/>
              <a:t> </a:t>
            </a:r>
            <a:r>
              <a:rPr lang="hr-HR" sz="2800" dirty="0" smtClean="0">
                <a:latin typeface="Arial" pitchFamily="34" charset="0"/>
                <a:cs typeface="Arial" pitchFamily="34" charset="0"/>
              </a:rPr>
              <a:t>četvrtak </a:t>
            </a:r>
            <a:r>
              <a:rPr lang="vi-VN" sz="2800" dirty="0" smtClean="0"/>
              <a:t>u pripremnom tjednu</a:t>
            </a:r>
          </a:p>
          <a:p>
            <a:r>
              <a:rPr lang="vi-VN" sz="2800" dirty="0" smtClean="0"/>
              <a:t>kašnjenje se kažnjava nižom ocjenom</a:t>
            </a:r>
          </a:p>
          <a:p>
            <a:r>
              <a:rPr lang="vi-VN" sz="2800" dirty="0" smtClean="0"/>
              <a:t>najbolji radovi bit će objavljeni na forumu predmeta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1300</Words>
  <Application>Microsoft Office PowerPoint</Application>
  <PresentationFormat>On-screen Show (4:3)</PresentationFormat>
  <Paragraphs>367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Oblikovanje web stranica</vt:lpstr>
      <vt:lpstr>Sadržaj</vt:lpstr>
      <vt:lpstr>O predmetu</vt:lpstr>
      <vt:lpstr>Cilj predmeta</vt:lpstr>
      <vt:lpstr>Predznanja</vt:lpstr>
      <vt:lpstr>Projekt</vt:lpstr>
      <vt:lpstr>Opis projekta</vt:lpstr>
      <vt:lpstr>Opis projekta</vt:lpstr>
      <vt:lpstr>Slanje projekta</vt:lpstr>
      <vt:lpstr>Ocjenjivanje projekta</vt:lpstr>
      <vt:lpstr>Ocjenjivanje projekta</vt:lpstr>
      <vt:lpstr>Definicija</vt:lpstr>
      <vt:lpstr>Web dizajner vs. Web programer</vt:lpstr>
      <vt:lpstr>Planiranje web sjedišta</vt:lpstr>
      <vt:lpstr>Pravila dizajna</vt:lpstr>
      <vt:lpstr>Jednostavan dizajn</vt:lpstr>
      <vt:lpstr>Sadržaj stranice</vt:lpstr>
      <vt:lpstr>Čitljivost teksta</vt:lpstr>
      <vt:lpstr>Jednostavnost korištenja – navigacija</vt:lpstr>
      <vt:lpstr>Podrška za sve preglednike</vt:lpstr>
      <vt:lpstr>Ažuriranost stranice</vt:lpstr>
      <vt:lpstr>Ključne riječi</vt:lpstr>
      <vt:lpstr>Pružanje informacija korisniku</vt:lpstr>
      <vt:lpstr>Razlog za vraćanje na stranicu</vt:lpstr>
      <vt:lpstr>Testiranje</vt:lpstr>
      <vt:lpstr>Grafički formati</vt:lpstr>
      <vt:lpstr>Rasterska grafika</vt:lpstr>
      <vt:lpstr>Rasterska grafika</vt:lpstr>
      <vt:lpstr>Rasterska grafika</vt:lpstr>
      <vt:lpstr>Rasterska grafika</vt:lpstr>
      <vt:lpstr>Rasterska grafika</vt:lpstr>
      <vt:lpstr>Vektorska grafika</vt:lpstr>
      <vt:lpstr>Vektorska grafika</vt:lpstr>
      <vt:lpstr>HTML Frame</vt:lpstr>
      <vt:lpstr>HTML Frame</vt:lpstr>
      <vt:lpstr>HTML Frame</vt:lpstr>
      <vt:lpstr>HTML IFrame</vt:lpstr>
      <vt:lpstr>Kraj 1.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JuricaLapNew</cp:lastModifiedBy>
  <cp:revision>72</cp:revision>
  <dcterms:created xsi:type="dcterms:W3CDTF">2013-02-08T11:07:18Z</dcterms:created>
  <dcterms:modified xsi:type="dcterms:W3CDTF">2013-02-28T12:01:01Z</dcterms:modified>
</cp:coreProperties>
</file>