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9"/>
  </p:notesMasterIdLst>
  <p:sldIdLst>
    <p:sldId id="256" r:id="rId2"/>
    <p:sldId id="316" r:id="rId3"/>
    <p:sldId id="344" r:id="rId4"/>
    <p:sldId id="343" r:id="rId5"/>
    <p:sldId id="345" r:id="rId6"/>
    <p:sldId id="350" r:id="rId7"/>
    <p:sldId id="347" r:id="rId8"/>
    <p:sldId id="348" r:id="rId9"/>
    <p:sldId id="349" r:id="rId10"/>
    <p:sldId id="351" r:id="rId11"/>
    <p:sldId id="352" r:id="rId12"/>
    <p:sldId id="354" r:id="rId13"/>
    <p:sldId id="353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275" r:id="rId3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19.3.2013.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19.3.2013.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19.3.2013.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19.3.2013.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19.3.2013.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19.3.2013.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19.3.2013.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19.3.2013.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19.3.2013.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19.3.2013.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19.3.2013.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19.3.2013.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19.3.2013.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19.3.2013.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19.3.2013.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Oblikovanje web stranica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4</a:t>
            </a:r>
            <a:r>
              <a:rPr lang="hr-HR" dirty="0" smtClean="0"/>
              <a:t>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Svojstvo box-</a:t>
            </a:r>
            <a:r>
              <a:rPr lang="hr-HR" sz="3600" dirty="0" err="1">
                <a:latin typeface="Arial" pitchFamily="34" charset="0"/>
                <a:cs typeface="Arial" pitchFamily="34" charset="0"/>
              </a:rPr>
              <a:t>shadow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50" y="1196752"/>
            <a:ext cx="5184576" cy="230860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29372"/>
            <a:ext cx="5057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RGBA boje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>
                <a:latin typeface="Arial" pitchFamily="34" charset="0"/>
                <a:cs typeface="Arial" pitchFamily="34" charset="0"/>
              </a:rPr>
              <a:t>RGB + A (alfa kanal)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latin typeface="Arial" pitchFamily="34" charset="0"/>
                <a:cs typeface="Arial" pitchFamily="34" charset="0"/>
              </a:rPr>
              <a:t>Transparentnosti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latin typeface="Arial" pitchFamily="34" charset="0"/>
                <a:cs typeface="Arial" pitchFamily="34" charset="0"/>
              </a:rPr>
              <a:t>0 (</a:t>
            </a:r>
            <a:r>
              <a:rPr lang="hr-HR" dirty="0">
                <a:latin typeface="Arial" pitchFamily="34" charset="0"/>
                <a:cs typeface="Arial" pitchFamily="34" charset="0"/>
              </a:rPr>
              <a:t>potpuno 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prozirno) – 1 (</a:t>
            </a:r>
            <a:r>
              <a:rPr lang="hr-HR" dirty="0">
                <a:latin typeface="Arial" pitchFamily="34" charset="0"/>
                <a:cs typeface="Arial" pitchFamily="34" charset="0"/>
              </a:rPr>
              <a:t>potpuno neprozirno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)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576" y="4941168"/>
            <a:ext cx="6620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dirty="0">
                <a:latin typeface="Arial" pitchFamily="34" charset="0"/>
                <a:cs typeface="Arial" pitchFamily="34" charset="0"/>
              </a:rPr>
              <a:t>background-color: </a:t>
            </a:r>
            <a:r>
              <a:rPr lang="hr-HR" sz="2800" dirty="0" err="1">
                <a:latin typeface="Arial" pitchFamily="34" charset="0"/>
                <a:cs typeface="Arial" pitchFamily="34" charset="0"/>
              </a:rPr>
              <a:t>rgba</a:t>
            </a:r>
            <a:r>
              <a:rPr lang="hr-HR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hr-HR" sz="2800" dirty="0" err="1">
                <a:latin typeface="Arial" pitchFamily="34" charset="0"/>
                <a:cs typeface="Arial" pitchFamily="34" charset="0"/>
              </a:rPr>
              <a:t>xxx</a:t>
            </a:r>
            <a:r>
              <a:rPr lang="hr-HR" sz="2800" dirty="0">
                <a:latin typeface="Arial" pitchFamily="34" charset="0"/>
                <a:cs typeface="Arial" pitchFamily="34" charset="0"/>
              </a:rPr>
              <a:t>,</a:t>
            </a:r>
            <a:r>
              <a:rPr lang="hr-HR" sz="2800" dirty="0" err="1">
                <a:latin typeface="Arial" pitchFamily="34" charset="0"/>
                <a:cs typeface="Arial" pitchFamily="34" charset="0"/>
              </a:rPr>
              <a:t>xxx</a:t>
            </a:r>
            <a:r>
              <a:rPr lang="hr-HR" sz="2800" dirty="0">
                <a:latin typeface="Arial" pitchFamily="34" charset="0"/>
                <a:cs typeface="Arial" pitchFamily="34" charset="0"/>
              </a:rPr>
              <a:t>,</a:t>
            </a:r>
            <a:r>
              <a:rPr lang="hr-HR" sz="2800" dirty="0" err="1">
                <a:latin typeface="Arial" pitchFamily="34" charset="0"/>
                <a:cs typeface="Arial" pitchFamily="34" charset="0"/>
              </a:rPr>
              <a:t>xxx</a:t>
            </a:r>
            <a:r>
              <a:rPr lang="hr-HR" sz="2800" dirty="0">
                <a:latin typeface="Arial" pitchFamily="34" charset="0"/>
                <a:cs typeface="Arial" pitchFamily="34" charset="0"/>
              </a:rPr>
              <a:t>,0.x);</a:t>
            </a:r>
          </a:p>
        </p:txBody>
      </p:sp>
    </p:spTree>
    <p:extLst>
      <p:ext uri="{BB962C8B-B14F-4D97-AF65-F5344CB8AC3E}">
        <p14:creationId xmlns:p14="http://schemas.microsoft.com/office/powerpoint/2010/main" val="41036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RGBA boje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r-HR" sz="2000" dirty="0"/>
              <a:t>&lt;div style="background-color: </a:t>
            </a:r>
            <a:r>
              <a:rPr lang="hr-HR" sz="2000" dirty="0" err="1"/>
              <a:t>rgba</a:t>
            </a:r>
            <a:r>
              <a:rPr lang="hr-HR" sz="2000" dirty="0"/>
              <a:t>(0,0,255,0);"&gt;Prvi&lt;/div&gt;</a:t>
            </a:r>
          </a:p>
          <a:p>
            <a:pPr marL="0" indent="0">
              <a:buNone/>
            </a:pPr>
            <a:r>
              <a:rPr lang="hr-HR" sz="2000" dirty="0"/>
              <a:t>&lt;div style="background-color: </a:t>
            </a:r>
            <a:r>
              <a:rPr lang="hr-HR" sz="2000" dirty="0" err="1"/>
              <a:t>rgba</a:t>
            </a:r>
            <a:r>
              <a:rPr lang="hr-HR" sz="2000" dirty="0"/>
              <a:t>(0,0,255,0.25);"&gt;Drugi&lt;/div&gt;</a:t>
            </a:r>
          </a:p>
          <a:p>
            <a:pPr marL="0" indent="0">
              <a:buNone/>
            </a:pPr>
            <a:r>
              <a:rPr lang="hr-HR" sz="2000" dirty="0"/>
              <a:t>&lt;div style="background-color: </a:t>
            </a:r>
            <a:r>
              <a:rPr lang="hr-HR" sz="2000" dirty="0" err="1"/>
              <a:t>rgba</a:t>
            </a:r>
            <a:r>
              <a:rPr lang="hr-HR" sz="2000" dirty="0"/>
              <a:t>(0,0,255,0.5);"&gt;Treći&lt;/div&gt;</a:t>
            </a:r>
          </a:p>
          <a:p>
            <a:pPr marL="0" indent="0">
              <a:buNone/>
            </a:pPr>
            <a:r>
              <a:rPr lang="hr-HR" sz="2000" dirty="0"/>
              <a:t>&lt;div style="background-color: </a:t>
            </a:r>
            <a:r>
              <a:rPr lang="hr-HR" sz="2000" dirty="0" err="1"/>
              <a:t>rgba</a:t>
            </a:r>
            <a:r>
              <a:rPr lang="hr-HR" sz="2000" dirty="0"/>
              <a:t>(0,0,255,0.75);"&gt;Četvrti&lt;/div&gt;</a:t>
            </a:r>
          </a:p>
          <a:p>
            <a:pPr marL="0" indent="0">
              <a:buNone/>
            </a:pPr>
            <a:r>
              <a:rPr lang="hr-HR" sz="2000" dirty="0"/>
              <a:t>&lt;div style="background-color: </a:t>
            </a:r>
            <a:r>
              <a:rPr lang="hr-HR" sz="2000" dirty="0" err="1"/>
              <a:t>rgba</a:t>
            </a:r>
            <a:r>
              <a:rPr lang="hr-HR" sz="2000" dirty="0"/>
              <a:t>(0,0,255,1);"&gt;Peti&lt;/div&gt;</a:t>
            </a:r>
          </a:p>
          <a:p>
            <a:pPr>
              <a:lnSpc>
                <a:spcPct val="150000"/>
              </a:lnSpc>
            </a:pP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861048"/>
            <a:ext cx="5048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 smtClean="0">
                <a:latin typeface="Arial" pitchFamily="34" charset="0"/>
                <a:cs typeface="Arial" pitchFamily="34" charset="0"/>
              </a:rPr>
              <a:t>HSLA boje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Nijanse</a:t>
            </a:r>
            <a:r>
              <a:rPr lang="hr-HR" dirty="0"/>
              <a:t>, zasićenost te svjetlinu (parametri </a:t>
            </a:r>
            <a:r>
              <a:rPr lang="hr-HR" dirty="0" err="1"/>
              <a:t>hue</a:t>
            </a:r>
            <a:r>
              <a:rPr lang="hr-HR" dirty="0"/>
              <a:t>, </a:t>
            </a:r>
            <a:r>
              <a:rPr lang="hr-HR" dirty="0" err="1" smtClean="0"/>
              <a:t>saturation</a:t>
            </a:r>
            <a:r>
              <a:rPr lang="hr-HR" dirty="0" smtClean="0"/>
              <a:t>, </a:t>
            </a:r>
            <a:r>
              <a:rPr lang="hr-HR" dirty="0" err="1" smtClean="0"/>
              <a:t>lightness</a:t>
            </a:r>
            <a:r>
              <a:rPr lang="hr-HR" dirty="0"/>
              <a:t>) 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+ A (alfa kanal)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latin typeface="Arial" pitchFamily="34" charset="0"/>
                <a:cs typeface="Arial" pitchFamily="34" charset="0"/>
              </a:rPr>
              <a:t>Boja (nijansa): 0 - 359 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latin typeface="Arial" pitchFamily="34" charset="0"/>
                <a:cs typeface="Arial" pitchFamily="34" charset="0"/>
              </a:rPr>
              <a:t>Zasićenost i svjetlina: 0 - 100%</a:t>
            </a:r>
          </a:p>
          <a:p>
            <a:pPr>
              <a:lnSpc>
                <a:spcPct val="150000"/>
              </a:lnSpc>
            </a:pPr>
            <a:r>
              <a:rPr lang="hr-HR" dirty="0" err="1" smtClean="0">
                <a:latin typeface="Arial" pitchFamily="34" charset="0"/>
                <a:cs typeface="Arial" pitchFamily="34" charset="0"/>
              </a:rPr>
              <a:t>Afla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 kanal: 0 (</a:t>
            </a:r>
            <a:r>
              <a:rPr lang="hr-HR" dirty="0">
                <a:latin typeface="Arial" pitchFamily="34" charset="0"/>
                <a:cs typeface="Arial" pitchFamily="34" charset="0"/>
              </a:rPr>
              <a:t>potpuno 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prozirno) – 1 (</a:t>
            </a:r>
            <a:r>
              <a:rPr lang="hr-HR" dirty="0">
                <a:latin typeface="Arial" pitchFamily="34" charset="0"/>
                <a:cs typeface="Arial" pitchFamily="34" charset="0"/>
              </a:rPr>
              <a:t>potpuno neprozirno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)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 smtClean="0">
                <a:latin typeface="Arial" pitchFamily="34" charset="0"/>
                <a:cs typeface="Arial" pitchFamily="34" charset="0"/>
              </a:rPr>
              <a:t>HSLA boje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7393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dirty="0">
                <a:latin typeface="Arial" pitchFamily="34" charset="0"/>
                <a:cs typeface="Arial" pitchFamily="34" charset="0"/>
              </a:rPr>
              <a:t>background-color: </a:t>
            </a:r>
            <a:r>
              <a:rPr lang="hr-HR" sz="2800" dirty="0" err="1"/>
              <a:t>hsla</a:t>
            </a:r>
            <a:r>
              <a:rPr lang="hr-HR" sz="2800" dirty="0"/>
              <a:t>(150, 25%, 25%, 0.7</a:t>
            </a:r>
            <a:r>
              <a:rPr lang="hr-HR" sz="2800" dirty="0" smtClean="0"/>
              <a:t>);</a:t>
            </a:r>
            <a:endParaRPr lang="hr-H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795088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Svojstvo font-face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49259" cy="368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Još u verziji CSS2</a:t>
            </a:r>
          </a:p>
          <a:p>
            <a:pPr lvl="1"/>
            <a:r>
              <a:rPr lang="hr-HR" dirty="0"/>
              <a:t>EOT (</a:t>
            </a:r>
            <a:r>
              <a:rPr lang="hr-HR" dirty="0" err="1"/>
              <a:t>Embedded</a:t>
            </a:r>
            <a:r>
              <a:rPr lang="hr-HR" dirty="0"/>
              <a:t> </a:t>
            </a:r>
            <a:r>
              <a:rPr lang="hr-HR" dirty="0" err="1"/>
              <a:t>Open</a:t>
            </a:r>
            <a:r>
              <a:rPr lang="hr-HR" dirty="0"/>
              <a:t> Type), </a:t>
            </a:r>
            <a:endParaRPr lang="hr-HR" dirty="0" smtClean="0"/>
          </a:p>
          <a:p>
            <a:pPr lvl="1"/>
            <a:r>
              <a:rPr lang="hr-HR" dirty="0" smtClean="0"/>
              <a:t>TTF </a:t>
            </a:r>
            <a:r>
              <a:rPr lang="hr-HR" dirty="0"/>
              <a:t>(</a:t>
            </a:r>
            <a:r>
              <a:rPr lang="hr-HR" dirty="0" err="1"/>
              <a:t>True</a:t>
            </a:r>
            <a:r>
              <a:rPr lang="hr-HR" dirty="0"/>
              <a:t> Type</a:t>
            </a:r>
            <a:r>
              <a:rPr lang="hr-HR" dirty="0" smtClean="0"/>
              <a:t>),</a:t>
            </a:r>
          </a:p>
          <a:p>
            <a:pPr lvl="1"/>
            <a:r>
              <a:rPr lang="hr-HR" dirty="0" smtClean="0"/>
              <a:t>OTF(</a:t>
            </a:r>
            <a:r>
              <a:rPr lang="hr-HR" dirty="0" err="1" smtClean="0"/>
              <a:t>Open</a:t>
            </a:r>
            <a:r>
              <a:rPr lang="hr-HR" dirty="0" smtClean="0"/>
              <a:t> </a:t>
            </a:r>
            <a:r>
              <a:rPr lang="hr-HR" dirty="0"/>
              <a:t>Type), </a:t>
            </a:r>
            <a:endParaRPr lang="hr-HR" dirty="0" smtClean="0"/>
          </a:p>
          <a:p>
            <a:pPr lvl="1"/>
            <a:r>
              <a:rPr lang="hr-HR" dirty="0" smtClean="0"/>
              <a:t>WOFF </a:t>
            </a:r>
            <a:r>
              <a:rPr lang="hr-HR" dirty="0"/>
              <a:t>(Web </a:t>
            </a:r>
            <a:r>
              <a:rPr lang="hr-HR" dirty="0" err="1"/>
              <a:t>Open</a:t>
            </a:r>
            <a:r>
              <a:rPr lang="hr-HR" dirty="0"/>
              <a:t> Font Format) i </a:t>
            </a:r>
            <a:endParaRPr lang="hr-HR" dirty="0" smtClean="0"/>
          </a:p>
          <a:p>
            <a:pPr lvl="1"/>
            <a:r>
              <a:rPr lang="hr-HR" dirty="0" smtClean="0"/>
              <a:t>SVG </a:t>
            </a:r>
            <a:r>
              <a:rPr lang="hr-HR" dirty="0"/>
              <a:t>(</a:t>
            </a:r>
            <a:r>
              <a:rPr lang="hr-HR" dirty="0" err="1"/>
              <a:t>Scalable</a:t>
            </a:r>
            <a:r>
              <a:rPr lang="hr-HR" dirty="0"/>
              <a:t> </a:t>
            </a:r>
            <a:r>
              <a:rPr lang="hr-HR" dirty="0" err="1"/>
              <a:t>Vector</a:t>
            </a:r>
            <a:r>
              <a:rPr lang="hr-HR" dirty="0"/>
              <a:t> </a:t>
            </a:r>
            <a:r>
              <a:rPr lang="hr-HR" dirty="0" err="1"/>
              <a:t>Graphics</a:t>
            </a:r>
            <a:r>
              <a:rPr lang="hr-HR" dirty="0"/>
              <a:t>)</a:t>
            </a:r>
            <a:endParaRPr lang="hr-H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hr-H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Svojstvo font-face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492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r-HR" sz="2200" dirty="0">
                <a:latin typeface="Arial" pitchFamily="34" charset="0"/>
                <a:cs typeface="Arial" pitchFamily="34" charset="0"/>
              </a:rPr>
              <a:t>@font-face {</a:t>
            </a:r>
          </a:p>
          <a:p>
            <a:pPr marL="0" indent="0">
              <a:buNone/>
            </a:pPr>
            <a:r>
              <a:rPr lang="hr-HR" sz="2200" dirty="0">
                <a:latin typeface="Arial" pitchFamily="34" charset="0"/>
                <a:cs typeface="Arial" pitchFamily="34" charset="0"/>
              </a:rPr>
              <a:t>	font-family: 'DS-DIGI';</a:t>
            </a:r>
          </a:p>
          <a:p>
            <a:pPr marL="0" indent="0">
              <a:buNone/>
            </a:pPr>
            <a:r>
              <a:rPr lang="hr-HR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hr-HR" sz="2200" dirty="0" err="1">
                <a:latin typeface="Arial" pitchFamily="34" charset="0"/>
                <a:cs typeface="Arial" pitchFamily="34" charset="0"/>
              </a:rPr>
              <a:t>src</a:t>
            </a:r>
            <a:r>
              <a:rPr lang="hr-HR" sz="2200" dirty="0">
                <a:latin typeface="Arial" pitchFamily="34" charset="0"/>
                <a:cs typeface="Arial" pitchFamily="34" charset="0"/>
              </a:rPr>
              <a:t>: url('</a:t>
            </a:r>
            <a:r>
              <a:rPr lang="hr-HR" sz="2200" dirty="0" err="1">
                <a:latin typeface="Arial" pitchFamily="34" charset="0"/>
                <a:cs typeface="Arial" pitchFamily="34" charset="0"/>
              </a:rPr>
              <a:t>fonts</a:t>
            </a:r>
            <a:r>
              <a:rPr lang="hr-HR" sz="2200" dirty="0">
                <a:latin typeface="Arial" pitchFamily="34" charset="0"/>
                <a:cs typeface="Arial" pitchFamily="34" charset="0"/>
              </a:rPr>
              <a:t>/DS-</a:t>
            </a:r>
            <a:r>
              <a:rPr lang="hr-HR" sz="2200" dirty="0" err="1">
                <a:latin typeface="Arial" pitchFamily="34" charset="0"/>
                <a:cs typeface="Arial" pitchFamily="34" charset="0"/>
              </a:rPr>
              <a:t>DIGI.ttf</a:t>
            </a:r>
            <a:r>
              <a:rPr lang="hr-HR" sz="2200" dirty="0">
                <a:latin typeface="Arial" pitchFamily="34" charset="0"/>
                <a:cs typeface="Arial" pitchFamily="34" charset="0"/>
              </a:rPr>
              <a:t>') format('</a:t>
            </a:r>
            <a:r>
              <a:rPr lang="hr-HR" sz="2200" dirty="0" err="1">
                <a:latin typeface="Arial" pitchFamily="34" charset="0"/>
                <a:cs typeface="Arial" pitchFamily="34" charset="0"/>
              </a:rPr>
              <a:t>truetype</a:t>
            </a:r>
            <a:r>
              <a:rPr lang="hr-HR" sz="2200" dirty="0">
                <a:latin typeface="Arial" pitchFamily="34" charset="0"/>
                <a:cs typeface="Arial" pitchFamily="34" charset="0"/>
              </a:rPr>
              <a:t>');</a:t>
            </a:r>
          </a:p>
          <a:p>
            <a:pPr marL="0" indent="0">
              <a:buNone/>
            </a:pPr>
            <a:r>
              <a:rPr lang="hr-HR" sz="2200" dirty="0">
                <a:latin typeface="Arial" pitchFamily="34" charset="0"/>
                <a:cs typeface="Arial" pitchFamily="34" charset="0"/>
              </a:rPr>
              <a:t>	font-weight: normal;</a:t>
            </a:r>
          </a:p>
          <a:p>
            <a:pPr marL="0" indent="0">
              <a:buNone/>
            </a:pPr>
            <a:r>
              <a:rPr lang="hr-HR" sz="2200" dirty="0">
                <a:latin typeface="Arial" pitchFamily="34" charset="0"/>
                <a:cs typeface="Arial" pitchFamily="34" charset="0"/>
              </a:rPr>
              <a:t>	font-style: normal;</a:t>
            </a:r>
          </a:p>
          <a:p>
            <a:pPr marL="0" indent="0">
              <a:buNone/>
            </a:pPr>
            <a:r>
              <a:rPr lang="hr-HR" sz="22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hr-HR" sz="22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hr-HR" sz="2200" dirty="0">
                <a:latin typeface="Arial" pitchFamily="34" charset="0"/>
                <a:cs typeface="Arial" pitchFamily="34" charset="0"/>
              </a:rPr>
              <a:t>#box {</a:t>
            </a:r>
          </a:p>
          <a:p>
            <a:pPr marL="0" indent="0">
              <a:buNone/>
            </a:pPr>
            <a:r>
              <a:rPr lang="hr-HR" sz="2200" dirty="0" smtClean="0">
                <a:latin typeface="Arial" pitchFamily="34" charset="0"/>
                <a:cs typeface="Arial" pitchFamily="34" charset="0"/>
              </a:rPr>
              <a:t>	font-family</a:t>
            </a:r>
            <a:r>
              <a:rPr lang="hr-HR" sz="2200" dirty="0">
                <a:latin typeface="Arial" pitchFamily="34" charset="0"/>
                <a:cs typeface="Arial" pitchFamily="34" charset="0"/>
              </a:rPr>
              <a:t>: 'DS-DIGI';</a:t>
            </a:r>
          </a:p>
          <a:p>
            <a:pPr marL="0" indent="0">
              <a:buNone/>
            </a:pPr>
            <a:r>
              <a:rPr lang="hr-HR" sz="2200" dirty="0">
                <a:latin typeface="Arial" pitchFamily="34" charset="0"/>
                <a:cs typeface="Arial" pitchFamily="34" charset="0"/>
              </a:rPr>
              <a:t>	font-size: 18px;</a:t>
            </a:r>
          </a:p>
          <a:p>
            <a:pPr marL="0" indent="0">
              <a:buNone/>
            </a:pPr>
            <a:r>
              <a:rPr lang="hr-HR" sz="22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03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Svojstvo font-face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5" y="1700808"/>
            <a:ext cx="8015690" cy="3562529"/>
          </a:xfrm>
        </p:spPr>
      </p:pic>
    </p:spTree>
    <p:extLst>
      <p:ext uri="{BB962C8B-B14F-4D97-AF65-F5344CB8AC3E}">
        <p14:creationId xmlns:p14="http://schemas.microsoft.com/office/powerpoint/2010/main" val="40703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Gradijenti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Grafički formati 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Ponavljanje po x i y </a:t>
            </a:r>
            <a:r>
              <a:rPr lang="hr-HR" dirty="0" smtClean="0"/>
              <a:t>osi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Linearni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Radijalni</a:t>
            </a:r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37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 smtClean="0">
                <a:latin typeface="Arial" pitchFamily="34" charset="0"/>
                <a:cs typeface="Arial" pitchFamily="34" charset="0"/>
              </a:rPr>
              <a:t>Gradijenti - linearni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	</a:t>
            </a: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367273" y="1484784"/>
            <a:ext cx="81195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dirty="0" smtClean="0"/>
              <a:t>background</a:t>
            </a:r>
            <a:r>
              <a:rPr lang="hr-HR" sz="2800" dirty="0"/>
              <a:t>: </a:t>
            </a:r>
            <a:r>
              <a:rPr lang="hr-HR" sz="2800" dirty="0" smtClean="0"/>
              <a:t>-</a:t>
            </a:r>
            <a:r>
              <a:rPr lang="hr-HR" sz="2800" dirty="0" err="1" smtClean="0"/>
              <a:t>webkit</a:t>
            </a:r>
            <a:r>
              <a:rPr lang="hr-HR" sz="2800" dirty="0" smtClean="0"/>
              <a:t>-</a:t>
            </a:r>
            <a:r>
              <a:rPr lang="hr-HR" sz="2800" dirty="0" err="1" smtClean="0"/>
              <a:t>linear</a:t>
            </a:r>
            <a:r>
              <a:rPr lang="hr-HR" sz="2800" dirty="0" smtClean="0"/>
              <a:t>-</a:t>
            </a:r>
            <a:r>
              <a:rPr lang="hr-HR" sz="2800" dirty="0" err="1" smtClean="0"/>
              <a:t>gradient</a:t>
            </a:r>
            <a:r>
              <a:rPr lang="hr-HR" sz="2800" dirty="0" smtClean="0"/>
              <a:t>(top</a:t>
            </a:r>
            <a:r>
              <a:rPr lang="hr-HR" sz="2800" dirty="0"/>
              <a:t>, #FFFFA6 0%, </a:t>
            </a:r>
            <a:endParaRPr lang="hr-HR" sz="2800" dirty="0" smtClean="0"/>
          </a:p>
          <a:p>
            <a:r>
              <a:rPr lang="hr-HR" sz="2800" dirty="0" smtClean="0"/>
              <a:t>		#</a:t>
            </a:r>
            <a:r>
              <a:rPr lang="hr-HR" sz="2800" dirty="0"/>
              <a:t>BDF271 50%, #01A2A6 100%);</a:t>
            </a:r>
            <a:endParaRPr lang="hr-H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636912"/>
            <a:ext cx="5057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CSS3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Aktualna verzija</a:t>
            </a: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Prvi planovi za CSS3 lipanj 1999.</a:t>
            </a: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Još se razvija</a:t>
            </a: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Kompatibilan sa starijim verzijama</a:t>
            </a:r>
            <a:endParaRPr lang="hr-HR" sz="22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8117" lvl="1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2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9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 smtClean="0">
                <a:latin typeface="Arial" pitchFamily="34" charset="0"/>
                <a:cs typeface="Arial" pitchFamily="34" charset="0"/>
              </a:rPr>
              <a:t>Gradijenti - radijalni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	</a:t>
            </a: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367273" y="1484784"/>
            <a:ext cx="85620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dirty="0"/>
              <a:t>background: -</a:t>
            </a:r>
            <a:r>
              <a:rPr lang="hr-HR" sz="2800" dirty="0" err="1"/>
              <a:t>webkit</a:t>
            </a:r>
            <a:r>
              <a:rPr lang="hr-HR" sz="2800" dirty="0"/>
              <a:t>-</a:t>
            </a:r>
            <a:r>
              <a:rPr lang="hr-HR" sz="2800" dirty="0" err="1"/>
              <a:t>radial</a:t>
            </a:r>
            <a:r>
              <a:rPr lang="hr-HR" sz="2800" dirty="0"/>
              <a:t>-</a:t>
            </a:r>
            <a:r>
              <a:rPr lang="hr-HR" sz="2800" dirty="0" err="1"/>
              <a:t>gradient</a:t>
            </a:r>
            <a:r>
              <a:rPr lang="hr-HR" sz="2800" dirty="0"/>
              <a:t>(</a:t>
            </a:r>
            <a:r>
              <a:rPr lang="hr-HR" sz="2800" dirty="0" err="1"/>
              <a:t>center</a:t>
            </a:r>
            <a:r>
              <a:rPr lang="hr-HR" sz="2800" dirty="0"/>
              <a:t>, </a:t>
            </a:r>
            <a:r>
              <a:rPr lang="hr-HR" sz="2800" dirty="0" err="1"/>
              <a:t>ellipse</a:t>
            </a:r>
            <a:r>
              <a:rPr lang="hr-HR" sz="2800" dirty="0"/>
              <a:t> </a:t>
            </a:r>
            <a:r>
              <a:rPr lang="hr-HR" sz="2800" dirty="0" err="1"/>
              <a:t>cover</a:t>
            </a:r>
            <a:r>
              <a:rPr lang="hr-HR" sz="2800" dirty="0"/>
              <a:t>, </a:t>
            </a:r>
            <a:endParaRPr lang="hr-HR" sz="2800" dirty="0" smtClean="0"/>
          </a:p>
          <a:p>
            <a:r>
              <a:rPr lang="hr-HR" sz="2800" dirty="0"/>
              <a:t>	</a:t>
            </a:r>
            <a:r>
              <a:rPr lang="hr-HR" sz="2800" dirty="0" smtClean="0"/>
              <a:t>	#</a:t>
            </a:r>
            <a:r>
              <a:rPr lang="hr-HR" sz="2800" dirty="0"/>
              <a:t>BDF271 72%, #01A2A6 100%);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642679"/>
            <a:ext cx="5057775" cy="22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 smtClean="0">
                <a:latin typeface="Arial" pitchFamily="34" charset="0"/>
                <a:cs typeface="Arial" pitchFamily="34" charset="0"/>
              </a:rPr>
              <a:t>Gradijenti - radijalni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	</a:t>
            </a: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367273" y="1484784"/>
            <a:ext cx="833298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dirty="0"/>
              <a:t>background: -</a:t>
            </a:r>
            <a:r>
              <a:rPr lang="hr-HR" sz="2800" dirty="0" err="1"/>
              <a:t>webkit</a:t>
            </a:r>
            <a:r>
              <a:rPr lang="hr-HR" sz="2800" dirty="0"/>
              <a:t>-</a:t>
            </a:r>
            <a:r>
              <a:rPr lang="hr-HR" sz="2800" dirty="0" err="1"/>
              <a:t>repeating</a:t>
            </a:r>
            <a:r>
              <a:rPr lang="hr-HR" sz="2800" dirty="0"/>
              <a:t>-</a:t>
            </a:r>
            <a:r>
              <a:rPr lang="hr-HR" sz="2800" dirty="0" err="1"/>
              <a:t>radial</a:t>
            </a:r>
            <a:r>
              <a:rPr lang="hr-HR" sz="2800" dirty="0"/>
              <a:t>-</a:t>
            </a:r>
            <a:r>
              <a:rPr lang="hr-HR" sz="2800" dirty="0" err="1"/>
              <a:t>gradient</a:t>
            </a:r>
            <a:r>
              <a:rPr lang="hr-HR" sz="2800" dirty="0"/>
              <a:t>(2px 2px, </a:t>
            </a:r>
            <a:endParaRPr lang="hr-HR" sz="2800" dirty="0" smtClean="0"/>
          </a:p>
          <a:p>
            <a:r>
              <a:rPr lang="hr-HR" sz="2800" dirty="0" err="1" smtClean="0"/>
              <a:t>ellipse</a:t>
            </a:r>
            <a:r>
              <a:rPr lang="hr-HR" sz="2800" dirty="0"/>
              <a:t>, </a:t>
            </a:r>
            <a:r>
              <a:rPr lang="hr-HR" sz="2800" dirty="0" err="1"/>
              <a:t>hsla</a:t>
            </a:r>
            <a:r>
              <a:rPr lang="hr-HR" sz="2800" dirty="0"/>
              <a:t>(0,0%,100%,1) </a:t>
            </a:r>
            <a:r>
              <a:rPr lang="hr-HR" sz="2800" dirty="0" smtClean="0"/>
              <a:t>2px</a:t>
            </a:r>
            <a:r>
              <a:rPr lang="hr-HR" sz="2800" dirty="0"/>
              <a:t>, </a:t>
            </a:r>
            <a:r>
              <a:rPr lang="hr-HR" sz="2800" dirty="0" err="1"/>
              <a:t>hsla</a:t>
            </a:r>
            <a:r>
              <a:rPr lang="hr-HR" sz="2800" dirty="0"/>
              <a:t>(0,0%,95%,1) </a:t>
            </a:r>
            <a:endParaRPr lang="hr-HR" sz="2800" dirty="0" smtClean="0"/>
          </a:p>
          <a:p>
            <a:r>
              <a:rPr lang="hr-HR" sz="2800" dirty="0" smtClean="0"/>
              <a:t>10px</a:t>
            </a:r>
            <a:r>
              <a:rPr lang="hr-HR" sz="2800" dirty="0"/>
              <a:t>, </a:t>
            </a:r>
            <a:r>
              <a:rPr lang="hr-HR" sz="2800" dirty="0" err="1" smtClean="0"/>
              <a:t>hsla</a:t>
            </a:r>
            <a:r>
              <a:rPr lang="hr-HR" sz="2800" dirty="0" smtClean="0"/>
              <a:t>(0,0</a:t>
            </a:r>
            <a:r>
              <a:rPr lang="hr-HR" sz="2800" dirty="0"/>
              <a:t>%,93%,1) 15px, </a:t>
            </a:r>
            <a:r>
              <a:rPr lang="hr-HR" sz="2800" dirty="0" err="1"/>
              <a:t>hsla</a:t>
            </a:r>
            <a:r>
              <a:rPr lang="hr-HR" sz="2800" dirty="0"/>
              <a:t>(0,0%,100%,1) 20px);</a:t>
            </a:r>
          </a:p>
          <a:p>
            <a:endParaRPr lang="hr-H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3140968"/>
            <a:ext cx="5057772" cy="22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Višestruke pozadinske grafike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Korištenje nekoliko slika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Problem pozicija</a:t>
            </a:r>
            <a:endParaRPr lang="hr-HR" dirty="0"/>
          </a:p>
          <a:p>
            <a:pPr>
              <a:lnSpc>
                <a:spcPct val="150000"/>
              </a:lnSpc>
            </a:pPr>
            <a:r>
              <a:rPr lang="hr-HR" dirty="0" smtClean="0"/>
              <a:t>Transparentnost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Z-indeks</a:t>
            </a: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179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Višestruke pozadinske grafike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200" dirty="0"/>
              <a:t>body {</a:t>
            </a:r>
          </a:p>
          <a:p>
            <a:pPr marL="0" indent="0">
              <a:buNone/>
            </a:pPr>
            <a:r>
              <a:rPr lang="hr-HR" sz="2200" dirty="0" smtClean="0"/>
              <a:t>	background-image</a:t>
            </a:r>
            <a:r>
              <a:rPr lang="hr-HR" sz="2200" dirty="0"/>
              <a:t>: url(</a:t>
            </a:r>
            <a:r>
              <a:rPr lang="hr-HR" sz="2200" dirty="0" err="1"/>
              <a:t>images.jpg</a:t>
            </a:r>
            <a:r>
              <a:rPr lang="hr-HR" sz="2200" dirty="0"/>
              <a:t>),url(</a:t>
            </a:r>
            <a:r>
              <a:rPr lang="hr-HR" sz="2200" dirty="0" err="1"/>
              <a:t>logo.jpg</a:t>
            </a:r>
            <a:r>
              <a:rPr lang="hr-HR" sz="2200" dirty="0"/>
              <a:t>);</a:t>
            </a:r>
          </a:p>
          <a:p>
            <a:pPr marL="0" indent="0">
              <a:buNone/>
            </a:pPr>
            <a:r>
              <a:rPr lang="hr-HR" sz="2200" dirty="0"/>
              <a:t>	background-position: </a:t>
            </a:r>
            <a:r>
              <a:rPr lang="hr-HR" sz="2200" dirty="0" err="1"/>
              <a:t>center</a:t>
            </a:r>
            <a:r>
              <a:rPr lang="hr-HR" sz="2200" dirty="0"/>
              <a:t> </a:t>
            </a:r>
            <a:r>
              <a:rPr lang="hr-HR" sz="2200" dirty="0" err="1"/>
              <a:t>center</a:t>
            </a:r>
            <a:r>
              <a:rPr lang="hr-HR" sz="2200" dirty="0"/>
              <a:t>, right top;</a:t>
            </a:r>
          </a:p>
          <a:p>
            <a:pPr marL="0" indent="0">
              <a:buNone/>
            </a:pPr>
            <a:r>
              <a:rPr lang="hr-HR" sz="2200" dirty="0"/>
              <a:t>	background-</a:t>
            </a:r>
            <a:r>
              <a:rPr lang="hr-HR" sz="2200" dirty="0" err="1"/>
              <a:t>repeat</a:t>
            </a:r>
            <a:r>
              <a:rPr lang="hr-HR" sz="2200" dirty="0"/>
              <a:t>: no-</a:t>
            </a:r>
            <a:r>
              <a:rPr lang="hr-HR" sz="2200" dirty="0" err="1"/>
              <a:t>repeat</a:t>
            </a:r>
            <a:r>
              <a:rPr lang="hr-HR" sz="2200" dirty="0"/>
              <a:t>;</a:t>
            </a:r>
          </a:p>
          <a:p>
            <a:pPr marL="0" indent="0">
              <a:buNone/>
            </a:pPr>
            <a:r>
              <a:rPr lang="hr-HR" sz="2200" dirty="0"/>
              <a:t>	color: #666666;</a:t>
            </a:r>
          </a:p>
          <a:p>
            <a:pPr marL="0" indent="0">
              <a:buNone/>
            </a:pPr>
            <a:r>
              <a:rPr lang="hr-HR" sz="2200" dirty="0"/>
              <a:t>}</a:t>
            </a:r>
          </a:p>
          <a:p>
            <a:pPr marL="0" indent="0">
              <a:buNone/>
            </a:pPr>
            <a:endParaRPr lang="hr-HR" sz="2800" dirty="0" smtClean="0"/>
          </a:p>
          <a:p>
            <a:pPr marL="0" indent="0">
              <a:buNone/>
            </a:pPr>
            <a:endParaRPr lang="hr-H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619847"/>
            <a:ext cx="51054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Višestruki stupci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2400" dirty="0" smtClean="0">
                <a:latin typeface="Arial" pitchFamily="34" charset="0"/>
                <a:cs typeface="Arial" pitchFamily="34" charset="0"/>
              </a:rPr>
              <a:t>Razlika sa dizajnom pomoću više stupaca</a:t>
            </a:r>
          </a:p>
          <a:p>
            <a:pPr>
              <a:lnSpc>
                <a:spcPct val="150000"/>
              </a:lnSpc>
            </a:pPr>
            <a:r>
              <a:rPr lang="hr-HR" sz="2400" dirty="0" smtClean="0">
                <a:latin typeface="Arial" pitchFamily="34" charset="0"/>
                <a:cs typeface="Arial" pitchFamily="34" charset="0"/>
              </a:rPr>
              <a:t>Dinamička prilagodba veličini ekrana</a:t>
            </a:r>
          </a:p>
          <a:p>
            <a:pPr>
              <a:lnSpc>
                <a:spcPct val="150000"/>
              </a:lnSpc>
            </a:pPr>
            <a:r>
              <a:rPr lang="hr-HR" sz="2400" dirty="0" smtClean="0">
                <a:latin typeface="Arial" pitchFamily="34" charset="0"/>
                <a:cs typeface="Arial" pitchFamily="34" charset="0"/>
              </a:rPr>
              <a:t>Parametri:</a:t>
            </a:r>
            <a:endParaRPr lang="hr-HR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hr-HR" sz="2400" dirty="0" smtClean="0">
                <a:latin typeface="Arial" pitchFamily="34" charset="0"/>
                <a:cs typeface="Arial" pitchFamily="34" charset="0"/>
              </a:rPr>
              <a:t>broj </a:t>
            </a:r>
            <a:r>
              <a:rPr lang="hr-HR" sz="2400" dirty="0">
                <a:latin typeface="Arial" pitchFamily="34" charset="0"/>
                <a:cs typeface="Arial" pitchFamily="34" charset="0"/>
              </a:rPr>
              <a:t>stupaca (</a:t>
            </a:r>
            <a:r>
              <a:rPr lang="hr-HR" sz="2400" dirty="0" err="1">
                <a:latin typeface="Arial" pitchFamily="34" charset="0"/>
                <a:cs typeface="Arial" pitchFamily="34" charset="0"/>
              </a:rPr>
              <a:t>column</a:t>
            </a:r>
            <a:r>
              <a:rPr lang="hr-HR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hr-HR" sz="2400" dirty="0" err="1">
                <a:latin typeface="Arial" pitchFamily="34" charset="0"/>
                <a:cs typeface="Arial" pitchFamily="34" charset="0"/>
              </a:rPr>
              <a:t>count</a:t>
            </a:r>
            <a:r>
              <a:rPr lang="hr-HR" sz="2400" dirty="0">
                <a:latin typeface="Arial" pitchFamily="34" charset="0"/>
                <a:cs typeface="Arial" pitchFamily="34" charset="0"/>
              </a:rPr>
              <a:t>),</a:t>
            </a:r>
          </a:p>
          <a:p>
            <a:pPr lvl="1"/>
            <a:r>
              <a:rPr lang="hr-HR" sz="2400" dirty="0">
                <a:latin typeface="Arial" pitchFamily="34" charset="0"/>
                <a:cs typeface="Arial" pitchFamily="34" charset="0"/>
              </a:rPr>
              <a:t>širina stupca (</a:t>
            </a:r>
            <a:r>
              <a:rPr lang="hr-HR" sz="2400" dirty="0" err="1">
                <a:latin typeface="Arial" pitchFamily="34" charset="0"/>
                <a:cs typeface="Arial" pitchFamily="34" charset="0"/>
              </a:rPr>
              <a:t>column</a:t>
            </a:r>
            <a:r>
              <a:rPr lang="hr-HR" sz="2400" dirty="0">
                <a:latin typeface="Arial" pitchFamily="34" charset="0"/>
                <a:cs typeface="Arial" pitchFamily="34" charset="0"/>
              </a:rPr>
              <a:t>-width),</a:t>
            </a:r>
          </a:p>
          <a:p>
            <a:pPr lvl="1"/>
            <a:r>
              <a:rPr lang="hr-HR" sz="2400" dirty="0">
                <a:latin typeface="Arial" pitchFamily="34" charset="0"/>
                <a:cs typeface="Arial" pitchFamily="34" charset="0"/>
              </a:rPr>
              <a:t>razmak između stupaca (</a:t>
            </a:r>
            <a:r>
              <a:rPr lang="hr-HR" sz="2400" dirty="0" err="1">
                <a:latin typeface="Arial" pitchFamily="34" charset="0"/>
                <a:cs typeface="Arial" pitchFamily="34" charset="0"/>
              </a:rPr>
              <a:t>column</a:t>
            </a:r>
            <a:r>
              <a:rPr lang="hr-HR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hr-HR" sz="2400" dirty="0" err="1">
                <a:latin typeface="Arial" pitchFamily="34" charset="0"/>
                <a:cs typeface="Arial" pitchFamily="34" charset="0"/>
              </a:rPr>
              <a:t>gap</a:t>
            </a:r>
            <a:r>
              <a:rPr lang="hr-HR" sz="2400" dirty="0">
                <a:latin typeface="Arial" pitchFamily="34" charset="0"/>
                <a:cs typeface="Arial" pitchFamily="34" charset="0"/>
              </a:rPr>
              <a:t>) te </a:t>
            </a:r>
          </a:p>
          <a:p>
            <a:pPr lvl="1"/>
            <a:r>
              <a:rPr lang="hr-HR" sz="2400" dirty="0">
                <a:latin typeface="Arial" pitchFamily="34" charset="0"/>
                <a:cs typeface="Arial" pitchFamily="34" charset="0"/>
              </a:rPr>
              <a:t>obrub između stupaca (</a:t>
            </a:r>
            <a:r>
              <a:rPr lang="hr-HR" sz="2400" dirty="0" err="1">
                <a:latin typeface="Arial" pitchFamily="34" charset="0"/>
                <a:cs typeface="Arial" pitchFamily="34" charset="0"/>
              </a:rPr>
              <a:t>column</a:t>
            </a:r>
            <a:r>
              <a:rPr lang="hr-HR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hr-HR" sz="2400" dirty="0" err="1">
                <a:latin typeface="Arial" pitchFamily="34" charset="0"/>
                <a:cs typeface="Arial" pitchFamily="34" charset="0"/>
              </a:rPr>
              <a:t>rule</a:t>
            </a:r>
            <a:r>
              <a:rPr lang="hr-HR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6546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Višestruki stupci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3934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/>
              <a:t>#box {</a:t>
            </a:r>
          </a:p>
          <a:p>
            <a:pPr marL="0" indent="0">
              <a:buNone/>
            </a:pPr>
            <a:r>
              <a:rPr lang="hr-HR" sz="1800" dirty="0" smtClean="0"/>
              <a:t>	-</a:t>
            </a:r>
            <a:r>
              <a:rPr lang="hr-HR" sz="1800" dirty="0" err="1"/>
              <a:t>webkit</a:t>
            </a:r>
            <a:r>
              <a:rPr lang="hr-HR" sz="1800" dirty="0"/>
              <a:t>-</a:t>
            </a:r>
            <a:r>
              <a:rPr lang="hr-HR" sz="1800" dirty="0" err="1"/>
              <a:t>column</a:t>
            </a:r>
            <a:r>
              <a:rPr lang="hr-HR" sz="1800" dirty="0"/>
              <a:t>-</a:t>
            </a:r>
            <a:r>
              <a:rPr lang="hr-HR" sz="1800" dirty="0" err="1"/>
              <a:t>count</a:t>
            </a:r>
            <a:r>
              <a:rPr lang="hr-HR" sz="1800" dirty="0"/>
              <a:t>: 2;</a:t>
            </a:r>
          </a:p>
          <a:p>
            <a:pPr marL="0" indent="0">
              <a:buNone/>
            </a:pPr>
            <a:r>
              <a:rPr lang="hr-HR" sz="1800" dirty="0"/>
              <a:t>	-</a:t>
            </a:r>
            <a:r>
              <a:rPr lang="hr-HR" sz="1800" dirty="0" err="1"/>
              <a:t>webkit</a:t>
            </a:r>
            <a:r>
              <a:rPr lang="hr-HR" sz="1800" dirty="0"/>
              <a:t>-</a:t>
            </a:r>
            <a:r>
              <a:rPr lang="hr-HR" sz="1800" dirty="0" err="1"/>
              <a:t>column</a:t>
            </a:r>
            <a:r>
              <a:rPr lang="hr-HR" sz="1800" dirty="0"/>
              <a:t>-</a:t>
            </a:r>
            <a:r>
              <a:rPr lang="hr-HR" sz="1800" dirty="0" err="1"/>
              <a:t>gap</a:t>
            </a:r>
            <a:r>
              <a:rPr lang="hr-HR" sz="1800" dirty="0"/>
              <a:t>: 50px;</a:t>
            </a:r>
          </a:p>
          <a:p>
            <a:pPr marL="0" indent="0">
              <a:buNone/>
            </a:pPr>
            <a:r>
              <a:rPr lang="hr-HR" sz="1800" dirty="0"/>
              <a:t>	-</a:t>
            </a:r>
            <a:r>
              <a:rPr lang="hr-HR" sz="1800" dirty="0" err="1"/>
              <a:t>webkit</a:t>
            </a:r>
            <a:r>
              <a:rPr lang="hr-HR" sz="1800" dirty="0"/>
              <a:t>-</a:t>
            </a:r>
            <a:r>
              <a:rPr lang="hr-HR" sz="1800" dirty="0" err="1"/>
              <a:t>column</a:t>
            </a:r>
            <a:r>
              <a:rPr lang="hr-HR" sz="1800" dirty="0"/>
              <a:t>-</a:t>
            </a:r>
            <a:r>
              <a:rPr lang="hr-HR" sz="1800" dirty="0" err="1"/>
              <a:t>rule</a:t>
            </a:r>
            <a:r>
              <a:rPr lang="hr-HR" sz="1800" dirty="0"/>
              <a:t>: 1px solid black;</a:t>
            </a:r>
          </a:p>
          <a:p>
            <a:pPr marL="0" indent="0">
              <a:buNone/>
            </a:pPr>
            <a:r>
              <a:rPr lang="hr-HR" sz="1800" dirty="0"/>
              <a:t>}</a:t>
            </a:r>
          </a:p>
          <a:p>
            <a:pPr marL="0" indent="0">
              <a:buNone/>
            </a:pPr>
            <a:endParaRPr lang="hr-HR" sz="2800" dirty="0" smtClean="0"/>
          </a:p>
          <a:p>
            <a:pPr marL="0" indent="0">
              <a:buNone/>
            </a:pPr>
            <a:r>
              <a:rPr lang="hr-HR" sz="1800" dirty="0"/>
              <a:t>#box {</a:t>
            </a:r>
          </a:p>
          <a:p>
            <a:pPr marL="0" indent="0">
              <a:buNone/>
            </a:pPr>
            <a:r>
              <a:rPr lang="hr-HR" sz="1800" dirty="0" smtClean="0"/>
              <a:t>	-</a:t>
            </a:r>
            <a:r>
              <a:rPr lang="hr-HR" sz="1800" dirty="0" err="1" smtClean="0"/>
              <a:t>webkit</a:t>
            </a:r>
            <a:r>
              <a:rPr lang="hr-HR" sz="1800" dirty="0" smtClean="0"/>
              <a:t>-</a:t>
            </a:r>
            <a:r>
              <a:rPr lang="hr-HR" sz="1800" dirty="0" err="1" smtClean="0"/>
              <a:t>column</a:t>
            </a:r>
            <a:r>
              <a:rPr lang="hr-HR" sz="1800" dirty="0" smtClean="0"/>
              <a:t>-width</a:t>
            </a:r>
            <a:r>
              <a:rPr lang="hr-HR" sz="1800" dirty="0"/>
              <a:t>: 100px;	</a:t>
            </a:r>
          </a:p>
          <a:p>
            <a:pPr marL="0" indent="0">
              <a:buNone/>
            </a:pPr>
            <a:r>
              <a:rPr lang="hr-HR" sz="1800" dirty="0" smtClean="0"/>
              <a:t>	-</a:t>
            </a:r>
            <a:r>
              <a:rPr lang="hr-HR" sz="1800" dirty="0" err="1"/>
              <a:t>webkit</a:t>
            </a:r>
            <a:r>
              <a:rPr lang="hr-HR" sz="1800" dirty="0"/>
              <a:t>-</a:t>
            </a:r>
            <a:r>
              <a:rPr lang="hr-HR" sz="1800" dirty="0" err="1"/>
              <a:t>column</a:t>
            </a:r>
            <a:r>
              <a:rPr lang="hr-HR" sz="1800" dirty="0"/>
              <a:t>-</a:t>
            </a:r>
            <a:r>
              <a:rPr lang="hr-HR" sz="1800" dirty="0" err="1"/>
              <a:t>gap</a:t>
            </a:r>
            <a:r>
              <a:rPr lang="hr-HR" sz="1800" dirty="0"/>
              <a:t>: 50px;</a:t>
            </a:r>
          </a:p>
          <a:p>
            <a:pPr marL="0" indent="0">
              <a:buNone/>
            </a:pPr>
            <a:r>
              <a:rPr lang="hr-HR" sz="1800" dirty="0"/>
              <a:t>	-</a:t>
            </a:r>
            <a:r>
              <a:rPr lang="hr-HR" sz="1800" dirty="0" err="1"/>
              <a:t>webkit</a:t>
            </a:r>
            <a:r>
              <a:rPr lang="hr-HR" sz="1800" dirty="0"/>
              <a:t>-</a:t>
            </a:r>
            <a:r>
              <a:rPr lang="hr-HR" sz="1800" dirty="0" err="1"/>
              <a:t>column</a:t>
            </a:r>
            <a:r>
              <a:rPr lang="hr-HR" sz="1800" dirty="0"/>
              <a:t>-</a:t>
            </a:r>
            <a:r>
              <a:rPr lang="hr-HR" sz="1800" dirty="0" err="1"/>
              <a:t>rule</a:t>
            </a:r>
            <a:r>
              <a:rPr lang="hr-HR" sz="1800" dirty="0"/>
              <a:t>: 1px solid black;</a:t>
            </a:r>
          </a:p>
          <a:p>
            <a:pPr marL="0" indent="0">
              <a:buNone/>
            </a:pPr>
            <a:r>
              <a:rPr lang="hr-HR" sz="1800" dirty="0"/>
              <a:t>}</a:t>
            </a:r>
          </a:p>
          <a:p>
            <a:pPr marL="0" indent="0">
              <a:buNone/>
            </a:pPr>
            <a:endParaRPr lang="hr-H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72" y="1124744"/>
            <a:ext cx="4208884" cy="2214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72" y="3372521"/>
            <a:ext cx="4208884" cy="23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Transformacija elemenata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smtClean="0">
                <a:latin typeface="Arial" pitchFamily="34" charset="0"/>
                <a:cs typeface="Arial" pitchFamily="34" charset="0"/>
              </a:rPr>
              <a:t>Rotacija – rotate</a:t>
            </a:r>
          </a:p>
          <a:p>
            <a:pPr>
              <a:lnSpc>
                <a:spcPct val="150000"/>
              </a:lnSpc>
            </a:pPr>
            <a:r>
              <a:rPr lang="hr-HR" dirty="0" smtClean="0">
                <a:latin typeface="Arial" pitchFamily="34" charset="0"/>
                <a:cs typeface="Arial" pitchFamily="34" charset="0"/>
              </a:rPr>
              <a:t>Promjena veličine – </a:t>
            </a:r>
            <a:r>
              <a:rPr lang="hr-HR" dirty="0" err="1" smtClean="0">
                <a:latin typeface="Arial" pitchFamily="34" charset="0"/>
                <a:cs typeface="Arial" pitchFamily="34" charset="0"/>
              </a:rPr>
              <a:t>scale</a:t>
            </a:r>
            <a:endParaRPr lang="hr-HR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r-HR" dirty="0" smtClean="0">
                <a:latin typeface="Arial" pitchFamily="34" charset="0"/>
                <a:cs typeface="Arial" pitchFamily="34" charset="0"/>
              </a:rPr>
              <a:t>Promjena položaja – </a:t>
            </a:r>
            <a:r>
              <a:rPr lang="hr-HR" dirty="0" err="1" smtClean="0">
                <a:latin typeface="Arial" pitchFamily="34" charset="0"/>
                <a:cs typeface="Arial" pitchFamily="34" charset="0"/>
              </a:rPr>
              <a:t>translate</a:t>
            </a:r>
            <a:endParaRPr lang="hr-HR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hr-HR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40826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4000" dirty="0">
                <a:latin typeface="Arial" pitchFamily="34" charset="0"/>
                <a:cs typeface="Arial" pitchFamily="34" charset="0"/>
              </a:rPr>
              <a:t>Rotacija – rotate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smtClean="0">
                <a:latin typeface="Arial" pitchFamily="34" charset="0"/>
                <a:cs typeface="Arial" pitchFamily="34" charset="0"/>
              </a:rPr>
              <a:t>2D ili 3D rotacija</a:t>
            </a:r>
          </a:p>
          <a:p>
            <a:pPr>
              <a:lnSpc>
                <a:spcPct val="150000"/>
              </a:lnSpc>
            </a:pPr>
            <a:r>
              <a:rPr lang="hr-HR" dirty="0" err="1" smtClean="0"/>
              <a:t>deg</a:t>
            </a:r>
            <a:r>
              <a:rPr lang="hr-HR" dirty="0" smtClean="0"/>
              <a:t>, grad, rad, broju </a:t>
            </a:r>
            <a:r>
              <a:rPr lang="hr-HR" dirty="0"/>
              <a:t>okreta. </a:t>
            </a:r>
            <a:endParaRPr lang="hr-HR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hr-HR" sz="2800" dirty="0"/>
          </a:p>
        </p:txBody>
      </p:sp>
      <p:sp>
        <p:nvSpPr>
          <p:cNvPr id="12" name="Rectangle 11"/>
          <p:cNvSpPr/>
          <p:nvPr/>
        </p:nvSpPr>
        <p:spPr>
          <a:xfrm>
            <a:off x="188776" y="3933056"/>
            <a:ext cx="4013919" cy="669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hr-HR" sz="2800" dirty="0"/>
              <a:t>transform:rotate (-15deg);</a:t>
            </a:r>
            <a:endParaRPr lang="hr-H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84" y="3140968"/>
            <a:ext cx="4644008" cy="26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4000" dirty="0">
                <a:latin typeface="Arial" pitchFamily="34" charset="0"/>
                <a:cs typeface="Arial" pitchFamily="34" charset="0"/>
              </a:rPr>
              <a:t>Promjena veličine – </a:t>
            </a:r>
            <a:r>
              <a:rPr lang="hr-HR" sz="4000" dirty="0" err="1">
                <a:latin typeface="Arial" pitchFamily="34" charset="0"/>
                <a:cs typeface="Arial" pitchFamily="34" charset="0"/>
              </a:rPr>
              <a:t>scale</a:t>
            </a:r>
            <a:endParaRPr lang="hr-H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39341"/>
            <a:ext cx="8229600" cy="4525963"/>
          </a:xfrm>
        </p:spPr>
        <p:txBody>
          <a:bodyPr>
            <a:normAutofit/>
          </a:bodyPr>
          <a:lstStyle/>
          <a:p>
            <a:r>
              <a:rPr lang="hr-HR" sz="2800" dirty="0" smtClean="0"/>
              <a:t>&lt;1 – smanjivanje</a:t>
            </a:r>
          </a:p>
          <a:p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 smtClean="0"/>
          </a:p>
          <a:p>
            <a:r>
              <a:rPr lang="hr-HR" sz="2800" dirty="0" smtClean="0"/>
              <a:t>&gt;1 – povećavanje</a:t>
            </a:r>
            <a:endParaRPr lang="hr-HR" sz="2800" dirty="0" smtClean="0"/>
          </a:p>
          <a:p>
            <a:pPr marL="0" indent="0">
              <a:buNone/>
            </a:pPr>
            <a:endParaRPr lang="hr-HR" sz="2800" dirty="0"/>
          </a:p>
        </p:txBody>
      </p:sp>
      <p:sp>
        <p:nvSpPr>
          <p:cNvPr id="12" name="Rectangle 11"/>
          <p:cNvSpPr/>
          <p:nvPr/>
        </p:nvSpPr>
        <p:spPr>
          <a:xfrm>
            <a:off x="485805" y="2132856"/>
            <a:ext cx="3294107" cy="669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hr-HR" sz="2800" dirty="0"/>
              <a:t>transform:</a:t>
            </a:r>
            <a:r>
              <a:rPr lang="hr-HR" sz="2800" dirty="0" err="1"/>
              <a:t>scale</a:t>
            </a:r>
            <a:r>
              <a:rPr lang="hr-HR" sz="2800" dirty="0"/>
              <a:t> (0.5);</a:t>
            </a:r>
            <a:endParaRPr lang="hr-H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96752"/>
            <a:ext cx="3888432" cy="21836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8205" y="4293096"/>
            <a:ext cx="32941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hr-HR" sz="2800" dirty="0"/>
              <a:t>transform:</a:t>
            </a:r>
            <a:r>
              <a:rPr lang="hr-HR" sz="2800" dirty="0" err="1"/>
              <a:t>scale</a:t>
            </a:r>
            <a:r>
              <a:rPr lang="hr-HR" sz="2800" dirty="0"/>
              <a:t> </a:t>
            </a:r>
            <a:r>
              <a:rPr lang="hr-HR" sz="2800" dirty="0" smtClean="0"/>
              <a:t>(1.1);</a:t>
            </a:r>
            <a:endParaRPr lang="hr-H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569828"/>
            <a:ext cx="3891253" cy="21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4000" dirty="0">
                <a:latin typeface="Arial" pitchFamily="34" charset="0"/>
                <a:cs typeface="Arial" pitchFamily="34" charset="0"/>
              </a:rPr>
              <a:t>Promjena položaja – </a:t>
            </a:r>
            <a:r>
              <a:rPr lang="hr-HR" sz="4000" dirty="0" err="1">
                <a:latin typeface="Arial" pitchFamily="34" charset="0"/>
                <a:cs typeface="Arial" pitchFamily="34" charset="0"/>
              </a:rPr>
              <a:t>translate</a:t>
            </a:r>
            <a:endParaRPr lang="hr-H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39341"/>
            <a:ext cx="8229600" cy="4525963"/>
          </a:xfrm>
        </p:spPr>
        <p:txBody>
          <a:bodyPr>
            <a:normAutofit/>
          </a:bodyPr>
          <a:lstStyle/>
          <a:p>
            <a:r>
              <a:rPr lang="hr-HR" dirty="0" smtClean="0"/>
              <a:t>Pomicanje po x i y osi od početne vrijednosti</a:t>
            </a:r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755576" y="2132856"/>
            <a:ext cx="4895186" cy="669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hr-HR" sz="2800" dirty="0"/>
              <a:t>transform: </a:t>
            </a:r>
            <a:r>
              <a:rPr lang="hr-HR" sz="2800" dirty="0" err="1"/>
              <a:t>translate</a:t>
            </a:r>
            <a:r>
              <a:rPr lang="hr-HR" sz="2800" dirty="0"/>
              <a:t>(20px,50px);</a:t>
            </a:r>
            <a:endParaRPr lang="hr-H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85" y="3212976"/>
            <a:ext cx="4501403" cy="25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CSS3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Moduli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selektori,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model kutije,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pozadina i obrubi,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tekstualni efekti,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2D i 3D transformacije,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animacije,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više stupčasti dizajn te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korisničko sučelje.</a:t>
            </a:r>
          </a:p>
          <a:p>
            <a:pPr lvl="1"/>
            <a:endParaRPr lang="hr-H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>
                <a:latin typeface="Arial" pitchFamily="34" charset="0"/>
                <a:cs typeface="Arial" pitchFamily="34" charset="0"/>
              </a:rPr>
              <a:t>Prijelazi</a:t>
            </a:r>
            <a:endParaRPr lang="hr-H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Jednostavnost</a:t>
            </a:r>
          </a:p>
          <a:p>
            <a:pPr>
              <a:lnSpc>
                <a:spcPct val="150000"/>
              </a:lnSpc>
            </a:pPr>
            <a:r>
              <a:rPr lang="hr-HR" dirty="0" err="1" smtClean="0"/>
              <a:t>Flash</a:t>
            </a:r>
            <a:r>
              <a:rPr lang="hr-HR" dirty="0" smtClean="0"/>
              <a:t> i JavaScript nepotrebni?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Svojstvo 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Vrijeme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435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>
                <a:latin typeface="Arial" pitchFamily="34" charset="0"/>
                <a:cs typeface="Arial" pitchFamily="34" charset="0"/>
              </a:rPr>
              <a:t>Prijelazi</a:t>
            </a:r>
            <a:endParaRPr lang="hr-H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hr-HR" sz="2400" dirty="0" err="1"/>
              <a:t>transition</a:t>
            </a:r>
            <a:r>
              <a:rPr lang="hr-HR" sz="2400" dirty="0"/>
              <a:t> </a:t>
            </a:r>
            <a:r>
              <a:rPr lang="hr-HR" sz="2400" dirty="0" smtClean="0"/>
              <a:t>(</a:t>
            </a:r>
            <a:r>
              <a:rPr lang="hr-HR" sz="2400" dirty="0" err="1" smtClean="0"/>
              <a:t>shorthand</a:t>
            </a:r>
            <a:r>
              <a:rPr lang="hr-HR" sz="2400" dirty="0"/>
              <a:t>),</a:t>
            </a:r>
          </a:p>
          <a:p>
            <a:pPr lvl="0"/>
            <a:r>
              <a:rPr lang="hr-HR" sz="2400" dirty="0" err="1"/>
              <a:t>transition</a:t>
            </a:r>
            <a:r>
              <a:rPr lang="hr-HR" sz="2400" dirty="0"/>
              <a:t>-</a:t>
            </a:r>
            <a:r>
              <a:rPr lang="hr-HR" sz="2400" dirty="0" err="1"/>
              <a:t>property</a:t>
            </a:r>
            <a:r>
              <a:rPr lang="hr-HR" sz="2400" dirty="0"/>
              <a:t> – element nad kojim se želi izvršiti prijelaz),</a:t>
            </a:r>
          </a:p>
          <a:p>
            <a:pPr lvl="0"/>
            <a:r>
              <a:rPr lang="hr-HR" sz="2400" dirty="0" err="1"/>
              <a:t>transition</a:t>
            </a:r>
            <a:r>
              <a:rPr lang="hr-HR" sz="2400" dirty="0"/>
              <a:t>-</a:t>
            </a:r>
            <a:r>
              <a:rPr lang="hr-HR" sz="2400" dirty="0" err="1"/>
              <a:t>duration</a:t>
            </a:r>
            <a:r>
              <a:rPr lang="hr-HR" sz="2400" dirty="0"/>
              <a:t> – trajanje prijelaza, predefinirana vrijednost je 0),</a:t>
            </a:r>
          </a:p>
          <a:p>
            <a:pPr lvl="0"/>
            <a:r>
              <a:rPr lang="hr-HR" sz="2400" dirty="0" err="1"/>
              <a:t>transition</a:t>
            </a:r>
            <a:r>
              <a:rPr lang="hr-HR" sz="2400" dirty="0"/>
              <a:t>-</a:t>
            </a:r>
            <a:r>
              <a:rPr lang="hr-HR" sz="2400" dirty="0" err="1"/>
              <a:t>timing</a:t>
            </a:r>
            <a:r>
              <a:rPr lang="hr-HR" sz="2400" dirty="0"/>
              <a:t>-</a:t>
            </a:r>
            <a:r>
              <a:rPr lang="hr-HR" sz="2400" dirty="0" err="1"/>
              <a:t>function</a:t>
            </a:r>
            <a:r>
              <a:rPr lang="hr-HR" sz="2400" dirty="0"/>
              <a:t> – označava kako će se izračunati brzina prijelaza, </a:t>
            </a:r>
            <a:r>
              <a:rPr lang="hr-HR" sz="2400" dirty="0" err="1"/>
              <a:t>predefinirna</a:t>
            </a:r>
            <a:r>
              <a:rPr lang="hr-HR" sz="2400" dirty="0"/>
              <a:t> vrijednost je „</a:t>
            </a:r>
            <a:r>
              <a:rPr lang="hr-HR" sz="2400" dirty="0" err="1"/>
              <a:t>ease</a:t>
            </a:r>
            <a:r>
              <a:rPr lang="hr-HR" sz="2400" dirty="0"/>
              <a:t>“  </a:t>
            </a:r>
            <a:r>
              <a:rPr lang="hr-HR" sz="2400" dirty="0" smtClean="0"/>
              <a:t>te</a:t>
            </a:r>
          </a:p>
          <a:p>
            <a:pPr lvl="0"/>
            <a:endParaRPr lang="hr-HR" sz="2400" dirty="0"/>
          </a:p>
          <a:p>
            <a:pPr lvl="0"/>
            <a:endParaRPr lang="hr-HR" sz="2400" dirty="0"/>
          </a:p>
          <a:p>
            <a:pPr lvl="0"/>
            <a:r>
              <a:rPr lang="hr-HR" sz="2400" dirty="0" err="1"/>
              <a:t>transition</a:t>
            </a:r>
            <a:r>
              <a:rPr lang="hr-HR" sz="2400" dirty="0"/>
              <a:t>-</a:t>
            </a:r>
            <a:r>
              <a:rPr lang="hr-HR" sz="2400" dirty="0" err="1"/>
              <a:t>delay</a:t>
            </a:r>
            <a:r>
              <a:rPr lang="hr-HR" sz="2400" dirty="0"/>
              <a:t> – definira vrijeme kada će početi prijelaz, predefinirana vrijednost je 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16" y="4293096"/>
            <a:ext cx="4230216" cy="10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>
                <a:latin typeface="Arial" pitchFamily="34" charset="0"/>
                <a:cs typeface="Arial" pitchFamily="34" charset="0"/>
              </a:rPr>
              <a:t>Prijelazi</a:t>
            </a:r>
            <a:endParaRPr lang="hr-H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2400" dirty="0"/>
              <a:t>#box {</a:t>
            </a:r>
          </a:p>
          <a:p>
            <a:pPr marL="0" indent="0">
              <a:buNone/>
            </a:pPr>
            <a:r>
              <a:rPr lang="hr-HR" sz="2400" dirty="0"/>
              <a:t>	width: 100px;</a:t>
            </a:r>
          </a:p>
          <a:p>
            <a:pPr marL="0" indent="0">
              <a:buNone/>
            </a:pPr>
            <a:r>
              <a:rPr lang="hr-HR" sz="2400" dirty="0"/>
              <a:t>	height: 100px;</a:t>
            </a:r>
          </a:p>
          <a:p>
            <a:pPr marL="0" indent="0">
              <a:buNone/>
            </a:pPr>
            <a:r>
              <a:rPr lang="hr-HR" sz="2400" dirty="0"/>
              <a:t>	background:#7777dd;</a:t>
            </a:r>
          </a:p>
          <a:p>
            <a:pPr marL="0" indent="0">
              <a:buNone/>
            </a:pPr>
            <a:r>
              <a:rPr lang="hr-HR" sz="2400" dirty="0"/>
              <a:t>	</a:t>
            </a:r>
            <a:r>
              <a:rPr lang="hr-HR" sz="2400" dirty="0" err="1"/>
              <a:t>transition</a:t>
            </a:r>
            <a:r>
              <a:rPr lang="hr-HR" sz="2400" dirty="0"/>
              <a:t>:width 2s;</a:t>
            </a:r>
          </a:p>
          <a:p>
            <a:pPr marL="0" indent="0">
              <a:buNone/>
            </a:pPr>
            <a:r>
              <a:rPr lang="hr-HR" sz="2400" dirty="0" smtClean="0"/>
              <a:t>}</a:t>
            </a:r>
          </a:p>
          <a:p>
            <a:pPr marL="0" indent="0">
              <a:buNone/>
            </a:pPr>
            <a:r>
              <a:rPr lang="hr-HR" sz="2400" dirty="0"/>
              <a:t>#box:hover {</a:t>
            </a:r>
          </a:p>
          <a:p>
            <a:pPr marL="0" indent="0">
              <a:buNone/>
            </a:pPr>
            <a:r>
              <a:rPr lang="hr-HR" sz="2400" dirty="0"/>
              <a:t>	width: 400px;</a:t>
            </a:r>
          </a:p>
          <a:p>
            <a:pPr marL="0" indent="0">
              <a:buNone/>
            </a:pPr>
            <a:r>
              <a:rPr lang="hr-HR" sz="2400" dirty="0"/>
              <a:t>}</a:t>
            </a:r>
          </a:p>
          <a:p>
            <a:pPr marL="0" indent="0">
              <a:buNone/>
            </a:pPr>
            <a:endParaRPr lang="hr-H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23" y="1556792"/>
            <a:ext cx="4049999" cy="16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23" y="3501008"/>
            <a:ext cx="405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 rtl="0">
              <a:lnSpc>
                <a:spcPct val="150000"/>
              </a:lnSpc>
              <a:spcBef>
                <a:spcPct val="0"/>
              </a:spcBef>
            </a:pPr>
            <a:r>
              <a:rPr lang="hr-HR" sz="4000" dirty="0" smtClean="0">
                <a:latin typeface="Arial" pitchFamily="34" charset="0"/>
                <a:cs typeface="Arial" pitchFamily="34" charset="0"/>
              </a:rPr>
              <a:t>Animacije</a:t>
            </a:r>
            <a:endParaRPr lang="hr-HR" sz="9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Autofit/>
          </a:bodyPr>
          <a:lstStyle/>
          <a:p>
            <a:r>
              <a:rPr lang="hr-HR" dirty="0" smtClean="0"/>
              <a:t>Naprednije animacije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 smtClean="0"/>
              <a:t>Izrada:</a:t>
            </a:r>
          </a:p>
          <a:p>
            <a:pPr lvl="1"/>
            <a:r>
              <a:rPr lang="hr-HR" dirty="0" smtClean="0"/>
              <a:t>Postavljanje pravila</a:t>
            </a:r>
          </a:p>
          <a:p>
            <a:pPr marL="457200" lvl="1" indent="0">
              <a:buNone/>
            </a:pPr>
            <a:r>
              <a:rPr lang="hr-HR" dirty="0" smtClean="0"/>
              <a:t>    (</a:t>
            </a:r>
            <a:r>
              <a:rPr lang="hr-HR" dirty="0" err="1" smtClean="0"/>
              <a:t>from</a:t>
            </a:r>
            <a:r>
              <a:rPr lang="hr-HR" dirty="0" smtClean="0"/>
              <a:t> to, 0%-100%)</a:t>
            </a:r>
          </a:p>
          <a:p>
            <a:pPr lvl="1"/>
            <a:r>
              <a:rPr lang="hr-HR" dirty="0" smtClean="0"/>
              <a:t>Pozivanje pravila unutar </a:t>
            </a:r>
          </a:p>
          <a:p>
            <a:pPr marL="457200" lvl="1" indent="0">
              <a:buNone/>
            </a:pPr>
            <a:r>
              <a:rPr lang="hr-HR" dirty="0" smtClean="0"/>
              <a:t>    elementa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1" y="1844824"/>
            <a:ext cx="41471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/>
              <a:t>@</a:t>
            </a:r>
            <a:r>
              <a:rPr lang="hr-HR" sz="2400" dirty="0" err="1"/>
              <a:t>keyframes</a:t>
            </a:r>
            <a:r>
              <a:rPr lang="hr-HR" sz="2400" dirty="0"/>
              <a:t> </a:t>
            </a:r>
            <a:r>
              <a:rPr lang="hr-HR" sz="2400" dirty="0" err="1"/>
              <a:t>myfirst</a:t>
            </a:r>
            <a:r>
              <a:rPr lang="hr-HR" sz="2400" dirty="0"/>
              <a:t> {</a:t>
            </a:r>
          </a:p>
          <a:p>
            <a:r>
              <a:rPr lang="hr-HR" sz="2400" dirty="0"/>
              <a:t>	</a:t>
            </a:r>
            <a:r>
              <a:rPr lang="hr-HR" sz="2400" dirty="0" err="1"/>
              <a:t>from</a:t>
            </a:r>
            <a:r>
              <a:rPr lang="hr-HR" sz="2400" dirty="0"/>
              <a:t> {background: red;}</a:t>
            </a:r>
          </a:p>
          <a:p>
            <a:r>
              <a:rPr lang="hr-HR" sz="2400" dirty="0"/>
              <a:t>	to {background: yellow;}</a:t>
            </a:r>
          </a:p>
          <a:p>
            <a:r>
              <a:rPr lang="hr-HR" sz="2400" dirty="0"/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45303" y="3568948"/>
            <a:ext cx="374993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/>
              <a:t>#box {</a:t>
            </a:r>
          </a:p>
          <a:p>
            <a:r>
              <a:rPr lang="hr-HR" sz="2400" dirty="0"/>
              <a:t>	width:100px;</a:t>
            </a:r>
          </a:p>
          <a:p>
            <a:r>
              <a:rPr lang="hr-HR" sz="2400" dirty="0"/>
              <a:t>	height:100px;</a:t>
            </a:r>
          </a:p>
          <a:p>
            <a:r>
              <a:rPr lang="hr-HR" sz="2400" dirty="0"/>
              <a:t>	background:red;</a:t>
            </a:r>
          </a:p>
          <a:p>
            <a:r>
              <a:rPr lang="hr-HR" sz="2400" dirty="0"/>
              <a:t>	</a:t>
            </a:r>
            <a:r>
              <a:rPr lang="hr-HR" sz="2400" dirty="0" err="1"/>
              <a:t>animation</a:t>
            </a:r>
            <a:r>
              <a:rPr lang="hr-HR" sz="2400" dirty="0"/>
              <a:t>:</a:t>
            </a:r>
            <a:r>
              <a:rPr lang="hr-HR" sz="2400" dirty="0" err="1"/>
              <a:t>myfirst</a:t>
            </a:r>
            <a:r>
              <a:rPr lang="hr-HR" sz="2400" dirty="0"/>
              <a:t> 5s</a:t>
            </a:r>
            <a:r>
              <a:rPr lang="hr-HR" sz="2400" dirty="0" smtClean="0"/>
              <a:t>;</a:t>
            </a:r>
            <a:endParaRPr lang="hr-HR" sz="2400" dirty="0"/>
          </a:p>
          <a:p>
            <a:r>
              <a:rPr lang="hr-H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4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 rtl="0">
              <a:lnSpc>
                <a:spcPct val="150000"/>
              </a:lnSpc>
              <a:spcBef>
                <a:spcPct val="0"/>
              </a:spcBef>
            </a:pPr>
            <a:r>
              <a:rPr lang="hr-HR" sz="4000" dirty="0" smtClean="0">
                <a:latin typeface="Arial" pitchFamily="34" charset="0"/>
                <a:cs typeface="Arial" pitchFamily="34" charset="0"/>
              </a:rPr>
              <a:t>Animacije</a:t>
            </a:r>
            <a:endParaRPr lang="hr-HR" sz="9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78429"/>
            <a:ext cx="2857500" cy="1905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72272"/>
            <a:ext cx="28575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578429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 rtl="0">
              <a:lnSpc>
                <a:spcPct val="150000"/>
              </a:lnSpc>
              <a:spcBef>
                <a:spcPct val="0"/>
              </a:spcBef>
            </a:pPr>
            <a:r>
              <a:rPr lang="hr-HR" sz="4000" dirty="0" smtClean="0">
                <a:latin typeface="Arial" pitchFamily="34" charset="0"/>
                <a:cs typeface="Arial" pitchFamily="34" charset="0"/>
              </a:rPr>
              <a:t>Korisničko sučelje</a:t>
            </a:r>
            <a:endParaRPr lang="hr-HR" sz="9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Interakcija sa korisnikom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Promjena veličine elementa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Automatska prilagodba teksta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79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Promjena veličine elementa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/>
              <a:t>#box {</a:t>
            </a:r>
          </a:p>
          <a:p>
            <a:pPr marL="0" indent="0">
              <a:buNone/>
            </a:pPr>
            <a:r>
              <a:rPr lang="hr-HR" sz="2800" dirty="0" smtClean="0"/>
              <a:t>	width</a:t>
            </a:r>
            <a:r>
              <a:rPr lang="hr-HR" sz="2800" dirty="0"/>
              <a:t>: 400px;</a:t>
            </a:r>
          </a:p>
          <a:p>
            <a:pPr marL="0" indent="0">
              <a:buNone/>
            </a:pPr>
            <a:r>
              <a:rPr lang="hr-HR" sz="2800" dirty="0"/>
              <a:t>	height: 100px;</a:t>
            </a:r>
          </a:p>
          <a:p>
            <a:pPr marL="0" indent="0">
              <a:buNone/>
            </a:pPr>
            <a:r>
              <a:rPr lang="hr-HR" sz="2800" dirty="0"/>
              <a:t>	</a:t>
            </a:r>
            <a:r>
              <a:rPr lang="hr-HR" sz="2800" dirty="0" err="1"/>
              <a:t>resize</a:t>
            </a:r>
            <a:r>
              <a:rPr lang="hr-HR" sz="2800" dirty="0"/>
              <a:t>: both;</a:t>
            </a:r>
          </a:p>
          <a:p>
            <a:pPr marL="0" indent="0">
              <a:buNone/>
            </a:pPr>
            <a:r>
              <a:rPr lang="hr-HR" sz="2800" dirty="0"/>
              <a:t>	overflow: auto;</a:t>
            </a:r>
          </a:p>
          <a:p>
            <a:pPr marL="0" indent="0">
              <a:buNone/>
            </a:pPr>
            <a:r>
              <a:rPr lang="hr-HR" sz="2800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30" y="1514474"/>
            <a:ext cx="40290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26" y="3413921"/>
            <a:ext cx="40290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4.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mtClean="0"/>
              <a:t>Hvala na pozornosti!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hr-HR" sz="3600" dirty="0">
                <a:latin typeface="Arial" pitchFamily="34" charset="0"/>
                <a:cs typeface="Arial" pitchFamily="34" charset="0"/>
              </a:rPr>
              <a:t>Oznake </a:t>
            </a:r>
            <a:r>
              <a:rPr lang="hr-HR" sz="3600" dirty="0" smtClean="0">
                <a:latin typeface="Arial" pitchFamily="34" charset="0"/>
                <a:cs typeface="Arial" pitchFamily="34" charset="0"/>
              </a:rPr>
              <a:t>proizvođača</a:t>
            </a:r>
            <a:endParaRPr lang="hr-H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 smtClean="0">
                <a:latin typeface="Arial" pitchFamily="34" charset="0"/>
                <a:cs typeface="Arial" pitchFamily="34" charset="0"/>
              </a:rPr>
              <a:t>khtml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- 	</a:t>
            </a:r>
            <a:r>
              <a:rPr lang="hr-HR" dirty="0" err="1" smtClean="0">
                <a:latin typeface="Arial" pitchFamily="34" charset="0"/>
                <a:cs typeface="Arial" pitchFamily="34" charset="0"/>
              </a:rPr>
              <a:t>Konqueror</a:t>
            </a:r>
            <a:r>
              <a:rPr lang="hr-HR" dirty="0">
                <a:latin typeface="Arial" pitchFamily="34" charset="0"/>
                <a:cs typeface="Arial" pitchFamily="34" charset="0"/>
              </a:rPr>
              <a:t>,</a:t>
            </a:r>
          </a:p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 smtClean="0">
                <a:latin typeface="Arial" pitchFamily="34" charset="0"/>
                <a:cs typeface="Arial" pitchFamily="34" charset="0"/>
              </a:rPr>
              <a:t>rim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hr-HR" dirty="0">
                <a:latin typeface="Arial" pitchFamily="34" charset="0"/>
                <a:cs typeface="Arial" pitchFamily="34" charset="0"/>
              </a:rPr>
              <a:t>	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RIM</a:t>
            </a:r>
            <a:r>
              <a:rPr lang="hr-HR" dirty="0">
                <a:latin typeface="Arial" pitchFamily="34" charset="0"/>
                <a:cs typeface="Arial" pitchFamily="34" charset="0"/>
              </a:rPr>
              <a:t>,</a:t>
            </a:r>
          </a:p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ms</a:t>
            </a:r>
            <a:r>
              <a:rPr lang="hr-HR" dirty="0">
                <a:latin typeface="Arial" pitchFamily="34" charset="0"/>
                <a:cs typeface="Arial" pitchFamily="34" charset="0"/>
              </a:rPr>
              <a:t>-	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Microsoft</a:t>
            </a:r>
            <a:r>
              <a:rPr lang="hr-HR" dirty="0">
                <a:latin typeface="Arial" pitchFamily="34" charset="0"/>
                <a:cs typeface="Arial" pitchFamily="34" charset="0"/>
              </a:rPr>
              <a:t>,</a:t>
            </a:r>
          </a:p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-o-		Opera,</a:t>
            </a:r>
          </a:p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moz</a:t>
            </a:r>
            <a:r>
              <a:rPr lang="hr-HR" dirty="0">
                <a:latin typeface="Arial" pitchFamily="34" charset="0"/>
                <a:cs typeface="Arial" pitchFamily="34" charset="0"/>
              </a:rPr>
              <a:t>-	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Mozilla </a:t>
            </a:r>
            <a:r>
              <a:rPr lang="hr-HR" dirty="0">
                <a:latin typeface="Arial" pitchFamily="34" charset="0"/>
                <a:cs typeface="Arial" pitchFamily="34" charset="0"/>
              </a:rPr>
              <a:t>(Firefox) te</a:t>
            </a:r>
          </a:p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webkit</a:t>
            </a:r>
            <a:r>
              <a:rPr lang="hr-HR" dirty="0">
                <a:latin typeface="Arial" pitchFamily="34" charset="0"/>
                <a:cs typeface="Arial" pitchFamily="34" charset="0"/>
              </a:rPr>
              <a:t>-	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Webkit</a:t>
            </a:r>
            <a:r>
              <a:rPr lang="hr-HR" dirty="0">
                <a:latin typeface="Arial" pitchFamily="34" charset="0"/>
                <a:cs typeface="Arial" pitchFamily="34" charset="0"/>
              </a:rPr>
              <a:t> (Safari i Chrome).</a:t>
            </a:r>
          </a:p>
        </p:txBody>
      </p:sp>
    </p:spTree>
    <p:extLst>
      <p:ext uri="{BB962C8B-B14F-4D97-AF65-F5344CB8AC3E}">
        <p14:creationId xmlns:p14="http://schemas.microsoft.com/office/powerpoint/2010/main" val="3141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Svojstvo border-</a:t>
            </a:r>
            <a:r>
              <a:rPr lang="hr-HR" sz="3600" dirty="0" err="1">
                <a:latin typeface="Arial" pitchFamily="34" charset="0"/>
                <a:cs typeface="Arial" pitchFamily="34" charset="0"/>
              </a:rPr>
              <a:t>radius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border-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radius</a:t>
            </a:r>
            <a:r>
              <a:rPr lang="hr-HR" dirty="0">
                <a:latin typeface="Arial" pitchFamily="34" charset="0"/>
                <a:cs typeface="Arial" pitchFamily="34" charset="0"/>
              </a:rPr>
              <a:t>: 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5px;</a:t>
            </a:r>
          </a:p>
          <a:p>
            <a:pPr lvl="0"/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2636912"/>
            <a:ext cx="5076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Svojstvo border-</a:t>
            </a:r>
            <a:r>
              <a:rPr lang="hr-HR" sz="3600" dirty="0" err="1">
                <a:latin typeface="Arial" pitchFamily="34" charset="0"/>
                <a:cs typeface="Arial" pitchFamily="34" charset="0"/>
              </a:rPr>
              <a:t>radius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border-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radius</a:t>
            </a:r>
            <a:r>
              <a:rPr lang="hr-HR" dirty="0">
                <a:latin typeface="Arial" pitchFamily="34" charset="0"/>
                <a:cs typeface="Arial" pitchFamily="34" charset="0"/>
              </a:rPr>
              <a:t>: 5px 10px 15px 20px;</a:t>
            </a:r>
          </a:p>
          <a:p>
            <a:pPr marL="0" lvl="0" indent="0">
              <a:buNone/>
            </a:pP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636912"/>
            <a:ext cx="5057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Svojstvo </a:t>
            </a:r>
            <a:r>
              <a:rPr lang="hr-HR" sz="36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hr-HR" sz="3600" dirty="0">
                <a:latin typeface="Arial" pitchFamily="34" charset="0"/>
                <a:cs typeface="Arial" pitchFamily="34" charset="0"/>
              </a:rPr>
              <a:t>-</a:t>
            </a:r>
            <a:r>
              <a:rPr lang="hr-HR" sz="3600" dirty="0" err="1">
                <a:latin typeface="Arial" pitchFamily="34" charset="0"/>
                <a:cs typeface="Arial" pitchFamily="34" charset="0"/>
              </a:rPr>
              <a:t>shadow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err="1" smtClean="0">
                <a:latin typeface="Arial" pitchFamily="34" charset="0"/>
                <a:cs typeface="Arial" pitchFamily="34" charset="0"/>
              </a:rPr>
              <a:t>text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 smtClean="0">
                <a:latin typeface="Arial" pitchFamily="34" charset="0"/>
                <a:cs typeface="Arial" pitchFamily="34" charset="0"/>
              </a:rPr>
              <a:t>shadow</a:t>
            </a:r>
            <a:endParaRPr lang="hr-H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hr-HR" dirty="0" smtClean="0">
                <a:latin typeface="Arial" pitchFamily="34" charset="0"/>
                <a:cs typeface="Arial" pitchFamily="34" charset="0"/>
              </a:rPr>
              <a:t>odmak </a:t>
            </a:r>
            <a:r>
              <a:rPr lang="hr-HR" dirty="0">
                <a:latin typeface="Arial" pitchFamily="34" charset="0"/>
                <a:cs typeface="Arial" pitchFamily="34" charset="0"/>
              </a:rPr>
              <a:t>sjene po x osi,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odmak sjene po y osi,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radijus zamućenosti sjene te 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boju sjene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hr-HR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hr-HR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shadow</a:t>
            </a:r>
            <a:r>
              <a:rPr lang="hr-HR" dirty="0">
                <a:latin typeface="Arial" pitchFamily="34" charset="0"/>
                <a:cs typeface="Arial" pitchFamily="34" charset="0"/>
              </a:rPr>
              <a:t>: 3px 3px 10px #000000;</a:t>
            </a:r>
          </a:p>
          <a:p>
            <a:pPr lvl="1"/>
            <a:endParaRPr lang="hr-H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Svojstvo </a:t>
            </a:r>
            <a:r>
              <a:rPr lang="hr-HR" sz="3600" dirty="0" err="1">
                <a:latin typeface="Arial" pitchFamily="34" charset="0"/>
                <a:cs typeface="Arial" pitchFamily="34" charset="0"/>
              </a:rPr>
              <a:t>text</a:t>
            </a:r>
            <a:r>
              <a:rPr lang="hr-HR" sz="3600" dirty="0">
                <a:latin typeface="Arial" pitchFamily="34" charset="0"/>
                <a:cs typeface="Arial" pitchFamily="34" charset="0"/>
              </a:rPr>
              <a:t>-</a:t>
            </a:r>
            <a:r>
              <a:rPr lang="hr-HR" sz="3600" dirty="0" err="1">
                <a:latin typeface="Arial" pitchFamily="34" charset="0"/>
                <a:cs typeface="Arial" pitchFamily="34" charset="0"/>
              </a:rPr>
              <a:t>shadow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" y="2132856"/>
            <a:ext cx="7198267" cy="3205266"/>
          </a:xfrm>
        </p:spPr>
      </p:pic>
    </p:spTree>
    <p:extLst>
      <p:ext uri="{BB962C8B-B14F-4D97-AF65-F5344CB8AC3E}">
        <p14:creationId xmlns:p14="http://schemas.microsoft.com/office/powerpoint/2010/main" val="35233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/>
            <a:r>
              <a:rPr lang="hr-HR" sz="3600" dirty="0">
                <a:latin typeface="Arial" pitchFamily="34" charset="0"/>
                <a:cs typeface="Arial" pitchFamily="34" charset="0"/>
              </a:rPr>
              <a:t>Svojstvo box-</a:t>
            </a:r>
            <a:r>
              <a:rPr lang="hr-HR" sz="3600" dirty="0" err="1">
                <a:latin typeface="Arial" pitchFamily="34" charset="0"/>
                <a:cs typeface="Arial" pitchFamily="34" charset="0"/>
              </a:rPr>
              <a:t>shadow</a:t>
            </a:r>
            <a:endParaRPr lang="hr-H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box-</a:t>
            </a:r>
            <a:r>
              <a:rPr lang="hr-HR" dirty="0" err="1" smtClean="0">
                <a:latin typeface="Arial" pitchFamily="34" charset="0"/>
                <a:cs typeface="Arial" pitchFamily="34" charset="0"/>
              </a:rPr>
              <a:t>shadow</a:t>
            </a:r>
            <a:endParaRPr lang="hr-H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odmak sjene po x osi,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odmak sjene po y osi,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radijus zamućenosti sjene te 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boju sjene.</a:t>
            </a:r>
          </a:p>
          <a:p>
            <a:endParaRPr lang="hr-H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576" y="4941168"/>
            <a:ext cx="6527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hr-HR" sz="2800" dirty="0" smtClean="0">
                <a:latin typeface="Arial" pitchFamily="34" charset="0"/>
                <a:cs typeface="Arial" pitchFamily="34" charset="0"/>
              </a:rPr>
              <a:t>box-</a:t>
            </a:r>
            <a:r>
              <a:rPr lang="hr-HR" sz="2800" dirty="0" err="1" smtClean="0">
                <a:latin typeface="Arial" pitchFamily="34" charset="0"/>
                <a:cs typeface="Arial" pitchFamily="34" charset="0"/>
              </a:rPr>
              <a:t>shadow</a:t>
            </a:r>
            <a:r>
              <a:rPr lang="hr-HR" sz="2800" dirty="0">
                <a:latin typeface="Arial" pitchFamily="34" charset="0"/>
                <a:cs typeface="Arial" pitchFamily="34" charset="0"/>
              </a:rPr>
              <a:t>: 3px 3px 10px #000000;</a:t>
            </a:r>
          </a:p>
        </p:txBody>
      </p:sp>
    </p:spTree>
    <p:extLst>
      <p:ext uri="{BB962C8B-B14F-4D97-AF65-F5344CB8AC3E}">
        <p14:creationId xmlns:p14="http://schemas.microsoft.com/office/powerpoint/2010/main" val="8386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</TotalTime>
  <Words>812</Words>
  <Application>Microsoft Office PowerPoint</Application>
  <PresentationFormat>On-screen Show (4:3)</PresentationFormat>
  <Paragraphs>281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Oblikovanje web stranica</vt:lpstr>
      <vt:lpstr>CSS3</vt:lpstr>
      <vt:lpstr>CSS3</vt:lpstr>
      <vt:lpstr>Oznake proizvođača</vt:lpstr>
      <vt:lpstr>Svojstvo border-radius</vt:lpstr>
      <vt:lpstr>Svojstvo border-radius</vt:lpstr>
      <vt:lpstr>Svojstvo text-shadow</vt:lpstr>
      <vt:lpstr>Svojstvo text-shadow</vt:lpstr>
      <vt:lpstr>Svojstvo box-shadow</vt:lpstr>
      <vt:lpstr>Svojstvo box-shadow</vt:lpstr>
      <vt:lpstr>RGBA boje</vt:lpstr>
      <vt:lpstr>RGBA boje</vt:lpstr>
      <vt:lpstr>HSLA boje</vt:lpstr>
      <vt:lpstr>HSLA boje</vt:lpstr>
      <vt:lpstr>Svojstvo font-face</vt:lpstr>
      <vt:lpstr>Svojstvo font-face</vt:lpstr>
      <vt:lpstr>Svojstvo font-face</vt:lpstr>
      <vt:lpstr>Gradijenti</vt:lpstr>
      <vt:lpstr>Gradijenti - linearni</vt:lpstr>
      <vt:lpstr>Gradijenti - radijalni</vt:lpstr>
      <vt:lpstr>Gradijenti - radijalni</vt:lpstr>
      <vt:lpstr>Višestruke pozadinske grafike</vt:lpstr>
      <vt:lpstr>Višestruke pozadinske grafike</vt:lpstr>
      <vt:lpstr>Višestruki stupci</vt:lpstr>
      <vt:lpstr>Višestruki stupci</vt:lpstr>
      <vt:lpstr>Transformacija elemenata</vt:lpstr>
      <vt:lpstr>Rotacija – rotate</vt:lpstr>
      <vt:lpstr>Promjena veličine – scale</vt:lpstr>
      <vt:lpstr>Promjena položaja – translate</vt:lpstr>
      <vt:lpstr>Prijelazi</vt:lpstr>
      <vt:lpstr>Prijelazi</vt:lpstr>
      <vt:lpstr>Prijelazi</vt:lpstr>
      <vt:lpstr>Animacije</vt:lpstr>
      <vt:lpstr>Animacije</vt:lpstr>
      <vt:lpstr>Korisničko sučelje</vt:lpstr>
      <vt:lpstr>Promjena veličine elementa</vt:lpstr>
      <vt:lpstr>Kraj 4.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JuricaLapNew</cp:lastModifiedBy>
  <cp:revision>109</cp:revision>
  <dcterms:created xsi:type="dcterms:W3CDTF">2013-02-08T11:07:18Z</dcterms:created>
  <dcterms:modified xsi:type="dcterms:W3CDTF">2013-03-19T22:07:28Z</dcterms:modified>
</cp:coreProperties>
</file>