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2"/>
  </p:notesMasterIdLst>
  <p:sldIdLst>
    <p:sldId id="256" r:id="rId2"/>
    <p:sldId id="344" r:id="rId3"/>
    <p:sldId id="433" r:id="rId4"/>
    <p:sldId id="434" r:id="rId5"/>
    <p:sldId id="435" r:id="rId6"/>
    <p:sldId id="436" r:id="rId7"/>
    <p:sldId id="437" r:id="rId8"/>
    <p:sldId id="438" r:id="rId9"/>
    <p:sldId id="441" r:id="rId10"/>
    <p:sldId id="439" r:id="rId11"/>
    <p:sldId id="440" r:id="rId12"/>
    <p:sldId id="442" r:id="rId13"/>
    <p:sldId id="443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275" r:id="rId4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28.4.2013.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28.4.2013.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28.4.2013.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28.4.2013.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28.4.2013.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28.4.2013.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28.4.2013.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28.4.2013.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28.4.2013.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28.4.2013.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28.4.2013.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28.4.2013.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28.4.2013.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28.4.2013.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28.4.2013.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web stranica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8</a:t>
            </a:r>
            <a:r>
              <a:rPr lang="hr-HR" dirty="0" smtClean="0"/>
              <a:t>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AJAX = </a:t>
            </a:r>
            <a:r>
              <a:rPr lang="hr-HR" sz="3600" dirty="0" err="1"/>
              <a:t>Asynchronous</a:t>
            </a:r>
            <a:r>
              <a:rPr lang="hr-HR" sz="3600" dirty="0"/>
              <a:t> JavaScript and </a:t>
            </a:r>
            <a:r>
              <a:rPr lang="hr-HR" sz="3600" dirty="0" smtClean="0"/>
              <a:t>XML</a:t>
            </a:r>
          </a:p>
          <a:p>
            <a:r>
              <a:rPr lang="en-US" sz="3600" dirty="0"/>
              <a:t>AJAX </a:t>
            </a:r>
            <a:r>
              <a:rPr lang="hr-HR" sz="3600" dirty="0" smtClean="0"/>
              <a:t>nije novi programski jezik nego samo novi način korištenja postojećih </a:t>
            </a:r>
            <a:r>
              <a:rPr lang="hr-HR" sz="3600" dirty="0" err="1" smtClean="0"/>
              <a:t>standarada</a:t>
            </a:r>
            <a:endParaRPr lang="en-US" sz="3600" dirty="0"/>
          </a:p>
          <a:p>
            <a:r>
              <a:rPr lang="en-US" sz="3600" dirty="0"/>
              <a:t>AJAX </a:t>
            </a:r>
            <a:r>
              <a:rPr lang="hr-HR" sz="3600" dirty="0" smtClean="0"/>
              <a:t>je način izmjene podataka sa serverom i ažuriranja dijelova stranica bez ponovnog učitavanja stranica</a:t>
            </a:r>
            <a:endParaRPr lang="en-US" sz="3600" dirty="0"/>
          </a:p>
          <a:p>
            <a:endParaRPr lang="hr-HR" sz="3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AJAX </a:t>
            </a:r>
            <a:r>
              <a:rPr lang="hr-HR" sz="3600" dirty="0" smtClean="0"/>
              <a:t>je tehnika za kreiranje brzih i dinamičkih web stranica</a:t>
            </a:r>
            <a:endParaRPr lang="en-US" sz="3600" dirty="0"/>
          </a:p>
          <a:p>
            <a:r>
              <a:rPr lang="en-US" sz="3600" dirty="0"/>
              <a:t>AJAX </a:t>
            </a:r>
            <a:r>
              <a:rPr lang="hr-HR" sz="3600" dirty="0" smtClean="0"/>
              <a:t>omogućava web stranicama ažuriranje asinkrono slanjem manjih paketa prema serveru. </a:t>
            </a:r>
          </a:p>
          <a:p>
            <a:r>
              <a:rPr lang="hr-HR" sz="3600" dirty="0" smtClean="0"/>
              <a:t>Ažuriranje dijela stranice bez potrebe za ponovnim učitavanjem cijele stranice</a:t>
            </a:r>
            <a:endParaRPr lang="en-US" sz="3600" dirty="0"/>
          </a:p>
          <a:p>
            <a:r>
              <a:rPr lang="hr-HR" sz="3600" dirty="0" smtClean="0"/>
              <a:t>Primjeri </a:t>
            </a:r>
            <a:r>
              <a:rPr lang="en-US" sz="3600" dirty="0" smtClean="0"/>
              <a:t>AJAX</a:t>
            </a:r>
            <a:r>
              <a:rPr lang="hr-HR" sz="3600" dirty="0" smtClean="0"/>
              <a:t>-a</a:t>
            </a:r>
            <a:r>
              <a:rPr lang="en-US" sz="3600" dirty="0" smtClean="0"/>
              <a:t>: </a:t>
            </a:r>
            <a:r>
              <a:rPr lang="en-US" sz="3600" dirty="0"/>
              <a:t>Google Maps, Gmail, </a:t>
            </a:r>
            <a:r>
              <a:rPr lang="en-US" sz="3600" dirty="0" err="1"/>
              <a:t>Youtube</a:t>
            </a:r>
            <a:r>
              <a:rPr lang="en-US" sz="3600" dirty="0" smtClean="0"/>
              <a:t>,</a:t>
            </a:r>
            <a:r>
              <a:rPr lang="hr-HR" sz="3600" dirty="0" smtClean="0"/>
              <a:t> </a:t>
            </a:r>
            <a:r>
              <a:rPr lang="en-US" sz="3600" dirty="0" smtClean="0"/>
              <a:t>Facebook.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59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69" y="1500585"/>
            <a:ext cx="7633261" cy="4346532"/>
          </a:xfrm>
        </p:spPr>
      </p:pic>
    </p:spTree>
    <p:extLst>
      <p:ext uri="{BB962C8B-B14F-4D97-AF65-F5344CB8AC3E}">
        <p14:creationId xmlns:p14="http://schemas.microsoft.com/office/powerpoint/2010/main" val="26830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 err="1" smtClean="0"/>
              <a:t>Ajax</a:t>
            </a:r>
            <a:r>
              <a:rPr lang="hr-HR" sz="3600" dirty="0" smtClean="0"/>
              <a:t> koristi sljedeće tehnologije:</a:t>
            </a:r>
          </a:p>
          <a:p>
            <a:pPr lvl="1"/>
            <a:r>
              <a:rPr lang="en-US" sz="3200" dirty="0" err="1" smtClean="0"/>
              <a:t>XMLHttpRequest</a:t>
            </a:r>
            <a:r>
              <a:rPr lang="en-US" sz="3200" dirty="0" smtClean="0"/>
              <a:t> </a:t>
            </a:r>
            <a:r>
              <a:rPr lang="hr-HR" sz="3200" dirty="0" smtClean="0"/>
              <a:t>objekt</a:t>
            </a:r>
            <a:r>
              <a:rPr lang="en-US" sz="3200" dirty="0" smtClean="0"/>
              <a:t>(</a:t>
            </a:r>
            <a:r>
              <a:rPr lang="hr-HR" sz="3200" dirty="0" smtClean="0"/>
              <a:t>za asinkronu razmjenu podataka sa serverom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en-US" sz="3200" dirty="0"/>
              <a:t>JavaScript/DOM </a:t>
            </a:r>
            <a:r>
              <a:rPr lang="en-US" sz="3200" dirty="0" smtClean="0"/>
              <a:t>(</a:t>
            </a:r>
            <a:r>
              <a:rPr lang="hr-HR" sz="3200" dirty="0" smtClean="0"/>
              <a:t>za prikaz/interakciju informacija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en-US" sz="3200" dirty="0"/>
              <a:t>CSS </a:t>
            </a:r>
            <a:r>
              <a:rPr lang="en-US" sz="3200" dirty="0" smtClean="0"/>
              <a:t>(</a:t>
            </a:r>
            <a:r>
              <a:rPr lang="hr-HR" sz="3200" dirty="0" smtClean="0"/>
              <a:t>za uređivanje podataka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en-US" sz="3200" dirty="0"/>
              <a:t>XML </a:t>
            </a:r>
            <a:r>
              <a:rPr lang="en-US" sz="3200" dirty="0" smtClean="0"/>
              <a:t>(</a:t>
            </a:r>
            <a:r>
              <a:rPr lang="hr-HR" sz="3200" dirty="0" smtClean="0"/>
              <a:t>često se koristi za formatiranje podatka prilikom prijenosa</a:t>
            </a:r>
            <a:r>
              <a:rPr lang="en-US" sz="3200" dirty="0" smtClean="0"/>
              <a:t>)</a:t>
            </a: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79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sz="3600" dirty="0" smtClean="0"/>
              <a:t>Temelj AJAX-a je </a:t>
            </a:r>
            <a:r>
              <a:rPr lang="hr-HR" sz="3600" dirty="0" err="1"/>
              <a:t>XMLHttpRequest</a:t>
            </a:r>
            <a:r>
              <a:rPr lang="hr-HR" sz="3600" dirty="0"/>
              <a:t> </a:t>
            </a:r>
            <a:r>
              <a:rPr lang="hr-HR" sz="3600" dirty="0" smtClean="0"/>
              <a:t>objekt</a:t>
            </a:r>
          </a:p>
          <a:p>
            <a:r>
              <a:rPr lang="hr-HR" sz="3600" dirty="0" smtClean="0"/>
              <a:t>Svi moderni preglednici podržavaju korištenje </a:t>
            </a:r>
            <a:r>
              <a:rPr lang="hr-HR" sz="3600" dirty="0" err="1"/>
              <a:t>XMLHttpRequest</a:t>
            </a:r>
            <a:r>
              <a:rPr lang="hr-HR" sz="3600" dirty="0"/>
              <a:t> </a:t>
            </a:r>
            <a:r>
              <a:rPr lang="hr-HR" sz="3600" dirty="0" smtClean="0"/>
              <a:t>objekta (IE5 i IE6 koriste </a:t>
            </a:r>
            <a:r>
              <a:rPr lang="hr-HR" sz="3600" dirty="0" err="1" smtClean="0"/>
              <a:t>AcitveXObject</a:t>
            </a:r>
            <a:r>
              <a:rPr lang="hr-HR" sz="3600" dirty="0" smtClean="0"/>
              <a:t>)</a:t>
            </a:r>
          </a:p>
          <a:p>
            <a:pPr marL="457200" lvl="1" indent="0">
              <a:buNone/>
            </a:pPr>
            <a:r>
              <a:rPr lang="hr-HR" dirty="0"/>
              <a:t>var </a:t>
            </a:r>
            <a:r>
              <a:rPr lang="hr-HR" dirty="0" err="1"/>
              <a:t>xmlhttp</a:t>
            </a:r>
            <a:r>
              <a:rPr lang="hr-HR" dirty="0"/>
              <a:t>;</a:t>
            </a:r>
            <a:br>
              <a:rPr lang="hr-HR" dirty="0"/>
            </a:br>
            <a:r>
              <a:rPr lang="hr-HR" dirty="0" err="1"/>
              <a:t>if</a:t>
            </a:r>
            <a:r>
              <a:rPr lang="hr-HR" dirty="0"/>
              <a:t> (</a:t>
            </a:r>
            <a:r>
              <a:rPr lang="hr-HR" dirty="0" err="1"/>
              <a:t>window.XMLHttpRequest</a:t>
            </a:r>
            <a:r>
              <a:rPr lang="hr-HR" dirty="0" smtClean="0"/>
              <a:t>)</a:t>
            </a:r>
            <a:r>
              <a:rPr lang="hr-HR" dirty="0"/>
              <a:t>  {// </a:t>
            </a:r>
            <a:r>
              <a:rPr lang="hr-HR" dirty="0" err="1"/>
              <a:t>code</a:t>
            </a:r>
            <a:r>
              <a:rPr lang="hr-HR" dirty="0"/>
              <a:t> for IE7+, Firefox, Chrome, Opera, Safari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xmlhttp</a:t>
            </a:r>
            <a:r>
              <a:rPr lang="hr-HR" dirty="0"/>
              <a:t>=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XMLHttpRequest</a:t>
            </a:r>
            <a:r>
              <a:rPr lang="hr-HR" dirty="0"/>
              <a:t>();</a:t>
            </a:r>
            <a:br>
              <a:rPr lang="hr-HR" dirty="0"/>
            </a:br>
            <a:r>
              <a:rPr lang="hr-HR" dirty="0"/>
              <a:t>  }</a:t>
            </a:r>
            <a:br>
              <a:rPr lang="hr-HR" dirty="0"/>
            </a:br>
            <a:r>
              <a:rPr lang="hr-HR" dirty="0" err="1" smtClean="0"/>
              <a:t>else</a:t>
            </a:r>
            <a:r>
              <a:rPr lang="hr-HR" dirty="0"/>
              <a:t>  {// </a:t>
            </a:r>
            <a:r>
              <a:rPr lang="hr-HR" dirty="0" err="1"/>
              <a:t>code</a:t>
            </a:r>
            <a:r>
              <a:rPr lang="hr-HR" dirty="0"/>
              <a:t> for IE6, IE5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xmlhttp</a:t>
            </a:r>
            <a:r>
              <a:rPr lang="hr-HR" dirty="0"/>
              <a:t>=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ActiveXObject</a:t>
            </a:r>
            <a:r>
              <a:rPr lang="hr-HR" dirty="0"/>
              <a:t>("</a:t>
            </a:r>
            <a:r>
              <a:rPr lang="hr-HR" dirty="0" err="1"/>
              <a:t>Microsoft.XMLHTTP</a:t>
            </a:r>
            <a:r>
              <a:rPr lang="hr-HR" dirty="0"/>
              <a:t>");</a:t>
            </a:r>
            <a:br>
              <a:rPr lang="hr-HR" dirty="0"/>
            </a:br>
            <a:r>
              <a:rPr lang="hr-HR" dirty="0"/>
              <a:t>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r-HR" sz="5600" dirty="0" err="1" smtClean="0"/>
              <a:t>function</a:t>
            </a:r>
            <a:r>
              <a:rPr lang="hr-HR" sz="5600" dirty="0" smtClean="0"/>
              <a:t> </a:t>
            </a:r>
            <a:r>
              <a:rPr lang="hr-HR" sz="5600" dirty="0" err="1"/>
              <a:t>loadXMLDoc</a:t>
            </a:r>
            <a:r>
              <a:rPr lang="hr-HR" sz="5600" dirty="0" smtClean="0"/>
              <a:t>(){</a:t>
            </a:r>
            <a:endParaRPr lang="hr-HR" sz="5600" dirty="0"/>
          </a:p>
          <a:p>
            <a:pPr marL="0" indent="0">
              <a:buNone/>
            </a:pPr>
            <a:r>
              <a:rPr lang="hr-HR" sz="5600" dirty="0"/>
              <a:t>var </a:t>
            </a:r>
            <a:r>
              <a:rPr lang="hr-HR" sz="5600" dirty="0" err="1"/>
              <a:t>xmlhttp</a:t>
            </a:r>
            <a:r>
              <a:rPr lang="hr-HR" sz="5600" dirty="0"/>
              <a:t>;</a:t>
            </a:r>
          </a:p>
          <a:p>
            <a:pPr marL="0" indent="0">
              <a:buNone/>
            </a:pPr>
            <a:r>
              <a:rPr lang="hr-HR" sz="5600" dirty="0" err="1"/>
              <a:t>if</a:t>
            </a:r>
            <a:r>
              <a:rPr lang="hr-HR" sz="5600" dirty="0"/>
              <a:t> (</a:t>
            </a:r>
            <a:r>
              <a:rPr lang="hr-HR" sz="5600" dirty="0" err="1"/>
              <a:t>window.XMLHttpRequest</a:t>
            </a:r>
            <a:r>
              <a:rPr lang="hr-HR" sz="5600" dirty="0" smtClean="0"/>
              <a:t>)  </a:t>
            </a:r>
            <a:r>
              <a:rPr lang="hr-HR" sz="5600" dirty="0"/>
              <a:t>{// </a:t>
            </a:r>
            <a:r>
              <a:rPr lang="hr-HR" sz="5600" dirty="0" err="1"/>
              <a:t>code</a:t>
            </a:r>
            <a:r>
              <a:rPr lang="hr-HR" sz="5600" dirty="0"/>
              <a:t> for IE7+, Firefox, Chrome, Opera, Safari</a:t>
            </a:r>
          </a:p>
          <a:p>
            <a:pPr marL="0" indent="0">
              <a:buNone/>
            </a:pPr>
            <a:r>
              <a:rPr lang="hr-HR" sz="5600" dirty="0"/>
              <a:t>  </a:t>
            </a:r>
            <a:r>
              <a:rPr lang="hr-HR" sz="5600" dirty="0" err="1"/>
              <a:t>xmlhttp</a:t>
            </a:r>
            <a:r>
              <a:rPr lang="hr-HR" sz="5600" dirty="0"/>
              <a:t>=</a:t>
            </a:r>
            <a:r>
              <a:rPr lang="hr-HR" sz="5600" dirty="0" err="1"/>
              <a:t>new</a:t>
            </a:r>
            <a:r>
              <a:rPr lang="hr-HR" sz="5600" dirty="0"/>
              <a:t> </a:t>
            </a:r>
            <a:r>
              <a:rPr lang="hr-HR" sz="5600" dirty="0" err="1"/>
              <a:t>XMLHttpRequest</a:t>
            </a:r>
            <a:r>
              <a:rPr lang="hr-HR" sz="5600" dirty="0"/>
              <a:t>();</a:t>
            </a:r>
          </a:p>
          <a:p>
            <a:pPr marL="0" indent="0">
              <a:buNone/>
            </a:pPr>
            <a:r>
              <a:rPr lang="hr-HR" sz="5600" dirty="0"/>
              <a:t>  }</a:t>
            </a:r>
          </a:p>
          <a:p>
            <a:pPr marL="0" indent="0">
              <a:buNone/>
            </a:pPr>
            <a:r>
              <a:rPr lang="hr-HR" sz="5600" dirty="0" err="1" smtClean="0"/>
              <a:t>else</a:t>
            </a:r>
            <a:r>
              <a:rPr lang="hr-HR" sz="5600" dirty="0" smtClean="0"/>
              <a:t>  </a:t>
            </a:r>
            <a:r>
              <a:rPr lang="hr-HR" sz="5600" dirty="0"/>
              <a:t>{// </a:t>
            </a:r>
            <a:r>
              <a:rPr lang="hr-HR" sz="5600" dirty="0" err="1"/>
              <a:t>code</a:t>
            </a:r>
            <a:r>
              <a:rPr lang="hr-HR" sz="5600" dirty="0"/>
              <a:t> for IE6, IE5</a:t>
            </a:r>
          </a:p>
          <a:p>
            <a:pPr marL="0" indent="0">
              <a:buNone/>
            </a:pPr>
            <a:r>
              <a:rPr lang="hr-HR" sz="5600" dirty="0"/>
              <a:t>  </a:t>
            </a:r>
            <a:r>
              <a:rPr lang="hr-HR" sz="5600" dirty="0" err="1"/>
              <a:t>xmlhttp</a:t>
            </a:r>
            <a:r>
              <a:rPr lang="hr-HR" sz="5600" dirty="0"/>
              <a:t>=</a:t>
            </a:r>
            <a:r>
              <a:rPr lang="hr-HR" sz="5600" dirty="0" err="1"/>
              <a:t>new</a:t>
            </a:r>
            <a:r>
              <a:rPr lang="hr-HR" sz="5600" dirty="0"/>
              <a:t> </a:t>
            </a:r>
            <a:r>
              <a:rPr lang="hr-HR" sz="5600" dirty="0" err="1"/>
              <a:t>ActiveXObject</a:t>
            </a:r>
            <a:r>
              <a:rPr lang="hr-HR" sz="5600" dirty="0"/>
              <a:t>("</a:t>
            </a:r>
            <a:r>
              <a:rPr lang="hr-HR" sz="5600" dirty="0" err="1"/>
              <a:t>Microsoft.XMLHTTP</a:t>
            </a:r>
            <a:r>
              <a:rPr lang="hr-HR" sz="5600" dirty="0"/>
              <a:t>");</a:t>
            </a:r>
          </a:p>
          <a:p>
            <a:pPr marL="0" indent="0">
              <a:buNone/>
            </a:pPr>
            <a:r>
              <a:rPr lang="hr-HR" sz="5600" dirty="0"/>
              <a:t>  }</a:t>
            </a:r>
          </a:p>
          <a:p>
            <a:pPr marL="0" indent="0">
              <a:buNone/>
            </a:pPr>
            <a:r>
              <a:rPr lang="hr-HR" sz="5600" dirty="0" err="1"/>
              <a:t>xmlhttp.onreadystatechange</a:t>
            </a:r>
            <a:r>
              <a:rPr lang="hr-HR" sz="5600" dirty="0"/>
              <a:t>=</a:t>
            </a:r>
            <a:r>
              <a:rPr lang="hr-HR" sz="5600" dirty="0" err="1"/>
              <a:t>function</a:t>
            </a:r>
            <a:r>
              <a:rPr lang="hr-HR" sz="5600" dirty="0" smtClean="0"/>
              <a:t>()  </a:t>
            </a:r>
            <a:r>
              <a:rPr lang="hr-HR" sz="5600" dirty="0"/>
              <a:t>{</a:t>
            </a:r>
          </a:p>
          <a:p>
            <a:pPr marL="0" indent="0">
              <a:buNone/>
            </a:pPr>
            <a:r>
              <a:rPr lang="hr-HR" sz="5600" dirty="0"/>
              <a:t>  </a:t>
            </a:r>
            <a:r>
              <a:rPr lang="hr-HR" sz="5600" dirty="0" err="1"/>
              <a:t>if</a:t>
            </a:r>
            <a:r>
              <a:rPr lang="hr-HR" sz="5600" dirty="0"/>
              <a:t> (</a:t>
            </a:r>
            <a:r>
              <a:rPr lang="hr-HR" sz="5600" dirty="0" err="1"/>
              <a:t>xmlhttp.readyState</a:t>
            </a:r>
            <a:r>
              <a:rPr lang="hr-HR" sz="5600" dirty="0"/>
              <a:t>==4 &amp;&amp; </a:t>
            </a:r>
            <a:r>
              <a:rPr lang="hr-HR" sz="5600" dirty="0" err="1"/>
              <a:t>xmlhttp.status</a:t>
            </a:r>
            <a:r>
              <a:rPr lang="hr-HR" sz="5600" dirty="0"/>
              <a:t>==200</a:t>
            </a:r>
            <a:r>
              <a:rPr lang="hr-HR" sz="5600" dirty="0" smtClean="0"/>
              <a:t>)    </a:t>
            </a:r>
            <a:r>
              <a:rPr lang="hr-HR" sz="5600" dirty="0"/>
              <a:t>{</a:t>
            </a:r>
          </a:p>
          <a:p>
            <a:pPr marL="0" indent="0">
              <a:buNone/>
            </a:pPr>
            <a:r>
              <a:rPr lang="hr-HR" sz="5600" dirty="0"/>
              <a:t>    </a:t>
            </a:r>
            <a:r>
              <a:rPr lang="hr-HR" sz="5600" dirty="0" err="1"/>
              <a:t>document.getElementById</a:t>
            </a:r>
            <a:r>
              <a:rPr lang="hr-HR" sz="5600" dirty="0"/>
              <a:t>("</a:t>
            </a:r>
            <a:r>
              <a:rPr lang="hr-HR" sz="5600" dirty="0" err="1"/>
              <a:t>myDiv</a:t>
            </a:r>
            <a:r>
              <a:rPr lang="hr-HR" sz="5600" dirty="0"/>
              <a:t>").</a:t>
            </a:r>
            <a:r>
              <a:rPr lang="hr-HR" sz="5600" dirty="0" err="1"/>
              <a:t>innerHTML</a:t>
            </a:r>
            <a:r>
              <a:rPr lang="hr-HR" sz="5600" dirty="0"/>
              <a:t>=</a:t>
            </a:r>
            <a:r>
              <a:rPr lang="hr-HR" sz="5600" dirty="0" err="1"/>
              <a:t>xmlhttp.responseText</a:t>
            </a:r>
            <a:r>
              <a:rPr lang="hr-HR" sz="5600" dirty="0"/>
              <a:t>;</a:t>
            </a:r>
          </a:p>
          <a:p>
            <a:pPr marL="0" indent="0">
              <a:buNone/>
            </a:pPr>
            <a:r>
              <a:rPr lang="hr-HR" sz="5600" dirty="0"/>
              <a:t>    }</a:t>
            </a:r>
          </a:p>
          <a:p>
            <a:pPr marL="0" indent="0">
              <a:buNone/>
            </a:pPr>
            <a:r>
              <a:rPr lang="hr-HR" sz="5600" dirty="0"/>
              <a:t>  }</a:t>
            </a:r>
          </a:p>
          <a:p>
            <a:pPr marL="0" indent="0">
              <a:buNone/>
            </a:pPr>
            <a:r>
              <a:rPr lang="hr-HR" sz="5600" dirty="0" err="1"/>
              <a:t>xmlhttp.open</a:t>
            </a:r>
            <a:r>
              <a:rPr lang="hr-HR" sz="5600" dirty="0"/>
              <a:t>("GET","</a:t>
            </a:r>
            <a:r>
              <a:rPr lang="hr-HR" sz="5600" dirty="0" err="1"/>
              <a:t>ajax</a:t>
            </a:r>
            <a:r>
              <a:rPr lang="hr-HR" sz="5600" dirty="0"/>
              <a:t>_</a:t>
            </a:r>
            <a:r>
              <a:rPr lang="hr-HR" sz="5600" dirty="0" err="1"/>
              <a:t>info.txt</a:t>
            </a:r>
            <a:r>
              <a:rPr lang="hr-HR" sz="5600" dirty="0"/>
              <a:t>",</a:t>
            </a:r>
            <a:r>
              <a:rPr lang="hr-HR" sz="5600" dirty="0" err="1"/>
              <a:t>true</a:t>
            </a:r>
            <a:r>
              <a:rPr lang="hr-HR" sz="5600" dirty="0"/>
              <a:t>);</a:t>
            </a:r>
          </a:p>
          <a:p>
            <a:pPr marL="0" indent="0">
              <a:buNone/>
            </a:pPr>
            <a:r>
              <a:rPr lang="hr-HR" sz="5600" dirty="0" err="1"/>
              <a:t>xmlhttp.send</a:t>
            </a:r>
            <a:r>
              <a:rPr lang="hr-HR" sz="5600" dirty="0"/>
              <a:t>();</a:t>
            </a:r>
          </a:p>
          <a:p>
            <a:pPr marL="0" indent="0">
              <a:buNone/>
            </a:pPr>
            <a:r>
              <a:rPr lang="hr-HR" sz="5600" dirty="0"/>
              <a:t>}</a:t>
            </a:r>
          </a:p>
          <a:p>
            <a:pPr marL="0" indent="0">
              <a:buNone/>
            </a:pPr>
            <a:r>
              <a:rPr lang="hr-HR" sz="5600" dirty="0" smtClean="0"/>
              <a:t>…</a:t>
            </a:r>
            <a:endParaRPr lang="hr-HR" sz="5600" dirty="0"/>
          </a:p>
          <a:p>
            <a:pPr marL="0" indent="0">
              <a:buNone/>
            </a:pPr>
            <a:r>
              <a:rPr lang="hr-HR" sz="5600" dirty="0"/>
              <a:t>&lt;div </a:t>
            </a:r>
            <a:r>
              <a:rPr lang="hr-HR" sz="5600" dirty="0" err="1"/>
              <a:t>id</a:t>
            </a:r>
            <a:r>
              <a:rPr lang="hr-HR" sz="5600" dirty="0"/>
              <a:t>="</a:t>
            </a:r>
            <a:r>
              <a:rPr lang="hr-HR" sz="5600" dirty="0" err="1"/>
              <a:t>myDiv</a:t>
            </a:r>
            <a:r>
              <a:rPr lang="hr-HR" sz="5600" dirty="0"/>
              <a:t>"&gt;&lt;h2&gt;Let AJAX change </a:t>
            </a:r>
            <a:r>
              <a:rPr lang="hr-HR" sz="5600" dirty="0" err="1"/>
              <a:t>this</a:t>
            </a:r>
            <a:r>
              <a:rPr lang="hr-HR" sz="5600" dirty="0"/>
              <a:t> </a:t>
            </a:r>
            <a:r>
              <a:rPr lang="hr-HR" sz="5600" dirty="0" err="1"/>
              <a:t>text</a:t>
            </a:r>
            <a:r>
              <a:rPr lang="hr-HR" sz="5600" dirty="0"/>
              <a:t>&lt;/h2&gt;&lt;/div&gt;</a:t>
            </a:r>
          </a:p>
          <a:p>
            <a:pPr marL="0" indent="0">
              <a:buNone/>
            </a:pPr>
            <a:r>
              <a:rPr lang="hr-HR" sz="5600" dirty="0"/>
              <a:t>&lt;</a:t>
            </a:r>
            <a:r>
              <a:rPr lang="hr-HR" sz="5600" dirty="0" err="1"/>
              <a:t>button</a:t>
            </a:r>
            <a:r>
              <a:rPr lang="hr-HR" sz="5600" dirty="0"/>
              <a:t> type="</a:t>
            </a:r>
            <a:r>
              <a:rPr lang="hr-HR" sz="5600" dirty="0" err="1"/>
              <a:t>button</a:t>
            </a:r>
            <a:r>
              <a:rPr lang="hr-HR" sz="5600" dirty="0"/>
              <a:t>" </a:t>
            </a:r>
            <a:r>
              <a:rPr lang="hr-HR" sz="5600" dirty="0" err="1"/>
              <a:t>onclick</a:t>
            </a:r>
            <a:r>
              <a:rPr lang="hr-HR" sz="5600" dirty="0"/>
              <a:t>="</a:t>
            </a:r>
            <a:r>
              <a:rPr lang="hr-HR" sz="5600" dirty="0" err="1"/>
              <a:t>loadXMLDoc</a:t>
            </a:r>
            <a:r>
              <a:rPr lang="hr-HR" sz="5600" dirty="0"/>
              <a:t>()"&gt;</a:t>
            </a:r>
            <a:r>
              <a:rPr lang="hr-HR" sz="5600" dirty="0" err="1"/>
              <a:t>Change</a:t>
            </a:r>
            <a:r>
              <a:rPr lang="hr-HR" sz="5600" dirty="0"/>
              <a:t> </a:t>
            </a:r>
            <a:r>
              <a:rPr lang="hr-HR" sz="5600" dirty="0" err="1"/>
              <a:t>Content</a:t>
            </a:r>
            <a:r>
              <a:rPr lang="hr-HR" sz="5600" dirty="0"/>
              <a:t>&lt;/</a:t>
            </a:r>
            <a:r>
              <a:rPr lang="hr-HR" sz="5600" dirty="0" err="1"/>
              <a:t>button</a:t>
            </a:r>
            <a:r>
              <a:rPr lang="hr-HR" sz="5600" dirty="0"/>
              <a:t>&gt;</a:t>
            </a:r>
          </a:p>
          <a:p>
            <a:pPr marL="0" indent="0">
              <a:buNone/>
            </a:pPr>
            <a:endParaRPr lang="hr-HR" sz="3600" dirty="0" err="1" smtClean="0"/>
          </a:p>
        </p:txBody>
      </p:sp>
    </p:spTree>
    <p:extLst>
      <p:ext uri="{BB962C8B-B14F-4D97-AF65-F5344CB8AC3E}">
        <p14:creationId xmlns:p14="http://schemas.microsoft.com/office/powerpoint/2010/main" val="2720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</a:t>
            </a:r>
            <a:r>
              <a:rPr lang="en-US" sz="4000" dirty="0" smtClean="0"/>
              <a:t>S</a:t>
            </a:r>
            <a:r>
              <a:rPr lang="hr-HR" sz="4000" dirty="0" err="1" smtClean="0"/>
              <a:t>lanje</a:t>
            </a:r>
            <a:r>
              <a:rPr lang="hr-HR" sz="4000" dirty="0" smtClean="0"/>
              <a:t> zahtjeva serveru</a:t>
            </a:r>
            <a:endParaRPr lang="hr-H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sz="3600" dirty="0" smtClean="0"/>
              <a:t>Metode: </a:t>
            </a:r>
          </a:p>
          <a:p>
            <a:pPr lvl="1"/>
            <a:r>
              <a:rPr lang="hr-HR" sz="3200" dirty="0" err="1" smtClean="0"/>
              <a:t>open</a:t>
            </a:r>
            <a:r>
              <a:rPr lang="hr-HR" sz="3200" dirty="0" smtClean="0"/>
              <a:t>(</a:t>
            </a:r>
            <a:r>
              <a:rPr lang="hr-HR" sz="3200" i="1" dirty="0" err="1" smtClean="0"/>
              <a:t>method</a:t>
            </a:r>
            <a:r>
              <a:rPr lang="hr-HR" sz="3200" i="1" dirty="0" smtClean="0"/>
              <a:t>,url,</a:t>
            </a:r>
            <a:r>
              <a:rPr lang="hr-HR" sz="3200" i="1" dirty="0" err="1" smtClean="0"/>
              <a:t>async</a:t>
            </a:r>
            <a:r>
              <a:rPr lang="hr-HR" sz="3200" dirty="0" smtClean="0"/>
              <a:t>) – određuje tip zahtjeva, URL i na koji način će se </a:t>
            </a:r>
            <a:r>
              <a:rPr lang="hr-HR" sz="3200" dirty="0" err="1" smtClean="0"/>
              <a:t>prosljediti</a:t>
            </a:r>
            <a:r>
              <a:rPr lang="hr-HR" sz="3200" dirty="0" smtClean="0"/>
              <a:t> asinkrono ili ne.</a:t>
            </a:r>
          </a:p>
          <a:p>
            <a:pPr lvl="2"/>
            <a:r>
              <a:rPr lang="hr-HR" dirty="0" err="1" smtClean="0"/>
              <a:t>Method</a:t>
            </a:r>
            <a:r>
              <a:rPr lang="hr-HR" dirty="0" smtClean="0"/>
              <a:t> – tip </a:t>
            </a:r>
            <a:r>
              <a:rPr lang="hr-HR" dirty="0" err="1" smtClean="0"/>
              <a:t>zahjeva</a:t>
            </a:r>
            <a:r>
              <a:rPr lang="hr-HR" dirty="0" smtClean="0"/>
              <a:t> GET ili POST</a:t>
            </a:r>
          </a:p>
          <a:p>
            <a:pPr lvl="2"/>
            <a:r>
              <a:rPr lang="hr-HR" dirty="0" smtClean="0"/>
              <a:t>URL – lokacija datoteke na serveru</a:t>
            </a:r>
          </a:p>
          <a:p>
            <a:pPr lvl="2"/>
            <a:r>
              <a:rPr lang="hr-HR" dirty="0" err="1" smtClean="0"/>
              <a:t>Async</a:t>
            </a:r>
            <a:r>
              <a:rPr lang="hr-HR" dirty="0" smtClean="0"/>
              <a:t> – </a:t>
            </a:r>
            <a:r>
              <a:rPr lang="hr-HR" dirty="0" err="1" smtClean="0"/>
              <a:t>true</a:t>
            </a:r>
            <a:r>
              <a:rPr lang="hr-HR" dirty="0" smtClean="0"/>
              <a:t> (asinkrono), </a:t>
            </a:r>
            <a:r>
              <a:rPr lang="hr-HR" dirty="0" err="1" smtClean="0"/>
              <a:t>false</a:t>
            </a:r>
            <a:r>
              <a:rPr lang="hr-HR" dirty="0" smtClean="0"/>
              <a:t> (sinkrono)</a:t>
            </a:r>
          </a:p>
          <a:p>
            <a:pPr lvl="1"/>
            <a:r>
              <a:rPr lang="hr-HR" sz="3200" dirty="0" err="1" smtClean="0"/>
              <a:t>send</a:t>
            </a:r>
            <a:r>
              <a:rPr lang="hr-HR" sz="3200" dirty="0" smtClean="0"/>
              <a:t>(</a:t>
            </a:r>
            <a:r>
              <a:rPr lang="hr-HR" sz="3200" i="1" dirty="0" err="1" smtClean="0"/>
              <a:t>string</a:t>
            </a:r>
            <a:r>
              <a:rPr lang="hr-HR" sz="3200" dirty="0" smtClean="0"/>
              <a:t>) – šalje zahtjev serveru</a:t>
            </a:r>
          </a:p>
          <a:p>
            <a:pPr lvl="2"/>
            <a:r>
              <a:rPr lang="hr-HR" dirty="0" err="1" smtClean="0"/>
              <a:t>String</a:t>
            </a:r>
            <a:r>
              <a:rPr lang="hr-HR" dirty="0" smtClean="0"/>
              <a:t> – </a:t>
            </a:r>
            <a:r>
              <a:rPr lang="hr-HR" dirty="0" err="1" smtClean="0"/>
              <a:t>potebno</a:t>
            </a:r>
            <a:r>
              <a:rPr lang="hr-HR" dirty="0" smtClean="0"/>
              <a:t> samo kod korištenja POST tipom zahtjeva</a:t>
            </a:r>
          </a:p>
        </p:txBody>
      </p:sp>
    </p:spTree>
    <p:extLst>
      <p:ext uri="{BB962C8B-B14F-4D97-AF65-F5344CB8AC3E}">
        <p14:creationId xmlns:p14="http://schemas.microsoft.com/office/powerpoint/2010/main" val="6246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GET ili POST 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</a:t>
            </a:r>
            <a:r>
              <a:rPr lang="hr-HR" dirty="0" smtClean="0"/>
              <a:t>je jednostavniji i brži nego POST i može se koristiti u većini slučajeva.</a:t>
            </a:r>
            <a:r>
              <a:rPr lang="en-US" dirty="0" smtClean="0"/>
              <a:t> </a:t>
            </a:r>
            <a:endParaRPr lang="hr-HR" dirty="0" smtClean="0"/>
          </a:p>
          <a:p>
            <a:r>
              <a:rPr lang="hr-HR" dirty="0" smtClean="0"/>
              <a:t>POST se koristi:</a:t>
            </a:r>
          </a:p>
          <a:p>
            <a:pPr lvl="1"/>
            <a:r>
              <a:rPr lang="hr-HR" dirty="0" smtClean="0"/>
              <a:t>Pohranjena datoteka nije opcija (ažurirana datoteka ili baza sa servera)</a:t>
            </a:r>
          </a:p>
          <a:p>
            <a:pPr lvl="1"/>
            <a:r>
              <a:rPr lang="hr-HR" dirty="0" smtClean="0"/>
              <a:t>Slanje velike količine podataka (POST nema ograničenje u veličini)</a:t>
            </a:r>
          </a:p>
          <a:p>
            <a:pPr lvl="1"/>
            <a:r>
              <a:rPr lang="hr-HR" dirty="0" smtClean="0"/>
              <a:t>Slanje korisničkih podataka (koji mogu sadržavati nepoznate znakove)</a:t>
            </a:r>
            <a:r>
              <a:rPr lang="en-US" dirty="0" smtClean="0"/>
              <a:t> POST </a:t>
            </a:r>
            <a:r>
              <a:rPr lang="hr-HR" dirty="0" smtClean="0"/>
              <a:t>je robusniji i sigurniji nego GET</a:t>
            </a:r>
            <a:endParaRPr lang="en-US" dirty="0"/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7024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GET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3000" dirty="0" smtClean="0"/>
              <a:t>Jednostavni primjer:</a:t>
            </a:r>
          </a:p>
          <a:p>
            <a:pPr marL="0" indent="0">
              <a:buNone/>
            </a:pPr>
            <a:r>
              <a:rPr lang="hr-HR" sz="3000" dirty="0" smtClean="0"/>
              <a:t>	</a:t>
            </a:r>
            <a:r>
              <a:rPr lang="hr-HR" sz="3000" dirty="0" err="1" smtClean="0"/>
              <a:t>xmlhttp.open</a:t>
            </a:r>
            <a:r>
              <a:rPr lang="hr-HR" sz="3000" dirty="0"/>
              <a:t>("GET","demo_</a:t>
            </a:r>
            <a:r>
              <a:rPr lang="hr-HR" sz="3000" dirty="0" err="1"/>
              <a:t>get.asp</a:t>
            </a:r>
            <a:r>
              <a:rPr lang="hr-HR" sz="3000" dirty="0"/>
              <a:t>",</a:t>
            </a:r>
            <a:r>
              <a:rPr lang="hr-HR" sz="3000" dirty="0" err="1"/>
              <a:t>true</a:t>
            </a:r>
            <a:r>
              <a:rPr lang="hr-HR" sz="3000" dirty="0"/>
              <a:t>);</a:t>
            </a:r>
            <a:br>
              <a:rPr lang="hr-HR" sz="3000" dirty="0"/>
            </a:br>
            <a:r>
              <a:rPr lang="hr-HR" sz="3000" dirty="0" smtClean="0"/>
              <a:t>	</a:t>
            </a:r>
            <a:r>
              <a:rPr lang="hr-HR" sz="3000" dirty="0" err="1" smtClean="0"/>
              <a:t>xmlhttp.send</a:t>
            </a:r>
            <a:r>
              <a:rPr lang="hr-HR" sz="3000" dirty="0"/>
              <a:t>(); </a:t>
            </a:r>
            <a:endParaRPr lang="hr-HR" sz="3000" dirty="0" smtClean="0"/>
          </a:p>
          <a:p>
            <a:pPr marL="0" indent="0">
              <a:buNone/>
            </a:pPr>
            <a:r>
              <a:rPr lang="hr-HR" sz="3000" dirty="0" smtClean="0"/>
              <a:t>Izbjegavanje dohvaćanje pohranjenog podatka:</a:t>
            </a:r>
          </a:p>
          <a:p>
            <a:pPr marL="0" indent="0">
              <a:buNone/>
            </a:pPr>
            <a:r>
              <a:rPr lang="hr-HR" sz="3000" dirty="0" smtClean="0"/>
              <a:t>	</a:t>
            </a:r>
            <a:r>
              <a:rPr lang="hr-HR" sz="3000" dirty="0" err="1" smtClean="0"/>
              <a:t>xmlhttp.open</a:t>
            </a:r>
            <a:r>
              <a:rPr lang="hr-HR" sz="3000" dirty="0"/>
              <a:t>("GET","demo_</a:t>
            </a:r>
            <a:r>
              <a:rPr lang="hr-HR" sz="3000" dirty="0" err="1"/>
              <a:t>get.asp</a:t>
            </a:r>
            <a:r>
              <a:rPr lang="hr-HR" sz="3000" dirty="0"/>
              <a:t>?t=" + </a:t>
            </a:r>
            <a:r>
              <a:rPr lang="hr-HR" sz="3000" dirty="0" smtClean="0"/>
              <a:t>	</a:t>
            </a:r>
            <a:r>
              <a:rPr lang="hr-HR" sz="3000" dirty="0" err="1" smtClean="0"/>
              <a:t>Math.random</a:t>
            </a:r>
            <a:r>
              <a:rPr lang="hr-HR" sz="3000" dirty="0"/>
              <a:t>(),</a:t>
            </a:r>
            <a:r>
              <a:rPr lang="hr-HR" sz="3000" dirty="0" err="1"/>
              <a:t>true</a:t>
            </a:r>
            <a:r>
              <a:rPr lang="hr-HR" sz="3000" dirty="0"/>
              <a:t>);</a:t>
            </a:r>
            <a:br>
              <a:rPr lang="hr-HR" sz="3000" dirty="0"/>
            </a:br>
            <a:r>
              <a:rPr lang="hr-HR" sz="3000" dirty="0" smtClean="0"/>
              <a:t>	</a:t>
            </a:r>
            <a:r>
              <a:rPr lang="hr-HR" sz="3000" dirty="0" err="1" smtClean="0"/>
              <a:t>xmlhttp.send</a:t>
            </a:r>
            <a:r>
              <a:rPr lang="hr-HR" sz="3000" dirty="0" smtClean="0"/>
              <a:t>();</a:t>
            </a:r>
          </a:p>
          <a:p>
            <a:pPr marL="0" indent="0">
              <a:buNone/>
            </a:pPr>
            <a:r>
              <a:rPr lang="hr-HR" sz="3000" dirty="0" smtClean="0"/>
              <a:t>Slanje podataka:</a:t>
            </a:r>
          </a:p>
          <a:p>
            <a:pPr marL="0" indent="0">
              <a:buNone/>
            </a:pPr>
            <a:r>
              <a:rPr lang="hr-HR" sz="3000" dirty="0" smtClean="0"/>
              <a:t>	</a:t>
            </a:r>
            <a:r>
              <a:rPr lang="hr-HR" sz="3000" dirty="0" err="1" smtClean="0"/>
              <a:t>xmlhttp.open</a:t>
            </a:r>
            <a:r>
              <a:rPr lang="hr-HR" sz="3000" dirty="0"/>
              <a:t>("GET","</a:t>
            </a:r>
            <a:r>
              <a:rPr lang="hr-HR" sz="3000" dirty="0" smtClean="0"/>
              <a:t>demo_get2.asp?</a:t>
            </a:r>
            <a:r>
              <a:rPr lang="hr-HR" sz="3000" dirty="0" err="1" smtClean="0"/>
              <a:t>fname</a:t>
            </a:r>
            <a:r>
              <a:rPr lang="hr-HR" sz="3000" dirty="0" smtClean="0"/>
              <a:t>=</a:t>
            </a:r>
          </a:p>
          <a:p>
            <a:pPr marL="0" indent="0">
              <a:buNone/>
            </a:pPr>
            <a:r>
              <a:rPr lang="hr-HR" sz="3000" dirty="0"/>
              <a:t>	</a:t>
            </a:r>
            <a:r>
              <a:rPr lang="hr-HR" sz="3000" dirty="0" err="1" smtClean="0"/>
              <a:t>Henry</a:t>
            </a:r>
            <a:r>
              <a:rPr lang="hr-HR" sz="3000" dirty="0" smtClean="0"/>
              <a:t>&amp;</a:t>
            </a:r>
            <a:r>
              <a:rPr lang="hr-HR" sz="3000" dirty="0" err="1" smtClean="0"/>
              <a:t>lname</a:t>
            </a:r>
            <a:r>
              <a:rPr lang="hr-HR" sz="3000" dirty="0" smtClean="0"/>
              <a:t>=Ford</a:t>
            </a:r>
            <a:r>
              <a:rPr lang="hr-HR" sz="3000" dirty="0"/>
              <a:t>",</a:t>
            </a:r>
            <a:r>
              <a:rPr lang="hr-HR" sz="3000" dirty="0" err="1"/>
              <a:t>true</a:t>
            </a:r>
            <a:r>
              <a:rPr lang="hr-HR" sz="3000" dirty="0"/>
              <a:t>);</a:t>
            </a:r>
            <a:br>
              <a:rPr lang="hr-HR" sz="3000" dirty="0"/>
            </a:br>
            <a:r>
              <a:rPr lang="hr-HR" sz="3000" dirty="0" smtClean="0"/>
              <a:t>	</a:t>
            </a:r>
            <a:r>
              <a:rPr lang="hr-HR" sz="3000" dirty="0" err="1" smtClean="0"/>
              <a:t>xmlhttp.send</a:t>
            </a:r>
            <a:r>
              <a:rPr lang="hr-HR" sz="3000" dirty="0"/>
              <a:t>();</a:t>
            </a:r>
            <a:endParaRPr lang="hr-HR" sz="3000" dirty="0" smtClean="0"/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7000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POST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3000" dirty="0" smtClean="0"/>
              <a:t>Jednostavni primjer:</a:t>
            </a:r>
          </a:p>
          <a:p>
            <a:pPr marL="0" indent="0">
              <a:buNone/>
            </a:pPr>
            <a:r>
              <a:rPr lang="hr-HR" sz="3000" dirty="0" smtClean="0"/>
              <a:t>	</a:t>
            </a:r>
            <a:r>
              <a:rPr lang="hr-HR" sz="2800" dirty="0" err="1" smtClean="0"/>
              <a:t>xmlhttp.open</a:t>
            </a:r>
            <a:r>
              <a:rPr lang="hr-HR" sz="2800" dirty="0"/>
              <a:t>("POST","demo_</a:t>
            </a:r>
            <a:r>
              <a:rPr lang="hr-HR" sz="2800" dirty="0" err="1"/>
              <a:t>post.asp</a:t>
            </a:r>
            <a:r>
              <a:rPr lang="hr-HR" sz="2800" dirty="0"/>
              <a:t>",</a:t>
            </a:r>
            <a:r>
              <a:rPr lang="hr-HR" sz="2800" dirty="0" err="1"/>
              <a:t>true</a:t>
            </a:r>
            <a:r>
              <a:rPr lang="hr-HR" sz="2800" dirty="0"/>
              <a:t>);</a:t>
            </a:r>
            <a:br>
              <a:rPr lang="hr-HR" sz="2800" dirty="0"/>
            </a:br>
            <a:r>
              <a:rPr lang="hr-HR" sz="2800" dirty="0" smtClean="0"/>
              <a:t>	</a:t>
            </a:r>
            <a:r>
              <a:rPr lang="hr-HR" sz="2800" dirty="0" err="1" smtClean="0"/>
              <a:t>xmlhttp.send</a:t>
            </a:r>
            <a:r>
              <a:rPr lang="hr-HR" sz="2800" dirty="0"/>
              <a:t>(); </a:t>
            </a:r>
            <a:endParaRPr lang="hr-HR" sz="2800" dirty="0" smtClean="0"/>
          </a:p>
          <a:p>
            <a:pPr marL="0" indent="0">
              <a:buNone/>
            </a:pPr>
            <a:r>
              <a:rPr lang="hr-HR" sz="2800" dirty="0" smtClean="0"/>
              <a:t>Za slanje podataka kao što je HTML forma potrebno je dodati </a:t>
            </a:r>
            <a:r>
              <a:rPr lang="en-US" sz="2800" dirty="0" smtClean="0"/>
              <a:t>HTTP </a:t>
            </a:r>
            <a:r>
              <a:rPr lang="en-US" sz="2800" dirty="0"/>
              <a:t>header </a:t>
            </a:r>
            <a:r>
              <a:rPr lang="hr-HR" sz="2800" dirty="0" smtClean="0"/>
              <a:t>koristeći</a:t>
            </a:r>
            <a:r>
              <a:rPr lang="en-US" sz="2800" dirty="0" smtClean="0"/>
              <a:t> </a:t>
            </a:r>
            <a:r>
              <a:rPr lang="en-US" sz="2800" dirty="0" err="1"/>
              <a:t>setRequestHeader</a:t>
            </a:r>
            <a:r>
              <a:rPr lang="en-US" sz="2800" dirty="0"/>
              <a:t>(). </a:t>
            </a:r>
            <a:r>
              <a:rPr lang="hr-HR" sz="3000" dirty="0" smtClean="0"/>
              <a:t>Slanje podataka:</a:t>
            </a:r>
          </a:p>
          <a:p>
            <a:pPr marL="0" indent="0">
              <a:buNone/>
            </a:pPr>
            <a:r>
              <a:rPr lang="hr-HR" sz="3000" dirty="0" smtClean="0"/>
              <a:t>	</a:t>
            </a:r>
            <a:r>
              <a:rPr lang="hr-HR" sz="2800" dirty="0" err="1" smtClean="0"/>
              <a:t>xmlhttp.open</a:t>
            </a:r>
            <a:r>
              <a:rPr lang="hr-HR" sz="2800" dirty="0"/>
              <a:t>("POST","</a:t>
            </a:r>
            <a:r>
              <a:rPr lang="hr-HR" sz="2800" dirty="0" err="1"/>
              <a:t>ajax</a:t>
            </a:r>
            <a:r>
              <a:rPr lang="hr-HR" sz="2800" dirty="0"/>
              <a:t>_</a:t>
            </a:r>
            <a:r>
              <a:rPr lang="hr-HR" sz="2800" dirty="0" err="1"/>
              <a:t>test.asp</a:t>
            </a:r>
            <a:r>
              <a:rPr lang="hr-HR" sz="2800" dirty="0"/>
              <a:t>",</a:t>
            </a:r>
            <a:r>
              <a:rPr lang="hr-HR" sz="2800" dirty="0" err="1"/>
              <a:t>true</a:t>
            </a:r>
            <a:r>
              <a:rPr lang="hr-HR" sz="2800" dirty="0"/>
              <a:t>);</a:t>
            </a:r>
            <a:br>
              <a:rPr lang="hr-HR" sz="2800" dirty="0"/>
            </a:br>
            <a:r>
              <a:rPr lang="hr-HR" sz="2800" dirty="0" smtClean="0"/>
              <a:t>	</a:t>
            </a:r>
            <a:r>
              <a:rPr lang="hr-HR" sz="2800" dirty="0" err="1" smtClean="0"/>
              <a:t>xmlhttp.setRequestHeader</a:t>
            </a:r>
            <a:r>
              <a:rPr lang="hr-HR" sz="2800" dirty="0"/>
              <a:t>("</a:t>
            </a:r>
            <a:r>
              <a:rPr lang="hr-HR" sz="2800" dirty="0" err="1" smtClean="0"/>
              <a:t>Content</a:t>
            </a:r>
            <a:r>
              <a:rPr lang="hr-HR" sz="2800" dirty="0" smtClean="0"/>
              <a:t>-	type</a:t>
            </a:r>
            <a:r>
              <a:rPr lang="hr-HR" sz="2800" dirty="0"/>
              <a:t>","application/x-www-</a:t>
            </a:r>
            <a:r>
              <a:rPr lang="hr-HR" sz="2800" dirty="0" err="1"/>
              <a:t>form</a:t>
            </a:r>
            <a:r>
              <a:rPr lang="hr-HR" sz="2800" dirty="0"/>
              <a:t>-</a:t>
            </a:r>
            <a:r>
              <a:rPr lang="hr-HR" sz="2800" dirty="0" err="1"/>
              <a:t>urlencoded</a:t>
            </a:r>
            <a:r>
              <a:rPr lang="hr-HR" sz="2800" dirty="0"/>
              <a:t>");</a:t>
            </a:r>
            <a:br>
              <a:rPr lang="hr-HR" sz="2800" dirty="0"/>
            </a:br>
            <a:r>
              <a:rPr lang="hr-HR" sz="2800" dirty="0" smtClean="0"/>
              <a:t>	</a:t>
            </a:r>
            <a:r>
              <a:rPr lang="hr-HR" sz="2800" dirty="0" err="1" smtClean="0"/>
              <a:t>xmlhttp.send</a:t>
            </a:r>
            <a:r>
              <a:rPr lang="hr-HR" sz="2800" dirty="0"/>
              <a:t>("</a:t>
            </a:r>
            <a:r>
              <a:rPr lang="hr-HR" sz="2800" dirty="0" err="1"/>
              <a:t>fname</a:t>
            </a:r>
            <a:r>
              <a:rPr lang="hr-HR" sz="2800" dirty="0"/>
              <a:t>=</a:t>
            </a:r>
            <a:r>
              <a:rPr lang="hr-HR" sz="2800" dirty="0" err="1"/>
              <a:t>Henry</a:t>
            </a:r>
            <a:r>
              <a:rPr lang="hr-HR" sz="2800" dirty="0"/>
              <a:t>&amp;</a:t>
            </a:r>
            <a:r>
              <a:rPr lang="hr-HR" sz="2800" dirty="0" err="1"/>
              <a:t>lname</a:t>
            </a:r>
            <a:r>
              <a:rPr lang="hr-HR" sz="2800" dirty="0"/>
              <a:t>=Ford");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8150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Sadržaj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XML</a:t>
            </a:r>
            <a:endParaRPr lang="hr-HR" sz="44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AJAX</a:t>
            </a:r>
            <a:endParaRPr lang="hr-HR" sz="44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r-HR" sz="4400" dirty="0" err="1" smtClean="0"/>
              <a:t>jQuery</a:t>
            </a:r>
            <a:endParaRPr lang="hr-HR" sz="44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odgovor servera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hr-HR" sz="3600" dirty="0" smtClean="0"/>
              <a:t>Svojstva</a:t>
            </a:r>
            <a:r>
              <a:rPr lang="en-US" sz="3600" dirty="0" smtClean="0"/>
              <a:t> </a:t>
            </a:r>
            <a:r>
              <a:rPr lang="en-US" sz="3600" dirty="0" err="1"/>
              <a:t>responseText</a:t>
            </a:r>
            <a:r>
              <a:rPr lang="en-US" sz="3600" dirty="0"/>
              <a:t> </a:t>
            </a:r>
            <a:r>
              <a:rPr lang="hr-HR" sz="3600" dirty="0"/>
              <a:t>i</a:t>
            </a:r>
            <a:r>
              <a:rPr lang="en-US" sz="3600" dirty="0" smtClean="0"/>
              <a:t> </a:t>
            </a:r>
            <a:r>
              <a:rPr lang="en-US" sz="3600" dirty="0" err="1"/>
              <a:t>responseXML</a:t>
            </a:r>
            <a:r>
              <a:rPr lang="en-US" sz="3600" dirty="0"/>
              <a:t> </a:t>
            </a:r>
            <a:r>
              <a:rPr lang="en-US" sz="3600" dirty="0" err="1" smtClean="0"/>
              <a:t>XMLHttpRequest</a:t>
            </a:r>
            <a:r>
              <a:rPr lang="en-US" sz="3600" dirty="0" smtClean="0"/>
              <a:t> </a:t>
            </a:r>
            <a:r>
              <a:rPr lang="hr-HR" sz="3600" dirty="0" smtClean="0"/>
              <a:t>objekta</a:t>
            </a:r>
          </a:p>
          <a:p>
            <a:pPr lvl="1">
              <a:lnSpc>
                <a:spcPct val="150000"/>
              </a:lnSpc>
            </a:pPr>
            <a:r>
              <a:rPr lang="hr-HR" sz="3600" dirty="0" err="1" smtClean="0"/>
              <a:t>responseText</a:t>
            </a:r>
            <a:r>
              <a:rPr lang="hr-HR" sz="3600" dirty="0" smtClean="0"/>
              <a:t> – vraća odgovor kao tekst</a:t>
            </a:r>
          </a:p>
          <a:p>
            <a:pPr lvl="1">
              <a:lnSpc>
                <a:spcPct val="150000"/>
              </a:lnSpc>
            </a:pPr>
            <a:r>
              <a:rPr lang="hr-HR" sz="3600" dirty="0" err="1" smtClean="0"/>
              <a:t>responseXML</a:t>
            </a:r>
            <a:r>
              <a:rPr lang="hr-HR" sz="3600" dirty="0" smtClean="0"/>
              <a:t> – vraća odgovor kao XML</a:t>
            </a:r>
          </a:p>
        </p:txBody>
      </p:sp>
    </p:spTree>
    <p:extLst>
      <p:ext uri="{BB962C8B-B14F-4D97-AF65-F5344CB8AC3E}">
        <p14:creationId xmlns:p14="http://schemas.microsoft.com/office/powerpoint/2010/main" val="9427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</a:t>
            </a:r>
            <a:r>
              <a:rPr lang="hr-HR" sz="4000" dirty="0" err="1"/>
              <a:t>responseText</a:t>
            </a:r>
            <a:endParaRPr lang="hr-H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hr-HR" sz="3600" dirty="0" smtClean="0"/>
              <a:t>Nema potrebe za vraćanje XML podataka</a:t>
            </a:r>
          </a:p>
          <a:p>
            <a:r>
              <a:rPr lang="hr-HR" sz="3600" dirty="0" smtClean="0"/>
              <a:t>Vraćanje odgovora sa serveru u obliku </a:t>
            </a:r>
            <a:r>
              <a:rPr lang="hr-HR" sz="3600" dirty="0" err="1" smtClean="0"/>
              <a:t>stringa</a:t>
            </a:r>
            <a:endParaRPr lang="hr-HR" sz="3600" dirty="0" smtClean="0"/>
          </a:p>
          <a:p>
            <a:pPr marL="457200" lvl="1" indent="0">
              <a:buNone/>
            </a:pPr>
            <a:endParaRPr lang="hr-HR" sz="3200" dirty="0" smtClean="0"/>
          </a:p>
          <a:p>
            <a:pPr marL="457200" lvl="1" indent="0">
              <a:buNone/>
            </a:pPr>
            <a:r>
              <a:rPr lang="hr-HR" sz="3200" dirty="0" err="1" smtClean="0"/>
              <a:t>document.getElementById</a:t>
            </a:r>
            <a:r>
              <a:rPr lang="hr-HR" sz="3200" dirty="0"/>
              <a:t>("</a:t>
            </a:r>
            <a:r>
              <a:rPr lang="hr-HR" sz="3200" dirty="0" err="1"/>
              <a:t>myDiv</a:t>
            </a:r>
            <a:r>
              <a:rPr lang="hr-HR" sz="3200" dirty="0"/>
              <a:t>").</a:t>
            </a:r>
            <a:r>
              <a:rPr lang="hr-HR" sz="3200" dirty="0" err="1"/>
              <a:t>innerHTML</a:t>
            </a:r>
            <a:r>
              <a:rPr lang="hr-HR" sz="3200" dirty="0"/>
              <a:t>=</a:t>
            </a:r>
            <a:r>
              <a:rPr lang="hr-HR" sz="3200" dirty="0" err="1"/>
              <a:t>xmlhttp.responseText</a:t>
            </a:r>
            <a:r>
              <a:rPr lang="hr-HR" sz="3200" dirty="0"/>
              <a:t>;</a:t>
            </a:r>
            <a:endParaRPr lang="hr-HR" sz="3200" dirty="0" smtClean="0"/>
          </a:p>
        </p:txBody>
      </p:sp>
    </p:spTree>
    <p:extLst>
      <p:ext uri="{BB962C8B-B14F-4D97-AF65-F5344CB8AC3E}">
        <p14:creationId xmlns:p14="http://schemas.microsoft.com/office/powerpoint/2010/main" val="42099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</a:t>
            </a:r>
            <a:r>
              <a:rPr lang="hr-HR" sz="4000" dirty="0" err="1" smtClean="0"/>
              <a:t>responseXML</a:t>
            </a:r>
            <a:endParaRPr lang="hr-H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hr-HR" sz="3600" dirty="0"/>
              <a:t>V</a:t>
            </a:r>
            <a:r>
              <a:rPr lang="hr-HR" sz="3600" dirty="0" smtClean="0"/>
              <a:t>raćanje odgovora u obliku XML podataka</a:t>
            </a:r>
            <a:endParaRPr lang="hr-HR" sz="3200" dirty="0" smtClean="0"/>
          </a:p>
          <a:p>
            <a:pPr marL="457200" lvl="1" indent="0">
              <a:buNone/>
            </a:pPr>
            <a:endParaRPr lang="hr-HR" sz="2900" dirty="0" smtClean="0"/>
          </a:p>
          <a:p>
            <a:pPr marL="457200" lvl="1" indent="0">
              <a:buNone/>
            </a:pPr>
            <a:r>
              <a:rPr lang="hr-HR" sz="2900" dirty="0" err="1" smtClean="0"/>
              <a:t>xmlDoc</a:t>
            </a:r>
            <a:r>
              <a:rPr lang="hr-HR" sz="2900" dirty="0" smtClean="0"/>
              <a:t>=</a:t>
            </a:r>
            <a:r>
              <a:rPr lang="hr-HR" sz="2900" dirty="0" err="1" smtClean="0"/>
              <a:t>xmlhttp.responseXML</a:t>
            </a:r>
            <a:r>
              <a:rPr lang="hr-HR" sz="2900" dirty="0"/>
              <a:t>;</a:t>
            </a:r>
            <a:br>
              <a:rPr lang="hr-HR" sz="2900" dirty="0"/>
            </a:br>
            <a:r>
              <a:rPr lang="hr-HR" sz="2900" dirty="0" err="1"/>
              <a:t>txt</a:t>
            </a:r>
            <a:r>
              <a:rPr lang="hr-HR" sz="2900" dirty="0"/>
              <a:t>="";</a:t>
            </a:r>
            <a:br>
              <a:rPr lang="hr-HR" sz="2900" dirty="0"/>
            </a:br>
            <a:r>
              <a:rPr lang="hr-HR" sz="2900" dirty="0"/>
              <a:t>x=</a:t>
            </a:r>
            <a:r>
              <a:rPr lang="hr-HR" sz="2900" dirty="0" err="1"/>
              <a:t>xmlDoc.getElementsByTagName</a:t>
            </a:r>
            <a:r>
              <a:rPr lang="hr-HR" sz="2900" dirty="0"/>
              <a:t>("ARTIST");</a:t>
            </a:r>
            <a:br>
              <a:rPr lang="hr-HR" sz="2900" dirty="0"/>
            </a:br>
            <a:r>
              <a:rPr lang="hr-HR" sz="2900" dirty="0"/>
              <a:t>for (i=0;i&lt;</a:t>
            </a:r>
            <a:r>
              <a:rPr lang="hr-HR" sz="2900" dirty="0" err="1"/>
              <a:t>x.length</a:t>
            </a:r>
            <a:r>
              <a:rPr lang="hr-HR" sz="2900" dirty="0"/>
              <a:t>;i</a:t>
            </a:r>
            <a:r>
              <a:rPr lang="hr-HR" sz="2900" dirty="0" smtClean="0"/>
              <a:t>++){</a:t>
            </a:r>
            <a:r>
              <a:rPr lang="hr-HR" sz="2900" dirty="0"/>
              <a:t/>
            </a:r>
            <a:br>
              <a:rPr lang="hr-HR" sz="2900" dirty="0"/>
            </a:br>
            <a:r>
              <a:rPr lang="hr-HR" sz="2900" dirty="0"/>
              <a:t>  </a:t>
            </a:r>
            <a:r>
              <a:rPr lang="hr-HR" sz="2900" dirty="0" err="1"/>
              <a:t>txt</a:t>
            </a:r>
            <a:r>
              <a:rPr lang="hr-HR" sz="2900" dirty="0"/>
              <a:t>=</a:t>
            </a:r>
            <a:r>
              <a:rPr lang="hr-HR" sz="2900" dirty="0" err="1"/>
              <a:t>txt</a:t>
            </a:r>
            <a:r>
              <a:rPr lang="hr-HR" sz="2900" dirty="0"/>
              <a:t> + x[i].</a:t>
            </a:r>
            <a:r>
              <a:rPr lang="hr-HR" sz="2900" dirty="0" err="1"/>
              <a:t>childNodes</a:t>
            </a:r>
            <a:r>
              <a:rPr lang="hr-HR" sz="2900" dirty="0"/>
              <a:t>[0].</a:t>
            </a:r>
            <a:r>
              <a:rPr lang="hr-HR" sz="2900" dirty="0" err="1"/>
              <a:t>nodeValue</a:t>
            </a:r>
            <a:r>
              <a:rPr lang="hr-HR" sz="2900" dirty="0"/>
              <a:t> + "&lt;</a:t>
            </a:r>
            <a:r>
              <a:rPr lang="hr-HR" sz="2900" dirty="0" err="1"/>
              <a:t>br</a:t>
            </a:r>
            <a:r>
              <a:rPr lang="hr-HR" sz="2900" dirty="0"/>
              <a:t>&gt;";</a:t>
            </a:r>
            <a:br>
              <a:rPr lang="hr-HR" sz="2900" dirty="0"/>
            </a:br>
            <a:r>
              <a:rPr lang="hr-HR" sz="2900" dirty="0"/>
              <a:t>  }</a:t>
            </a:r>
            <a:br>
              <a:rPr lang="hr-HR" sz="2900" dirty="0"/>
            </a:br>
            <a:r>
              <a:rPr lang="hr-HR" sz="2900" dirty="0" err="1"/>
              <a:t>document.getElementById</a:t>
            </a:r>
            <a:r>
              <a:rPr lang="hr-HR" sz="2900" dirty="0"/>
              <a:t>("</a:t>
            </a:r>
            <a:r>
              <a:rPr lang="hr-HR" sz="2900" dirty="0" err="1"/>
              <a:t>myDiv</a:t>
            </a:r>
            <a:r>
              <a:rPr lang="hr-HR" sz="2900" dirty="0"/>
              <a:t>").</a:t>
            </a:r>
            <a:r>
              <a:rPr lang="hr-HR" sz="2900" dirty="0" err="1"/>
              <a:t>innerHTML</a:t>
            </a:r>
            <a:r>
              <a:rPr lang="hr-HR" sz="2900" dirty="0"/>
              <a:t>=</a:t>
            </a:r>
            <a:r>
              <a:rPr lang="hr-HR" sz="2900" dirty="0" err="1"/>
              <a:t>txt</a:t>
            </a:r>
            <a:r>
              <a:rPr lang="hr-HR" sz="2900" dirty="0"/>
              <a:t>;</a:t>
            </a:r>
            <a:endParaRPr lang="hr-HR" sz="2900" dirty="0" smtClean="0"/>
          </a:p>
        </p:txBody>
      </p:sp>
    </p:spTree>
    <p:extLst>
      <p:ext uri="{BB962C8B-B14F-4D97-AF65-F5344CB8AC3E}">
        <p14:creationId xmlns:p14="http://schemas.microsoft.com/office/powerpoint/2010/main" val="5725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AJAX</a:t>
            </a:r>
            <a:r>
              <a:rPr lang="hr-HR" sz="3600" dirty="0" smtClean="0"/>
              <a:t> – </a:t>
            </a:r>
            <a:r>
              <a:rPr lang="hr-HR" sz="3600" dirty="0" err="1"/>
              <a:t>onreadystatechange</a:t>
            </a:r>
            <a:r>
              <a:rPr lang="hr-HR" sz="3600" dirty="0"/>
              <a:t> </a:t>
            </a:r>
            <a:r>
              <a:rPr lang="hr-HR" sz="3600" dirty="0" smtClean="0"/>
              <a:t>događaj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 lnSpcReduction="10000"/>
          </a:bodyPr>
          <a:lstStyle/>
          <a:p>
            <a:r>
              <a:rPr lang="hr-HR" sz="3600" dirty="0" smtClean="0"/>
              <a:t>Kada se pošalje zahtjev serveru ovisno što server vrati potrebno je napraviti određene akcije</a:t>
            </a:r>
            <a:endParaRPr lang="en-US" sz="3600" dirty="0"/>
          </a:p>
          <a:p>
            <a:r>
              <a:rPr lang="en-US" sz="3600" dirty="0" err="1" smtClean="0"/>
              <a:t>onreadystatechange</a:t>
            </a:r>
            <a:r>
              <a:rPr lang="en-US" sz="3600" dirty="0" smtClean="0"/>
              <a:t> </a:t>
            </a:r>
            <a:r>
              <a:rPr lang="hr-HR" sz="3600" dirty="0" smtClean="0"/>
              <a:t>događaj se dogodi svaki puta kada se promijeni r</a:t>
            </a:r>
            <a:r>
              <a:rPr lang="en-US" sz="3600" dirty="0" err="1" smtClean="0"/>
              <a:t>eadyState</a:t>
            </a:r>
            <a:r>
              <a:rPr lang="en-US" sz="3600" dirty="0" smtClean="0"/>
              <a:t> </a:t>
            </a:r>
            <a:r>
              <a:rPr lang="hr-HR" sz="3600" dirty="0" smtClean="0"/>
              <a:t>svojstvo</a:t>
            </a:r>
            <a:endParaRPr lang="en-US" sz="3600" dirty="0"/>
          </a:p>
          <a:p>
            <a:r>
              <a:rPr lang="hr-HR" sz="3600" dirty="0" smtClean="0"/>
              <a:t>Svojstvo </a:t>
            </a:r>
            <a:r>
              <a:rPr lang="en-US" sz="3600" dirty="0" err="1" smtClean="0"/>
              <a:t>readyState</a:t>
            </a:r>
            <a:r>
              <a:rPr lang="en-US" sz="3600" dirty="0" smtClean="0"/>
              <a:t> </a:t>
            </a:r>
            <a:r>
              <a:rPr lang="hr-HR" sz="3600" dirty="0" smtClean="0"/>
              <a:t>sadržava status </a:t>
            </a:r>
            <a:r>
              <a:rPr lang="en-US" sz="3600" dirty="0" err="1" smtClean="0"/>
              <a:t>XMLHttpRequest</a:t>
            </a:r>
            <a:r>
              <a:rPr lang="hr-HR" sz="3600" dirty="0"/>
              <a:t> </a:t>
            </a:r>
            <a:r>
              <a:rPr lang="hr-HR" sz="3600" dirty="0" smtClean="0"/>
              <a:t>objekta</a:t>
            </a:r>
            <a:endParaRPr lang="en-US" sz="3600" dirty="0"/>
          </a:p>
          <a:p>
            <a:endParaRPr lang="hr-HR" sz="2900" dirty="0" smtClean="0"/>
          </a:p>
        </p:txBody>
      </p:sp>
    </p:spTree>
    <p:extLst>
      <p:ext uri="{BB962C8B-B14F-4D97-AF65-F5344CB8AC3E}">
        <p14:creationId xmlns:p14="http://schemas.microsoft.com/office/powerpoint/2010/main" val="5962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AJAX</a:t>
            </a:r>
            <a:r>
              <a:rPr lang="hr-HR" sz="3600" dirty="0" smtClean="0"/>
              <a:t> – </a:t>
            </a:r>
            <a:r>
              <a:rPr lang="hr-HR" sz="3600" dirty="0" err="1"/>
              <a:t>onreadystatechange</a:t>
            </a:r>
            <a:r>
              <a:rPr lang="hr-HR" sz="3600" dirty="0"/>
              <a:t> </a:t>
            </a:r>
            <a:r>
              <a:rPr lang="hr-HR" sz="3600" dirty="0" smtClean="0"/>
              <a:t>događaj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hr-HR" sz="3600" dirty="0" smtClean="0"/>
              <a:t>Tri važna svojstva </a:t>
            </a:r>
            <a:r>
              <a:rPr lang="en-US" sz="3600" dirty="0" err="1" smtClean="0"/>
              <a:t>XMLHttpRequest</a:t>
            </a:r>
            <a:r>
              <a:rPr lang="en-US" sz="3600" dirty="0" smtClean="0"/>
              <a:t> o</a:t>
            </a:r>
            <a:r>
              <a:rPr lang="hr-HR" sz="3600" dirty="0" err="1" smtClean="0"/>
              <a:t>bjekta</a:t>
            </a:r>
            <a:r>
              <a:rPr lang="en-US" sz="3600" dirty="0" smtClean="0"/>
              <a:t>:</a:t>
            </a:r>
            <a:endParaRPr lang="hr-HR" sz="3600" dirty="0" smtClean="0"/>
          </a:p>
          <a:p>
            <a:pPr lvl="1"/>
            <a:r>
              <a:rPr lang="hr-HR" sz="2400" dirty="0" err="1" smtClean="0"/>
              <a:t>onreadystatechange</a:t>
            </a:r>
            <a:r>
              <a:rPr lang="hr-HR" sz="2400" dirty="0" smtClean="0"/>
              <a:t> – Pohranjuje funkciju (ili ime funkcije) koja će biti automatski pozvana svaki puta kada se promijeni svojstvo </a:t>
            </a:r>
            <a:r>
              <a:rPr lang="en-US" sz="2400" dirty="0" err="1" smtClean="0"/>
              <a:t>readyState</a:t>
            </a:r>
            <a:endParaRPr lang="hr-HR" sz="2400" dirty="0"/>
          </a:p>
          <a:p>
            <a:pPr lvl="1"/>
            <a:r>
              <a:rPr lang="hr-HR" sz="2400" dirty="0" err="1" smtClean="0"/>
              <a:t>readyState</a:t>
            </a:r>
            <a:r>
              <a:rPr lang="hr-HR" sz="2400" dirty="0" smtClean="0"/>
              <a:t> -  Sadrži status </a:t>
            </a:r>
            <a:r>
              <a:rPr lang="en-US" sz="2400" dirty="0" err="1" smtClean="0"/>
              <a:t>XMLHttpRequest</a:t>
            </a:r>
            <a:r>
              <a:rPr lang="hr-HR" sz="2400" dirty="0"/>
              <a:t>: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hr-HR" sz="2400" dirty="0" smtClean="0"/>
              <a:t>		</a:t>
            </a:r>
            <a:r>
              <a:rPr lang="en-US" sz="2400" dirty="0" smtClean="0"/>
              <a:t>0</a:t>
            </a:r>
            <a:r>
              <a:rPr lang="en-US" sz="2400" dirty="0"/>
              <a:t>: </a:t>
            </a:r>
            <a:r>
              <a:rPr lang="hr-HR" sz="2400" dirty="0" smtClean="0"/>
              <a:t>zahtjev nije pokrenut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hr-HR" sz="2400" dirty="0" smtClean="0"/>
              <a:t>		</a:t>
            </a:r>
            <a:r>
              <a:rPr lang="en-US" sz="2400" dirty="0" smtClean="0"/>
              <a:t>1: </a:t>
            </a:r>
            <a:r>
              <a:rPr lang="hr-HR" sz="2400" dirty="0"/>
              <a:t>veza sa serverom uspostavljena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r-HR" sz="2400" dirty="0" smtClean="0"/>
              <a:t>		</a:t>
            </a:r>
            <a:r>
              <a:rPr lang="en-US" sz="2400" dirty="0" smtClean="0"/>
              <a:t>2</a:t>
            </a:r>
            <a:r>
              <a:rPr lang="en-US" sz="2400" dirty="0"/>
              <a:t>: </a:t>
            </a:r>
            <a:r>
              <a:rPr lang="hr-HR" sz="2400" dirty="0" smtClean="0"/>
              <a:t>zahtjev je zaprimljen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hr-HR" sz="2400" dirty="0" smtClean="0"/>
              <a:t>		</a:t>
            </a:r>
            <a:r>
              <a:rPr lang="en-US" sz="2400" dirty="0" smtClean="0"/>
              <a:t>3</a:t>
            </a:r>
            <a:r>
              <a:rPr lang="en-US" sz="2400" dirty="0"/>
              <a:t>: </a:t>
            </a:r>
            <a:r>
              <a:rPr lang="hr-HR" sz="2400" dirty="0" smtClean="0"/>
              <a:t>obrada zahtjeva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hr-HR" sz="2400" dirty="0" smtClean="0"/>
              <a:t>		</a:t>
            </a:r>
            <a:r>
              <a:rPr lang="en-US" sz="2400" dirty="0" smtClean="0"/>
              <a:t>4</a:t>
            </a:r>
            <a:r>
              <a:rPr lang="en-US" sz="2400" dirty="0"/>
              <a:t>: </a:t>
            </a:r>
            <a:r>
              <a:rPr lang="hr-HR" sz="2400" dirty="0" err="1" smtClean="0"/>
              <a:t>zahjev</a:t>
            </a:r>
            <a:r>
              <a:rPr lang="hr-HR" sz="2400" dirty="0" smtClean="0"/>
              <a:t> gotov i odgovor spreman</a:t>
            </a:r>
          </a:p>
          <a:p>
            <a:pPr lvl="1"/>
            <a:r>
              <a:rPr lang="hr-HR" sz="2400" dirty="0" smtClean="0"/>
              <a:t>Status – 200 - „OK”, 404 - „Page </a:t>
            </a:r>
            <a:r>
              <a:rPr lang="hr-HR" sz="2400" dirty="0" err="1" smtClean="0"/>
              <a:t>not</a:t>
            </a:r>
            <a:r>
              <a:rPr lang="hr-HR" sz="2400" dirty="0" smtClean="0"/>
              <a:t> </a:t>
            </a:r>
            <a:r>
              <a:rPr lang="hr-HR" sz="2400" dirty="0" err="1" smtClean="0"/>
              <a:t>found</a:t>
            </a:r>
            <a:r>
              <a:rPr lang="hr-HR" sz="2400" dirty="0" smtClean="0"/>
              <a:t>”</a:t>
            </a:r>
            <a:endParaRPr lang="hr-HR" sz="2500" dirty="0" smtClean="0"/>
          </a:p>
        </p:txBody>
      </p:sp>
    </p:spTree>
    <p:extLst>
      <p:ext uri="{BB962C8B-B14F-4D97-AF65-F5344CB8AC3E}">
        <p14:creationId xmlns:p14="http://schemas.microsoft.com/office/powerpoint/2010/main" val="20867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AJAX</a:t>
            </a:r>
            <a:r>
              <a:rPr lang="hr-HR" sz="3600" dirty="0" smtClean="0"/>
              <a:t> – </a:t>
            </a:r>
            <a:r>
              <a:rPr lang="hr-HR" sz="3600" dirty="0" err="1"/>
              <a:t>onreadystatechange</a:t>
            </a:r>
            <a:r>
              <a:rPr lang="hr-HR" sz="3600" dirty="0"/>
              <a:t> </a:t>
            </a:r>
            <a:r>
              <a:rPr lang="hr-HR" sz="3600" dirty="0" smtClean="0"/>
              <a:t>događaj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 lnSpcReduction="10000"/>
          </a:bodyPr>
          <a:lstStyle/>
          <a:p>
            <a:r>
              <a:rPr lang="hr-HR" sz="3600" dirty="0" smtClean="0"/>
              <a:t>Kada je r</a:t>
            </a:r>
            <a:r>
              <a:rPr lang="en-US" sz="3600" dirty="0" err="1" smtClean="0"/>
              <a:t>eadyState</a:t>
            </a:r>
            <a:r>
              <a:rPr lang="en-US" sz="3600" dirty="0" smtClean="0"/>
              <a:t> </a:t>
            </a:r>
            <a:r>
              <a:rPr lang="en-US" sz="3600" dirty="0"/>
              <a:t>4 </a:t>
            </a:r>
            <a:r>
              <a:rPr lang="hr-HR" sz="3600" dirty="0" smtClean="0"/>
              <a:t>i </a:t>
            </a:r>
            <a:r>
              <a:rPr lang="en-US" sz="3600" dirty="0" smtClean="0"/>
              <a:t>status 200</a:t>
            </a:r>
            <a:r>
              <a:rPr lang="en-US" sz="3600" dirty="0"/>
              <a:t>, </a:t>
            </a:r>
            <a:r>
              <a:rPr lang="hr-HR" sz="3600" dirty="0" smtClean="0"/>
              <a:t>odgovor je spreman</a:t>
            </a:r>
            <a:r>
              <a:rPr lang="en-US" sz="3600" dirty="0" smtClean="0"/>
              <a:t>:</a:t>
            </a:r>
            <a:endParaRPr lang="en-US" sz="3600" dirty="0"/>
          </a:p>
          <a:p>
            <a:pPr marL="0" indent="0">
              <a:buNone/>
            </a:pPr>
            <a:r>
              <a:rPr lang="en-US" dirty="0" err="1" smtClean="0"/>
              <a:t>xmlhttp.onreadystatechange</a:t>
            </a:r>
            <a:r>
              <a:rPr lang="en-US" dirty="0" smtClean="0"/>
              <a:t>=function(){</a:t>
            </a:r>
            <a:r>
              <a:rPr lang="en-US" dirty="0"/>
              <a:t/>
            </a:r>
            <a:br>
              <a:rPr lang="en-US" dirty="0"/>
            </a:br>
            <a:r>
              <a:rPr lang="hr-HR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xmlhttp.readyState</a:t>
            </a:r>
            <a:r>
              <a:rPr lang="en-US" dirty="0"/>
              <a:t>==4 </a:t>
            </a:r>
            <a:r>
              <a:rPr lang="en-US" dirty="0" smtClean="0"/>
              <a:t>&amp;&amp;</a:t>
            </a:r>
            <a:r>
              <a:rPr lang="hr-HR" dirty="0" smtClean="0"/>
              <a:t>	</a:t>
            </a:r>
            <a:r>
              <a:rPr lang="en-US" dirty="0" err="1" smtClean="0"/>
              <a:t>xmlhttp.status</a:t>
            </a:r>
            <a:r>
              <a:rPr lang="en-US" dirty="0"/>
              <a:t>==200</a:t>
            </a:r>
            <a:r>
              <a:rPr lang="en-US" dirty="0" smtClean="0"/>
              <a:t>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xmlhttp.responseText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 }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812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</a:t>
            </a:r>
            <a:r>
              <a:rPr lang="hr-HR" sz="3600" dirty="0" smtClean="0"/>
              <a:t>je </a:t>
            </a:r>
            <a:r>
              <a:rPr lang="en-US" sz="3600" dirty="0" smtClean="0"/>
              <a:t>JavaScript </a:t>
            </a:r>
            <a:r>
              <a:rPr lang="hr-HR" sz="3600" dirty="0" smtClean="0"/>
              <a:t>biblioteka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</a:t>
            </a:r>
            <a:r>
              <a:rPr lang="hr-HR" sz="3600" dirty="0" smtClean="0"/>
              <a:t>uvelike pojednostavljuje JavaScript programiranje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</a:t>
            </a:r>
            <a:r>
              <a:rPr lang="hr-HR" sz="3600" dirty="0" smtClean="0"/>
              <a:t>je lako za naučiti</a:t>
            </a:r>
          </a:p>
          <a:p>
            <a:pPr>
              <a:lnSpc>
                <a:spcPct val="150000"/>
              </a:lnSpc>
            </a:pPr>
            <a:r>
              <a:rPr lang="hr-HR" sz="3600" dirty="0"/>
              <a:t>Potrebno znanje HTML, CSS, JavaScript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38920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Što je </a:t>
            </a:r>
            <a:r>
              <a:rPr lang="hr-HR" dirty="0" err="1" smtClean="0"/>
              <a:t>jQuery</a:t>
            </a:r>
            <a:r>
              <a:rPr lang="hr-HR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</a:t>
            </a:r>
            <a:r>
              <a:rPr lang="hr-HR" sz="2000" dirty="0" smtClean="0"/>
              <a:t>je „lagana”</a:t>
            </a:r>
            <a:r>
              <a:rPr lang="en-US" sz="2000" dirty="0" smtClean="0"/>
              <a:t> </a:t>
            </a:r>
            <a:r>
              <a:rPr lang="hr-HR" sz="2000" dirty="0" smtClean="0"/>
              <a:t>biblioteka koja koristi filozofiju</a:t>
            </a:r>
            <a:r>
              <a:rPr lang="en-US" sz="2000" dirty="0" smtClean="0"/>
              <a:t> </a:t>
            </a:r>
            <a:r>
              <a:rPr lang="en-US" sz="2000" dirty="0"/>
              <a:t>"write less, do more</a:t>
            </a:r>
            <a:r>
              <a:rPr lang="en-US" sz="2000" dirty="0" smtClean="0"/>
              <a:t>"</a:t>
            </a:r>
            <a:endParaRPr lang="en-US" sz="2000" dirty="0"/>
          </a:p>
          <a:p>
            <a:r>
              <a:rPr lang="hr-HR" sz="2000" dirty="0" smtClean="0"/>
              <a:t>Svrha </a:t>
            </a:r>
            <a:r>
              <a:rPr lang="hr-HR" sz="2000" dirty="0" err="1" smtClean="0"/>
              <a:t>jQuery</a:t>
            </a:r>
            <a:r>
              <a:rPr lang="hr-HR" sz="2000" dirty="0" smtClean="0"/>
              <a:t>-a je olakšano korištenje </a:t>
            </a:r>
            <a:r>
              <a:rPr lang="hr-HR" sz="2000" dirty="0" err="1" smtClean="0"/>
              <a:t>JavaScripta</a:t>
            </a:r>
            <a:r>
              <a:rPr lang="hr-HR" sz="2000" dirty="0" smtClean="0"/>
              <a:t> na web stranicama</a:t>
            </a:r>
            <a:endParaRPr lang="en-US" sz="2000" dirty="0"/>
          </a:p>
          <a:p>
            <a:r>
              <a:rPr lang="en-US" sz="2000" dirty="0" err="1"/>
              <a:t>jQuery</a:t>
            </a:r>
            <a:r>
              <a:rPr lang="en-US" sz="2000" dirty="0"/>
              <a:t> </a:t>
            </a:r>
            <a:r>
              <a:rPr lang="hr-HR" sz="2000" dirty="0" smtClean="0"/>
              <a:t>uzima česte zadatke koji </a:t>
            </a:r>
            <a:r>
              <a:rPr lang="hr-HR" sz="2000" dirty="0" err="1" smtClean="0"/>
              <a:t>zahtjevaju</a:t>
            </a:r>
            <a:r>
              <a:rPr lang="hr-HR" sz="2000" dirty="0" smtClean="0"/>
              <a:t> puno linija JavaScript koda te i prebacuje u metode koje se mogu </a:t>
            </a:r>
            <a:r>
              <a:rPr lang="hr-HR" sz="2000" dirty="0" err="1" smtClean="0"/>
              <a:t>posvati</a:t>
            </a:r>
            <a:r>
              <a:rPr lang="hr-HR" sz="2000" dirty="0" smtClean="0"/>
              <a:t> samo jednom linijom koda</a:t>
            </a:r>
            <a:endParaRPr lang="en-US" sz="2000" dirty="0"/>
          </a:p>
          <a:p>
            <a:r>
              <a:rPr lang="hr-HR" sz="2000" dirty="0" err="1"/>
              <a:t>jQuery</a:t>
            </a:r>
            <a:r>
              <a:rPr lang="hr-HR" sz="2000" dirty="0"/>
              <a:t> također pojednostavljuje puno kompliciranih stvari iz </a:t>
            </a:r>
            <a:r>
              <a:rPr lang="hr-HR" sz="2000" dirty="0" err="1"/>
              <a:t>JavaScripta</a:t>
            </a:r>
            <a:r>
              <a:rPr lang="hr-HR" sz="2000" dirty="0"/>
              <a:t>, kao što su AJAX pozivi i DOM manipulacije</a:t>
            </a:r>
            <a:r>
              <a:rPr lang="hr-HR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 err="1"/>
              <a:t>jQuery</a:t>
            </a:r>
            <a:r>
              <a:rPr lang="en-US" sz="2000" dirty="0"/>
              <a:t> </a:t>
            </a:r>
            <a:r>
              <a:rPr lang="hr-HR" sz="2000" dirty="0" smtClean="0"/>
              <a:t>biblioteka sadrži sljedeće značajke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HTML/DOM </a:t>
            </a:r>
            <a:r>
              <a:rPr lang="hr-HR" sz="2000" dirty="0" smtClean="0"/>
              <a:t>manipulaciju</a:t>
            </a:r>
            <a:endParaRPr lang="en-US" sz="2000" dirty="0"/>
          </a:p>
          <a:p>
            <a:pPr lvl="1"/>
            <a:r>
              <a:rPr lang="en-US" sz="2000" dirty="0"/>
              <a:t>CSS </a:t>
            </a:r>
            <a:r>
              <a:rPr lang="hr-HR" sz="2000" dirty="0" smtClean="0"/>
              <a:t>manipulaciju</a:t>
            </a:r>
            <a:endParaRPr lang="en-US" sz="2000" dirty="0"/>
          </a:p>
          <a:p>
            <a:pPr lvl="1"/>
            <a:r>
              <a:rPr lang="en-US" sz="2000" dirty="0"/>
              <a:t>HTML </a:t>
            </a:r>
            <a:r>
              <a:rPr lang="hr-HR" sz="2000" dirty="0" smtClean="0"/>
              <a:t>metode događaja</a:t>
            </a:r>
            <a:endParaRPr lang="en-US" sz="2000" dirty="0"/>
          </a:p>
          <a:p>
            <a:pPr lvl="1"/>
            <a:r>
              <a:rPr lang="hr-HR" sz="2000" dirty="0" smtClean="0"/>
              <a:t>Efekte i animacije</a:t>
            </a:r>
            <a:endParaRPr lang="en-US" sz="2000" dirty="0"/>
          </a:p>
          <a:p>
            <a:pPr lvl="1"/>
            <a:r>
              <a:rPr lang="en-US" sz="2000" dirty="0"/>
              <a:t>AJAX</a:t>
            </a:r>
          </a:p>
          <a:p>
            <a:pPr lvl="1"/>
            <a:r>
              <a:rPr lang="hr-HR" sz="2000" dirty="0" smtClean="0"/>
              <a:t>Ostalo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30903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Zašto </a:t>
            </a:r>
            <a:r>
              <a:rPr lang="hr-HR" dirty="0" err="1" smtClean="0"/>
              <a:t>jQuery</a:t>
            </a:r>
            <a:r>
              <a:rPr lang="hr-HR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hr-HR" sz="2800" dirty="0" smtClean="0"/>
              <a:t>Postoji veliki broj drugih JavaScript biblioteka no </a:t>
            </a:r>
            <a:r>
              <a:rPr lang="hr-HR" sz="2800" dirty="0" err="1" smtClean="0"/>
              <a:t>jQuery</a:t>
            </a:r>
            <a:r>
              <a:rPr lang="hr-HR" sz="2800" dirty="0" smtClean="0"/>
              <a:t> je jedna od popularnijih i najviše korištenih</a:t>
            </a:r>
          </a:p>
          <a:p>
            <a:r>
              <a:rPr lang="hr-HR" sz="2800" dirty="0" smtClean="0"/>
              <a:t>Mnoge velike tvrtke na internetu koriste </a:t>
            </a:r>
            <a:r>
              <a:rPr lang="en-US" sz="2800" dirty="0" err="1" smtClean="0"/>
              <a:t>jQuery</a:t>
            </a:r>
            <a:r>
              <a:rPr lang="en-US" sz="2800" dirty="0"/>
              <a:t>, </a:t>
            </a:r>
            <a:r>
              <a:rPr lang="hr-HR" sz="2800" dirty="0" smtClean="0"/>
              <a:t>kao što su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IBM</a:t>
            </a:r>
          </a:p>
          <a:p>
            <a:pPr lvl="1"/>
            <a:r>
              <a:rPr lang="hr-HR" dirty="0" err="1" smtClean="0"/>
              <a:t>Wikipedia</a:t>
            </a:r>
            <a:endParaRPr lang="hr-HR" dirty="0" smtClean="0"/>
          </a:p>
          <a:p>
            <a:pPr lvl="1"/>
            <a:r>
              <a:rPr lang="hr-HR" dirty="0" err="1" smtClean="0"/>
              <a:t>Wordpress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3698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instalacija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hr-HR" sz="3600" dirty="0" smtClean="0"/>
              <a:t>Postoje dva načina uključivanja </a:t>
            </a:r>
            <a:r>
              <a:rPr lang="hr-HR" sz="3600" dirty="0" err="1" smtClean="0"/>
              <a:t>jQuery</a:t>
            </a:r>
            <a:r>
              <a:rPr lang="hr-HR" sz="3600" dirty="0" smtClean="0"/>
              <a:t>-a na web stranicu:</a:t>
            </a:r>
          </a:p>
          <a:p>
            <a:pPr lvl="1">
              <a:lnSpc>
                <a:spcPct val="150000"/>
              </a:lnSpc>
            </a:pPr>
            <a:r>
              <a:rPr lang="hr-HR" sz="3200" dirty="0" smtClean="0"/>
              <a:t>Skidanjem </a:t>
            </a:r>
            <a:r>
              <a:rPr lang="en-US" sz="3200" dirty="0" err="1" smtClean="0"/>
              <a:t>jQuery</a:t>
            </a:r>
            <a:r>
              <a:rPr lang="en-US" sz="3200" dirty="0" smtClean="0"/>
              <a:t> </a:t>
            </a:r>
            <a:r>
              <a:rPr lang="hr-HR" sz="3200" dirty="0" smtClean="0"/>
              <a:t>biblioteke sa j</a:t>
            </a:r>
            <a:r>
              <a:rPr lang="en-US" sz="3200" dirty="0" smtClean="0"/>
              <a:t>Query.com</a:t>
            </a:r>
            <a:endParaRPr lang="hr-HR" sz="3200" dirty="0" smtClean="0"/>
          </a:p>
          <a:p>
            <a:pPr lvl="1">
              <a:lnSpc>
                <a:spcPct val="150000"/>
              </a:lnSpc>
            </a:pPr>
            <a:r>
              <a:rPr lang="hr-HR" sz="3200" dirty="0" smtClean="0"/>
              <a:t>Uključivanje</a:t>
            </a:r>
            <a:r>
              <a:rPr lang="en-US" sz="3200" dirty="0" smtClean="0"/>
              <a:t> </a:t>
            </a:r>
            <a:r>
              <a:rPr lang="en-US" sz="3200" dirty="0" err="1"/>
              <a:t>jQuery</a:t>
            </a:r>
            <a:r>
              <a:rPr lang="en-US" sz="3200" dirty="0"/>
              <a:t> </a:t>
            </a:r>
            <a:r>
              <a:rPr lang="hr-HR" sz="3200" dirty="0" smtClean="0"/>
              <a:t>koristeći </a:t>
            </a:r>
            <a:r>
              <a:rPr lang="en-US" sz="3200" dirty="0" smtClean="0"/>
              <a:t>CDN</a:t>
            </a:r>
            <a:r>
              <a:rPr lang="en-US" sz="3200" dirty="0"/>
              <a:t>, </a:t>
            </a:r>
            <a:r>
              <a:rPr lang="hr-HR" sz="3200" dirty="0" smtClean="0"/>
              <a:t>kao što je</a:t>
            </a:r>
            <a:r>
              <a:rPr lang="en-US" sz="3200" dirty="0" smtClean="0"/>
              <a:t> Google</a:t>
            </a:r>
            <a:r>
              <a:rPr lang="hr-HR" sz="3200" dirty="0" smtClean="0"/>
              <a:t> </a:t>
            </a:r>
            <a:endParaRPr lang="en-US" sz="3200" dirty="0"/>
          </a:p>
          <a:p>
            <a:pPr lvl="1"/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26258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>
                <a:cs typeface="Arial" pitchFamily="34" charset="0"/>
              </a:rPr>
              <a:t>XML -</a:t>
            </a:r>
            <a:r>
              <a:rPr lang="hr-HR" sz="3600" dirty="0" err="1"/>
              <a:t>e</a:t>
            </a:r>
            <a:r>
              <a:rPr lang="hr-HR" sz="3600" b="1" dirty="0" err="1"/>
              <a:t>X</a:t>
            </a:r>
            <a:r>
              <a:rPr lang="hr-HR" sz="3600" dirty="0" err="1"/>
              <a:t>tensible</a:t>
            </a:r>
            <a:r>
              <a:rPr lang="hr-HR" sz="3600" dirty="0"/>
              <a:t> </a:t>
            </a:r>
            <a:r>
              <a:rPr lang="hr-HR" sz="3600" b="1" dirty="0"/>
              <a:t>M</a:t>
            </a:r>
            <a:r>
              <a:rPr lang="hr-HR" sz="3600" dirty="0"/>
              <a:t>arkup </a:t>
            </a:r>
            <a:r>
              <a:rPr lang="hr-HR" sz="3600" b="1" dirty="0" smtClean="0"/>
              <a:t>L</a:t>
            </a:r>
            <a:r>
              <a:rPr lang="hr-HR" sz="3600" dirty="0" smtClean="0"/>
              <a:t>anguage</a:t>
            </a:r>
          </a:p>
          <a:p>
            <a:pPr>
              <a:lnSpc>
                <a:spcPct val="150000"/>
              </a:lnSpc>
            </a:pPr>
            <a:r>
              <a:rPr lang="hr-HR" sz="3600" dirty="0" smtClean="0">
                <a:cs typeface="Arial" pitchFamily="34" charset="0"/>
              </a:rPr>
              <a:t>Napravljen za pohranu i prijenos</a:t>
            </a:r>
          </a:p>
          <a:p>
            <a:pPr>
              <a:lnSpc>
                <a:spcPct val="150000"/>
              </a:lnSpc>
            </a:pPr>
            <a:r>
              <a:rPr lang="hr-HR" sz="3600" dirty="0" smtClean="0">
                <a:cs typeface="Arial" pitchFamily="34" charset="0"/>
              </a:rPr>
              <a:t>Jednostavan </a:t>
            </a:r>
          </a:p>
          <a:p>
            <a:pPr marL="0" indent="0">
              <a:lnSpc>
                <a:spcPct val="150000"/>
              </a:lnSpc>
              <a:buNone/>
            </a:pPr>
            <a:endParaRPr lang="hr-HR" sz="36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instalacija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hr-HR" dirty="0" smtClean="0"/>
              <a:t>Postoje </a:t>
            </a:r>
            <a:r>
              <a:rPr lang="hr-HR" dirty="0"/>
              <a:t>dvije verzije </a:t>
            </a:r>
            <a:r>
              <a:rPr lang="hr-HR" dirty="0" err="1"/>
              <a:t>jQuery</a:t>
            </a:r>
            <a:r>
              <a:rPr lang="hr-HR" dirty="0"/>
              <a:t>-a za skidanje</a:t>
            </a:r>
            <a:r>
              <a:rPr lang="en-US" dirty="0"/>
              <a:t>:</a:t>
            </a:r>
          </a:p>
          <a:p>
            <a:pPr lvl="1"/>
            <a:r>
              <a:rPr lang="hr-HR" dirty="0"/>
              <a:t>Produkcijska verzija</a:t>
            </a:r>
            <a:r>
              <a:rPr lang="en-US" dirty="0"/>
              <a:t> – </a:t>
            </a:r>
            <a:r>
              <a:rPr lang="hr-HR" dirty="0"/>
              <a:t>koristi se za stvarne web stranice jer je minimizirana i optimizirana</a:t>
            </a:r>
          </a:p>
          <a:p>
            <a:pPr lvl="1"/>
            <a:r>
              <a:rPr lang="hr-HR" dirty="0"/>
              <a:t>Razvojna verzija </a:t>
            </a:r>
            <a:r>
              <a:rPr lang="en-US" dirty="0"/>
              <a:t>– </a:t>
            </a:r>
            <a:r>
              <a:rPr lang="hr-HR" dirty="0"/>
              <a:t>koristi se sa </a:t>
            </a:r>
            <a:r>
              <a:rPr lang="hr-HR" dirty="0" smtClean="0"/>
              <a:t>testiranje</a:t>
            </a:r>
          </a:p>
          <a:p>
            <a:pPr marL="457200" lvl="1" indent="0">
              <a:buNone/>
            </a:pPr>
            <a:r>
              <a:rPr lang="en-US" dirty="0" smtClean="0"/>
              <a:t>&lt;head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="jquery-1.9.1.min.js"&gt;&lt;/script&gt;</a:t>
            </a:r>
            <a:br>
              <a:rPr lang="en-US" dirty="0"/>
            </a:br>
            <a:r>
              <a:rPr lang="en-US" dirty="0"/>
              <a:t>&lt;/head&gt;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71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instalacija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Ukoliko se ne želi skidati </a:t>
            </a:r>
            <a:r>
              <a:rPr lang="hr-HR" dirty="0" err="1" smtClean="0"/>
              <a:t>jQuery</a:t>
            </a:r>
            <a:r>
              <a:rPr lang="hr-HR" dirty="0" smtClean="0"/>
              <a:t> biblioteka moguće ju je uključiti </a:t>
            </a:r>
            <a:r>
              <a:rPr lang="hr-HR" dirty="0" err="1" smtClean="0"/>
              <a:t>koriteći</a:t>
            </a:r>
            <a:r>
              <a:rPr lang="hr-HR" dirty="0" smtClean="0"/>
              <a:t> CDN (</a:t>
            </a:r>
            <a:r>
              <a:rPr lang="hr-HR" dirty="0" err="1"/>
              <a:t>Content</a:t>
            </a:r>
            <a:r>
              <a:rPr lang="hr-HR" dirty="0"/>
              <a:t> </a:t>
            </a:r>
            <a:r>
              <a:rPr lang="hr-HR" dirty="0" err="1"/>
              <a:t>Delivery</a:t>
            </a:r>
            <a:r>
              <a:rPr lang="hr-HR" dirty="0"/>
              <a:t> </a:t>
            </a:r>
            <a:r>
              <a:rPr lang="hr-HR" dirty="0" err="1"/>
              <a:t>Network</a:t>
            </a:r>
            <a:r>
              <a:rPr lang="hr-HR" dirty="0" smtClean="0"/>
              <a:t>)</a:t>
            </a:r>
            <a:r>
              <a:rPr lang="hr-HR" dirty="0"/>
              <a:t> </a:t>
            </a:r>
            <a:r>
              <a:rPr lang="hr-HR" dirty="0" smtClean="0"/>
              <a:t>I Google i Microsoft to omogućavaju</a:t>
            </a:r>
          </a:p>
          <a:p>
            <a:pPr marL="0" indent="0">
              <a:buNone/>
            </a:pPr>
            <a:r>
              <a:rPr lang="hr-HR" sz="2800" dirty="0"/>
              <a:t/>
            </a:r>
            <a:br>
              <a:rPr lang="hr-HR" sz="2800" dirty="0"/>
            </a:br>
            <a:r>
              <a:rPr lang="hr-HR" sz="2600" dirty="0"/>
              <a:t>&lt;</a:t>
            </a:r>
            <a:r>
              <a:rPr lang="hr-HR" sz="2600" dirty="0" err="1"/>
              <a:t>script</a:t>
            </a:r>
            <a:r>
              <a:rPr lang="hr-HR" sz="2600" dirty="0"/>
              <a:t> </a:t>
            </a:r>
            <a:r>
              <a:rPr lang="hr-HR" sz="2600" dirty="0" err="1"/>
              <a:t>src</a:t>
            </a:r>
            <a:r>
              <a:rPr lang="hr-HR" sz="2600" dirty="0"/>
              <a:t>="//ajax.googleapis.com/</a:t>
            </a:r>
            <a:r>
              <a:rPr lang="hr-HR" sz="2600" dirty="0" err="1"/>
              <a:t>ajax</a:t>
            </a:r>
            <a:r>
              <a:rPr lang="hr-HR" sz="2600" dirty="0"/>
              <a:t>/</a:t>
            </a:r>
            <a:r>
              <a:rPr lang="hr-HR" sz="2600" dirty="0" err="1"/>
              <a:t>libs</a:t>
            </a:r>
            <a:r>
              <a:rPr lang="hr-HR" sz="2600" dirty="0"/>
              <a:t>/</a:t>
            </a:r>
            <a:r>
              <a:rPr lang="hr-HR" sz="2600" dirty="0" err="1"/>
              <a:t>jquery</a:t>
            </a:r>
            <a:r>
              <a:rPr lang="hr-HR" sz="2600" dirty="0"/>
              <a:t>/1.9.1/jquery.min.js"&gt;</a:t>
            </a:r>
            <a:br>
              <a:rPr lang="hr-HR" sz="2600" dirty="0"/>
            </a:br>
            <a:r>
              <a:rPr lang="hr-HR" sz="2600" dirty="0"/>
              <a:t>&lt;/</a:t>
            </a:r>
            <a:r>
              <a:rPr lang="hr-HR" sz="2600" dirty="0" err="1"/>
              <a:t>script</a:t>
            </a:r>
            <a:r>
              <a:rPr lang="hr-HR" sz="2600" dirty="0"/>
              <a:t>&gt;</a:t>
            </a:r>
            <a:br>
              <a:rPr lang="hr-HR" sz="2600" dirty="0"/>
            </a:br>
            <a:r>
              <a:rPr lang="hr-HR" sz="2600" dirty="0"/>
              <a:t/>
            </a:r>
            <a:br>
              <a:rPr lang="hr-HR" sz="2600" dirty="0"/>
            </a:br>
            <a:r>
              <a:rPr lang="hr-HR" sz="2600" dirty="0"/>
              <a:t>&lt;</a:t>
            </a:r>
            <a:r>
              <a:rPr lang="hr-HR" sz="2600" dirty="0" err="1"/>
              <a:t>script</a:t>
            </a:r>
            <a:r>
              <a:rPr lang="hr-HR" sz="2600" dirty="0"/>
              <a:t> </a:t>
            </a:r>
            <a:r>
              <a:rPr lang="hr-HR" sz="2600" dirty="0" err="1"/>
              <a:t>src</a:t>
            </a:r>
            <a:r>
              <a:rPr lang="hr-HR" sz="2600" dirty="0"/>
              <a:t>="//ajax.aspnetcdn.com/</a:t>
            </a:r>
            <a:r>
              <a:rPr lang="hr-HR" sz="2600" dirty="0" err="1"/>
              <a:t>ajax</a:t>
            </a:r>
            <a:r>
              <a:rPr lang="hr-HR" sz="2600" dirty="0"/>
              <a:t>/</a:t>
            </a:r>
            <a:r>
              <a:rPr lang="hr-HR" sz="2600" dirty="0" err="1"/>
              <a:t>jQuery</a:t>
            </a:r>
            <a:r>
              <a:rPr lang="hr-HR" sz="2600" dirty="0"/>
              <a:t>/</a:t>
            </a:r>
            <a:r>
              <a:rPr lang="hr-HR" sz="2600" dirty="0" err="1"/>
              <a:t>jquery</a:t>
            </a:r>
            <a:r>
              <a:rPr lang="hr-HR" sz="2600" dirty="0"/>
              <a:t>-1.9.1.min.js"&gt;</a:t>
            </a:r>
            <a:br>
              <a:rPr lang="hr-HR" sz="2600" dirty="0"/>
            </a:br>
            <a:r>
              <a:rPr lang="hr-HR" sz="2600" dirty="0"/>
              <a:t>&lt;/</a:t>
            </a:r>
            <a:r>
              <a:rPr lang="hr-HR" sz="2600" dirty="0" err="1"/>
              <a:t>script</a:t>
            </a:r>
            <a:r>
              <a:rPr lang="hr-HR" sz="2600" dirty="0"/>
              <a:t>&gt;</a:t>
            </a:r>
            <a:r>
              <a:rPr lang="hr-HR" sz="2800" dirty="0"/>
              <a:t/>
            </a:r>
            <a:br>
              <a:rPr lang="hr-HR" sz="2800" dirty="0"/>
            </a:br>
            <a:endParaRPr lang="hr-HR" sz="2800" dirty="0" smtClean="0"/>
          </a:p>
        </p:txBody>
      </p:sp>
    </p:spTree>
    <p:extLst>
      <p:ext uri="{BB962C8B-B14F-4D97-AF65-F5344CB8AC3E}">
        <p14:creationId xmlns:p14="http://schemas.microsoft.com/office/powerpoint/2010/main" val="5071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instalacija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hr-HR" sz="4000" dirty="0" smtClean="0"/>
              <a:t>Prednosti korištenja CDN-a:</a:t>
            </a:r>
          </a:p>
          <a:p>
            <a:pPr lvl="1">
              <a:lnSpc>
                <a:spcPct val="150000"/>
              </a:lnSpc>
            </a:pPr>
            <a:r>
              <a:rPr lang="hr-HR" sz="3600" dirty="0" smtClean="0"/>
              <a:t>Uvijek dostupna zadnja verzija</a:t>
            </a:r>
          </a:p>
          <a:p>
            <a:pPr lvl="1">
              <a:lnSpc>
                <a:spcPct val="150000"/>
              </a:lnSpc>
            </a:pPr>
            <a:r>
              <a:rPr lang="hr-HR" sz="3600" dirty="0" smtClean="0"/>
              <a:t>Brže učitavanje</a:t>
            </a:r>
          </a:p>
          <a:p>
            <a:pPr lvl="1">
              <a:lnSpc>
                <a:spcPct val="150000"/>
              </a:lnSpc>
            </a:pPr>
            <a:r>
              <a:rPr lang="hr-HR" sz="3600" dirty="0" smtClean="0"/>
              <a:t>Dohvaćanje sa najbližeg servera </a:t>
            </a:r>
            <a:r>
              <a:rPr lang="hr-HR" sz="2400" dirty="0"/>
              <a:t/>
            </a:r>
            <a:br>
              <a:rPr lang="hr-HR" sz="2400" dirty="0"/>
            </a:b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5360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sintaksa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 lnSpcReduction="10000"/>
          </a:bodyPr>
          <a:lstStyle/>
          <a:p>
            <a:r>
              <a:rPr lang="hr-HR" sz="3500" dirty="0" smtClean="0"/>
              <a:t>Dohvaćanje HTML ili CSS elementa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en-US" sz="3000" b="1" dirty="0" smtClean="0"/>
              <a:t>$(</a:t>
            </a:r>
            <a:r>
              <a:rPr lang="en-US" sz="3000" b="1" i="1" dirty="0"/>
              <a:t>selector</a:t>
            </a:r>
            <a:r>
              <a:rPr lang="en-US" sz="3000" b="1" dirty="0"/>
              <a:t>).</a:t>
            </a:r>
            <a:r>
              <a:rPr lang="en-US" sz="3000" b="1" i="1" dirty="0"/>
              <a:t>action</a:t>
            </a:r>
            <a:r>
              <a:rPr lang="en-US" sz="3000" b="1" dirty="0"/>
              <a:t>()</a:t>
            </a:r>
            <a:endParaRPr lang="en-US" sz="3000" dirty="0"/>
          </a:p>
          <a:p>
            <a:r>
              <a:rPr lang="en-US" dirty="0" smtClean="0"/>
              <a:t>$ </a:t>
            </a:r>
            <a:r>
              <a:rPr lang="hr-HR" dirty="0" smtClean="0"/>
              <a:t>znak za definiranje/pristup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hr-HR" dirty="0" smtClean="0"/>
              <a:t>-a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i="1" dirty="0"/>
              <a:t>selector</a:t>
            </a:r>
            <a:r>
              <a:rPr lang="en-US" dirty="0"/>
              <a:t>) </a:t>
            </a:r>
            <a:r>
              <a:rPr lang="hr-HR" dirty="0" smtClean="0"/>
              <a:t>za</a:t>
            </a:r>
            <a:r>
              <a:rPr lang="en-US" dirty="0" smtClean="0"/>
              <a:t> </a:t>
            </a:r>
            <a:r>
              <a:rPr lang="hr-HR" dirty="0" smtClean="0"/>
              <a:t>pronalaženje</a:t>
            </a:r>
            <a:r>
              <a:rPr lang="en-US" dirty="0" smtClean="0"/>
              <a:t> </a:t>
            </a:r>
            <a:r>
              <a:rPr lang="en-US" dirty="0"/>
              <a:t>HTML </a:t>
            </a:r>
            <a:r>
              <a:rPr lang="en-US" dirty="0" smtClean="0"/>
              <a:t>element</a:t>
            </a:r>
            <a:r>
              <a:rPr lang="hr-HR" dirty="0" smtClean="0"/>
              <a:t>a</a:t>
            </a:r>
            <a:endParaRPr lang="en-US" dirty="0"/>
          </a:p>
          <a:p>
            <a:r>
              <a:rPr lang="en-US" dirty="0" err="1" smtClean="0"/>
              <a:t>jQuery</a:t>
            </a:r>
            <a:r>
              <a:rPr lang="en-US" dirty="0"/>
              <a:t> </a:t>
            </a:r>
            <a:r>
              <a:rPr lang="en-US" i="1" dirty="0" smtClean="0"/>
              <a:t>action</a:t>
            </a:r>
            <a:r>
              <a:rPr lang="en-US" dirty="0"/>
              <a:t>() </a:t>
            </a:r>
            <a:r>
              <a:rPr lang="hr-HR" dirty="0" smtClean="0"/>
              <a:t>koja će se dogoditi nad elementom</a:t>
            </a:r>
          </a:p>
          <a:p>
            <a:pPr lvl="1"/>
            <a:r>
              <a:rPr lang="en-US" sz="2000" dirty="0"/>
              <a:t>$(this).hide() </a:t>
            </a:r>
            <a:r>
              <a:rPr lang="en-US" sz="2000" dirty="0" smtClean="0"/>
              <a:t>– </a:t>
            </a:r>
            <a:r>
              <a:rPr lang="hr-HR" sz="2000" dirty="0" smtClean="0"/>
              <a:t>skriva trenutni element</a:t>
            </a:r>
            <a:endParaRPr lang="en-US" sz="2000" dirty="0"/>
          </a:p>
          <a:p>
            <a:pPr lvl="1"/>
            <a:r>
              <a:rPr lang="en-US" sz="2000" dirty="0"/>
              <a:t>$("p").hide() - </a:t>
            </a:r>
            <a:r>
              <a:rPr lang="hr-HR" sz="2000" dirty="0" smtClean="0"/>
              <a:t>skriva</a:t>
            </a:r>
            <a:r>
              <a:rPr lang="en-US" sz="2000" dirty="0" smtClean="0"/>
              <a:t> </a:t>
            </a:r>
            <a:r>
              <a:rPr lang="hr-HR" sz="2000" dirty="0" smtClean="0"/>
              <a:t>sve</a:t>
            </a:r>
            <a:r>
              <a:rPr lang="en-US" sz="2000" dirty="0" smtClean="0"/>
              <a:t> </a:t>
            </a:r>
            <a:r>
              <a:rPr lang="en-US" sz="2000" dirty="0"/>
              <a:t>&lt;p&gt; </a:t>
            </a:r>
            <a:r>
              <a:rPr lang="en-US" sz="2000" dirty="0" smtClean="0"/>
              <a:t>el</a:t>
            </a:r>
            <a:r>
              <a:rPr lang="hr-HR" sz="2000" dirty="0" err="1" smtClean="0"/>
              <a:t>emente</a:t>
            </a:r>
            <a:endParaRPr lang="en-US" sz="2000" dirty="0"/>
          </a:p>
          <a:p>
            <a:pPr lvl="1"/>
            <a:r>
              <a:rPr lang="en-US" sz="2000" dirty="0"/>
              <a:t>$(".test").hide() </a:t>
            </a:r>
            <a:r>
              <a:rPr lang="en-US" sz="2000" dirty="0" smtClean="0"/>
              <a:t>– </a:t>
            </a:r>
            <a:r>
              <a:rPr lang="hr-HR" sz="2000" dirty="0" smtClean="0"/>
              <a:t>skriva sve elemente sa klasom=</a:t>
            </a:r>
            <a:r>
              <a:rPr lang="en-US" sz="2000" dirty="0" smtClean="0"/>
              <a:t>"test"</a:t>
            </a:r>
            <a:endParaRPr lang="en-US" sz="2000" dirty="0"/>
          </a:p>
          <a:p>
            <a:pPr lvl="1"/>
            <a:r>
              <a:rPr lang="en-US" sz="2000" dirty="0"/>
              <a:t>$("#test").hide() </a:t>
            </a:r>
            <a:r>
              <a:rPr lang="en-US" sz="2000" dirty="0" smtClean="0"/>
              <a:t>– </a:t>
            </a:r>
            <a:r>
              <a:rPr lang="hr-HR" sz="2000" dirty="0" smtClean="0"/>
              <a:t>skriva sve elemente sa i</a:t>
            </a:r>
            <a:r>
              <a:rPr lang="en-US" sz="2000" dirty="0" smtClean="0"/>
              <a:t>d</a:t>
            </a:r>
            <a:r>
              <a:rPr lang="en-US" sz="2000" dirty="0"/>
              <a:t>="test</a:t>
            </a:r>
            <a:r>
              <a:rPr lang="en-US" dirty="0" smtClean="0"/>
              <a:t>"</a:t>
            </a:r>
            <a:endParaRPr lang="en-US" dirty="0"/>
          </a:p>
          <a:p>
            <a:pPr lvl="1"/>
            <a:endParaRPr lang="hr-HR" sz="1800" dirty="0" smtClean="0"/>
          </a:p>
        </p:txBody>
      </p:sp>
    </p:spTree>
    <p:extLst>
      <p:ext uri="{BB962C8B-B14F-4D97-AF65-F5344CB8AC3E}">
        <p14:creationId xmlns:p14="http://schemas.microsoft.com/office/powerpoint/2010/main" val="28884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sintaksa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Kako bi se spriječilo pokretanje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hr-HR" dirty="0"/>
              <a:t>koda prije nego što se web stranica u potpunosti učita može se </a:t>
            </a:r>
            <a:r>
              <a:rPr lang="hr-HR" dirty="0" err="1"/>
              <a:t>korisiti</a:t>
            </a:r>
            <a:r>
              <a:rPr lang="hr-HR" dirty="0"/>
              <a:t> sljedeće: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/>
              <a:t>document).ready(function(){</a:t>
            </a: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898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selektori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hr-HR" dirty="0" smtClean="0"/>
              <a:t>selektori su najvažniji dio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hr-HR" dirty="0" smtClean="0"/>
              <a:t>biblioteke</a:t>
            </a:r>
          </a:p>
          <a:p>
            <a:pPr lvl="1"/>
            <a:r>
              <a:rPr lang="hr-HR" dirty="0" smtClean="0"/>
              <a:t>Element selektor</a:t>
            </a:r>
            <a:endParaRPr lang="hr-HR" dirty="0"/>
          </a:p>
          <a:p>
            <a:pPr lvl="2"/>
            <a:r>
              <a:rPr lang="hr-HR" dirty="0" smtClean="0"/>
              <a:t>$("</a:t>
            </a:r>
            <a:r>
              <a:rPr lang="hr-HR" dirty="0"/>
              <a:t>p</a:t>
            </a:r>
            <a:r>
              <a:rPr lang="hr-HR" dirty="0" smtClean="0"/>
              <a:t>") – dohvaćanje svih &lt;p&gt; elemenata</a:t>
            </a:r>
          </a:p>
          <a:p>
            <a:pPr lvl="1"/>
            <a:r>
              <a:rPr lang="hr-HR" dirty="0" smtClean="0"/>
              <a:t>#</a:t>
            </a:r>
            <a:r>
              <a:rPr lang="hr-HR" dirty="0" err="1" smtClean="0"/>
              <a:t>id</a:t>
            </a:r>
            <a:r>
              <a:rPr lang="hr-HR" dirty="0" smtClean="0"/>
              <a:t> selektor</a:t>
            </a:r>
          </a:p>
          <a:p>
            <a:pPr lvl="2"/>
            <a:r>
              <a:rPr lang="hr-HR" dirty="0"/>
              <a:t>$("#test") – dohvaćanje elementa sa </a:t>
            </a:r>
            <a:r>
              <a:rPr lang="hr-HR" dirty="0" err="1"/>
              <a:t>id</a:t>
            </a:r>
            <a:r>
              <a:rPr lang="hr-HR" dirty="0"/>
              <a:t>=„test”</a:t>
            </a:r>
          </a:p>
          <a:p>
            <a:pPr lvl="1"/>
            <a:r>
              <a:rPr lang="hr-HR" dirty="0" smtClean="0"/>
              <a:t>.</a:t>
            </a:r>
            <a:r>
              <a:rPr lang="hr-HR" dirty="0" err="1" smtClean="0"/>
              <a:t>class</a:t>
            </a:r>
            <a:r>
              <a:rPr lang="hr-HR" dirty="0" smtClean="0"/>
              <a:t> selektor</a:t>
            </a:r>
          </a:p>
          <a:p>
            <a:pPr lvl="2"/>
            <a:r>
              <a:rPr lang="hr-HR" dirty="0"/>
              <a:t>$(".test</a:t>
            </a:r>
            <a:r>
              <a:rPr lang="hr-HR" dirty="0" smtClean="0"/>
              <a:t>") – dohvaćanje elementa sa </a:t>
            </a:r>
            <a:r>
              <a:rPr lang="hr-HR" dirty="0" err="1" smtClean="0"/>
              <a:t>class</a:t>
            </a:r>
            <a:r>
              <a:rPr lang="hr-HR" dirty="0" smtClean="0"/>
              <a:t>=„test”</a:t>
            </a:r>
          </a:p>
          <a:p>
            <a:pPr marL="0" indent="0">
              <a:buNone/>
            </a:pPr>
            <a:r>
              <a:rPr lang="hr-HR" sz="3000" dirty="0"/>
              <a:t>	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3447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selektori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24" y="1235422"/>
            <a:ext cx="5604738" cy="4641850"/>
          </a:xfrm>
        </p:spPr>
      </p:pic>
    </p:spTree>
    <p:extLst>
      <p:ext uri="{BB962C8B-B14F-4D97-AF65-F5344CB8AC3E}">
        <p14:creationId xmlns:p14="http://schemas.microsoft.com/office/powerpoint/2010/main" val="282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funkcije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713387"/>
          </a:xfrm>
        </p:spPr>
        <p:txBody>
          <a:bodyPr>
            <a:normAutofit/>
          </a:bodyPr>
          <a:lstStyle/>
          <a:p>
            <a:r>
              <a:rPr lang="hr-HR" dirty="0" smtClean="0"/>
              <a:t>Ukoliko je potrebno napraviti veliki broj stranica i ako se žele omogućiti </a:t>
            </a:r>
            <a:r>
              <a:rPr lang="hr-HR" smtClean="0"/>
              <a:t>jednostavno </a:t>
            </a:r>
            <a:r>
              <a:rPr lang="hr-HR" smtClean="0"/>
              <a:t>održavanje </a:t>
            </a:r>
            <a:r>
              <a:rPr lang="hr-HR" dirty="0" err="1" smtClean="0"/>
              <a:t>jQuery</a:t>
            </a:r>
            <a:r>
              <a:rPr lang="hr-HR" dirty="0" smtClean="0"/>
              <a:t> funkcija moguće je sve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hr-HR" dirty="0" smtClean="0"/>
              <a:t>funkcije prebaciti u zasebne </a:t>
            </a:r>
            <a:r>
              <a:rPr lang="en-US" dirty="0" smtClean="0"/>
              <a:t>.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hr-HR" dirty="0" smtClean="0"/>
              <a:t>datoteke</a:t>
            </a:r>
            <a:endParaRPr lang="en-US" dirty="0"/>
          </a:p>
          <a:p>
            <a:pPr marL="0" indent="0">
              <a:buNone/>
            </a:pPr>
            <a:r>
              <a:rPr lang="hr-HR" sz="2400" dirty="0"/>
              <a:t>&lt;head&gt;</a:t>
            </a:r>
            <a:br>
              <a:rPr lang="hr-HR" sz="2400" dirty="0"/>
            </a:br>
            <a:r>
              <a:rPr lang="hr-HR" sz="2400" dirty="0"/>
              <a:t>&lt;</a:t>
            </a:r>
            <a:r>
              <a:rPr lang="hr-HR" sz="2400" dirty="0" err="1"/>
              <a:t>script</a:t>
            </a:r>
            <a:r>
              <a:rPr lang="hr-HR" sz="2400" dirty="0"/>
              <a:t> </a:t>
            </a:r>
            <a:r>
              <a:rPr lang="hr-HR" sz="2400" dirty="0" err="1"/>
              <a:t>src</a:t>
            </a:r>
            <a:r>
              <a:rPr lang="hr-HR" sz="2400" dirty="0"/>
              <a:t>="//ajax.googleapis.com/</a:t>
            </a:r>
            <a:r>
              <a:rPr lang="hr-HR" sz="2400" dirty="0" err="1"/>
              <a:t>ajax</a:t>
            </a:r>
            <a:r>
              <a:rPr lang="hr-HR" sz="2400" dirty="0"/>
              <a:t>/</a:t>
            </a:r>
            <a:r>
              <a:rPr lang="hr-HR" sz="2400" dirty="0" err="1"/>
              <a:t>libs</a:t>
            </a:r>
            <a:r>
              <a:rPr lang="hr-HR" sz="2400" dirty="0"/>
              <a:t>/</a:t>
            </a:r>
            <a:r>
              <a:rPr lang="hr-HR" sz="2400" dirty="0" err="1"/>
              <a:t>jquery</a:t>
            </a:r>
            <a:r>
              <a:rPr lang="hr-HR" sz="2400" dirty="0"/>
              <a:t>/1.9.1/jquery.min.js"&gt;</a:t>
            </a:r>
            <a:br>
              <a:rPr lang="hr-HR" sz="2400" dirty="0"/>
            </a:br>
            <a:r>
              <a:rPr lang="hr-HR" sz="2400" dirty="0"/>
              <a:t>&lt;/</a:t>
            </a:r>
            <a:r>
              <a:rPr lang="hr-HR" sz="2400" dirty="0" err="1"/>
              <a:t>script</a:t>
            </a:r>
            <a:r>
              <a:rPr lang="hr-HR" sz="2400" dirty="0"/>
              <a:t>&gt;</a:t>
            </a:r>
            <a:br>
              <a:rPr lang="hr-HR" sz="2400" dirty="0"/>
            </a:br>
            <a:r>
              <a:rPr lang="hr-HR" sz="2400" dirty="0"/>
              <a:t>&lt;</a:t>
            </a:r>
            <a:r>
              <a:rPr lang="hr-HR" sz="2400" dirty="0" err="1"/>
              <a:t>script</a:t>
            </a:r>
            <a:r>
              <a:rPr lang="hr-HR" sz="2400" dirty="0"/>
              <a:t> </a:t>
            </a:r>
            <a:r>
              <a:rPr lang="hr-HR" sz="2400" dirty="0" err="1"/>
              <a:t>src</a:t>
            </a:r>
            <a:r>
              <a:rPr lang="hr-HR" sz="2400" dirty="0"/>
              <a:t>="</a:t>
            </a:r>
            <a:r>
              <a:rPr lang="hr-HR" sz="2400" dirty="0" err="1"/>
              <a:t>my</a:t>
            </a:r>
            <a:r>
              <a:rPr lang="hr-HR" sz="2400" dirty="0"/>
              <a:t>_</a:t>
            </a:r>
            <a:r>
              <a:rPr lang="hr-HR" sz="2400" dirty="0" err="1"/>
              <a:t>jquery</a:t>
            </a:r>
            <a:r>
              <a:rPr lang="hr-HR" sz="2400" dirty="0"/>
              <a:t>_</a:t>
            </a:r>
            <a:r>
              <a:rPr lang="hr-HR" sz="2400" dirty="0" err="1"/>
              <a:t>functions.js</a:t>
            </a:r>
            <a:r>
              <a:rPr lang="hr-HR" sz="2400" dirty="0"/>
              <a:t>"&gt;&lt;/</a:t>
            </a:r>
            <a:r>
              <a:rPr lang="hr-HR" sz="2400" dirty="0" err="1"/>
              <a:t>script</a:t>
            </a:r>
            <a:r>
              <a:rPr lang="hr-HR" sz="2400" dirty="0"/>
              <a:t>&gt;</a:t>
            </a:r>
            <a:br>
              <a:rPr lang="hr-HR" sz="2400" dirty="0"/>
            </a:br>
            <a:r>
              <a:rPr lang="hr-HR" sz="24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3948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metode događaja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713387"/>
          </a:xfrm>
        </p:spPr>
        <p:txBody>
          <a:bodyPr>
            <a:normAutofit/>
          </a:bodyPr>
          <a:lstStyle/>
          <a:p>
            <a:r>
              <a:rPr lang="hr-HR" dirty="0" smtClean="0"/>
              <a:t>Što su događaji?</a:t>
            </a:r>
          </a:p>
          <a:p>
            <a:pPr lvl="1"/>
            <a:r>
              <a:rPr lang="hr-HR" dirty="0" smtClean="0"/>
              <a:t>Pomicanje miša preko elementa</a:t>
            </a:r>
          </a:p>
          <a:p>
            <a:pPr lvl="1"/>
            <a:r>
              <a:rPr lang="hr-HR" dirty="0" smtClean="0"/>
              <a:t>Označavanje </a:t>
            </a:r>
            <a:r>
              <a:rPr lang="hr-HR" dirty="0" err="1" smtClean="0"/>
              <a:t>checkbox</a:t>
            </a:r>
            <a:r>
              <a:rPr lang="hr-HR" dirty="0" smtClean="0"/>
              <a:t>-a</a:t>
            </a:r>
          </a:p>
          <a:p>
            <a:pPr lvl="1"/>
            <a:r>
              <a:rPr lang="hr-HR" dirty="0" smtClean="0"/>
              <a:t>Klik na neki element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73015"/>
            <a:ext cx="8496944" cy="17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metode događaja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713387"/>
          </a:xfrm>
        </p:spPr>
        <p:txBody>
          <a:bodyPr>
            <a:normAutofit fontScale="77500" lnSpcReduction="20000"/>
          </a:bodyPr>
          <a:lstStyle/>
          <a:p>
            <a:r>
              <a:rPr lang="hr-HR" dirty="0" smtClean="0"/>
              <a:t>Neki od događaja:</a:t>
            </a:r>
          </a:p>
          <a:p>
            <a:pPr lvl="1"/>
            <a:r>
              <a:rPr lang="hr-HR" dirty="0"/>
              <a:t>$(</a:t>
            </a:r>
            <a:r>
              <a:rPr lang="hr-HR" dirty="0" err="1"/>
              <a:t>document</a:t>
            </a:r>
            <a:r>
              <a:rPr lang="hr-HR" dirty="0"/>
              <a:t>).</a:t>
            </a:r>
            <a:r>
              <a:rPr lang="hr-HR" dirty="0" err="1"/>
              <a:t>ready</a:t>
            </a:r>
            <a:r>
              <a:rPr lang="hr-HR" dirty="0" smtClean="0"/>
              <a:t>() – poziva se kada se web stranica u potpunosti učita</a:t>
            </a:r>
          </a:p>
          <a:p>
            <a:pPr lvl="1"/>
            <a:r>
              <a:rPr lang="hr-HR" dirty="0" err="1"/>
              <a:t>click</a:t>
            </a:r>
            <a:r>
              <a:rPr lang="hr-HR" dirty="0" smtClean="0"/>
              <a:t>() – poziva se kada se napravi klik lijeve tipke miša</a:t>
            </a:r>
          </a:p>
          <a:p>
            <a:pPr lvl="1"/>
            <a:r>
              <a:rPr lang="hr-HR" dirty="0" err="1"/>
              <a:t>dblclick</a:t>
            </a:r>
            <a:r>
              <a:rPr lang="hr-HR" dirty="0" smtClean="0"/>
              <a:t>() – poziva se kada se napravi </a:t>
            </a:r>
            <a:r>
              <a:rPr lang="hr-HR" dirty="0" err="1" smtClean="0"/>
              <a:t>dvoklik</a:t>
            </a:r>
            <a:r>
              <a:rPr lang="hr-HR" dirty="0" smtClean="0"/>
              <a:t> lijeve tipke miša</a:t>
            </a:r>
          </a:p>
          <a:p>
            <a:pPr lvl="1"/>
            <a:r>
              <a:rPr lang="hr-HR" dirty="0" err="1"/>
              <a:t>mouseenter</a:t>
            </a:r>
            <a:r>
              <a:rPr lang="hr-HR" dirty="0" smtClean="0"/>
              <a:t>() -  poziva se kada pokazivač miša dođe u područje elementa</a:t>
            </a:r>
          </a:p>
          <a:p>
            <a:pPr lvl="1"/>
            <a:r>
              <a:rPr lang="hr-HR" dirty="0" err="1"/>
              <a:t>mouseleave</a:t>
            </a:r>
            <a:r>
              <a:rPr lang="hr-HR" dirty="0" smtClean="0"/>
              <a:t>() – poziva se kada pokazivač miša napusti element</a:t>
            </a:r>
          </a:p>
          <a:p>
            <a:pPr lvl="1"/>
            <a:r>
              <a:rPr lang="hr-HR" dirty="0" err="1"/>
              <a:t>mousedown</a:t>
            </a:r>
            <a:r>
              <a:rPr lang="hr-HR" dirty="0" smtClean="0"/>
              <a:t>() – poziva se kada se pritisne lijeva tipka miša</a:t>
            </a:r>
          </a:p>
          <a:p>
            <a:pPr lvl="1"/>
            <a:r>
              <a:rPr lang="hr-HR" dirty="0" err="1"/>
              <a:t>mouseup</a:t>
            </a:r>
            <a:r>
              <a:rPr lang="hr-HR" dirty="0" smtClean="0"/>
              <a:t>() – poziva se kada se otpusti lijeva tipka miša </a:t>
            </a:r>
          </a:p>
          <a:p>
            <a:pPr lvl="1"/>
            <a:r>
              <a:rPr lang="hr-HR" dirty="0"/>
              <a:t>hover</a:t>
            </a:r>
            <a:r>
              <a:rPr lang="hr-HR" dirty="0" smtClean="0"/>
              <a:t>() – poziva se kada se </a:t>
            </a:r>
            <a:r>
              <a:rPr lang="hr-HR" dirty="0" err="1" smtClean="0"/>
              <a:t>mišom</a:t>
            </a:r>
            <a:r>
              <a:rPr lang="hr-HR" dirty="0" smtClean="0"/>
              <a:t> prođe iznad elementa (kombinacija sa </a:t>
            </a:r>
            <a:r>
              <a:rPr lang="hr-HR" dirty="0" err="1" smtClean="0"/>
              <a:t>mouseeneter</a:t>
            </a:r>
            <a:r>
              <a:rPr lang="hr-HR" dirty="0" smtClean="0"/>
              <a:t>() i </a:t>
            </a:r>
            <a:r>
              <a:rPr lang="hr-HR" dirty="0" err="1" smtClean="0"/>
              <a:t>mouseleave</a:t>
            </a:r>
            <a:r>
              <a:rPr lang="hr-HR" dirty="0" smtClean="0"/>
              <a:t>())</a:t>
            </a:r>
          </a:p>
          <a:p>
            <a:pPr lvl="1"/>
            <a:r>
              <a:rPr lang="hr-HR" dirty="0" err="1"/>
              <a:t>focus</a:t>
            </a:r>
            <a:r>
              <a:rPr lang="hr-HR" dirty="0" smtClean="0"/>
              <a:t>() –poziva se kada element dobije fokus</a:t>
            </a:r>
            <a:endParaRPr lang="hr-HR" dirty="0"/>
          </a:p>
          <a:p>
            <a:pPr lvl="1"/>
            <a:r>
              <a:rPr lang="hr-HR" dirty="0" err="1"/>
              <a:t>blur</a:t>
            </a:r>
            <a:r>
              <a:rPr lang="hr-HR" dirty="0" smtClean="0"/>
              <a:t>() – poziva se kada element izgubi fokus</a:t>
            </a:r>
            <a:endParaRPr lang="hr-HR" dirty="0"/>
          </a:p>
          <a:p>
            <a:pPr lvl="1"/>
            <a:endParaRPr lang="hr-H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XML </a:t>
            </a:r>
            <a:r>
              <a:rPr lang="hr-HR" sz="4000" dirty="0" smtClean="0"/>
              <a:t>je jezik za označavanje kao i</a:t>
            </a:r>
            <a:r>
              <a:rPr lang="en-US" sz="4000" dirty="0" smtClean="0"/>
              <a:t> </a:t>
            </a:r>
            <a:r>
              <a:rPr lang="en-US" sz="4000" dirty="0"/>
              <a:t>HTML</a:t>
            </a:r>
          </a:p>
          <a:p>
            <a:r>
              <a:rPr lang="en-US" sz="4000" dirty="0" smtClean="0"/>
              <a:t>XML </a:t>
            </a:r>
            <a:r>
              <a:rPr lang="hr-HR" sz="4000" dirty="0" smtClean="0"/>
              <a:t>oznake nisu predefinirane</a:t>
            </a:r>
            <a:endParaRPr lang="en-US" sz="4000" dirty="0"/>
          </a:p>
          <a:p>
            <a:r>
              <a:rPr lang="en-US" sz="4000" dirty="0"/>
              <a:t>XML </a:t>
            </a:r>
            <a:r>
              <a:rPr lang="hr-HR" sz="4000" dirty="0" smtClean="0"/>
              <a:t>je samo-opisujući</a:t>
            </a:r>
            <a:endParaRPr lang="en-US" sz="4000" dirty="0"/>
          </a:p>
          <a:p>
            <a:r>
              <a:rPr lang="en-US" sz="4000" dirty="0"/>
              <a:t>XML </a:t>
            </a:r>
            <a:r>
              <a:rPr lang="hr-HR" sz="4000" dirty="0" smtClean="0"/>
              <a:t>je preporučen od strane</a:t>
            </a:r>
            <a:r>
              <a:rPr lang="en-US" sz="4000" dirty="0" smtClean="0"/>
              <a:t> W3C</a:t>
            </a:r>
            <a:endParaRPr lang="en-US" sz="4000" dirty="0"/>
          </a:p>
          <a:p>
            <a:pPr marL="0" indent="0">
              <a:lnSpc>
                <a:spcPct val="150000"/>
              </a:lnSpc>
              <a:buNone/>
            </a:pPr>
            <a:endParaRPr lang="hr-HR" sz="36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</a:t>
            </a:r>
            <a:r>
              <a:rPr lang="hr-H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mtClean="0"/>
              <a:t>Hvala na pozornosti!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 i HTML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XML </a:t>
            </a:r>
            <a:r>
              <a:rPr lang="hr-HR" sz="4000" dirty="0" smtClean="0"/>
              <a:t>služi za spremanje i prijenos podataka a ne za prezentaciju</a:t>
            </a:r>
            <a:endParaRPr lang="en-US" sz="4000" dirty="0"/>
          </a:p>
          <a:p>
            <a:r>
              <a:rPr lang="hr-HR" sz="4000" dirty="0" smtClean="0"/>
              <a:t>HTML služi za prezentaciju podataka</a:t>
            </a:r>
            <a:endParaRPr lang="en-US" sz="4000" dirty="0"/>
          </a:p>
          <a:p>
            <a:r>
              <a:rPr lang="hr-HR" sz="4000" dirty="0" smtClean="0"/>
              <a:t>XML ne radi ništa</a:t>
            </a:r>
            <a:endParaRPr lang="en-US" sz="4000" dirty="0"/>
          </a:p>
          <a:p>
            <a:r>
              <a:rPr lang="en-US" sz="4000" dirty="0"/>
              <a:t>XML </a:t>
            </a:r>
            <a:r>
              <a:rPr lang="hr-HR" sz="4000" dirty="0" smtClean="0"/>
              <a:t>nije zamjena za HTML</a:t>
            </a:r>
            <a:endParaRPr lang="hr-HR" sz="40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Moraju se zatvoriti sve otvorene oznake</a:t>
            </a:r>
          </a:p>
          <a:p>
            <a:r>
              <a:rPr lang="hr-HR" sz="3600" dirty="0" smtClean="0">
                <a:cs typeface="Arial" pitchFamily="34" charset="0"/>
              </a:rPr>
              <a:t>Oznake su </a:t>
            </a:r>
            <a:r>
              <a:rPr lang="hr-HR" sz="3600" dirty="0" err="1" smtClean="0">
                <a:cs typeface="Arial" pitchFamily="34" charset="0"/>
              </a:rPr>
              <a:t>case</a:t>
            </a:r>
            <a:r>
              <a:rPr lang="hr-HR" sz="3600" dirty="0" smtClean="0">
                <a:cs typeface="Arial" pitchFamily="34" charset="0"/>
              </a:rPr>
              <a:t> </a:t>
            </a:r>
            <a:r>
              <a:rPr lang="hr-HR" sz="3600" dirty="0" err="1" smtClean="0">
                <a:cs typeface="Arial" pitchFamily="34" charset="0"/>
              </a:rPr>
              <a:t>sensitive</a:t>
            </a:r>
            <a:endParaRPr lang="hr-HR" sz="3600" dirty="0" smtClean="0">
              <a:cs typeface="Arial" pitchFamily="34" charset="0"/>
            </a:endParaRPr>
          </a:p>
          <a:p>
            <a:r>
              <a:rPr lang="hr-HR" sz="3600" dirty="0" smtClean="0">
                <a:cs typeface="Arial" pitchFamily="34" charset="0"/>
              </a:rPr>
              <a:t>Mora se poštivati pravilo ugnježđivanja</a:t>
            </a:r>
          </a:p>
          <a:p>
            <a:r>
              <a:rPr lang="hr-HR" sz="3600" dirty="0" smtClean="0">
                <a:cs typeface="Arial" pitchFamily="34" charset="0"/>
              </a:rPr>
              <a:t>XML dokument mora imati </a:t>
            </a:r>
            <a:r>
              <a:rPr lang="hr-HR" sz="3600" dirty="0" err="1" smtClean="0">
                <a:cs typeface="Arial" pitchFamily="34" charset="0"/>
              </a:rPr>
              <a:t>root</a:t>
            </a:r>
            <a:r>
              <a:rPr lang="hr-HR" sz="3600" dirty="0" smtClean="0">
                <a:cs typeface="Arial" pitchFamily="34" charset="0"/>
              </a:rPr>
              <a:t> element</a:t>
            </a:r>
          </a:p>
          <a:p>
            <a:r>
              <a:rPr lang="hr-HR" sz="3600" dirty="0" smtClean="0">
                <a:cs typeface="Arial" pitchFamily="34" charset="0"/>
              </a:rPr>
              <a:t>Atributi elementa mora biti u navodnim znakovima (</a:t>
            </a:r>
            <a:r>
              <a:rPr lang="hr-HR" sz="3600" dirty="0"/>
              <a:t>&lt;note date="12/11/2007"&gt;</a:t>
            </a:r>
            <a:r>
              <a:rPr lang="hr-HR" sz="3600" dirty="0" smtClean="0"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8" y="1628800"/>
            <a:ext cx="7693177" cy="4353135"/>
          </a:xfrm>
        </p:spPr>
      </p:pic>
    </p:spTree>
    <p:extLst>
      <p:ext uri="{BB962C8B-B14F-4D97-AF65-F5344CB8AC3E}">
        <p14:creationId xmlns:p14="http://schemas.microsoft.com/office/powerpoint/2010/main" val="5309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 smtClean="0"/>
              <a:t>&lt;note&gt;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&lt;to&gt;</a:t>
            </a:r>
            <a:r>
              <a:rPr lang="hr-HR" dirty="0" err="1" smtClean="0"/>
              <a:t>John</a:t>
            </a:r>
            <a:r>
              <a:rPr lang="en-US" dirty="0" smtClean="0"/>
              <a:t>&lt;/to&gt;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smtClean="0"/>
              <a:t>from&gt;</a:t>
            </a:r>
            <a:r>
              <a:rPr lang="hr-HR" dirty="0" smtClean="0"/>
              <a:t>Bob</a:t>
            </a:r>
            <a:r>
              <a:rPr lang="en-US" dirty="0" smtClean="0"/>
              <a:t>&lt;/</a:t>
            </a:r>
            <a:r>
              <a:rPr lang="en-US" dirty="0"/>
              <a:t>from&gt;</a:t>
            </a:r>
          </a:p>
          <a:p>
            <a:pPr marL="0" indent="0">
              <a:buNone/>
            </a:pPr>
            <a:r>
              <a:rPr lang="en-US" dirty="0"/>
              <a:t>    &lt;heading&gt;Reminder&lt;/heading&gt;</a:t>
            </a:r>
          </a:p>
          <a:p>
            <a:pPr marL="0" indent="0">
              <a:buNone/>
            </a:pPr>
            <a:r>
              <a:rPr lang="en-US" dirty="0"/>
              <a:t>    &lt;body&gt;Don't forget me this </a:t>
            </a:r>
            <a:r>
              <a:rPr lang="hr-HR" dirty="0" smtClean="0"/>
              <a:t>w</a:t>
            </a:r>
            <a:r>
              <a:rPr lang="en-US" dirty="0" err="1" smtClean="0"/>
              <a:t>eekend</a:t>
            </a:r>
            <a:r>
              <a:rPr lang="en-US" dirty="0"/>
              <a:t>!&lt;/body&gt;</a:t>
            </a:r>
          </a:p>
          <a:p>
            <a:pPr marL="0" indent="0">
              <a:buNone/>
            </a:pPr>
            <a:r>
              <a:rPr lang="en-US" dirty="0"/>
              <a:t>&lt;/note&gt;</a:t>
            </a:r>
            <a:endParaRPr lang="hr-HR" sz="3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/>
              <a:t>XMLHttpRequest</a:t>
            </a:r>
            <a:r>
              <a:rPr lang="hr-HR" dirty="0"/>
              <a:t> </a:t>
            </a:r>
            <a:r>
              <a:rPr lang="hr-HR" dirty="0" smtClean="0"/>
              <a:t>objekt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sz="3600" dirty="0" err="1"/>
              <a:t>XMLHttpRequest</a:t>
            </a:r>
            <a:r>
              <a:rPr lang="hr-HR" sz="3600" dirty="0"/>
              <a:t> </a:t>
            </a:r>
            <a:r>
              <a:rPr lang="hr-HR" sz="3600" dirty="0" smtClean="0"/>
              <a:t>objekt se koristi za razmjenu podataka sa serverom u pozadini</a:t>
            </a:r>
          </a:p>
          <a:p>
            <a:r>
              <a:rPr lang="hr-HR" sz="3600" dirty="0" smtClean="0"/>
              <a:t>Ažuriranje web stranice bez potrebe za ponovnim učitavanjem stranice</a:t>
            </a:r>
            <a:endParaRPr lang="en-US" sz="3600" dirty="0"/>
          </a:p>
          <a:p>
            <a:r>
              <a:rPr lang="hr-HR" sz="3600" dirty="0" smtClean="0"/>
              <a:t>Traženje podataka od servera nakon što se stranica već učitala</a:t>
            </a:r>
            <a:endParaRPr lang="en-US" sz="3600" dirty="0"/>
          </a:p>
          <a:p>
            <a:r>
              <a:rPr lang="hr-HR" sz="3600" dirty="0" smtClean="0"/>
              <a:t>Primanje podataka od servera nakon što se stranica već učitala</a:t>
            </a:r>
          </a:p>
          <a:p>
            <a:pPr marL="0" indent="0">
              <a:buNone/>
            </a:pPr>
            <a:endParaRPr lang="hr-HR" sz="3600" dirty="0"/>
          </a:p>
          <a:p>
            <a:pPr marL="0" indent="0">
              <a:buNone/>
            </a:pPr>
            <a:endParaRPr lang="hr-HR" sz="3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8416</TotalTime>
  <Words>1403</Words>
  <Application>Microsoft Office PowerPoint</Application>
  <PresentationFormat>On-screen Show (4:3)</PresentationFormat>
  <Paragraphs>300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Oblikovanje web stranica</vt:lpstr>
      <vt:lpstr>Sadržaj</vt:lpstr>
      <vt:lpstr>XML</vt:lpstr>
      <vt:lpstr>XML</vt:lpstr>
      <vt:lpstr>XML i HTML</vt:lpstr>
      <vt:lpstr>XML</vt:lpstr>
      <vt:lpstr>XML</vt:lpstr>
      <vt:lpstr>XML</vt:lpstr>
      <vt:lpstr>XMLHttpRequest objekt</vt:lpstr>
      <vt:lpstr>AJAX</vt:lpstr>
      <vt:lpstr>AJAX</vt:lpstr>
      <vt:lpstr>AJAX</vt:lpstr>
      <vt:lpstr>AJAX</vt:lpstr>
      <vt:lpstr>AJAX</vt:lpstr>
      <vt:lpstr>AJAX</vt:lpstr>
      <vt:lpstr>AJAX – Slanje zahtjeva serveru</vt:lpstr>
      <vt:lpstr>AJAX – GET ili POST </vt:lpstr>
      <vt:lpstr>AJAX – GET</vt:lpstr>
      <vt:lpstr>AJAX – POST</vt:lpstr>
      <vt:lpstr>AJAX – odgovor servera</vt:lpstr>
      <vt:lpstr>AJAX – responseText</vt:lpstr>
      <vt:lpstr>AJAX – responseXML</vt:lpstr>
      <vt:lpstr>AJAX – onreadystatechange događaj</vt:lpstr>
      <vt:lpstr>AJAX – onreadystatechange događaj</vt:lpstr>
      <vt:lpstr>AJAX – onreadystatechange događaj</vt:lpstr>
      <vt:lpstr>jQuery</vt:lpstr>
      <vt:lpstr>Što je jQuery?</vt:lpstr>
      <vt:lpstr>Zašto jQuery?</vt:lpstr>
      <vt:lpstr>jQuery instalacija</vt:lpstr>
      <vt:lpstr>jQuery instalacija</vt:lpstr>
      <vt:lpstr>jQuery instalacija</vt:lpstr>
      <vt:lpstr>jQuery instalacija</vt:lpstr>
      <vt:lpstr>jQuery sintaksa</vt:lpstr>
      <vt:lpstr>jQuery sintaksa</vt:lpstr>
      <vt:lpstr>jQuery selektori</vt:lpstr>
      <vt:lpstr>jQuery selektori</vt:lpstr>
      <vt:lpstr>jQuery funkcije</vt:lpstr>
      <vt:lpstr>jQuery metode događaja</vt:lpstr>
      <vt:lpstr>jQuery metode događaja</vt:lpstr>
      <vt:lpstr>Kraj 8.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JuricaLapNew</cp:lastModifiedBy>
  <cp:revision>245</cp:revision>
  <dcterms:created xsi:type="dcterms:W3CDTF">2013-02-08T11:07:18Z</dcterms:created>
  <dcterms:modified xsi:type="dcterms:W3CDTF">2013-04-28T17:13:27Z</dcterms:modified>
</cp:coreProperties>
</file>