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9"/>
  </p:notesMasterIdLst>
  <p:sldIdLst>
    <p:sldId id="256" r:id="rId2"/>
    <p:sldId id="344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2" r:id="rId12"/>
    <p:sldId id="441" r:id="rId13"/>
    <p:sldId id="478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9" r:id="rId36"/>
    <p:sldId id="465" r:id="rId37"/>
    <p:sldId id="466" r:id="rId38"/>
    <p:sldId id="467" r:id="rId39"/>
    <p:sldId id="470" r:id="rId40"/>
    <p:sldId id="471" r:id="rId41"/>
    <p:sldId id="472" r:id="rId42"/>
    <p:sldId id="473" r:id="rId43"/>
    <p:sldId id="474" r:id="rId44"/>
    <p:sldId id="475" r:id="rId45"/>
    <p:sldId id="477" r:id="rId46"/>
    <p:sldId id="476" r:id="rId47"/>
    <p:sldId id="275" r:id="rId4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1.5.2013.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9.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fadeTo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Metoda koji služi za postavljanje elementa do određene vrijednosti transparentnosti između 0 i 1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/>
              <a:t>fadeTo</a:t>
            </a:r>
            <a:r>
              <a:rPr lang="hr-HR" dirty="0"/>
              <a:t>(</a:t>
            </a:r>
            <a:r>
              <a:rPr lang="hr-HR" i="1" dirty="0" err="1"/>
              <a:t>speed</a:t>
            </a:r>
            <a:r>
              <a:rPr lang="hr-HR" i="1" dirty="0"/>
              <a:t>,</a:t>
            </a:r>
            <a:r>
              <a:rPr lang="hr-HR" i="1" dirty="0" err="1"/>
              <a:t>opacity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hr-HR" sz="2800" dirty="0"/>
              <a:t>$("</a:t>
            </a:r>
            <a:r>
              <a:rPr lang="hr-HR" sz="2800" dirty="0" err="1"/>
              <a:t>button</a:t>
            </a:r>
            <a:r>
              <a:rPr lang="hr-HR" sz="2800" dirty="0"/>
              <a:t>").</a:t>
            </a:r>
            <a:r>
              <a:rPr lang="hr-HR" sz="2800" dirty="0" err="1"/>
              <a:t>click</a:t>
            </a:r>
            <a:r>
              <a:rPr lang="hr-HR" sz="2800" dirty="0"/>
              <a:t>(</a:t>
            </a:r>
            <a:r>
              <a:rPr lang="hr-HR" sz="2800" dirty="0" err="1"/>
              <a:t>function</a:t>
            </a:r>
            <a:r>
              <a:rPr lang="hr-HR" sz="2800" dirty="0"/>
              <a:t>(){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$("#div1").</a:t>
            </a:r>
            <a:r>
              <a:rPr lang="hr-HR" sz="2800" dirty="0" err="1"/>
              <a:t>fadeTo</a:t>
            </a:r>
            <a:r>
              <a:rPr lang="hr-HR" sz="2800" dirty="0"/>
              <a:t>("</a:t>
            </a:r>
            <a:r>
              <a:rPr lang="hr-HR" sz="2800" dirty="0" err="1"/>
              <a:t>slow</a:t>
            </a:r>
            <a:r>
              <a:rPr lang="hr-HR" sz="2800" dirty="0"/>
              <a:t>",0.15);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$("#div2").</a:t>
            </a:r>
            <a:r>
              <a:rPr lang="hr-HR" sz="2800" dirty="0" err="1"/>
              <a:t>fadeTo</a:t>
            </a:r>
            <a:r>
              <a:rPr lang="hr-HR" sz="2800" dirty="0"/>
              <a:t>("</a:t>
            </a:r>
            <a:r>
              <a:rPr lang="hr-HR" sz="2800" dirty="0" err="1"/>
              <a:t>slow</a:t>
            </a:r>
            <a:r>
              <a:rPr lang="hr-HR" sz="2800" dirty="0"/>
              <a:t>",0.4);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$("#div3").</a:t>
            </a:r>
            <a:r>
              <a:rPr lang="hr-HR" sz="2800" dirty="0" err="1"/>
              <a:t>fadeTo</a:t>
            </a:r>
            <a:r>
              <a:rPr lang="hr-HR" sz="2800" dirty="0"/>
              <a:t>("</a:t>
            </a:r>
            <a:r>
              <a:rPr lang="hr-HR" sz="2800" dirty="0" err="1"/>
              <a:t>slow</a:t>
            </a:r>
            <a:r>
              <a:rPr lang="hr-HR" sz="2800" dirty="0"/>
              <a:t>",0.7);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});</a:t>
            </a: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/>
              <a:t>Sliding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Postoji nekoliko metoda koji omogućavaju klizne efekte</a:t>
            </a:r>
          </a:p>
          <a:p>
            <a:pPr lvl="1"/>
            <a:r>
              <a:rPr lang="hr-HR" sz="3200" dirty="0" err="1"/>
              <a:t>slideDown</a:t>
            </a:r>
            <a:r>
              <a:rPr lang="hr-HR" sz="3200" dirty="0" smtClean="0"/>
              <a:t>()</a:t>
            </a:r>
            <a:endParaRPr lang="hr-HR" sz="3200" dirty="0"/>
          </a:p>
          <a:p>
            <a:pPr lvl="1"/>
            <a:r>
              <a:rPr lang="hr-HR" sz="3200" dirty="0" err="1"/>
              <a:t>slideUp</a:t>
            </a:r>
            <a:r>
              <a:rPr lang="hr-HR" sz="3200" dirty="0" smtClean="0"/>
              <a:t>()</a:t>
            </a:r>
            <a:endParaRPr lang="hr-HR" sz="3200" dirty="0"/>
          </a:p>
          <a:p>
            <a:pPr lvl="1"/>
            <a:r>
              <a:rPr lang="hr-HR" sz="3200" dirty="0" err="1"/>
              <a:t>slideToggle</a:t>
            </a:r>
            <a:r>
              <a:rPr lang="hr-HR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07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>
                <a:sym typeface="Arial"/>
              </a:rPr>
              <a:t>s</a:t>
            </a:r>
            <a:r>
              <a:rPr lang="hr-HR" dirty="0" err="1" smtClean="0"/>
              <a:t>lideDown</a:t>
            </a:r>
            <a:r>
              <a:rPr lang="hr-HR" dirty="0" smtClean="0"/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/>
              <a:t>Metoda koji služi za polagano spuštanje elementa prema dolje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dirty="0" err="1"/>
              <a:t>selector</a:t>
            </a:r>
            <a:r>
              <a:rPr lang="hr-HR" dirty="0"/>
              <a:t>).</a:t>
            </a:r>
            <a:r>
              <a:rPr lang="hr-HR" dirty="0" err="1"/>
              <a:t>slideDown</a:t>
            </a:r>
            <a:r>
              <a:rPr lang="hr-HR" dirty="0"/>
              <a:t>(</a:t>
            </a:r>
            <a:r>
              <a:rPr lang="hr-HR" dirty="0" err="1"/>
              <a:t>speed</a:t>
            </a:r>
            <a:r>
              <a:rPr lang="hr-HR" dirty="0"/>
              <a:t>,</a:t>
            </a:r>
            <a:r>
              <a:rPr lang="hr-HR" dirty="0" err="1"/>
              <a:t>callback</a:t>
            </a:r>
            <a:r>
              <a:rPr lang="hr-HR" dirty="0"/>
              <a:t>);</a:t>
            </a:r>
          </a:p>
          <a:p>
            <a:pPr>
              <a:lnSpc>
                <a:spcPct val="120000"/>
              </a:lnSpc>
            </a:pPr>
            <a:r>
              <a:rPr lang="hr-HR" dirty="0"/>
              <a:t>$("#flip").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br>
              <a:rPr lang="hr-HR" dirty="0"/>
            </a:br>
            <a:r>
              <a:rPr lang="hr-HR" dirty="0"/>
              <a:t>  $("#panel").</a:t>
            </a:r>
            <a:r>
              <a:rPr lang="hr-HR" dirty="0" err="1"/>
              <a:t>slideDown</a:t>
            </a:r>
            <a:r>
              <a:rPr lang="hr-HR" dirty="0"/>
              <a:t>();</a:t>
            </a:r>
            <a:br>
              <a:rPr lang="hr-HR" dirty="0"/>
            </a:br>
            <a:r>
              <a:rPr lang="hr-HR" dirty="0"/>
              <a:t>});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468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ym typeface="Arial"/>
              </a:rPr>
              <a:t>s</a:t>
            </a:r>
            <a:r>
              <a:rPr lang="hr-HR" dirty="0" err="1" smtClean="0"/>
              <a:t>lideUp</a:t>
            </a:r>
            <a:r>
              <a:rPr lang="hr-HR" dirty="0" smtClean="0"/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/>
              <a:t>Metoda koji služi za polagano </a:t>
            </a:r>
            <a:r>
              <a:rPr lang="hr-HR" dirty="0" smtClean="0"/>
              <a:t>dizanje elementa </a:t>
            </a:r>
            <a:r>
              <a:rPr lang="hr-HR" dirty="0"/>
              <a:t>prema </a:t>
            </a:r>
            <a:r>
              <a:rPr lang="hr-HR" dirty="0" smtClean="0"/>
              <a:t>gore</a:t>
            </a:r>
            <a:endParaRPr lang="hr-HR" dirty="0"/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dirty="0" err="1"/>
              <a:t>selector</a:t>
            </a:r>
            <a:r>
              <a:rPr lang="hr-HR" dirty="0"/>
              <a:t>).</a:t>
            </a:r>
            <a:r>
              <a:rPr lang="hr-HR" dirty="0" err="1" smtClean="0"/>
              <a:t>slideUp</a:t>
            </a:r>
            <a:r>
              <a:rPr lang="hr-HR" dirty="0" smtClean="0"/>
              <a:t>(</a:t>
            </a:r>
            <a:r>
              <a:rPr lang="hr-HR" dirty="0" err="1" smtClean="0"/>
              <a:t>speed</a:t>
            </a:r>
            <a:r>
              <a:rPr lang="hr-HR" dirty="0" smtClean="0"/>
              <a:t>,</a:t>
            </a:r>
            <a:r>
              <a:rPr lang="hr-HR" dirty="0" err="1" smtClean="0"/>
              <a:t>callback</a:t>
            </a:r>
            <a:r>
              <a:rPr lang="hr-HR" dirty="0"/>
              <a:t>);</a:t>
            </a:r>
          </a:p>
          <a:p>
            <a:pPr>
              <a:lnSpc>
                <a:spcPct val="120000"/>
              </a:lnSpc>
            </a:pPr>
            <a:r>
              <a:rPr lang="hr-HR" dirty="0"/>
              <a:t>$("#flip").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br>
              <a:rPr lang="hr-HR" dirty="0"/>
            </a:br>
            <a:r>
              <a:rPr lang="hr-HR" dirty="0"/>
              <a:t>  $("#panel").</a:t>
            </a:r>
            <a:r>
              <a:rPr lang="hr-HR" dirty="0" err="1" smtClean="0"/>
              <a:t>slideUp</a:t>
            </a:r>
            <a:r>
              <a:rPr lang="hr-HR" dirty="0" smtClean="0"/>
              <a:t>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1829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>
                <a:sym typeface="Arial"/>
              </a:rPr>
              <a:t>s</a:t>
            </a:r>
            <a:r>
              <a:rPr lang="hr-HR" dirty="0" err="1" smtClean="0"/>
              <a:t>lideToggle</a:t>
            </a:r>
            <a:r>
              <a:rPr lang="hr-HR" dirty="0" smtClean="0"/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/>
              <a:t>Metoda koji služi za </a:t>
            </a:r>
            <a:r>
              <a:rPr lang="hr-HR" dirty="0" smtClean="0"/>
              <a:t>prebacivanje između metoda </a:t>
            </a:r>
            <a:r>
              <a:rPr lang="hr-HR" dirty="0" err="1" smtClean="0"/>
              <a:t>slideDown</a:t>
            </a:r>
            <a:r>
              <a:rPr lang="hr-HR" dirty="0" smtClean="0"/>
              <a:t>() i </a:t>
            </a:r>
            <a:r>
              <a:rPr lang="hr-HR" dirty="0" err="1" smtClean="0"/>
              <a:t>slideUp</a:t>
            </a:r>
            <a:r>
              <a:rPr lang="hr-HR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/>
              <a:t>slideToggle</a:t>
            </a:r>
            <a:r>
              <a:rPr lang="hr-HR" dirty="0"/>
              <a:t>(</a:t>
            </a:r>
            <a:r>
              <a:rPr lang="hr-HR" i="1" dirty="0" err="1"/>
              <a:t>speed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hr-HR" dirty="0"/>
              <a:t>$("#flip").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$("#panel").</a:t>
            </a:r>
            <a:r>
              <a:rPr lang="hr-HR" dirty="0" err="1"/>
              <a:t>slideToggle</a:t>
            </a:r>
            <a:r>
              <a:rPr lang="hr-HR" dirty="0"/>
              <a:t>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6644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/>
              <a:t>Animation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hr-HR" dirty="0"/>
              <a:t>Metoda koji služi za </a:t>
            </a:r>
            <a:r>
              <a:rPr lang="hr-HR" dirty="0" smtClean="0"/>
              <a:t>izradu vlastitih animacija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/>
              <a:t>animate</a:t>
            </a:r>
            <a:r>
              <a:rPr lang="hr-HR" dirty="0"/>
              <a:t>({</a:t>
            </a:r>
            <a:r>
              <a:rPr lang="hr-HR" i="1" dirty="0" err="1"/>
              <a:t>params</a:t>
            </a:r>
            <a:r>
              <a:rPr lang="hr-HR" dirty="0"/>
              <a:t>}</a:t>
            </a:r>
            <a:r>
              <a:rPr lang="hr-HR" i="1" dirty="0"/>
              <a:t>,</a:t>
            </a:r>
            <a:r>
              <a:rPr lang="hr-HR" i="1" dirty="0" err="1"/>
              <a:t>speed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hr-HR" sz="2200" dirty="0"/>
              <a:t>$("</a:t>
            </a:r>
            <a:r>
              <a:rPr lang="hr-HR" sz="2200" dirty="0" err="1"/>
              <a:t>button</a:t>
            </a:r>
            <a:r>
              <a:rPr lang="hr-HR" sz="2200" dirty="0"/>
              <a:t>").</a:t>
            </a:r>
            <a:r>
              <a:rPr lang="hr-HR" sz="2200" dirty="0" err="1"/>
              <a:t>click</a:t>
            </a:r>
            <a:r>
              <a:rPr lang="hr-HR" sz="2200" dirty="0"/>
              <a:t>(</a:t>
            </a:r>
            <a:r>
              <a:rPr lang="hr-HR" sz="2200" dirty="0" err="1"/>
              <a:t>function</a:t>
            </a:r>
            <a:r>
              <a:rPr lang="hr-HR" sz="2200" dirty="0"/>
              <a:t>(){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 $("div").</a:t>
            </a:r>
            <a:r>
              <a:rPr lang="hr-HR" sz="2200" dirty="0" err="1"/>
              <a:t>animate</a:t>
            </a:r>
            <a:r>
              <a:rPr lang="hr-HR" sz="2200" dirty="0"/>
              <a:t>({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   left:'250px',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   </a:t>
            </a:r>
            <a:r>
              <a:rPr lang="hr-HR" sz="2200" dirty="0" err="1"/>
              <a:t>opacity</a:t>
            </a:r>
            <a:r>
              <a:rPr lang="hr-HR" sz="2200" dirty="0"/>
              <a:t>:'0.5',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   height:'150px',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   width:'150px'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 });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}); </a:t>
            </a:r>
          </a:p>
        </p:txBody>
      </p:sp>
    </p:spTree>
    <p:extLst>
      <p:ext uri="{BB962C8B-B14F-4D97-AF65-F5344CB8AC3E}">
        <p14:creationId xmlns:p14="http://schemas.microsoft.com/office/powerpoint/2010/main" val="20773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/>
              <a:t>Animation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Moguća animacija svi CSS svojstava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Moguća animacija boja – </a:t>
            </a:r>
            <a:r>
              <a:rPr lang="hr-HR" dirty="0"/>
              <a:t>potreban Color </a:t>
            </a:r>
            <a:r>
              <a:rPr lang="hr-HR" dirty="0" err="1"/>
              <a:t>Animations</a:t>
            </a:r>
            <a:r>
              <a:rPr lang="hr-HR" dirty="0"/>
              <a:t> plugin</a:t>
            </a:r>
            <a:r>
              <a:rPr lang="hr-HR" dirty="0"/>
              <a:t> 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Korištenje relativnih ili predefiniranih vrijednosti</a:t>
            </a:r>
          </a:p>
        </p:txBody>
      </p:sp>
    </p:spTree>
    <p:extLst>
      <p:ext uri="{BB962C8B-B14F-4D97-AF65-F5344CB8AC3E}">
        <p14:creationId xmlns:p14="http://schemas.microsoft.com/office/powerpoint/2010/main" val="16933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hr-HR" sz="3200" dirty="0" smtClean="0"/>
              <a:t>korištenje relativnih vrijednosti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Moguće je koristiti relativne vrijednosti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+= i -=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$("div").</a:t>
            </a:r>
            <a:r>
              <a:rPr lang="hr-HR" dirty="0" err="1"/>
              <a:t>animate</a:t>
            </a:r>
            <a:r>
              <a:rPr lang="hr-HR" dirty="0"/>
              <a:t>({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left:'250px',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height:'+=150px',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width:'+=150px'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});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65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hr-HR" sz="3200" dirty="0" smtClean="0"/>
              <a:t>korištenje </a:t>
            </a:r>
            <a:r>
              <a:rPr lang="hr-HR" sz="3200" dirty="0"/>
              <a:t>predefiniranih </a:t>
            </a:r>
            <a:r>
              <a:rPr lang="hr-HR" sz="3200" dirty="0" smtClean="0"/>
              <a:t>vrijednosti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Moguće je koristiti </a:t>
            </a:r>
            <a:r>
              <a:rPr lang="hr-HR" dirty="0"/>
              <a:t>predefiniranih </a:t>
            </a:r>
            <a:r>
              <a:rPr lang="hr-HR" dirty="0" smtClean="0"/>
              <a:t>vrijednosti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Moguće je koristiti animacijske vrijednosti kao što su „</a:t>
            </a:r>
            <a:r>
              <a:rPr lang="hr-HR" dirty="0" err="1" smtClean="0"/>
              <a:t>show</a:t>
            </a:r>
            <a:r>
              <a:rPr lang="hr-HR" dirty="0" smtClean="0"/>
              <a:t>”, „</a:t>
            </a:r>
            <a:r>
              <a:rPr lang="hr-HR" dirty="0" err="1" smtClean="0"/>
              <a:t>fade</a:t>
            </a:r>
            <a:r>
              <a:rPr lang="hr-HR" dirty="0" smtClean="0"/>
              <a:t>” ili „</a:t>
            </a:r>
            <a:r>
              <a:rPr lang="hr-HR" dirty="0" err="1" smtClean="0"/>
              <a:t>toggle</a:t>
            </a:r>
            <a:r>
              <a:rPr lang="hr-HR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$("div").animate({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height:'toggle</a:t>
            </a:r>
            <a:r>
              <a:rPr lang="en-US" dirty="0"/>
              <a:t>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 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7702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hr-HR" sz="3200" dirty="0" err="1"/>
              <a:t>Uses</a:t>
            </a:r>
            <a:r>
              <a:rPr lang="hr-HR" sz="3200" dirty="0"/>
              <a:t> </a:t>
            </a:r>
            <a:r>
              <a:rPr lang="hr-HR" sz="3200" dirty="0" err="1"/>
              <a:t>Queue</a:t>
            </a:r>
            <a:r>
              <a:rPr lang="hr-HR" sz="3200" dirty="0"/>
              <a:t> </a:t>
            </a:r>
            <a:r>
              <a:rPr lang="hr-HR" sz="3200" dirty="0" err="1" smtClean="0"/>
              <a:t>Functionality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Pozivanje više animacija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Stvara se interni red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div=$("div");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({height:'300px',</a:t>
            </a:r>
            <a:r>
              <a:rPr lang="hr-HR" dirty="0" err="1"/>
              <a:t>opacity</a:t>
            </a:r>
            <a:r>
              <a:rPr lang="hr-HR" dirty="0"/>
              <a:t>:'0.4'},"</a:t>
            </a:r>
            <a:r>
              <a:rPr lang="hr-HR" dirty="0" err="1"/>
              <a:t>slow</a:t>
            </a:r>
            <a:r>
              <a:rPr lang="hr-HR" dirty="0"/>
              <a:t>");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({width:'300px',</a:t>
            </a:r>
            <a:r>
              <a:rPr lang="hr-HR" dirty="0" err="1"/>
              <a:t>opacity</a:t>
            </a:r>
            <a:r>
              <a:rPr lang="hr-HR" dirty="0"/>
              <a:t>:'0.8'},"</a:t>
            </a:r>
            <a:r>
              <a:rPr lang="hr-HR" dirty="0" err="1"/>
              <a:t>slow</a:t>
            </a:r>
            <a:r>
              <a:rPr lang="hr-HR" dirty="0"/>
              <a:t>");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({height:'100px',</a:t>
            </a:r>
            <a:r>
              <a:rPr lang="hr-HR" dirty="0" err="1"/>
              <a:t>opacity</a:t>
            </a:r>
            <a:r>
              <a:rPr lang="hr-HR" dirty="0"/>
              <a:t>:'0.4'},"</a:t>
            </a:r>
            <a:r>
              <a:rPr lang="hr-HR" dirty="0" err="1"/>
              <a:t>slow</a:t>
            </a:r>
            <a:r>
              <a:rPr lang="hr-HR" dirty="0"/>
              <a:t>");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({width:'100px',</a:t>
            </a:r>
            <a:r>
              <a:rPr lang="hr-HR" dirty="0" err="1"/>
              <a:t>opacity</a:t>
            </a:r>
            <a:r>
              <a:rPr lang="hr-HR" dirty="0"/>
              <a:t>:'0.8'},"</a:t>
            </a:r>
            <a:r>
              <a:rPr lang="hr-HR" dirty="0" err="1"/>
              <a:t>slow</a:t>
            </a:r>
            <a:r>
              <a:rPr lang="hr-HR" dirty="0"/>
              <a:t>");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2214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jQuery efekti</a:t>
            </a:r>
            <a:endParaRPr lang="hr-HR" sz="4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jQuery HTML</a:t>
            </a:r>
            <a:endParaRPr lang="hr-HR" sz="4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4400" dirty="0" smtClean="0"/>
              <a:t>jQuery AJAX</a:t>
            </a:r>
          </a:p>
          <a:p>
            <a:pPr marL="0" indent="0">
              <a:lnSpc>
                <a:spcPct val="150000"/>
              </a:lnSpc>
              <a:buNone/>
            </a:pPr>
            <a:endParaRPr lang="hr-HR" sz="44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– </a:t>
            </a:r>
            <a:r>
              <a:rPr lang="hr-HR" sz="3200" dirty="0" smtClean="0"/>
              <a:t>stop()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Zaustavljanje pokrenute animacije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).stop(</a:t>
            </a:r>
            <a:r>
              <a:rPr lang="hr-HR" i="1" dirty="0" err="1"/>
              <a:t>stopAll</a:t>
            </a:r>
            <a:r>
              <a:rPr lang="hr-HR" i="1" dirty="0"/>
              <a:t>,</a:t>
            </a:r>
            <a:r>
              <a:rPr lang="hr-HR" i="1" dirty="0" err="1"/>
              <a:t>goToEnd</a:t>
            </a:r>
            <a:r>
              <a:rPr lang="hr-HR" dirty="0"/>
              <a:t>); 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/>
              <a:t>$("#stop").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$("#panel").stop();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2715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– </a:t>
            </a:r>
            <a:r>
              <a:rPr lang="hr-HR" sz="3200" dirty="0" err="1" smtClean="0">
                <a:sym typeface="Arial"/>
              </a:rPr>
              <a:t>c</a:t>
            </a:r>
            <a:r>
              <a:rPr lang="hr-HR" sz="3200" dirty="0" err="1" smtClean="0"/>
              <a:t>haining</a:t>
            </a:r>
            <a:r>
              <a:rPr lang="hr-HR" sz="3200" dirty="0"/>
              <a:t>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Povezivanje više akcija/metoda	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Više metoda nad jednim elementom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$("#</a:t>
            </a:r>
            <a:r>
              <a:rPr lang="en-US" sz="2400" dirty="0"/>
              <a:t>p1").</a:t>
            </a:r>
            <a:r>
              <a:rPr lang="en-US" sz="2400" dirty="0" err="1"/>
              <a:t>css</a:t>
            </a:r>
            <a:r>
              <a:rPr lang="en-US" sz="2400" dirty="0"/>
              <a:t>("</a:t>
            </a:r>
            <a:r>
              <a:rPr lang="en-US" sz="2400" dirty="0" err="1"/>
              <a:t>color","red</a:t>
            </a:r>
            <a:r>
              <a:rPr lang="en-US" sz="2400" dirty="0"/>
              <a:t>").</a:t>
            </a:r>
            <a:r>
              <a:rPr lang="en-US" sz="2400" dirty="0" err="1"/>
              <a:t>slideUp</a:t>
            </a:r>
            <a:r>
              <a:rPr lang="en-US" sz="2400" dirty="0"/>
              <a:t>(2000).</a:t>
            </a:r>
            <a:r>
              <a:rPr lang="en-US" sz="2400" dirty="0" err="1"/>
              <a:t>slideDown</a:t>
            </a:r>
            <a:r>
              <a:rPr lang="en-US" sz="2400" dirty="0"/>
              <a:t>(2000</a:t>
            </a:r>
            <a:r>
              <a:rPr lang="en-US" sz="2400" dirty="0" smtClean="0"/>
              <a:t>);</a:t>
            </a:r>
            <a:endParaRPr lang="hr-HR" sz="2400" dirty="0" smtClean="0"/>
          </a:p>
          <a:p>
            <a:pPr marL="0" indent="0">
              <a:lnSpc>
                <a:spcPct val="120000"/>
              </a:lnSpc>
              <a:buNone/>
            </a:pPr>
            <a:endParaRPr lang="hr-HR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$("#</a:t>
            </a:r>
            <a:r>
              <a:rPr lang="en-US" sz="2400" dirty="0"/>
              <a:t>p1").</a:t>
            </a:r>
            <a:r>
              <a:rPr lang="en-US" sz="2400" dirty="0" err="1"/>
              <a:t>css</a:t>
            </a:r>
            <a:r>
              <a:rPr lang="en-US" sz="2400" dirty="0"/>
              <a:t>("</a:t>
            </a:r>
            <a:r>
              <a:rPr lang="en-US" sz="2400" dirty="0" err="1"/>
              <a:t>color","red</a:t>
            </a:r>
            <a:r>
              <a:rPr lang="en-US" sz="2400" dirty="0"/>
              <a:t>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.</a:t>
            </a:r>
            <a:r>
              <a:rPr lang="en-US" sz="2400" dirty="0" err="1"/>
              <a:t>slideUp</a:t>
            </a:r>
            <a:r>
              <a:rPr lang="en-US" sz="2400" dirty="0"/>
              <a:t>(2000)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.</a:t>
            </a:r>
            <a:r>
              <a:rPr lang="en-US" sz="2400" dirty="0" err="1"/>
              <a:t>slideDown</a:t>
            </a:r>
            <a:r>
              <a:rPr lang="en-US" sz="2400" dirty="0"/>
              <a:t>(2000);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96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Effects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33357"/>
            <a:ext cx="5725414" cy="4743915"/>
          </a:xfrm>
        </p:spPr>
      </p:pic>
    </p:spTree>
    <p:extLst>
      <p:ext uri="{BB962C8B-B14F-4D97-AF65-F5344CB8AC3E}">
        <p14:creationId xmlns:p14="http://schemas.microsoft.com/office/powerpoint/2010/main" val="27876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Metode za promjenu i manipulaciju HTML elemenata i atributa</a:t>
            </a:r>
          </a:p>
          <a:p>
            <a:r>
              <a:rPr lang="hr-HR" dirty="0" smtClean="0"/>
              <a:t>Dohvaćanje ili postavljanje sadržaja metodama:</a:t>
            </a:r>
          </a:p>
          <a:p>
            <a:pPr lvl="1"/>
            <a:r>
              <a:rPr lang="en-US" dirty="0"/>
              <a:t>text() </a:t>
            </a:r>
            <a:r>
              <a:rPr lang="en-US" dirty="0" smtClean="0"/>
              <a:t>– </a:t>
            </a:r>
            <a:r>
              <a:rPr lang="hr-HR" dirty="0" smtClean="0"/>
              <a:t>postavlja ili vraća tekst koji se nalazi unutar označenog elementa</a:t>
            </a:r>
            <a:endParaRPr lang="en-US" dirty="0"/>
          </a:p>
          <a:p>
            <a:pPr lvl="1"/>
            <a:r>
              <a:rPr lang="en-US" dirty="0"/>
              <a:t>html() </a:t>
            </a:r>
            <a:r>
              <a:rPr lang="en-US" dirty="0" smtClean="0"/>
              <a:t>– </a:t>
            </a:r>
            <a:r>
              <a:rPr lang="hr-HR" dirty="0" smtClean="0"/>
              <a:t>postavlja ili vraća sadržaj označenog elementa</a:t>
            </a:r>
            <a:r>
              <a:rPr lang="en-US" dirty="0" smtClean="0"/>
              <a:t> (</a:t>
            </a:r>
            <a:r>
              <a:rPr lang="hr-HR" dirty="0" smtClean="0"/>
              <a:t>uključujući i HTML oznake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postavlja ili vraća vrijednosti polja formi</a:t>
            </a:r>
            <a:endParaRPr lang="en-US" dirty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8385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dohvaćanje sadržaja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 smtClean="0"/>
              <a:t>$("#</a:t>
            </a:r>
            <a:r>
              <a:rPr lang="hr-HR" dirty="0"/>
              <a:t>btn1").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alert</a:t>
            </a:r>
            <a:r>
              <a:rPr lang="hr-HR" dirty="0"/>
              <a:t>("</a:t>
            </a:r>
            <a:r>
              <a:rPr lang="hr-HR" dirty="0" err="1"/>
              <a:t>Text</a:t>
            </a:r>
            <a:r>
              <a:rPr lang="hr-HR" dirty="0"/>
              <a:t>: " + $("#test").</a:t>
            </a:r>
            <a:r>
              <a:rPr lang="hr-HR" dirty="0" err="1"/>
              <a:t>text</a:t>
            </a:r>
            <a:r>
              <a:rPr lang="hr-HR" dirty="0"/>
              <a:t>());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});</a:t>
            </a:r>
          </a:p>
          <a:p>
            <a:pPr marL="0" indent="0">
              <a:buNone/>
            </a:pPr>
            <a:r>
              <a:rPr lang="hr-HR" dirty="0"/>
              <a:t/>
            </a:r>
            <a:br>
              <a:rPr lang="hr-HR" dirty="0"/>
            </a:br>
            <a:r>
              <a:rPr lang="hr-HR" dirty="0"/>
              <a:t>$("#btn2").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alert</a:t>
            </a:r>
            <a:r>
              <a:rPr lang="hr-HR" dirty="0"/>
              <a:t>("HTML: " + $("#test").html());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});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en-US" dirty="0" smtClean="0"/>
              <a:t>$("#</a:t>
            </a:r>
            <a:r>
              <a:rPr lang="en-US" dirty="0"/>
              <a:t>btn1").click(function(){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alert("Value: " + $("#test").</a:t>
            </a:r>
            <a:r>
              <a:rPr lang="en-US" dirty="0" err="1"/>
              <a:t>val</a:t>
            </a:r>
            <a:r>
              <a:rPr lang="en-US" dirty="0"/>
              <a:t>());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en-US" dirty="0" smtClean="0"/>
              <a:t>$("</a:t>
            </a:r>
            <a:r>
              <a:rPr lang="en-US" dirty="0"/>
              <a:t>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alert($("#w3s").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08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postavljanje sadržaja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/>
              <a:t>$("#btn1").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$("#test1").</a:t>
            </a:r>
            <a:r>
              <a:rPr lang="hr-HR" dirty="0" err="1"/>
              <a:t>text</a:t>
            </a:r>
            <a:r>
              <a:rPr lang="hr-HR" dirty="0"/>
              <a:t>("</a:t>
            </a:r>
            <a:r>
              <a:rPr lang="hr-HR" dirty="0" err="1"/>
              <a:t>Hello</a:t>
            </a:r>
            <a:r>
              <a:rPr lang="hr-HR" dirty="0"/>
              <a:t> </a:t>
            </a:r>
            <a:r>
              <a:rPr lang="hr-HR" dirty="0" err="1"/>
              <a:t>world</a:t>
            </a:r>
            <a:r>
              <a:rPr lang="hr-HR" dirty="0"/>
              <a:t>!");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});</a:t>
            </a:r>
          </a:p>
          <a:p>
            <a:pPr marL="0" indent="0">
              <a:buNone/>
            </a:pPr>
            <a:r>
              <a:rPr lang="hr-HR" dirty="0"/>
              <a:t/>
            </a:r>
            <a:br>
              <a:rPr lang="hr-HR" dirty="0"/>
            </a:br>
            <a:r>
              <a:rPr lang="hr-HR" dirty="0"/>
              <a:t>$("#btn2").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$("#test2").html("&lt;b&gt;</a:t>
            </a:r>
            <a:r>
              <a:rPr lang="hr-HR" dirty="0" err="1"/>
              <a:t>Hello</a:t>
            </a:r>
            <a:r>
              <a:rPr lang="hr-HR" dirty="0"/>
              <a:t> </a:t>
            </a:r>
            <a:r>
              <a:rPr lang="hr-HR" dirty="0" err="1"/>
              <a:t>world</a:t>
            </a:r>
            <a:r>
              <a:rPr lang="hr-HR" dirty="0"/>
              <a:t>!&lt;/b&gt;");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});</a:t>
            </a:r>
          </a:p>
          <a:p>
            <a:pPr marL="0" indent="0">
              <a:buNone/>
            </a:pPr>
            <a:r>
              <a:rPr lang="hr-HR" dirty="0"/>
              <a:t/>
            </a:r>
            <a:br>
              <a:rPr lang="hr-HR" dirty="0"/>
            </a:br>
            <a:r>
              <a:rPr lang="hr-HR" dirty="0"/>
              <a:t>$("#btn3").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$("#test3").val("</a:t>
            </a:r>
            <a:r>
              <a:rPr lang="hr-HR" dirty="0" err="1"/>
              <a:t>Dolly</a:t>
            </a:r>
            <a:r>
              <a:rPr lang="hr-HR" dirty="0"/>
              <a:t> </a:t>
            </a:r>
            <a:r>
              <a:rPr lang="hr-HR" dirty="0" err="1"/>
              <a:t>Duck</a:t>
            </a:r>
            <a:r>
              <a:rPr lang="hr-HR" dirty="0"/>
              <a:t>");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>});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$("#w3s").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","http://www.w3schools.com/jquery");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64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dodavanje novih elemenata/sadržaja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4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hr-HR" dirty="0" smtClean="0"/>
              <a:t>e</a:t>
            </a:r>
            <a:r>
              <a:rPr lang="en-US" dirty="0" smtClean="0"/>
              <a:t> </a:t>
            </a:r>
            <a:r>
              <a:rPr lang="hr-HR" dirty="0" smtClean="0"/>
              <a:t>koje se koriste za dodavanja novog sadržaja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append() </a:t>
            </a:r>
            <a:r>
              <a:rPr lang="en-US" dirty="0" smtClean="0"/>
              <a:t>– </a:t>
            </a:r>
            <a:r>
              <a:rPr lang="hr-HR" dirty="0" smtClean="0"/>
              <a:t>ubacuje sadržaj na kraj označenog elementa</a:t>
            </a:r>
          </a:p>
          <a:p>
            <a:r>
              <a:rPr lang="en-US" dirty="0" smtClean="0"/>
              <a:t>prepend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ubacuje sadržaj na početak označenog elementa</a:t>
            </a:r>
            <a:endParaRPr lang="en-US" dirty="0"/>
          </a:p>
          <a:p>
            <a:r>
              <a:rPr lang="en-US" dirty="0"/>
              <a:t>after() </a:t>
            </a:r>
            <a:r>
              <a:rPr lang="en-US" dirty="0" smtClean="0"/>
              <a:t>– </a:t>
            </a:r>
            <a:r>
              <a:rPr lang="hr-HR" dirty="0" smtClean="0"/>
              <a:t>ubacuje sadržaj nakon označenog elementa</a:t>
            </a:r>
            <a:endParaRPr lang="en-US" dirty="0"/>
          </a:p>
          <a:p>
            <a:r>
              <a:rPr lang="en-US" dirty="0"/>
              <a:t>before() </a:t>
            </a:r>
            <a:r>
              <a:rPr lang="en-US" dirty="0" smtClean="0"/>
              <a:t>– </a:t>
            </a:r>
            <a:r>
              <a:rPr lang="hr-HR" dirty="0" smtClean="0"/>
              <a:t>ubacuje sadržaj prije označenog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append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i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prepend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$("p").append("Some appended text</a:t>
            </a:r>
            <a:r>
              <a:rPr lang="en-US" dirty="0" smtClean="0"/>
              <a:t>.");</a:t>
            </a:r>
            <a:endParaRPr lang="hr-HR" dirty="0" smtClean="0"/>
          </a:p>
          <a:p>
            <a:r>
              <a:rPr lang="en-US" dirty="0"/>
              <a:t>$("p").prepend("Some prepended text</a:t>
            </a:r>
            <a:r>
              <a:rPr lang="en-US" dirty="0" smtClean="0"/>
              <a:t>.");</a:t>
            </a:r>
            <a:endParaRPr lang="hr-HR" dirty="0" smtClean="0"/>
          </a:p>
          <a:p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appendText</a:t>
            </a:r>
            <a:r>
              <a:rPr lang="hr-HR" dirty="0"/>
              <a:t>()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txt1="&lt;p&gt;</a:t>
            </a:r>
            <a:r>
              <a:rPr lang="hr-HR" dirty="0" err="1"/>
              <a:t>Text</a:t>
            </a:r>
            <a:r>
              <a:rPr lang="hr-HR" dirty="0"/>
              <a:t>.&lt;/p&gt;";               // </a:t>
            </a:r>
            <a:r>
              <a:rPr lang="hr-HR" dirty="0" err="1"/>
              <a:t>Create</a:t>
            </a:r>
            <a:r>
              <a:rPr lang="hr-HR" dirty="0"/>
              <a:t> element with HTML  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txt2=$("&lt;p&gt;&lt;/p&gt;").</a:t>
            </a:r>
            <a:r>
              <a:rPr lang="hr-HR" dirty="0" err="1"/>
              <a:t>text</a:t>
            </a:r>
            <a:r>
              <a:rPr lang="hr-HR" dirty="0"/>
              <a:t>("</a:t>
            </a:r>
            <a:r>
              <a:rPr lang="hr-HR" dirty="0" err="1"/>
              <a:t>Text</a:t>
            </a:r>
            <a:r>
              <a:rPr lang="hr-HR" dirty="0"/>
              <a:t>.");   // </a:t>
            </a:r>
            <a:r>
              <a:rPr lang="hr-HR" dirty="0" err="1"/>
              <a:t>Create</a:t>
            </a:r>
            <a:r>
              <a:rPr lang="hr-HR" dirty="0"/>
              <a:t> with jQuery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txt3=</a:t>
            </a:r>
            <a:r>
              <a:rPr lang="hr-HR" dirty="0" err="1"/>
              <a:t>document.createElement</a:t>
            </a:r>
            <a:r>
              <a:rPr lang="hr-HR" dirty="0"/>
              <a:t>("p");  // </a:t>
            </a:r>
            <a:r>
              <a:rPr lang="hr-HR" dirty="0" err="1"/>
              <a:t>Create</a:t>
            </a:r>
            <a:r>
              <a:rPr lang="hr-HR" dirty="0"/>
              <a:t> with DOM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txt3.innerHTML="</a:t>
            </a:r>
            <a:r>
              <a:rPr lang="hr-HR" dirty="0" err="1"/>
              <a:t>Text</a:t>
            </a:r>
            <a:r>
              <a:rPr lang="hr-HR" dirty="0"/>
              <a:t>.";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$("p").</a:t>
            </a:r>
            <a:r>
              <a:rPr lang="hr-HR" dirty="0" err="1"/>
              <a:t>append</a:t>
            </a:r>
            <a:r>
              <a:rPr lang="hr-HR" dirty="0"/>
              <a:t>(txt1,txt2,txt3);         // </a:t>
            </a:r>
            <a:r>
              <a:rPr lang="hr-HR" dirty="0" err="1"/>
              <a:t>Append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elements</a:t>
            </a:r>
            <a:r>
              <a:rPr lang="hr-HR" dirty="0"/>
              <a:t> 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after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i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before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 </a:t>
            </a:r>
            <a:endParaRPr lang="hr-HR" dirty="0" smtClean="0"/>
          </a:p>
          <a:p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afterText</a:t>
            </a:r>
            <a:r>
              <a:rPr lang="hr-HR" dirty="0"/>
              <a:t>()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txt1="&lt;b&gt;I &lt;/b&gt;";                    // </a:t>
            </a:r>
            <a:r>
              <a:rPr lang="hr-HR" dirty="0" err="1"/>
              <a:t>Create</a:t>
            </a:r>
            <a:r>
              <a:rPr lang="hr-HR" dirty="0"/>
              <a:t> element with HTML  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txt2=$("&lt;i&gt;&lt;/i&gt;").</a:t>
            </a:r>
            <a:r>
              <a:rPr lang="hr-HR" dirty="0" err="1"/>
              <a:t>text</a:t>
            </a:r>
            <a:r>
              <a:rPr lang="hr-HR" dirty="0"/>
              <a:t>("love ");     // </a:t>
            </a:r>
            <a:r>
              <a:rPr lang="hr-HR" dirty="0" err="1"/>
              <a:t>Create</a:t>
            </a:r>
            <a:r>
              <a:rPr lang="hr-HR" dirty="0"/>
              <a:t> with jQuery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var txt3=</a:t>
            </a:r>
            <a:r>
              <a:rPr lang="hr-HR" dirty="0" err="1"/>
              <a:t>document.createElement</a:t>
            </a:r>
            <a:r>
              <a:rPr lang="hr-HR" dirty="0"/>
              <a:t>("</a:t>
            </a:r>
            <a:r>
              <a:rPr lang="hr-HR" dirty="0" err="1"/>
              <a:t>big</a:t>
            </a:r>
            <a:r>
              <a:rPr lang="hr-HR" dirty="0"/>
              <a:t>");  // </a:t>
            </a:r>
            <a:r>
              <a:rPr lang="hr-HR" dirty="0" err="1"/>
              <a:t>Create</a:t>
            </a:r>
            <a:r>
              <a:rPr lang="hr-HR" dirty="0"/>
              <a:t> with DOM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txt3.innerHTML="jQuery!";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$("img").</a:t>
            </a:r>
            <a:r>
              <a:rPr lang="hr-HR" dirty="0" err="1"/>
              <a:t>after</a:t>
            </a:r>
            <a:r>
              <a:rPr lang="hr-HR" dirty="0"/>
              <a:t>(txt1,txt2,txt3);          // Insert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elements</a:t>
            </a:r>
            <a:r>
              <a:rPr lang="hr-HR" dirty="0"/>
              <a:t> </a:t>
            </a:r>
            <a:r>
              <a:rPr lang="hr-HR" dirty="0" err="1"/>
              <a:t>after</a:t>
            </a:r>
            <a:r>
              <a:rPr lang="hr-HR" dirty="0"/>
              <a:t> img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remove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i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empty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remove() </a:t>
            </a:r>
            <a:r>
              <a:rPr lang="en-US" dirty="0" smtClean="0"/>
              <a:t>– </a:t>
            </a:r>
            <a:r>
              <a:rPr lang="hr-HR" dirty="0" smtClean="0"/>
              <a:t>brisanje označenih elemenata (i svih njihovih potomaka) - </a:t>
            </a:r>
            <a:r>
              <a:rPr lang="hr-HR" dirty="0"/>
              <a:t>$("#div1").</a:t>
            </a:r>
            <a:r>
              <a:rPr lang="hr-HR" dirty="0" err="1"/>
              <a:t>remove</a:t>
            </a:r>
            <a:r>
              <a:rPr lang="hr-HR" dirty="0"/>
              <a:t>();</a:t>
            </a:r>
            <a:endParaRPr lang="en-US" dirty="0"/>
          </a:p>
          <a:p>
            <a:r>
              <a:rPr lang="en-US" dirty="0"/>
              <a:t>empty() </a:t>
            </a:r>
            <a:r>
              <a:rPr lang="en-US" dirty="0" smtClean="0"/>
              <a:t>– </a:t>
            </a:r>
            <a:r>
              <a:rPr lang="hr-HR" dirty="0" smtClean="0"/>
              <a:t>brisanje svih potomaka od označenog elemenata - </a:t>
            </a:r>
            <a:r>
              <a:rPr lang="hr-HR" dirty="0"/>
              <a:t>$("#div1").</a:t>
            </a:r>
            <a:r>
              <a:rPr lang="hr-HR" dirty="0" err="1"/>
              <a:t>empty</a:t>
            </a:r>
            <a:r>
              <a:rPr lang="hr-HR" dirty="0" smtClean="0"/>
              <a:t>();</a:t>
            </a:r>
          </a:p>
          <a:p>
            <a:r>
              <a:rPr lang="hr-HR" dirty="0" smtClean="0"/>
              <a:t>filtriranje</a:t>
            </a:r>
          </a:p>
          <a:p>
            <a:pPr marL="0" indent="0">
              <a:buNone/>
            </a:pPr>
            <a:r>
              <a:rPr lang="hr-HR" dirty="0" smtClean="0"/>
              <a:t>	$("</a:t>
            </a:r>
            <a:r>
              <a:rPr lang="hr-HR" dirty="0"/>
              <a:t>p").</a:t>
            </a:r>
            <a:r>
              <a:rPr lang="hr-HR" dirty="0" err="1"/>
              <a:t>remove</a:t>
            </a:r>
            <a:r>
              <a:rPr lang="hr-HR" dirty="0"/>
              <a:t>(".</a:t>
            </a:r>
            <a:r>
              <a:rPr lang="hr-HR" dirty="0" err="1"/>
              <a:t>italic</a:t>
            </a:r>
            <a:r>
              <a:rPr lang="hr-HR" dirty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efekti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hr-HR" sz="3600" dirty="0" err="1" smtClean="0"/>
              <a:t>hide</a:t>
            </a:r>
            <a:r>
              <a:rPr lang="hr-HR" sz="3600" dirty="0"/>
              <a:t>() </a:t>
            </a:r>
            <a:r>
              <a:rPr lang="hr-HR" sz="3600" dirty="0" smtClean="0"/>
              <a:t>i </a:t>
            </a:r>
            <a:r>
              <a:rPr lang="hr-HR" sz="3600" dirty="0" err="1" smtClean="0"/>
              <a:t>show</a:t>
            </a:r>
            <a:r>
              <a:rPr lang="hr-HR" sz="3600" dirty="0" smtClean="0"/>
              <a:t>(), </a:t>
            </a:r>
            <a:r>
              <a:rPr lang="hr-HR" sz="3600" dirty="0" err="1" smtClean="0"/>
              <a:t>toggle</a:t>
            </a:r>
            <a:r>
              <a:rPr lang="hr-HR" sz="3600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hr-HR" sz="3600" dirty="0" err="1" smtClean="0"/>
              <a:t>fade</a:t>
            </a:r>
            <a:r>
              <a:rPr lang="hr-HR" sz="3600" dirty="0" smtClean="0"/>
              <a:t>()</a:t>
            </a:r>
            <a:endParaRPr lang="hr-HR" sz="3600" dirty="0"/>
          </a:p>
          <a:p>
            <a:pPr>
              <a:lnSpc>
                <a:spcPct val="120000"/>
              </a:lnSpc>
            </a:pPr>
            <a:r>
              <a:rPr lang="hr-HR" sz="3600" dirty="0" smtClean="0">
                <a:cs typeface="Arial" pitchFamily="34" charset="0"/>
              </a:rPr>
              <a:t>slide()</a:t>
            </a:r>
          </a:p>
          <a:p>
            <a:pPr>
              <a:lnSpc>
                <a:spcPct val="120000"/>
              </a:lnSpc>
            </a:pPr>
            <a:r>
              <a:rPr lang="hr-HR" sz="3600" dirty="0" err="1" smtClean="0">
                <a:cs typeface="Arial" pitchFamily="34" charset="0"/>
              </a:rPr>
              <a:t>animate</a:t>
            </a:r>
            <a:r>
              <a:rPr lang="hr-HR" sz="3600" dirty="0" smtClean="0">
                <a:cs typeface="Arial" pitchFamily="34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hr-HR" sz="3600" dirty="0" err="1" smtClean="0"/>
              <a:t>callback</a:t>
            </a:r>
            <a:r>
              <a:rPr lang="hr-HR" sz="3600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hr-HR" sz="3600" dirty="0" smtClean="0"/>
              <a:t>povezivanje</a:t>
            </a:r>
            <a:endParaRPr lang="hr-HR" sz="3600" dirty="0"/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CSS klase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hr-HR" dirty="0" smtClean="0"/>
              <a:t>nekoliko metoda  za CSS manipulaciju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addClass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dodaje jednu ili više klasa označenom elementu</a:t>
            </a:r>
            <a:endParaRPr lang="en-US" dirty="0"/>
          </a:p>
          <a:p>
            <a:r>
              <a:rPr lang="en-US" dirty="0" err="1"/>
              <a:t>removeClass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briše jednu ili više klasa iz označenog elementa</a:t>
            </a:r>
            <a:endParaRPr lang="en-US" dirty="0"/>
          </a:p>
          <a:p>
            <a:r>
              <a:rPr lang="en-US" dirty="0" err="1"/>
              <a:t>toggleClass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prebacuje između dodavanja i brisanja klasa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() – </a:t>
            </a:r>
            <a:r>
              <a:rPr lang="hr-HR" dirty="0" smtClean="0"/>
              <a:t>postavlja ili vraća stil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CSS metoda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css() metoda koja postavlja ili vraća jedno ili više svojstava označenog elementa</a:t>
            </a:r>
          </a:p>
          <a:p>
            <a:r>
              <a:rPr lang="hr-HR" dirty="0" smtClean="0"/>
              <a:t>Vraćanje svojstva:</a:t>
            </a:r>
          </a:p>
          <a:p>
            <a:pPr lvl="1"/>
            <a:r>
              <a:rPr lang="hr-HR" dirty="0"/>
              <a:t>css("</a:t>
            </a:r>
            <a:r>
              <a:rPr lang="hr-HR" i="1" dirty="0" err="1"/>
              <a:t>propertyname</a:t>
            </a:r>
            <a:r>
              <a:rPr lang="hr-HR" dirty="0" smtClean="0"/>
              <a:t>");</a:t>
            </a:r>
            <a:endParaRPr lang="hr-HR" dirty="0"/>
          </a:p>
          <a:p>
            <a:r>
              <a:rPr lang="hr-HR" dirty="0" smtClean="0"/>
              <a:t>Postavljanje svojstva:</a:t>
            </a:r>
          </a:p>
          <a:p>
            <a:pPr lvl="1"/>
            <a:r>
              <a:rPr lang="hr-HR" dirty="0"/>
              <a:t>css("</a:t>
            </a:r>
            <a:r>
              <a:rPr lang="hr-HR" i="1" dirty="0" err="1"/>
              <a:t>propertyname</a:t>
            </a:r>
            <a:r>
              <a:rPr lang="hr-HR" dirty="0"/>
              <a:t>","</a:t>
            </a:r>
            <a:r>
              <a:rPr lang="hr-HR" i="1" dirty="0" err="1"/>
              <a:t>value</a:t>
            </a:r>
            <a:r>
              <a:rPr lang="hr-HR" dirty="0" smtClean="0"/>
              <a:t>");</a:t>
            </a:r>
          </a:p>
          <a:p>
            <a:r>
              <a:rPr lang="hr-HR" dirty="0" smtClean="0"/>
              <a:t>Postavljanje više svojstava:</a:t>
            </a:r>
          </a:p>
          <a:p>
            <a:pPr lvl="1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({"background-color":"yellow","font-size":"200%"});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470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 smtClean="0"/>
              <a:t>Dimensions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12525"/>
            <a:ext cx="6264696" cy="4364747"/>
          </a:xfrm>
        </p:spPr>
      </p:pic>
    </p:spTree>
    <p:extLst>
      <p:ext uri="{BB962C8B-B14F-4D97-AF65-F5344CB8AC3E}">
        <p14:creationId xmlns:p14="http://schemas.microsoft.com/office/powerpoint/2010/main" val="20930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 smtClean="0"/>
              <a:t>Dimensions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Metode koje se mogu koristiti:</a:t>
            </a:r>
          </a:p>
          <a:p>
            <a:pPr lvl="1"/>
            <a:r>
              <a:rPr lang="en-US" dirty="0"/>
              <a:t>width</a:t>
            </a:r>
            <a:r>
              <a:rPr lang="en-US" dirty="0" smtClean="0"/>
              <a:t>()</a:t>
            </a:r>
            <a:r>
              <a:rPr lang="hr-HR" dirty="0" smtClean="0"/>
              <a:t> </a:t>
            </a:r>
          </a:p>
          <a:p>
            <a:pPr lvl="1"/>
            <a:r>
              <a:rPr lang="en-US" dirty="0" smtClean="0"/>
              <a:t>height()</a:t>
            </a:r>
            <a:r>
              <a:rPr lang="hr-HR" dirty="0" smtClean="0"/>
              <a:t> </a:t>
            </a:r>
          </a:p>
          <a:p>
            <a:pPr lvl="1"/>
            <a:r>
              <a:rPr lang="en-US" dirty="0" err="1" smtClean="0"/>
              <a:t>innerWidth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outerWidth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outerHeight</a:t>
            </a:r>
            <a:r>
              <a:rPr lang="en-US" dirty="0"/>
              <a:t>()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617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/>
              <a:t>width() </a:t>
            </a:r>
            <a:r>
              <a:rPr lang="hr-HR" sz="3200" dirty="0" smtClean="0"/>
              <a:t>i height</a:t>
            </a:r>
            <a:r>
              <a:rPr lang="hr-HR" sz="3200" dirty="0"/>
              <a:t>() </a:t>
            </a:r>
            <a:r>
              <a:rPr lang="hr-HR" sz="3200" dirty="0" smtClean="0"/>
              <a:t>metode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w</a:t>
            </a:r>
            <a:r>
              <a:rPr lang="en-US" dirty="0" err="1" smtClean="0"/>
              <a:t>idth</a:t>
            </a:r>
            <a:r>
              <a:rPr lang="en-US" dirty="0"/>
              <a:t>() </a:t>
            </a:r>
            <a:r>
              <a:rPr lang="hr-HR" dirty="0" smtClean="0"/>
              <a:t>metoda postavlja ili dohvaća širinu elementa</a:t>
            </a:r>
            <a:r>
              <a:rPr lang="en-US" dirty="0" smtClean="0"/>
              <a:t> (</a:t>
            </a:r>
            <a:r>
              <a:rPr lang="hr-HR" dirty="0" smtClean="0"/>
              <a:t>bez </a:t>
            </a:r>
            <a:r>
              <a:rPr lang="en-US" dirty="0" smtClean="0"/>
              <a:t>padding</a:t>
            </a:r>
            <a:r>
              <a:rPr lang="hr-HR" dirty="0" smtClean="0"/>
              <a:t>-a</a:t>
            </a:r>
            <a:r>
              <a:rPr lang="en-US" dirty="0" smtClean="0"/>
              <a:t>, border</a:t>
            </a:r>
            <a:r>
              <a:rPr lang="hr-HR" dirty="0" smtClean="0"/>
              <a:t>-a</a:t>
            </a:r>
            <a:r>
              <a:rPr lang="hr-HR" dirty="0"/>
              <a:t> </a:t>
            </a:r>
            <a:r>
              <a:rPr lang="hr-HR" dirty="0" smtClean="0"/>
              <a:t>ili margina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height</a:t>
            </a:r>
            <a:r>
              <a:rPr lang="en-US" dirty="0"/>
              <a:t>() </a:t>
            </a:r>
            <a:r>
              <a:rPr lang="hr-HR" dirty="0" smtClean="0"/>
              <a:t>metoda postavlja ili vraća visinu elementa </a:t>
            </a:r>
            <a:r>
              <a:rPr lang="en-US" dirty="0" smtClean="0"/>
              <a:t>(</a:t>
            </a:r>
            <a:r>
              <a:rPr lang="hr-HR" dirty="0"/>
              <a:t>bez </a:t>
            </a:r>
            <a:r>
              <a:rPr lang="en-US" dirty="0"/>
              <a:t>padding</a:t>
            </a:r>
            <a:r>
              <a:rPr lang="hr-HR" dirty="0"/>
              <a:t>-a</a:t>
            </a:r>
            <a:r>
              <a:rPr lang="en-US" dirty="0"/>
              <a:t>, border</a:t>
            </a:r>
            <a:r>
              <a:rPr lang="hr-HR" dirty="0"/>
              <a:t>-a ili margina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</a:t>
            </a:r>
            <a:r>
              <a:rPr lang="hr-HR" dirty="0" err="1"/>
              <a:t>txt</a:t>
            </a:r>
            <a:r>
              <a:rPr lang="hr-HR" dirty="0"/>
              <a:t>="";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+="Width: " + $("#div1").width() + "&lt;/</a:t>
            </a:r>
            <a:r>
              <a:rPr lang="hr-HR" dirty="0" err="1"/>
              <a:t>br</a:t>
            </a:r>
            <a:r>
              <a:rPr lang="hr-HR" dirty="0"/>
              <a:t>&gt;";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+="Height: " + $("#div1").height();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$("#div1").html(</a:t>
            </a:r>
            <a:r>
              <a:rPr lang="hr-HR" dirty="0" err="1"/>
              <a:t>txt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629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/>
              <a:t>width() </a:t>
            </a:r>
            <a:r>
              <a:rPr lang="hr-HR" sz="3200" dirty="0" smtClean="0"/>
              <a:t>i height</a:t>
            </a:r>
            <a:r>
              <a:rPr lang="hr-HR" sz="3200" dirty="0"/>
              <a:t>() </a:t>
            </a:r>
            <a:r>
              <a:rPr lang="hr-HR" sz="3200" dirty="0" smtClean="0"/>
              <a:t>metode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 smtClean="0"/>
              <a:t>Dohvaćanje širine i visine</a:t>
            </a:r>
            <a:r>
              <a:rPr lang="en-US" dirty="0" smtClean="0"/>
              <a:t> do</a:t>
            </a:r>
            <a:r>
              <a:rPr lang="hr-HR" dirty="0" err="1" smtClean="0"/>
              <a:t>ku</a:t>
            </a:r>
            <a:r>
              <a:rPr lang="en-US" dirty="0" err="1" smtClean="0"/>
              <a:t>ment</a:t>
            </a:r>
            <a:r>
              <a:rPr lang="hr-HR" dirty="0" smtClean="0"/>
              <a:t>a</a:t>
            </a:r>
            <a:r>
              <a:rPr lang="en-US" dirty="0" smtClean="0"/>
              <a:t> (HTML do</a:t>
            </a:r>
            <a:r>
              <a:rPr lang="hr-HR" dirty="0" err="1" smtClean="0"/>
              <a:t>kumenta</a:t>
            </a:r>
            <a:r>
              <a:rPr lang="en-US" dirty="0" smtClean="0"/>
              <a:t>)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hr-HR" dirty="0" smtClean="0"/>
              <a:t>prozora </a:t>
            </a:r>
            <a:r>
              <a:rPr lang="en-US" dirty="0" smtClean="0"/>
              <a:t>(</a:t>
            </a:r>
            <a:r>
              <a:rPr lang="hr-HR" dirty="0" smtClean="0"/>
              <a:t>prozor preglednika</a:t>
            </a:r>
            <a:r>
              <a:rPr lang="en-US" dirty="0" smtClean="0"/>
              <a:t>):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</a:t>
            </a:r>
            <a:r>
              <a:rPr lang="hr-HR" dirty="0" err="1"/>
              <a:t>txt</a:t>
            </a:r>
            <a:r>
              <a:rPr lang="hr-HR" dirty="0"/>
              <a:t>="";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Document</a:t>
            </a:r>
            <a:r>
              <a:rPr lang="hr-HR" dirty="0"/>
              <a:t> width/height: " + $(</a:t>
            </a:r>
            <a:r>
              <a:rPr lang="hr-HR" dirty="0" err="1"/>
              <a:t>document</a:t>
            </a:r>
            <a:r>
              <a:rPr lang="hr-HR" dirty="0"/>
              <a:t>).width();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+="x" + $(</a:t>
            </a:r>
            <a:r>
              <a:rPr lang="hr-HR" dirty="0" err="1"/>
              <a:t>document</a:t>
            </a:r>
            <a:r>
              <a:rPr lang="hr-HR" dirty="0"/>
              <a:t>).height() + "\n";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Window</a:t>
            </a:r>
            <a:r>
              <a:rPr lang="hr-HR" dirty="0"/>
              <a:t> width/height: " + $(</a:t>
            </a:r>
            <a:r>
              <a:rPr lang="hr-HR" dirty="0" err="1"/>
              <a:t>window</a:t>
            </a:r>
            <a:r>
              <a:rPr lang="hr-HR" dirty="0"/>
              <a:t>).width();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+="x" + $(</a:t>
            </a:r>
            <a:r>
              <a:rPr lang="hr-HR" dirty="0" err="1"/>
              <a:t>window</a:t>
            </a:r>
            <a:r>
              <a:rPr lang="hr-HR" dirty="0"/>
              <a:t>).height();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alert</a:t>
            </a:r>
            <a:r>
              <a:rPr lang="hr-HR" dirty="0"/>
              <a:t>(</a:t>
            </a:r>
            <a:r>
              <a:rPr lang="hr-HR" dirty="0" err="1"/>
              <a:t>txt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5226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/>
              <a:t>innerWidth</a:t>
            </a:r>
            <a:r>
              <a:rPr lang="hr-HR" sz="3200" dirty="0" smtClean="0"/>
              <a:t>() i </a:t>
            </a:r>
            <a:r>
              <a:rPr lang="hr-HR" sz="3200" dirty="0" err="1"/>
              <a:t>innerHeight</a:t>
            </a:r>
            <a:r>
              <a:rPr lang="hr-HR" sz="3200" dirty="0" smtClean="0"/>
              <a:t>() metode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innerWidth</a:t>
            </a:r>
            <a:r>
              <a:rPr lang="en-US" dirty="0"/>
              <a:t>() </a:t>
            </a:r>
            <a:r>
              <a:rPr lang="hr-HR" dirty="0" smtClean="0"/>
              <a:t>metoda vraća širinu elementa </a:t>
            </a:r>
            <a:r>
              <a:rPr lang="en-US" dirty="0" smtClean="0"/>
              <a:t>(</a:t>
            </a:r>
            <a:r>
              <a:rPr lang="hr-HR" dirty="0" smtClean="0"/>
              <a:t>uključujući</a:t>
            </a:r>
            <a:r>
              <a:rPr lang="en-US" dirty="0" smtClean="0"/>
              <a:t> </a:t>
            </a:r>
            <a:r>
              <a:rPr lang="en-US" dirty="0"/>
              <a:t>padding).</a:t>
            </a:r>
          </a:p>
          <a:p>
            <a:r>
              <a:rPr lang="en-US" dirty="0" err="1" smtClean="0"/>
              <a:t>innerHeight</a:t>
            </a:r>
            <a:r>
              <a:rPr lang="en-US" dirty="0"/>
              <a:t>() </a:t>
            </a:r>
            <a:r>
              <a:rPr lang="hr-HR" dirty="0" smtClean="0"/>
              <a:t>metoda vraća visinu elementa </a:t>
            </a:r>
            <a:r>
              <a:rPr lang="en-US" dirty="0" smtClean="0"/>
              <a:t>(</a:t>
            </a:r>
            <a:r>
              <a:rPr lang="hr-HR" dirty="0" smtClean="0"/>
              <a:t>uključujući</a:t>
            </a:r>
            <a:r>
              <a:rPr lang="en-US" dirty="0" smtClean="0"/>
              <a:t> padding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</a:t>
            </a:r>
            <a:r>
              <a:rPr lang="hr-HR" dirty="0" err="1"/>
              <a:t>txt</a:t>
            </a:r>
            <a:r>
              <a:rPr lang="hr-HR" dirty="0"/>
              <a:t>="";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Inner</a:t>
            </a:r>
            <a:r>
              <a:rPr lang="hr-HR" dirty="0"/>
              <a:t> width: " + $("#div1").</a:t>
            </a:r>
            <a:r>
              <a:rPr lang="hr-HR" dirty="0" err="1"/>
              <a:t>innerWidth</a:t>
            </a:r>
            <a:r>
              <a:rPr lang="hr-HR" dirty="0"/>
              <a:t>() + "&lt;/</a:t>
            </a:r>
            <a:r>
              <a:rPr lang="hr-HR" dirty="0" err="1"/>
              <a:t>br</a:t>
            </a:r>
            <a:r>
              <a:rPr lang="hr-HR" dirty="0"/>
              <a:t>&gt;";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Inner</a:t>
            </a:r>
            <a:r>
              <a:rPr lang="hr-HR" dirty="0"/>
              <a:t> height: " + $("#div1").</a:t>
            </a:r>
            <a:r>
              <a:rPr lang="hr-HR" dirty="0" err="1"/>
              <a:t>innerHeight</a:t>
            </a:r>
            <a:r>
              <a:rPr lang="hr-HR" dirty="0"/>
              <a:t>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$("#div1").html(</a:t>
            </a:r>
            <a:r>
              <a:rPr lang="hr-HR" dirty="0" err="1"/>
              <a:t>txt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342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/>
              <a:t>outerWidth</a:t>
            </a:r>
            <a:r>
              <a:rPr lang="hr-HR" sz="3200" dirty="0" smtClean="0"/>
              <a:t>() i </a:t>
            </a:r>
            <a:r>
              <a:rPr lang="hr-HR" sz="3200" dirty="0" err="1"/>
              <a:t>outerHeight</a:t>
            </a:r>
            <a:r>
              <a:rPr lang="hr-HR" sz="3200" dirty="0" smtClean="0"/>
              <a:t>() metode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outerWidth</a:t>
            </a:r>
            <a:r>
              <a:rPr lang="en-US" dirty="0"/>
              <a:t>() </a:t>
            </a:r>
            <a:r>
              <a:rPr lang="hr-HR" dirty="0" smtClean="0"/>
              <a:t>metoda vraća širinu elementa </a:t>
            </a:r>
            <a:r>
              <a:rPr lang="en-US" dirty="0" smtClean="0"/>
              <a:t>(</a:t>
            </a:r>
            <a:r>
              <a:rPr lang="hr-HR" dirty="0" smtClean="0"/>
              <a:t>uključujući</a:t>
            </a:r>
            <a:r>
              <a:rPr lang="en-US" dirty="0" smtClean="0"/>
              <a:t> </a:t>
            </a:r>
            <a:r>
              <a:rPr lang="en-US" dirty="0"/>
              <a:t>padding </a:t>
            </a:r>
            <a:r>
              <a:rPr lang="hr-HR" dirty="0"/>
              <a:t>i</a:t>
            </a:r>
            <a:r>
              <a:rPr lang="en-US" dirty="0" smtClean="0"/>
              <a:t> </a:t>
            </a:r>
            <a:r>
              <a:rPr lang="en-US" dirty="0"/>
              <a:t>border).</a:t>
            </a:r>
          </a:p>
          <a:p>
            <a:r>
              <a:rPr lang="en-US" dirty="0" err="1" smtClean="0"/>
              <a:t>outerHeight</a:t>
            </a:r>
            <a:r>
              <a:rPr lang="en-US" dirty="0"/>
              <a:t>() </a:t>
            </a:r>
            <a:r>
              <a:rPr lang="hr-HR" dirty="0" smtClean="0"/>
              <a:t>metoda vraća visinu elementa </a:t>
            </a:r>
            <a:r>
              <a:rPr lang="en-US" dirty="0" smtClean="0"/>
              <a:t>(</a:t>
            </a:r>
            <a:r>
              <a:rPr lang="hr-HR" dirty="0" smtClean="0"/>
              <a:t>uključujući </a:t>
            </a:r>
            <a:r>
              <a:rPr lang="en-US" dirty="0" smtClean="0"/>
              <a:t>padding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border).</a:t>
            </a:r>
          </a:p>
          <a:p>
            <a:pPr marL="0" indent="0"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</a:t>
            </a:r>
            <a:r>
              <a:rPr lang="hr-HR" dirty="0" err="1"/>
              <a:t>txt</a:t>
            </a:r>
            <a:r>
              <a:rPr lang="hr-HR" dirty="0"/>
              <a:t>="";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Outer</a:t>
            </a:r>
            <a:r>
              <a:rPr lang="hr-HR" dirty="0"/>
              <a:t> width: " + $("#div1").</a:t>
            </a:r>
            <a:r>
              <a:rPr lang="hr-HR" dirty="0" err="1"/>
              <a:t>outerWidth</a:t>
            </a:r>
            <a:r>
              <a:rPr lang="hr-HR" dirty="0"/>
              <a:t>() + "&lt;/</a:t>
            </a:r>
            <a:r>
              <a:rPr lang="hr-HR" dirty="0" err="1"/>
              <a:t>br</a:t>
            </a:r>
            <a:r>
              <a:rPr lang="hr-HR" dirty="0"/>
              <a:t>&gt;";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Outer</a:t>
            </a:r>
            <a:r>
              <a:rPr lang="hr-HR" dirty="0"/>
              <a:t> height: " + $("#div1").</a:t>
            </a:r>
            <a:r>
              <a:rPr lang="hr-HR" dirty="0" err="1"/>
              <a:t>outerHeight</a:t>
            </a:r>
            <a:r>
              <a:rPr lang="hr-HR" dirty="0"/>
              <a:t>();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$("#div1").html(</a:t>
            </a:r>
            <a:r>
              <a:rPr lang="hr-HR" dirty="0" err="1"/>
              <a:t>txt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499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HTML DOM – </a:t>
            </a:r>
            <a:r>
              <a:rPr lang="hr-HR" sz="3200" dirty="0" err="1"/>
              <a:t>outerWidth</a:t>
            </a:r>
            <a:r>
              <a:rPr lang="hr-HR" sz="3200" dirty="0" smtClean="0"/>
              <a:t>() i </a:t>
            </a:r>
            <a:r>
              <a:rPr lang="hr-HR" sz="3200" dirty="0" err="1"/>
              <a:t>outerHeight</a:t>
            </a:r>
            <a:r>
              <a:rPr lang="hr-HR" sz="3200" dirty="0" smtClean="0"/>
              <a:t>() metode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en-US" sz="3900" dirty="0" err="1" smtClean="0"/>
              <a:t>outerWidth</a:t>
            </a:r>
            <a:r>
              <a:rPr lang="en-US" sz="3900" dirty="0" smtClean="0"/>
              <a:t>(true</a:t>
            </a:r>
            <a:r>
              <a:rPr lang="en-US" sz="3900" dirty="0"/>
              <a:t>) </a:t>
            </a:r>
            <a:r>
              <a:rPr lang="hr-HR" sz="3900" dirty="0" smtClean="0"/>
              <a:t>metoda vraća širinu elementa </a:t>
            </a:r>
            <a:r>
              <a:rPr lang="en-US" sz="3900" dirty="0" smtClean="0"/>
              <a:t>(</a:t>
            </a:r>
            <a:r>
              <a:rPr lang="hr-HR" sz="3900" dirty="0" smtClean="0"/>
              <a:t>uključujući </a:t>
            </a:r>
            <a:r>
              <a:rPr lang="en-US" sz="3900" dirty="0" smtClean="0"/>
              <a:t>padding</a:t>
            </a:r>
            <a:r>
              <a:rPr lang="en-US" sz="3900" dirty="0"/>
              <a:t>, </a:t>
            </a:r>
            <a:r>
              <a:rPr lang="en-US" sz="3900" dirty="0" smtClean="0"/>
              <a:t>border</a:t>
            </a:r>
            <a:r>
              <a:rPr lang="hr-HR" sz="3900" dirty="0"/>
              <a:t> </a:t>
            </a:r>
            <a:r>
              <a:rPr lang="hr-HR" sz="3900" dirty="0" smtClean="0"/>
              <a:t>i</a:t>
            </a:r>
            <a:r>
              <a:rPr lang="en-US" sz="3900" dirty="0" smtClean="0"/>
              <a:t> margin</a:t>
            </a:r>
            <a:r>
              <a:rPr lang="hr-HR" sz="3900" dirty="0" smtClean="0"/>
              <a:t>e</a:t>
            </a:r>
            <a:r>
              <a:rPr lang="en-US" sz="3900" dirty="0" smtClean="0"/>
              <a:t>).</a:t>
            </a:r>
            <a:endParaRPr lang="en-US" sz="3900" dirty="0"/>
          </a:p>
          <a:p>
            <a:r>
              <a:rPr lang="en-US" sz="3900" dirty="0"/>
              <a:t>The </a:t>
            </a:r>
            <a:r>
              <a:rPr lang="en-US" sz="3900" dirty="0" err="1"/>
              <a:t>outerHeight</a:t>
            </a:r>
            <a:r>
              <a:rPr lang="en-US" sz="3900" dirty="0"/>
              <a:t>(true) </a:t>
            </a:r>
            <a:r>
              <a:rPr lang="hr-HR" sz="3900" dirty="0"/>
              <a:t>metoda vraća </a:t>
            </a:r>
            <a:r>
              <a:rPr lang="hr-HR" sz="3900" dirty="0" smtClean="0"/>
              <a:t>visinu elementa </a:t>
            </a:r>
            <a:r>
              <a:rPr lang="en-US" sz="3900" dirty="0"/>
              <a:t>(</a:t>
            </a:r>
            <a:r>
              <a:rPr lang="hr-HR" sz="3900" dirty="0"/>
              <a:t>uključujući </a:t>
            </a:r>
            <a:r>
              <a:rPr lang="en-US" sz="3900" dirty="0"/>
              <a:t>padding, border</a:t>
            </a:r>
            <a:r>
              <a:rPr lang="hr-HR" sz="3900" dirty="0"/>
              <a:t> i</a:t>
            </a:r>
            <a:r>
              <a:rPr lang="en-US" sz="3900" dirty="0"/>
              <a:t> margin</a:t>
            </a:r>
            <a:r>
              <a:rPr lang="hr-HR" sz="3900" dirty="0"/>
              <a:t>e</a:t>
            </a:r>
            <a:r>
              <a:rPr lang="en-US" sz="3900" dirty="0"/>
              <a:t>).</a:t>
            </a:r>
          </a:p>
          <a:p>
            <a:pPr marL="0" indent="0"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var </a:t>
            </a:r>
            <a:r>
              <a:rPr lang="hr-HR" dirty="0" err="1"/>
              <a:t>txt</a:t>
            </a:r>
            <a:r>
              <a:rPr lang="hr-HR" dirty="0"/>
              <a:t>="";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Outer</a:t>
            </a:r>
            <a:r>
              <a:rPr lang="hr-HR" dirty="0"/>
              <a:t> width (+margin): " + $("#div1").</a:t>
            </a:r>
            <a:r>
              <a:rPr lang="hr-HR" dirty="0" err="1"/>
              <a:t>outerWidth</a:t>
            </a:r>
            <a:r>
              <a:rPr lang="hr-HR" dirty="0"/>
              <a:t>(</a:t>
            </a:r>
            <a:r>
              <a:rPr lang="hr-HR" dirty="0" err="1"/>
              <a:t>true</a:t>
            </a:r>
            <a:r>
              <a:rPr lang="hr-HR" dirty="0"/>
              <a:t>) + "&lt;/</a:t>
            </a:r>
            <a:r>
              <a:rPr lang="hr-HR" dirty="0" err="1"/>
              <a:t>br</a:t>
            </a:r>
            <a:r>
              <a:rPr lang="hr-HR" dirty="0"/>
              <a:t>&gt;";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+="</a:t>
            </a:r>
            <a:r>
              <a:rPr lang="hr-HR" dirty="0" err="1"/>
              <a:t>Outer</a:t>
            </a:r>
            <a:r>
              <a:rPr lang="hr-HR" dirty="0"/>
              <a:t> height (+margin): " + $("#div1").</a:t>
            </a:r>
            <a:r>
              <a:rPr lang="hr-HR" dirty="0" err="1"/>
              <a:t>outerHeight</a:t>
            </a:r>
            <a:r>
              <a:rPr lang="hr-HR" dirty="0"/>
              <a:t>(</a:t>
            </a:r>
            <a:r>
              <a:rPr lang="hr-HR" dirty="0" err="1"/>
              <a:t>true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$("#div1").html(</a:t>
            </a:r>
            <a:r>
              <a:rPr lang="hr-HR" dirty="0" err="1"/>
              <a:t>txt</a:t>
            </a:r>
            <a:r>
              <a:rPr lang="hr-HR" dirty="0"/>
              <a:t>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6267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metoda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Jednostavna no moćna metoda</a:t>
            </a:r>
          </a:p>
          <a:p>
            <a:r>
              <a:rPr lang="hr-HR" dirty="0" smtClean="0"/>
              <a:t>Dohvaća podatke od servera i sprema primljene podatke u označeni element</a:t>
            </a:r>
          </a:p>
          <a:p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/>
              <a:t>load</a:t>
            </a:r>
            <a:r>
              <a:rPr lang="hr-HR" dirty="0"/>
              <a:t>(</a:t>
            </a:r>
            <a:r>
              <a:rPr lang="hr-HR" i="1" dirty="0"/>
              <a:t>URL,</a:t>
            </a:r>
            <a:r>
              <a:rPr lang="hr-HR" i="1" dirty="0" err="1"/>
              <a:t>data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r>
              <a:rPr lang="hr-HR" dirty="0" smtClean="0"/>
              <a:t>Obavezni </a:t>
            </a:r>
            <a:r>
              <a:rPr lang="en-US" dirty="0" smtClean="0"/>
              <a:t>URL </a:t>
            </a:r>
            <a:r>
              <a:rPr lang="en-US" dirty="0"/>
              <a:t>parameter </a:t>
            </a:r>
            <a:r>
              <a:rPr lang="hr-HR" dirty="0" smtClean="0"/>
              <a:t>određuje </a:t>
            </a:r>
            <a:r>
              <a:rPr lang="en-US" dirty="0" smtClean="0"/>
              <a:t>URL</a:t>
            </a:r>
            <a:r>
              <a:rPr lang="hr-HR" dirty="0" smtClean="0"/>
              <a:t> od kuda se žele dohvatiti podaci</a:t>
            </a:r>
            <a:endParaRPr lang="en-US" dirty="0"/>
          </a:p>
          <a:p>
            <a:r>
              <a:rPr lang="hr-HR" dirty="0" smtClean="0"/>
              <a:t>O</a:t>
            </a:r>
            <a:r>
              <a:rPr lang="en-US" dirty="0" smtClean="0"/>
              <a:t>p</a:t>
            </a:r>
            <a:r>
              <a:rPr lang="hr-HR" dirty="0" err="1" smtClean="0"/>
              <a:t>cionalni</a:t>
            </a:r>
            <a:r>
              <a:rPr lang="hr-HR" dirty="0" smtClean="0"/>
              <a:t> parametar određuje</a:t>
            </a:r>
            <a:r>
              <a:rPr lang="en-US" dirty="0" smtClean="0"/>
              <a:t> </a:t>
            </a:r>
            <a:r>
              <a:rPr lang="en-US" dirty="0" err="1" smtClean="0"/>
              <a:t>querystring</a:t>
            </a:r>
            <a:r>
              <a:rPr lang="hr-HR" dirty="0" smtClean="0"/>
              <a:t> par</a:t>
            </a:r>
            <a:r>
              <a:rPr lang="en-US" dirty="0" smtClean="0"/>
              <a:t> k</a:t>
            </a:r>
            <a:r>
              <a:rPr lang="hr-HR" dirty="0" err="1" smtClean="0"/>
              <a:t>ljuč</a:t>
            </a:r>
            <a:r>
              <a:rPr lang="en-US" dirty="0" smtClean="0"/>
              <a:t>/</a:t>
            </a:r>
            <a:r>
              <a:rPr lang="hr-HR" dirty="0" smtClean="0"/>
              <a:t>vrijednost</a:t>
            </a:r>
            <a:r>
              <a:rPr lang="en-US" dirty="0" smtClean="0"/>
              <a:t> </a:t>
            </a:r>
            <a:r>
              <a:rPr lang="hr-HR" dirty="0" smtClean="0"/>
              <a:t>koji se šalje zajedno sa zahtjevom</a:t>
            </a:r>
            <a:endParaRPr lang="en-US" dirty="0"/>
          </a:p>
          <a:p>
            <a:r>
              <a:rPr lang="hr-HR" dirty="0" smtClean="0"/>
              <a:t>Opcionalni parametar</a:t>
            </a:r>
            <a:r>
              <a:rPr lang="en-US" dirty="0" smtClean="0"/>
              <a:t> </a:t>
            </a:r>
            <a:r>
              <a:rPr lang="en-US" dirty="0"/>
              <a:t>callback </a:t>
            </a:r>
            <a:r>
              <a:rPr lang="hr-HR" dirty="0" smtClean="0"/>
              <a:t>je ime funkcije koja će se pozvati nakon što se izvrši </a:t>
            </a:r>
            <a:r>
              <a:rPr lang="hr-HR" dirty="0" err="1" smtClean="0"/>
              <a:t>load</a:t>
            </a:r>
            <a:r>
              <a:rPr lang="hr-HR" dirty="0" smtClean="0"/>
              <a:t>() metoda</a:t>
            </a:r>
            <a:endParaRPr lang="en-US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24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i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r-HR" sz="3600" dirty="0"/>
              <a:t>$(</a:t>
            </a:r>
            <a:r>
              <a:rPr lang="hr-HR" sz="3600" i="1" dirty="0" err="1"/>
              <a:t>selector</a:t>
            </a:r>
            <a:r>
              <a:rPr lang="hr-HR" sz="3600" dirty="0"/>
              <a:t>).</a:t>
            </a:r>
            <a:r>
              <a:rPr lang="hr-HR" sz="3600" dirty="0" err="1"/>
              <a:t>hide</a:t>
            </a:r>
            <a:r>
              <a:rPr lang="hr-HR" sz="3600" dirty="0"/>
              <a:t>(</a:t>
            </a:r>
            <a:r>
              <a:rPr lang="hr-HR" sz="3600" i="1" dirty="0" err="1"/>
              <a:t>speed</a:t>
            </a:r>
            <a:r>
              <a:rPr lang="hr-HR" sz="3600" i="1" dirty="0"/>
              <a:t>,</a:t>
            </a:r>
            <a:r>
              <a:rPr lang="hr-HR" sz="3600" i="1" dirty="0" err="1"/>
              <a:t>callback</a:t>
            </a:r>
            <a:r>
              <a:rPr lang="hr-HR" sz="3600" dirty="0"/>
              <a:t>);</a:t>
            </a:r>
            <a:br>
              <a:rPr lang="hr-HR" sz="3600" dirty="0"/>
            </a:br>
            <a:r>
              <a:rPr lang="hr-HR" sz="3600" dirty="0" smtClean="0"/>
              <a:t>$(</a:t>
            </a:r>
            <a:r>
              <a:rPr lang="hr-HR" sz="3600" i="1" dirty="0" err="1"/>
              <a:t>selector</a:t>
            </a:r>
            <a:r>
              <a:rPr lang="hr-HR" sz="3600" dirty="0"/>
              <a:t>).</a:t>
            </a:r>
            <a:r>
              <a:rPr lang="hr-HR" sz="3600" dirty="0" err="1"/>
              <a:t>show</a:t>
            </a:r>
            <a:r>
              <a:rPr lang="hr-HR" sz="3600" dirty="0"/>
              <a:t>(</a:t>
            </a:r>
            <a:r>
              <a:rPr lang="hr-HR" sz="3600" i="1" dirty="0" err="1"/>
              <a:t>speed</a:t>
            </a:r>
            <a:r>
              <a:rPr lang="hr-HR" sz="3600" i="1" dirty="0"/>
              <a:t>,</a:t>
            </a:r>
            <a:r>
              <a:rPr lang="hr-HR" sz="3600" i="1" dirty="0" err="1"/>
              <a:t>callback</a:t>
            </a:r>
            <a:r>
              <a:rPr lang="hr-HR" sz="3600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hr-HR" sz="3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 smtClean="0"/>
              <a:t>$("#</a:t>
            </a:r>
            <a:r>
              <a:rPr lang="en-US" sz="3600" dirty="0"/>
              <a:t>hide").click(function(){</a:t>
            </a:r>
            <a:br>
              <a:rPr lang="en-US" sz="3600" dirty="0"/>
            </a:br>
            <a:r>
              <a:rPr lang="en-US" sz="3600" dirty="0"/>
              <a:t>  $("p").hide();</a:t>
            </a:r>
            <a:br>
              <a:rPr lang="en-US" sz="3600" dirty="0"/>
            </a:br>
            <a:r>
              <a:rPr lang="en-US" sz="3600" dirty="0"/>
              <a:t>});</a:t>
            </a:r>
            <a:br>
              <a:rPr lang="en-US" sz="3600" dirty="0"/>
            </a:br>
            <a:r>
              <a:rPr lang="en-US" sz="3600" dirty="0" smtClean="0"/>
              <a:t>$("#</a:t>
            </a:r>
            <a:r>
              <a:rPr lang="en-US" sz="3600" dirty="0"/>
              <a:t>show").click(function(){</a:t>
            </a:r>
            <a:br>
              <a:rPr lang="en-US" sz="3600" dirty="0"/>
            </a:br>
            <a:r>
              <a:rPr lang="en-US" sz="3600" dirty="0"/>
              <a:t>  $("p").show();</a:t>
            </a:r>
            <a:br>
              <a:rPr lang="en-US" sz="3600" dirty="0"/>
            </a:br>
            <a:r>
              <a:rPr lang="en-US" sz="3600" dirty="0"/>
              <a:t>});</a:t>
            </a:r>
            <a:endParaRPr lang="hr-HR" sz="3600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metoda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 smtClean="0"/>
              <a:t>demo_</a:t>
            </a:r>
            <a:r>
              <a:rPr lang="hr-HR" dirty="0" err="1" smtClean="0"/>
              <a:t>test.txt</a:t>
            </a:r>
            <a:endParaRPr lang="hr-HR" dirty="0" smtClean="0"/>
          </a:p>
          <a:p>
            <a:pPr marL="0" indent="0">
              <a:buNone/>
            </a:pPr>
            <a:r>
              <a:rPr lang="en-US" dirty="0"/>
              <a:t>&lt;h2&gt;</a:t>
            </a:r>
            <a:r>
              <a:rPr lang="en-US" dirty="0" err="1"/>
              <a:t>jQuery</a:t>
            </a:r>
            <a:r>
              <a:rPr lang="en-US" dirty="0"/>
              <a:t> and AJAX is FUN!!!&lt;/h2&gt;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 id="p1"&gt;This is some text in a paragraph.&lt;/p</a:t>
            </a:r>
            <a:r>
              <a:rPr lang="en-US" dirty="0" smtClean="0"/>
              <a:t>&gt;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jQuery_</a:t>
            </a:r>
            <a:r>
              <a:rPr lang="hr-HR" dirty="0" err="1" smtClean="0"/>
              <a:t>ajax</a:t>
            </a:r>
            <a:r>
              <a:rPr lang="hr-HR" dirty="0" smtClean="0"/>
              <a:t>_</a:t>
            </a:r>
            <a:r>
              <a:rPr lang="hr-HR" dirty="0" err="1" smtClean="0"/>
              <a:t>test.html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$("#div1").</a:t>
            </a:r>
            <a:r>
              <a:rPr lang="hr-HR" dirty="0" err="1"/>
              <a:t>load</a:t>
            </a:r>
            <a:r>
              <a:rPr lang="hr-HR" dirty="0"/>
              <a:t>("demo_</a:t>
            </a:r>
            <a:r>
              <a:rPr lang="hr-HR" dirty="0" err="1"/>
              <a:t>test.txt</a:t>
            </a:r>
            <a:r>
              <a:rPr lang="hr-HR" dirty="0" smtClean="0"/>
              <a:t>");</a:t>
            </a:r>
          </a:p>
          <a:p>
            <a:pPr marL="0" indent="0">
              <a:buNone/>
            </a:pPr>
            <a:r>
              <a:rPr lang="hr-HR" dirty="0" smtClean="0"/>
              <a:t>…</a:t>
            </a:r>
          </a:p>
          <a:p>
            <a:pPr marL="0" indent="0">
              <a:buNone/>
            </a:pPr>
            <a:r>
              <a:rPr lang="hr-HR" dirty="0"/>
              <a:t>$("#div1").</a:t>
            </a:r>
            <a:r>
              <a:rPr lang="hr-HR" dirty="0" err="1"/>
              <a:t>load</a:t>
            </a:r>
            <a:r>
              <a:rPr lang="hr-HR" dirty="0"/>
              <a:t>("demo_</a:t>
            </a:r>
            <a:r>
              <a:rPr lang="hr-HR" dirty="0" err="1"/>
              <a:t>test.txt</a:t>
            </a:r>
            <a:r>
              <a:rPr lang="hr-HR" dirty="0"/>
              <a:t> #p1");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03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metoda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r-HR" dirty="0" smtClean="0"/>
              <a:t>Opcionalni </a:t>
            </a:r>
            <a:r>
              <a:rPr lang="en-US" dirty="0" smtClean="0"/>
              <a:t>callback </a:t>
            </a:r>
            <a:r>
              <a:rPr lang="en-US" dirty="0"/>
              <a:t>parameter </a:t>
            </a:r>
            <a:r>
              <a:rPr lang="hr-HR" dirty="0" smtClean="0"/>
              <a:t>određuje funkciju koja će se izvršiti nakon što se do kraja izvrši metoda </a:t>
            </a:r>
            <a:r>
              <a:rPr lang="hr-HR" dirty="0" err="1" smtClean="0"/>
              <a:t>load</a:t>
            </a:r>
            <a:r>
              <a:rPr lang="hr-HR" dirty="0" smtClean="0"/>
              <a:t>()</a:t>
            </a:r>
          </a:p>
          <a:p>
            <a:r>
              <a:rPr lang="en-US" dirty="0" smtClean="0"/>
              <a:t>callback fun</a:t>
            </a:r>
            <a:r>
              <a:rPr lang="hr-HR" dirty="0" err="1" smtClean="0"/>
              <a:t>kcija</a:t>
            </a:r>
            <a:r>
              <a:rPr lang="hr-HR" dirty="0" smtClean="0"/>
              <a:t> može imati sljedeće parametre:</a:t>
            </a:r>
            <a:endParaRPr lang="en-US" dirty="0"/>
          </a:p>
          <a:p>
            <a:pPr lvl="1"/>
            <a:r>
              <a:rPr lang="en-US" dirty="0" err="1"/>
              <a:t>responseTxt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sadrži </a:t>
            </a:r>
            <a:r>
              <a:rPr lang="hr-HR" dirty="0" err="1" smtClean="0"/>
              <a:t>rezultirajući</a:t>
            </a:r>
            <a:r>
              <a:rPr lang="hr-HR" dirty="0" smtClean="0"/>
              <a:t> sadržaj ako je poziv uspio</a:t>
            </a:r>
            <a:endParaRPr lang="en-US" dirty="0"/>
          </a:p>
          <a:p>
            <a:pPr lvl="1"/>
            <a:r>
              <a:rPr lang="en-US" dirty="0" err="1"/>
              <a:t>statusTXT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sadrži status poziva</a:t>
            </a:r>
            <a:endParaRPr lang="en-US" dirty="0"/>
          </a:p>
          <a:p>
            <a:pPr lvl="1"/>
            <a:r>
              <a:rPr lang="en-US" dirty="0" err="1"/>
              <a:t>xhr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sadrži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hr-HR" dirty="0" smtClean="0"/>
              <a:t>objekt</a:t>
            </a:r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4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</a:t>
            </a:r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metoda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hr-HR" dirty="0" smtClean="0"/>
              <a:t>$("</a:t>
            </a:r>
            <a:r>
              <a:rPr lang="hr-HR" dirty="0" err="1" smtClean="0"/>
              <a:t>button</a:t>
            </a:r>
            <a:r>
              <a:rPr lang="hr-HR" dirty="0" smtClean="0"/>
              <a:t>").</a:t>
            </a:r>
            <a:r>
              <a:rPr lang="hr-HR" dirty="0" err="1" smtClean="0"/>
              <a:t>click</a:t>
            </a:r>
            <a:r>
              <a:rPr lang="hr-HR" dirty="0" smtClean="0"/>
              <a:t>(</a:t>
            </a:r>
            <a:r>
              <a:rPr lang="hr-HR" dirty="0" err="1" smtClean="0"/>
              <a:t>function</a:t>
            </a:r>
            <a:r>
              <a:rPr lang="hr-HR" dirty="0" smtClean="0"/>
              <a:t>(){</a:t>
            </a:r>
            <a:br>
              <a:rPr lang="hr-HR" dirty="0" smtClean="0"/>
            </a:br>
            <a:r>
              <a:rPr lang="hr-HR" dirty="0" smtClean="0"/>
              <a:t>  $("#div1").</a:t>
            </a:r>
            <a:r>
              <a:rPr lang="hr-HR" dirty="0" err="1" smtClean="0"/>
              <a:t>load</a:t>
            </a:r>
            <a:r>
              <a:rPr lang="hr-HR" dirty="0" smtClean="0"/>
              <a:t>("demo_</a:t>
            </a:r>
            <a:r>
              <a:rPr lang="hr-HR" dirty="0" err="1" smtClean="0"/>
              <a:t>test.txt</a:t>
            </a:r>
            <a:r>
              <a:rPr lang="hr-HR" dirty="0" smtClean="0"/>
              <a:t>",</a:t>
            </a:r>
            <a:r>
              <a:rPr lang="hr-HR" dirty="0" err="1" smtClean="0"/>
              <a:t>function</a:t>
            </a:r>
            <a:r>
              <a:rPr lang="hr-HR" dirty="0" smtClean="0"/>
              <a:t>(</a:t>
            </a:r>
            <a:r>
              <a:rPr lang="hr-HR" dirty="0" err="1" smtClean="0"/>
              <a:t>responseTxt</a:t>
            </a:r>
            <a:r>
              <a:rPr lang="hr-HR" dirty="0" smtClean="0"/>
              <a:t>,</a:t>
            </a:r>
            <a:r>
              <a:rPr lang="hr-HR" dirty="0" err="1" smtClean="0"/>
              <a:t>statusTxt</a:t>
            </a:r>
            <a:r>
              <a:rPr lang="hr-HR" dirty="0" smtClean="0"/>
              <a:t>,</a:t>
            </a:r>
            <a:r>
              <a:rPr lang="hr-HR" dirty="0" err="1" smtClean="0"/>
              <a:t>xhr</a:t>
            </a:r>
            <a:r>
              <a:rPr lang="hr-HR" dirty="0" smtClean="0"/>
              <a:t>){</a:t>
            </a:r>
            <a:br>
              <a:rPr lang="hr-HR" dirty="0" smtClean="0"/>
            </a:br>
            <a:r>
              <a:rPr lang="hr-HR" dirty="0" smtClean="0"/>
              <a:t>    </a:t>
            </a:r>
            <a:r>
              <a:rPr lang="hr-HR" dirty="0" err="1" smtClean="0"/>
              <a:t>if</a:t>
            </a:r>
            <a:r>
              <a:rPr lang="hr-HR" dirty="0" smtClean="0"/>
              <a:t>(</a:t>
            </a:r>
            <a:r>
              <a:rPr lang="hr-HR" dirty="0" err="1" smtClean="0"/>
              <a:t>statusTxt</a:t>
            </a:r>
            <a:r>
              <a:rPr lang="hr-HR" dirty="0" smtClean="0"/>
              <a:t>=="</a:t>
            </a:r>
            <a:r>
              <a:rPr lang="hr-HR" dirty="0" err="1" smtClean="0"/>
              <a:t>success</a:t>
            </a:r>
            <a:r>
              <a:rPr lang="hr-HR" dirty="0" smtClean="0"/>
              <a:t>")</a:t>
            </a:r>
            <a:br>
              <a:rPr lang="hr-HR" dirty="0" smtClean="0"/>
            </a:br>
            <a:r>
              <a:rPr lang="hr-HR" dirty="0" smtClean="0"/>
              <a:t>      </a:t>
            </a:r>
            <a:r>
              <a:rPr lang="hr-HR" dirty="0" err="1" smtClean="0"/>
              <a:t>alert</a:t>
            </a:r>
            <a:r>
              <a:rPr lang="hr-HR" dirty="0" smtClean="0"/>
              <a:t>("</a:t>
            </a:r>
            <a:r>
              <a:rPr lang="hr-HR" dirty="0" err="1" smtClean="0"/>
              <a:t>External</a:t>
            </a:r>
            <a:r>
              <a:rPr lang="hr-HR" dirty="0" smtClean="0"/>
              <a:t> </a:t>
            </a:r>
            <a:r>
              <a:rPr lang="hr-HR" dirty="0" err="1" smtClean="0"/>
              <a:t>content</a:t>
            </a:r>
            <a:r>
              <a:rPr lang="hr-HR" dirty="0" smtClean="0"/>
              <a:t> </a:t>
            </a:r>
            <a:r>
              <a:rPr lang="hr-HR" dirty="0" err="1" smtClean="0"/>
              <a:t>loaded</a:t>
            </a:r>
            <a:r>
              <a:rPr lang="hr-HR" dirty="0" smtClean="0"/>
              <a:t> </a:t>
            </a:r>
            <a:r>
              <a:rPr lang="hr-HR" dirty="0" err="1" smtClean="0"/>
              <a:t>successfully</a:t>
            </a:r>
            <a:r>
              <a:rPr lang="hr-HR" dirty="0" smtClean="0"/>
              <a:t>!");</a:t>
            </a:r>
            <a:br>
              <a:rPr lang="hr-HR" dirty="0" smtClean="0"/>
            </a:br>
            <a:r>
              <a:rPr lang="hr-HR" dirty="0" smtClean="0"/>
              <a:t>    </a:t>
            </a:r>
            <a:r>
              <a:rPr lang="hr-HR" dirty="0" err="1" smtClean="0"/>
              <a:t>if</a:t>
            </a:r>
            <a:r>
              <a:rPr lang="hr-HR" dirty="0" smtClean="0"/>
              <a:t>(</a:t>
            </a:r>
            <a:r>
              <a:rPr lang="hr-HR" dirty="0" err="1" smtClean="0"/>
              <a:t>statusTxt</a:t>
            </a:r>
            <a:r>
              <a:rPr lang="hr-HR" dirty="0" smtClean="0"/>
              <a:t>=="</a:t>
            </a:r>
            <a:r>
              <a:rPr lang="hr-HR" dirty="0" err="1" smtClean="0"/>
              <a:t>error</a:t>
            </a:r>
            <a:r>
              <a:rPr lang="hr-HR" dirty="0" smtClean="0"/>
              <a:t>")</a:t>
            </a:r>
            <a:br>
              <a:rPr lang="hr-HR" dirty="0" smtClean="0"/>
            </a:br>
            <a:r>
              <a:rPr lang="hr-HR" dirty="0" smtClean="0"/>
              <a:t>      </a:t>
            </a:r>
            <a:r>
              <a:rPr lang="hr-HR" dirty="0" err="1" smtClean="0"/>
              <a:t>alert</a:t>
            </a:r>
            <a:r>
              <a:rPr lang="hr-HR" dirty="0" smtClean="0"/>
              <a:t>("</a:t>
            </a:r>
            <a:r>
              <a:rPr lang="hr-HR" dirty="0" err="1" smtClean="0"/>
              <a:t>Error</a:t>
            </a:r>
            <a:r>
              <a:rPr lang="hr-HR" dirty="0" smtClean="0"/>
              <a:t>: "+</a:t>
            </a:r>
            <a:r>
              <a:rPr lang="hr-HR" dirty="0" err="1" smtClean="0"/>
              <a:t>xhr.status</a:t>
            </a:r>
            <a:r>
              <a:rPr lang="hr-HR" dirty="0" smtClean="0"/>
              <a:t>+": "+</a:t>
            </a:r>
            <a:r>
              <a:rPr lang="hr-HR" dirty="0" err="1" smtClean="0"/>
              <a:t>xhr.statusText</a:t>
            </a:r>
            <a:r>
              <a:rPr lang="hr-HR" dirty="0" smtClean="0"/>
              <a:t>);</a:t>
            </a:r>
            <a:br>
              <a:rPr lang="hr-HR" dirty="0" smtClean="0"/>
            </a:br>
            <a:r>
              <a:rPr lang="hr-HR" dirty="0" smtClean="0"/>
              <a:t>  });</a:t>
            </a:r>
            <a:br>
              <a:rPr lang="hr-HR" dirty="0" smtClean="0"/>
            </a:br>
            <a:r>
              <a:rPr lang="hr-HR" dirty="0" smtClean="0"/>
              <a:t>});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6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sz="3600" dirty="0"/>
              <a:t>get() </a:t>
            </a:r>
            <a:r>
              <a:rPr lang="hr-HR" sz="3600" dirty="0" smtClean="0"/>
              <a:t>metoda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 smtClean="0"/>
              <a:t>$.</a:t>
            </a:r>
            <a:r>
              <a:rPr lang="en-US" dirty="0"/>
              <a:t>get() </a:t>
            </a:r>
            <a:r>
              <a:rPr lang="hr-HR" dirty="0" smtClean="0"/>
              <a:t>metoda šalje zahtjev serveru koristeći </a:t>
            </a:r>
            <a:r>
              <a:rPr lang="en-US" dirty="0" smtClean="0"/>
              <a:t>HTTP </a:t>
            </a:r>
            <a:r>
              <a:rPr lang="en-US" dirty="0"/>
              <a:t>GET </a:t>
            </a:r>
            <a:r>
              <a:rPr lang="hr-HR" dirty="0" smtClean="0"/>
              <a:t>zahtjev</a:t>
            </a:r>
            <a:endParaRPr lang="hr-HR" dirty="0"/>
          </a:p>
          <a:p>
            <a:r>
              <a:rPr lang="hr-HR" dirty="0"/>
              <a:t>$.get(</a:t>
            </a:r>
            <a:r>
              <a:rPr lang="hr-HR" i="1" dirty="0"/>
              <a:t>URL,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$.get("demo_</a:t>
            </a:r>
            <a:r>
              <a:rPr lang="hr-HR" dirty="0" err="1"/>
              <a:t>test.asp</a:t>
            </a:r>
            <a:r>
              <a:rPr lang="hr-HR" dirty="0"/>
              <a:t>",</a:t>
            </a:r>
            <a:r>
              <a:rPr lang="hr-HR" dirty="0" err="1"/>
              <a:t>function</a:t>
            </a:r>
            <a:r>
              <a:rPr lang="hr-HR" dirty="0"/>
              <a:t>(</a:t>
            </a:r>
            <a:r>
              <a:rPr lang="hr-HR" dirty="0" err="1"/>
              <a:t>data</a:t>
            </a:r>
            <a:r>
              <a:rPr lang="hr-HR" dirty="0"/>
              <a:t>,status){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</a:t>
            </a:r>
            <a:r>
              <a:rPr lang="hr-HR" dirty="0" err="1"/>
              <a:t>alert</a:t>
            </a:r>
            <a:r>
              <a:rPr lang="hr-HR" dirty="0"/>
              <a:t>("Data: " + </a:t>
            </a:r>
            <a:r>
              <a:rPr lang="hr-HR" dirty="0" err="1"/>
              <a:t>data</a:t>
            </a:r>
            <a:r>
              <a:rPr lang="hr-HR" dirty="0"/>
              <a:t> + "\</a:t>
            </a:r>
            <a:r>
              <a:rPr lang="hr-HR" dirty="0" err="1"/>
              <a:t>nStatus</a:t>
            </a:r>
            <a:r>
              <a:rPr lang="hr-HR" dirty="0"/>
              <a:t>: " + status);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});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04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sz="3600" dirty="0" smtClean="0"/>
              <a:t>post() metoda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$.</a:t>
            </a:r>
            <a:r>
              <a:rPr lang="hr-HR" dirty="0" smtClean="0"/>
              <a:t>post</a:t>
            </a:r>
            <a:r>
              <a:rPr lang="en-US" dirty="0" smtClean="0"/>
              <a:t>() </a:t>
            </a:r>
            <a:r>
              <a:rPr lang="hr-HR" dirty="0" smtClean="0"/>
              <a:t>metoda šalje zahtjev serveru koristeći </a:t>
            </a:r>
            <a:r>
              <a:rPr lang="en-US" dirty="0" smtClean="0"/>
              <a:t>HTTP </a:t>
            </a:r>
            <a:r>
              <a:rPr lang="hr-HR" dirty="0" smtClean="0"/>
              <a:t>POST zahtjev</a:t>
            </a:r>
            <a:endParaRPr lang="hr-HR" dirty="0"/>
          </a:p>
          <a:p>
            <a:r>
              <a:rPr lang="hr-HR" dirty="0"/>
              <a:t>$.post(</a:t>
            </a:r>
            <a:r>
              <a:rPr lang="hr-HR" i="1" dirty="0"/>
              <a:t>URL,</a:t>
            </a:r>
            <a:r>
              <a:rPr lang="hr-HR" i="1" dirty="0" err="1"/>
              <a:t>data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 smtClean="0"/>
              <a:t>);</a:t>
            </a:r>
          </a:p>
          <a:p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$.post("demo_test_</a:t>
            </a:r>
            <a:r>
              <a:rPr lang="hr-HR" dirty="0" err="1"/>
              <a:t>post.asp</a:t>
            </a:r>
            <a:r>
              <a:rPr lang="hr-HR" dirty="0"/>
              <a:t>",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</a:t>
            </a:r>
            <a:r>
              <a:rPr lang="hr-HR" dirty="0" err="1"/>
              <a:t>name</a:t>
            </a:r>
            <a:r>
              <a:rPr lang="hr-HR" dirty="0"/>
              <a:t>:"</a:t>
            </a:r>
            <a:r>
              <a:rPr lang="hr-HR" dirty="0" err="1"/>
              <a:t>Donald</a:t>
            </a:r>
            <a:r>
              <a:rPr lang="hr-HR" dirty="0"/>
              <a:t> </a:t>
            </a:r>
            <a:r>
              <a:rPr lang="hr-HR" dirty="0" err="1"/>
              <a:t>Duck</a:t>
            </a:r>
            <a:r>
              <a:rPr lang="hr-HR" dirty="0"/>
              <a:t>",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</a:t>
            </a:r>
            <a:r>
              <a:rPr lang="hr-HR" dirty="0" err="1"/>
              <a:t>city</a:t>
            </a:r>
            <a:r>
              <a:rPr lang="hr-HR" dirty="0"/>
              <a:t>:"</a:t>
            </a:r>
            <a:r>
              <a:rPr lang="hr-HR" dirty="0" err="1"/>
              <a:t>Duckburg</a:t>
            </a:r>
            <a:r>
              <a:rPr lang="hr-HR" dirty="0"/>
              <a:t>"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},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function</a:t>
            </a:r>
            <a:r>
              <a:rPr lang="hr-HR" dirty="0"/>
              <a:t>(</a:t>
            </a:r>
            <a:r>
              <a:rPr lang="hr-HR" dirty="0" err="1"/>
              <a:t>data</a:t>
            </a:r>
            <a:r>
              <a:rPr lang="hr-HR" dirty="0"/>
              <a:t>,status){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   </a:t>
            </a:r>
            <a:r>
              <a:rPr lang="hr-HR" dirty="0" err="1"/>
              <a:t>alert</a:t>
            </a:r>
            <a:r>
              <a:rPr lang="hr-HR" dirty="0"/>
              <a:t>("Data: " + </a:t>
            </a:r>
            <a:r>
              <a:rPr lang="hr-HR" dirty="0" err="1"/>
              <a:t>data</a:t>
            </a:r>
            <a:r>
              <a:rPr lang="hr-HR" dirty="0"/>
              <a:t> + "\</a:t>
            </a:r>
            <a:r>
              <a:rPr lang="hr-HR" dirty="0" err="1"/>
              <a:t>nStatus</a:t>
            </a:r>
            <a:r>
              <a:rPr lang="hr-HR" dirty="0"/>
              <a:t>: " + status);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});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});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50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sz="3600" dirty="0" err="1"/>
              <a:t>noConflict</a:t>
            </a:r>
            <a:r>
              <a:rPr lang="hr-HR" sz="3600" dirty="0" smtClean="0"/>
              <a:t>() metoda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Mogući problemi prilikom korištenja nekoliko različitih biblioteka</a:t>
            </a:r>
          </a:p>
          <a:p>
            <a:r>
              <a:rPr lang="en-US" dirty="0"/>
              <a:t>The </a:t>
            </a:r>
            <a:r>
              <a:rPr lang="en-US" dirty="0" err="1"/>
              <a:t>noConflict</a:t>
            </a:r>
            <a:r>
              <a:rPr lang="en-US" dirty="0"/>
              <a:t>() </a:t>
            </a:r>
            <a:r>
              <a:rPr lang="hr-HR" dirty="0" smtClean="0"/>
              <a:t>metoda otpušta i zadržava </a:t>
            </a:r>
            <a:r>
              <a:rPr lang="en-US" dirty="0" smtClean="0"/>
              <a:t>$ </a:t>
            </a:r>
            <a:r>
              <a:rPr lang="hr-HR" dirty="0" smtClean="0"/>
              <a:t>oznaku identifikatora</a:t>
            </a:r>
            <a:r>
              <a:rPr lang="en-US" dirty="0" smtClean="0"/>
              <a:t>, </a:t>
            </a:r>
            <a:r>
              <a:rPr lang="hr-HR" dirty="0" smtClean="0"/>
              <a:t>kako bi ga druge skripte mogle koristiti</a:t>
            </a:r>
          </a:p>
          <a:p>
            <a:r>
              <a:rPr lang="en-US" dirty="0"/>
              <a:t>$.</a:t>
            </a:r>
            <a:r>
              <a:rPr lang="en-US" dirty="0" err="1"/>
              <a:t>noConflict</a:t>
            </a:r>
            <a:r>
              <a:rPr lang="en-US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(document).ready(function(){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jQuery</a:t>
            </a:r>
            <a:r>
              <a:rPr lang="en-US" dirty="0"/>
              <a:t>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jQuery</a:t>
            </a:r>
            <a:r>
              <a:rPr lang="en-US" dirty="0"/>
              <a:t>("p").text("</a:t>
            </a:r>
            <a:r>
              <a:rPr lang="en-US" dirty="0" err="1"/>
              <a:t>jQuery</a:t>
            </a:r>
            <a:r>
              <a:rPr lang="en-US" dirty="0"/>
              <a:t> is still working!");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85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AJAX – </a:t>
            </a:r>
            <a:r>
              <a:rPr lang="hr-HR" sz="3600" dirty="0" smtClean="0"/>
              <a:t>ostale metode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" y="1556792"/>
            <a:ext cx="9026147" cy="4176463"/>
          </a:xfrm>
        </p:spPr>
      </p:pic>
    </p:spTree>
    <p:extLst>
      <p:ext uri="{BB962C8B-B14F-4D97-AF65-F5344CB8AC3E}">
        <p14:creationId xmlns:p14="http://schemas.microsoft.com/office/powerpoint/2010/main" val="34796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47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toggle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sz="3600" dirty="0" smtClean="0"/>
              <a:t>Skraćeno pisanje </a:t>
            </a:r>
            <a:r>
              <a:rPr lang="hr-HR" sz="3600" dirty="0" err="1" smtClean="0"/>
              <a:t>hide</a:t>
            </a:r>
            <a:r>
              <a:rPr lang="hr-HR" sz="3600" dirty="0" smtClean="0"/>
              <a:t>() i </a:t>
            </a:r>
            <a:r>
              <a:rPr lang="hr-HR" sz="3600" dirty="0" err="1" smtClean="0"/>
              <a:t>show</a:t>
            </a:r>
            <a:r>
              <a:rPr lang="hr-HR" sz="3600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hr-HR" sz="3600" dirty="0"/>
              <a:t>$(</a:t>
            </a:r>
            <a:r>
              <a:rPr lang="hr-HR" sz="3600" i="1" dirty="0" err="1"/>
              <a:t>selector</a:t>
            </a:r>
            <a:r>
              <a:rPr lang="hr-HR" sz="3600" dirty="0"/>
              <a:t>).</a:t>
            </a:r>
            <a:r>
              <a:rPr lang="hr-HR" sz="3600" dirty="0" err="1"/>
              <a:t>toggle</a:t>
            </a:r>
            <a:r>
              <a:rPr lang="hr-HR" sz="3600" dirty="0"/>
              <a:t>(</a:t>
            </a:r>
            <a:r>
              <a:rPr lang="hr-HR" sz="3600" i="1" dirty="0" err="1"/>
              <a:t>speed</a:t>
            </a:r>
            <a:r>
              <a:rPr lang="hr-HR" sz="3600" i="1" dirty="0"/>
              <a:t>,</a:t>
            </a:r>
            <a:r>
              <a:rPr lang="hr-HR" sz="3600" i="1" dirty="0" err="1"/>
              <a:t>callback</a:t>
            </a:r>
            <a:r>
              <a:rPr lang="hr-HR" sz="3600" dirty="0"/>
              <a:t>);</a:t>
            </a:r>
            <a:endParaRPr lang="hr-HR" sz="3600" dirty="0" smtClean="0"/>
          </a:p>
          <a:p>
            <a:pPr>
              <a:lnSpc>
                <a:spcPct val="120000"/>
              </a:lnSpc>
            </a:pPr>
            <a:r>
              <a:rPr lang="hr-HR" sz="3600" dirty="0"/>
              <a:t>$("</a:t>
            </a:r>
            <a:r>
              <a:rPr lang="hr-HR" sz="3600" dirty="0" err="1"/>
              <a:t>button</a:t>
            </a:r>
            <a:r>
              <a:rPr lang="hr-HR" sz="3600" dirty="0"/>
              <a:t>").</a:t>
            </a:r>
            <a:r>
              <a:rPr lang="hr-HR" sz="3600" dirty="0" err="1"/>
              <a:t>click</a:t>
            </a:r>
            <a:r>
              <a:rPr lang="hr-HR" sz="3600" dirty="0"/>
              <a:t>(</a:t>
            </a:r>
            <a:r>
              <a:rPr lang="hr-HR" sz="3600" dirty="0" err="1"/>
              <a:t>function</a:t>
            </a:r>
            <a:r>
              <a:rPr lang="hr-HR" sz="3600" dirty="0"/>
              <a:t>(){</a:t>
            </a:r>
            <a:br>
              <a:rPr lang="hr-HR" sz="3600" dirty="0"/>
            </a:br>
            <a:r>
              <a:rPr lang="hr-HR" sz="3600" dirty="0"/>
              <a:t>  $("p").</a:t>
            </a:r>
            <a:r>
              <a:rPr lang="hr-HR" sz="3600" dirty="0" err="1"/>
              <a:t>toggle</a:t>
            </a:r>
            <a:r>
              <a:rPr lang="hr-HR" sz="3600" dirty="0"/>
              <a:t>();</a:t>
            </a:r>
            <a:br>
              <a:rPr lang="hr-HR" sz="3600" dirty="0"/>
            </a:br>
            <a:r>
              <a:rPr lang="hr-HR" sz="3600" dirty="0"/>
              <a:t>});</a:t>
            </a:r>
            <a:endParaRPr lang="hr-HR" sz="3600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sz="3600" dirty="0" smtClean="0"/>
              <a:t>Postoji nekoliko </a:t>
            </a:r>
            <a:r>
              <a:rPr lang="hr-HR" sz="3600" dirty="0" err="1" smtClean="0"/>
              <a:t>fade</a:t>
            </a:r>
            <a:r>
              <a:rPr lang="hr-HR" sz="3600" dirty="0" smtClean="0"/>
              <a:t> metoda a to su:</a:t>
            </a:r>
          </a:p>
          <a:p>
            <a:pPr lvl="1"/>
            <a:r>
              <a:rPr lang="hr-HR" sz="3200" dirty="0" err="1"/>
              <a:t>fadeIn</a:t>
            </a:r>
            <a:r>
              <a:rPr lang="hr-HR" sz="3200" dirty="0" smtClean="0"/>
              <a:t>()</a:t>
            </a:r>
            <a:endParaRPr lang="hr-HR" sz="3200" dirty="0"/>
          </a:p>
          <a:p>
            <a:pPr lvl="1"/>
            <a:r>
              <a:rPr lang="hr-HR" sz="3200" dirty="0" err="1"/>
              <a:t>fadeOut</a:t>
            </a:r>
            <a:r>
              <a:rPr lang="hr-HR" sz="3200" dirty="0" smtClean="0"/>
              <a:t>()</a:t>
            </a:r>
            <a:endParaRPr lang="hr-HR" sz="3200" dirty="0"/>
          </a:p>
          <a:p>
            <a:pPr lvl="1"/>
            <a:r>
              <a:rPr lang="hr-HR" sz="3200" dirty="0" err="1"/>
              <a:t>fadeToggle</a:t>
            </a:r>
            <a:r>
              <a:rPr lang="hr-HR" sz="3200" dirty="0" smtClean="0"/>
              <a:t>()</a:t>
            </a:r>
            <a:endParaRPr lang="hr-HR" sz="3200" dirty="0"/>
          </a:p>
          <a:p>
            <a:pPr lvl="1"/>
            <a:r>
              <a:rPr lang="hr-HR" sz="3200" dirty="0" err="1"/>
              <a:t>fadeTo</a:t>
            </a:r>
            <a:r>
              <a:rPr lang="hr-HR" sz="3200" dirty="0" smtClean="0"/>
              <a:t>()</a:t>
            </a:r>
            <a:endParaRPr lang="hr-HR" sz="3200" dirty="0"/>
          </a:p>
          <a:p>
            <a:pPr>
              <a:lnSpc>
                <a:spcPct val="120000"/>
              </a:lnSpc>
            </a:pPr>
            <a:endParaRPr lang="hr-HR" sz="3600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fadeIn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Metoda koji služi za polagano prikazivanje elemenata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/>
              <a:t>fadeIn</a:t>
            </a:r>
            <a:r>
              <a:rPr lang="hr-HR" dirty="0"/>
              <a:t>(</a:t>
            </a:r>
            <a:r>
              <a:rPr lang="hr-HR" i="1" dirty="0" err="1"/>
              <a:t>speed</a:t>
            </a:r>
            <a:r>
              <a:rPr lang="hr-HR" i="1" dirty="0"/>
              <a:t>,</a:t>
            </a:r>
            <a:r>
              <a:rPr lang="hr-HR" i="1" dirty="0" err="1"/>
              <a:t>callback</a:t>
            </a:r>
            <a:r>
              <a:rPr lang="hr-HR" dirty="0"/>
              <a:t>);</a:t>
            </a:r>
            <a:endParaRPr lang="hr-HR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r-HR" sz="2800" dirty="0"/>
              <a:t>$("</a:t>
            </a:r>
            <a:r>
              <a:rPr lang="hr-HR" sz="2800" dirty="0" err="1"/>
              <a:t>button</a:t>
            </a:r>
            <a:r>
              <a:rPr lang="hr-HR" sz="2800" dirty="0"/>
              <a:t>").</a:t>
            </a:r>
            <a:r>
              <a:rPr lang="hr-HR" sz="2800" dirty="0" err="1"/>
              <a:t>click</a:t>
            </a:r>
            <a:r>
              <a:rPr lang="hr-HR" sz="2800" dirty="0"/>
              <a:t>(</a:t>
            </a:r>
            <a:r>
              <a:rPr lang="hr-HR" sz="2800" dirty="0" err="1"/>
              <a:t>function</a:t>
            </a:r>
            <a:r>
              <a:rPr lang="hr-HR" sz="2800" dirty="0"/>
              <a:t>(){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$("#div1").</a:t>
            </a:r>
            <a:r>
              <a:rPr lang="hr-HR" sz="2800" dirty="0" err="1"/>
              <a:t>fadeIn</a:t>
            </a:r>
            <a:r>
              <a:rPr lang="hr-HR" sz="2800" dirty="0"/>
              <a:t>();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$("#div2").</a:t>
            </a:r>
            <a:r>
              <a:rPr lang="hr-HR" sz="2800" dirty="0" err="1"/>
              <a:t>fadeIn</a:t>
            </a:r>
            <a:r>
              <a:rPr lang="hr-HR" sz="2800" dirty="0"/>
              <a:t>("</a:t>
            </a:r>
            <a:r>
              <a:rPr lang="hr-HR" sz="2800" dirty="0" err="1"/>
              <a:t>slow</a:t>
            </a:r>
            <a:r>
              <a:rPr lang="hr-HR" sz="2800" dirty="0"/>
              <a:t>");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$("#div3").</a:t>
            </a:r>
            <a:r>
              <a:rPr lang="hr-HR" sz="2800" dirty="0" err="1"/>
              <a:t>fadeIn</a:t>
            </a:r>
            <a:r>
              <a:rPr lang="hr-HR" sz="2800" dirty="0"/>
              <a:t>(3000);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});</a:t>
            </a:r>
            <a:endParaRPr lang="hr-HR" sz="28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fadeOut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Metoda koji služi za polagano skrivanje elemenata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 smtClean="0"/>
              <a:t>fadeOut</a:t>
            </a:r>
            <a:r>
              <a:rPr lang="hr-HR" dirty="0" smtClean="0"/>
              <a:t>(</a:t>
            </a:r>
            <a:r>
              <a:rPr lang="hr-HR" i="1" dirty="0" err="1" smtClean="0"/>
              <a:t>speed</a:t>
            </a:r>
            <a:r>
              <a:rPr lang="hr-HR" i="1" dirty="0" smtClean="0"/>
              <a:t>,</a:t>
            </a:r>
            <a:r>
              <a:rPr lang="hr-HR" i="1" dirty="0" err="1" smtClean="0"/>
              <a:t>callback</a:t>
            </a:r>
            <a:r>
              <a:rPr lang="hr-HR" dirty="0"/>
              <a:t>);</a:t>
            </a:r>
            <a:endParaRPr lang="hr-HR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r-HR" sz="2800" dirty="0"/>
              <a:t>$("</a:t>
            </a:r>
            <a:r>
              <a:rPr lang="hr-HR" sz="2800" dirty="0" err="1"/>
              <a:t>button</a:t>
            </a:r>
            <a:r>
              <a:rPr lang="hr-HR" sz="2800" dirty="0"/>
              <a:t>").</a:t>
            </a:r>
            <a:r>
              <a:rPr lang="hr-HR" sz="2800" dirty="0" err="1"/>
              <a:t>click</a:t>
            </a:r>
            <a:r>
              <a:rPr lang="hr-HR" sz="2800" dirty="0"/>
              <a:t>(</a:t>
            </a:r>
            <a:r>
              <a:rPr lang="hr-HR" sz="2800" dirty="0" err="1"/>
              <a:t>function</a:t>
            </a:r>
            <a:r>
              <a:rPr lang="hr-HR" sz="2800" dirty="0"/>
              <a:t>(){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$("#div1").</a:t>
            </a:r>
            <a:r>
              <a:rPr lang="hr-HR" sz="2800" dirty="0" err="1" smtClean="0"/>
              <a:t>fadeOut</a:t>
            </a:r>
            <a:r>
              <a:rPr lang="hr-HR" sz="2800" dirty="0" smtClean="0"/>
              <a:t>();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$("#div2").</a:t>
            </a:r>
            <a:r>
              <a:rPr lang="hr-HR" sz="2800" dirty="0" err="1" smtClean="0"/>
              <a:t>fadeOut</a:t>
            </a:r>
            <a:r>
              <a:rPr lang="hr-HR" sz="2800" dirty="0" smtClean="0"/>
              <a:t>("</a:t>
            </a:r>
            <a:r>
              <a:rPr lang="hr-HR" sz="2800" dirty="0" err="1"/>
              <a:t>slow</a:t>
            </a:r>
            <a:r>
              <a:rPr lang="hr-HR" sz="2800" dirty="0"/>
              <a:t>");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$("#div3").</a:t>
            </a:r>
            <a:r>
              <a:rPr lang="hr-HR" sz="2800" dirty="0" err="1" smtClean="0"/>
              <a:t>fadeOut</a:t>
            </a:r>
            <a:r>
              <a:rPr lang="hr-HR" sz="2800" dirty="0" smtClean="0"/>
              <a:t>(3000</a:t>
            </a:r>
            <a:r>
              <a:rPr lang="hr-HR" sz="2800" dirty="0"/>
              <a:t>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});</a:t>
            </a:r>
            <a:endParaRPr lang="hr-HR" sz="28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</a:t>
            </a:r>
            <a:r>
              <a:rPr lang="hr-HR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fadeToggle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Metoda koji služi za prebacivanje između </a:t>
            </a:r>
            <a:r>
              <a:rPr lang="hr-HR" dirty="0" err="1" smtClean="0"/>
              <a:t>fadeIn</a:t>
            </a:r>
            <a:r>
              <a:rPr lang="hr-HR" dirty="0" smtClean="0"/>
              <a:t> i </a:t>
            </a:r>
            <a:r>
              <a:rPr lang="hr-HR" dirty="0" err="1" smtClean="0"/>
              <a:t>fadeOut</a:t>
            </a:r>
            <a:r>
              <a:rPr lang="hr-HR" dirty="0" smtClean="0"/>
              <a:t> metoda</a:t>
            </a:r>
          </a:p>
          <a:p>
            <a:pPr>
              <a:lnSpc>
                <a:spcPct val="120000"/>
              </a:lnSpc>
            </a:pPr>
            <a:r>
              <a:rPr lang="hr-HR" dirty="0"/>
              <a:t>$(</a:t>
            </a:r>
            <a:r>
              <a:rPr lang="hr-HR" i="1" dirty="0" err="1"/>
              <a:t>selector</a:t>
            </a:r>
            <a:r>
              <a:rPr lang="hr-HR" dirty="0"/>
              <a:t>).</a:t>
            </a:r>
            <a:r>
              <a:rPr lang="hr-HR" dirty="0" err="1" smtClean="0"/>
              <a:t>fadeToggle</a:t>
            </a:r>
            <a:r>
              <a:rPr lang="hr-HR" dirty="0" smtClean="0"/>
              <a:t>(</a:t>
            </a:r>
            <a:r>
              <a:rPr lang="hr-HR" i="1" dirty="0" err="1" smtClean="0"/>
              <a:t>speed</a:t>
            </a:r>
            <a:r>
              <a:rPr lang="hr-HR" i="1" dirty="0" smtClean="0"/>
              <a:t>,</a:t>
            </a:r>
            <a:r>
              <a:rPr lang="hr-HR" i="1" dirty="0" err="1" smtClean="0"/>
              <a:t>callback</a:t>
            </a:r>
            <a:r>
              <a:rPr lang="hr-HR" dirty="0"/>
              <a:t>);</a:t>
            </a:r>
            <a:endParaRPr lang="hr-HR" dirty="0" smtClean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r-HR" sz="2800" dirty="0"/>
              <a:t>$("</a:t>
            </a:r>
            <a:r>
              <a:rPr lang="hr-HR" sz="2800" dirty="0" err="1"/>
              <a:t>button</a:t>
            </a:r>
            <a:r>
              <a:rPr lang="hr-HR" sz="2800" dirty="0"/>
              <a:t>").</a:t>
            </a:r>
            <a:r>
              <a:rPr lang="hr-HR" sz="2800" dirty="0" err="1"/>
              <a:t>click</a:t>
            </a:r>
            <a:r>
              <a:rPr lang="hr-HR" sz="2800" dirty="0"/>
              <a:t>(</a:t>
            </a:r>
            <a:r>
              <a:rPr lang="hr-HR" sz="2800" dirty="0" err="1"/>
              <a:t>function</a:t>
            </a:r>
            <a:r>
              <a:rPr lang="hr-HR" sz="2800" dirty="0"/>
              <a:t>(){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$("#div1").</a:t>
            </a:r>
            <a:r>
              <a:rPr lang="hr-HR" sz="2800" dirty="0" err="1" smtClean="0"/>
              <a:t>fadeToggle</a:t>
            </a:r>
            <a:r>
              <a:rPr lang="hr-HR" sz="2800" dirty="0" smtClean="0"/>
              <a:t>();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$("#div2").</a:t>
            </a:r>
            <a:r>
              <a:rPr lang="hr-HR" sz="2800" dirty="0" err="1" smtClean="0"/>
              <a:t>fadeToggle</a:t>
            </a:r>
            <a:r>
              <a:rPr lang="hr-HR" sz="2800" dirty="0" smtClean="0"/>
              <a:t>("</a:t>
            </a:r>
            <a:r>
              <a:rPr lang="hr-HR" sz="2800" dirty="0" err="1"/>
              <a:t>slow</a:t>
            </a:r>
            <a:r>
              <a:rPr lang="hr-HR" sz="2800" dirty="0"/>
              <a:t>");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  $("#div3").</a:t>
            </a:r>
            <a:r>
              <a:rPr lang="hr-HR" sz="2800" dirty="0" err="1" smtClean="0"/>
              <a:t>fadeToggle</a:t>
            </a:r>
            <a:r>
              <a:rPr lang="hr-HR" sz="2800" dirty="0" smtClean="0"/>
              <a:t>(3000</a:t>
            </a:r>
            <a:r>
              <a:rPr lang="hr-HR" sz="2800" dirty="0"/>
              <a:t>);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});</a:t>
            </a:r>
            <a:endParaRPr lang="hr-HR" sz="28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1396</Words>
  <Application>Microsoft Office PowerPoint</Application>
  <PresentationFormat>On-screen Show (4:3)</PresentationFormat>
  <Paragraphs>304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Oblikovanje web stranica</vt:lpstr>
      <vt:lpstr>Sadržaj</vt:lpstr>
      <vt:lpstr>jQuery efekti</vt:lpstr>
      <vt:lpstr>jQuery hide() i show()</vt:lpstr>
      <vt:lpstr>jQuery toggle()</vt:lpstr>
      <vt:lpstr>jQuery fade</vt:lpstr>
      <vt:lpstr>jQuery fadeIn()</vt:lpstr>
      <vt:lpstr>jQuery fadeOut()</vt:lpstr>
      <vt:lpstr>jQuery fadeToggle()</vt:lpstr>
      <vt:lpstr>jQuery fadeTo()</vt:lpstr>
      <vt:lpstr>jQuery Sliding</vt:lpstr>
      <vt:lpstr>jQuery slideDown()</vt:lpstr>
      <vt:lpstr>jQuery slideUp()</vt:lpstr>
      <vt:lpstr>jQuery slideToggle()</vt:lpstr>
      <vt:lpstr>jQuery Animation</vt:lpstr>
      <vt:lpstr>jQuery Animation</vt:lpstr>
      <vt:lpstr>jQuery Animation - korištenje relativnih vrijednosti</vt:lpstr>
      <vt:lpstr>jQuery Animation - korištenje predefiniranih vrijednosti</vt:lpstr>
      <vt:lpstr>jQuery Animation - Uses Queue Functionality</vt:lpstr>
      <vt:lpstr>jQuery Animation – stop()</vt:lpstr>
      <vt:lpstr>jQuery Animation – chaining()</vt:lpstr>
      <vt:lpstr>jQuery Effects</vt:lpstr>
      <vt:lpstr>jQuery HTML DOM</vt:lpstr>
      <vt:lpstr>jQuery HTML DOM – dohvaćanje sadržaja</vt:lpstr>
      <vt:lpstr>jQuery HTML DOM – postavljanje sadržaja</vt:lpstr>
      <vt:lpstr>jQuery HTML DOM – dodavanje novih elemenata/sadržaja</vt:lpstr>
      <vt:lpstr>jQuery HTML DOM – append() i prepend()</vt:lpstr>
      <vt:lpstr>jQuery HTML DOM – after() i before()</vt:lpstr>
      <vt:lpstr>jQuery HTML DOM – remove() i empty()</vt:lpstr>
      <vt:lpstr>jQuery HTML DOM – CSS klase</vt:lpstr>
      <vt:lpstr>jQuery HTML DOM – CSS metoda</vt:lpstr>
      <vt:lpstr>jQuery HTML DOM – Dimensions</vt:lpstr>
      <vt:lpstr>jQuery HTML DOM – Dimensions</vt:lpstr>
      <vt:lpstr>jQuery HTML DOM – width() i height() metode</vt:lpstr>
      <vt:lpstr>jQuery HTML DOM – width() i height() metode</vt:lpstr>
      <vt:lpstr>jQuery HTML DOM – innerWidth() i innerHeight() metode</vt:lpstr>
      <vt:lpstr>jQuery HTML DOM – outerWidth() i outerHeight() metode</vt:lpstr>
      <vt:lpstr>jQuery HTML DOM – outerWidth() i outerHeight() metode</vt:lpstr>
      <vt:lpstr>jQuery AJAX – load() metoda</vt:lpstr>
      <vt:lpstr>jQuery AJAX – load() metoda</vt:lpstr>
      <vt:lpstr>jQuery AJAX – load() metoda</vt:lpstr>
      <vt:lpstr>jQuery AJAX – load() metoda</vt:lpstr>
      <vt:lpstr>jQuery AJAX – get() metoda</vt:lpstr>
      <vt:lpstr>jQuery AJAX – post() metoda</vt:lpstr>
      <vt:lpstr>jQuery AJAX – noConflict() metoda</vt:lpstr>
      <vt:lpstr>jQuery AJAX – ostale metode</vt:lpstr>
      <vt:lpstr>Kraj 9.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281</cp:revision>
  <dcterms:created xsi:type="dcterms:W3CDTF">2013-02-08T11:07:18Z</dcterms:created>
  <dcterms:modified xsi:type="dcterms:W3CDTF">2013-05-01T21:22:33Z</dcterms:modified>
</cp:coreProperties>
</file>