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9"/>
  </p:notesMasterIdLst>
  <p:handoutMasterIdLst>
    <p:handoutMasterId r:id="rId40"/>
  </p:handoutMasterIdLst>
  <p:sldIdLst>
    <p:sldId id="256" r:id="rId3"/>
    <p:sldId id="297" r:id="rId4"/>
    <p:sldId id="298" r:id="rId5"/>
    <p:sldId id="335" r:id="rId6"/>
    <p:sldId id="336" r:id="rId7"/>
    <p:sldId id="349" r:id="rId8"/>
    <p:sldId id="337" r:id="rId9"/>
    <p:sldId id="338" r:id="rId10"/>
    <p:sldId id="339" r:id="rId11"/>
    <p:sldId id="350" r:id="rId12"/>
    <p:sldId id="340" r:id="rId13"/>
    <p:sldId id="302" r:id="rId14"/>
    <p:sldId id="331" r:id="rId15"/>
    <p:sldId id="301" r:id="rId16"/>
    <p:sldId id="300" r:id="rId17"/>
    <p:sldId id="348" r:id="rId18"/>
    <p:sldId id="299" r:id="rId19"/>
    <p:sldId id="333" r:id="rId20"/>
    <p:sldId id="345" r:id="rId21"/>
    <p:sldId id="311" r:id="rId22"/>
    <p:sldId id="310" r:id="rId23"/>
    <p:sldId id="347" r:id="rId24"/>
    <p:sldId id="326" r:id="rId25"/>
    <p:sldId id="309" r:id="rId26"/>
    <p:sldId id="308" r:id="rId27"/>
    <p:sldId id="328" r:id="rId28"/>
    <p:sldId id="307" r:id="rId29"/>
    <p:sldId id="312" r:id="rId30"/>
    <p:sldId id="315" r:id="rId31"/>
    <p:sldId id="313" r:id="rId32"/>
    <p:sldId id="332" r:id="rId33"/>
    <p:sldId id="342" r:id="rId34"/>
    <p:sldId id="317" r:id="rId35"/>
    <p:sldId id="318" r:id="rId36"/>
    <p:sldId id="316" r:id="rId37"/>
    <p:sldId id="27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0" autoAdjust="0"/>
    <p:restoredTop sz="82881" autoAdjust="0"/>
  </p:normalViewPr>
  <p:slideViewPr>
    <p:cSldViewPr>
      <p:cViewPr varScale="1">
        <p:scale>
          <a:sx n="94" d="100"/>
          <a:sy n="94" d="100"/>
        </p:scale>
        <p:origin x="-28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664" t="1777" r="6664" b="1777"/>
          </a:stretch>
        </a:blipFill>
      </dgm:spPr>
      <dgm:t>
        <a:bodyPr/>
        <a:lstStyle/>
        <a:p>
          <a:endParaRPr lang="en-US"/>
        </a:p>
      </dgm:t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10" t="4541" r="-3510" b="4541"/>
          </a:stretch>
        </a:blipFill>
      </dgm:spPr>
      <dgm:t>
        <a:bodyPr/>
        <a:lstStyle/>
        <a:p>
          <a:endParaRPr lang="en-US"/>
        </a:p>
      </dgm:t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1777" r="3052" b="1777"/>
          </a:stretch>
        </a:blipFill>
      </dgm:spPr>
      <dgm:t>
        <a:bodyPr/>
        <a:lstStyle/>
        <a:p>
          <a:endParaRPr lang="en-US"/>
        </a:p>
      </dgm:t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5796" r="3052" b="5796"/>
          </a:stretch>
        </a:blipFill>
      </dgm:spPr>
      <dgm:t>
        <a:bodyPr/>
        <a:lstStyle/>
        <a:p>
          <a:endParaRPr lang="en-US"/>
        </a:p>
      </dgm:t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70" t="1777" r="-4170" b="1777"/>
          </a:stretch>
        </a:blipFill>
      </dgm:spPr>
      <dgm:t>
        <a:bodyPr/>
        <a:lstStyle/>
        <a:p>
          <a:endParaRPr lang="en-US"/>
        </a:p>
      </dgm:t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platform</a:t>
          </a: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AD1765FE-9338-47C6-B53E-7B5C8B103AE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Performance</a:t>
          </a:r>
        </a:p>
        <a:p>
          <a:r>
            <a:rPr lang="en-US" sz="1400" b="0" dirty="0" smtClean="0">
              <a:latin typeface="Corbel (Body)"/>
            </a:rPr>
            <a:t>Each page has been loaded successfully in 5 seconds as maximum time.</a:t>
          </a:r>
        </a:p>
        <a:p>
          <a:r>
            <a:rPr lang="en-US" sz="1400" b="0" dirty="0" smtClean="0">
              <a:latin typeface="Corbel (Body)"/>
            </a:rPr>
            <a:t>Can response 1000 as average of access users at the same time.</a:t>
          </a:r>
          <a:endParaRPr lang="en-US" sz="1400" b="0" dirty="0">
            <a:latin typeface="Corbel (Body)"/>
          </a:endParaRPr>
        </a:p>
      </dgm:t>
    </dgm:pt>
    <dgm:pt modelId="{4F9B5F85-76B4-49DB-8C67-0AC0DB6E704B}" type="parTrans" cxnId="{92BF26E6-C675-474F-917F-B78F05E45693}">
      <dgm:prSet/>
      <dgm:spPr/>
      <dgm:t>
        <a:bodyPr/>
        <a:lstStyle/>
        <a:p>
          <a:endParaRPr lang="en-US"/>
        </a:p>
      </dgm:t>
    </dgm:pt>
    <dgm:pt modelId="{79AE236F-3C2A-4319-967B-01CB41CD9835}" type="sibTrans" cxnId="{92BF26E6-C675-474F-917F-B78F05E45693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4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4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4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F8BA8-BF01-4309-B38C-C2DE7CB51957}" type="pres">
      <dgm:prSet presAssocID="{E1CBCFF7-0EBC-42B7-A319-8DF12943EFC3}" presName="spacer" presStyleCnt="0"/>
      <dgm:spPr/>
    </dgm:pt>
    <dgm:pt modelId="{D1152707-96A6-4D3F-8FC4-E4EFD927219D}" type="pres">
      <dgm:prSet presAssocID="{AD1765FE-9338-47C6-B53E-7B5C8B103AE4}" presName="comp" presStyleCnt="0"/>
      <dgm:spPr/>
    </dgm:pt>
    <dgm:pt modelId="{2D779863-9DA2-4F5A-814E-7DE9A25FEE45}" type="pres">
      <dgm:prSet presAssocID="{AD1765FE-9338-47C6-B53E-7B5C8B103AE4}" presName="box" presStyleLbl="node1" presStyleIdx="3" presStyleCnt="4" custLinFactNeighborX="-901" custLinFactNeighborY="-588"/>
      <dgm:spPr/>
      <dgm:t>
        <a:bodyPr/>
        <a:lstStyle/>
        <a:p>
          <a:endParaRPr lang="en-US"/>
        </a:p>
      </dgm:t>
    </dgm:pt>
    <dgm:pt modelId="{79D532E0-E956-436D-A85B-5B6A3357FBC0}" type="pres">
      <dgm:prSet presAssocID="{AD1765FE-9338-47C6-B53E-7B5C8B103AE4}" presName="img" presStyleLbl="fgImgPlace1" presStyleIdx="3" presStyleCnt="4" custAng="0" custScaleY="100840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</dgm:spPr>
      <dgm:t>
        <a:bodyPr/>
        <a:lstStyle/>
        <a:p>
          <a:endParaRPr lang="en-US"/>
        </a:p>
      </dgm:t>
    </dgm:pt>
    <dgm:pt modelId="{7D57651F-A7A0-490A-A871-3353727C6702}" type="pres">
      <dgm:prSet presAssocID="{AD1765FE-9338-47C6-B53E-7B5C8B103AE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8B789009-70A9-4553-8F62-4E14F215CECA}" type="presOf" srcId="{AD1765FE-9338-47C6-B53E-7B5C8B103AE4}" destId="{2D779863-9DA2-4F5A-814E-7DE9A25FEE45}" srcOrd="0" destOrd="0" presId="urn:microsoft.com/office/officeart/2005/8/layout/vList4#1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92BF26E6-C675-474F-917F-B78F05E45693}" srcId="{628CABA7-E17A-49BB-8C4F-879353F375D9}" destId="{AD1765FE-9338-47C6-B53E-7B5C8B103AE4}" srcOrd="3" destOrd="0" parTransId="{4F9B5F85-76B4-49DB-8C67-0AC0DB6E704B}" sibTransId="{79AE236F-3C2A-4319-967B-01CB41CD9835}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AF151020-9BFB-4458-BC31-8B520E866D91}" type="presOf" srcId="{AD1765FE-9338-47C6-B53E-7B5C8B103AE4}" destId="{7D57651F-A7A0-490A-A871-3353727C6702}" srcOrd="1" destOrd="0" presId="urn:microsoft.com/office/officeart/2005/8/layout/vList4#1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  <dgm:cxn modelId="{EBF37989-2084-4935-88DF-30F035AAD071}" type="presParOf" srcId="{0AACF08A-D8EA-4D51-B4CD-CC4D91617BA5}" destId="{1E2F8BA8-BF01-4309-B38C-C2DE7CB51957}" srcOrd="5" destOrd="0" presId="urn:microsoft.com/office/officeart/2005/8/layout/vList4#1"/>
    <dgm:cxn modelId="{08604005-E1C8-473E-8930-8D9ECA187062}" type="presParOf" srcId="{0AACF08A-D8EA-4D51-B4CD-CC4D91617BA5}" destId="{D1152707-96A6-4D3F-8FC4-E4EFD927219D}" srcOrd="6" destOrd="0" presId="urn:microsoft.com/office/officeart/2005/8/layout/vList4#1"/>
    <dgm:cxn modelId="{0C3C282A-B169-4E01-909D-97CF91EA9306}" type="presParOf" srcId="{D1152707-96A6-4D3F-8FC4-E4EFD927219D}" destId="{2D779863-9DA2-4F5A-814E-7DE9A25FEE45}" srcOrd="0" destOrd="0" presId="urn:microsoft.com/office/officeart/2005/8/layout/vList4#1"/>
    <dgm:cxn modelId="{773E508C-3170-4DF0-8B41-BE88F8664C51}" type="presParOf" srcId="{D1152707-96A6-4D3F-8FC4-E4EFD927219D}" destId="{79D532E0-E956-436D-A85B-5B6A3357FBC0}" srcOrd="1" destOrd="0" presId="urn:microsoft.com/office/officeart/2005/8/layout/vList4#1"/>
    <dgm:cxn modelId="{710BFDCA-30E7-43C0-B3B6-87B841491922}" type="presParOf" srcId="{D1152707-96A6-4D3F-8FC4-E4EFD927219D}" destId="{7D57651F-A7A0-490A-A871-3353727C6702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664" t="1777" r="6664" b="177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10" t="4541" r="-3510" b="454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1777" r="3052" b="177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052" t="5796" r="3052" b="579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70" t="1777" r="-4170" b="177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8458200" cy="1133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Maintainability</a:t>
          </a:r>
          <a:endParaRPr lang="en-US" sz="19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Changeability</a:t>
          </a:r>
          <a:r>
            <a:rPr lang="en-US" sz="1600" b="0" kern="1200" dirty="0" smtClean="0">
              <a:latin typeface="Corbel (Body)"/>
            </a:rPr>
            <a:t>: Function coded as component of </a:t>
          </a:r>
          <a:r>
            <a:rPr lang="en-US" sz="1600" b="0" kern="1200" dirty="0" err="1" smtClean="0">
              <a:latin typeface="Corbel (Body)"/>
            </a:rPr>
            <a:t>Joomla</a:t>
          </a:r>
          <a:r>
            <a:rPr lang="en-US" sz="1600" b="0" kern="1200" dirty="0" smtClean="0">
              <a:latin typeface="Corbel (Body)"/>
            </a:rPr>
            <a:t>, easy to edit.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Analyzability</a:t>
          </a:r>
          <a:r>
            <a:rPr lang="en-US" sz="1600" b="0" kern="1200" dirty="0" smtClean="0">
              <a:latin typeface="Corbel (Body)"/>
            </a:rPr>
            <a:t>: Having comment codes to help figure out.</a:t>
          </a:r>
          <a:endParaRPr lang="en-US" sz="1600" b="0" kern="1200" dirty="0">
            <a:latin typeface="Corbel (Body)"/>
          </a:endParaRPr>
        </a:p>
      </dsp:txBody>
      <dsp:txXfrm>
        <a:off x="1804987" y="0"/>
        <a:ext cx="6653212" cy="1133474"/>
      </dsp:txXfrm>
    </dsp:sp>
    <dsp:sp modelId="{BEEFFAAC-A8CD-4433-8EDA-5737C85AB46F}">
      <dsp:nvSpPr>
        <dsp:cNvPr id="0" name=""/>
        <dsp:cNvSpPr/>
      </dsp:nvSpPr>
      <dsp:spPr>
        <a:xfrm>
          <a:off x="113347" y="113347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246822"/>
          <a:ext cx="8458200" cy="11334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Usability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Learnability</a:t>
          </a:r>
          <a:r>
            <a:rPr lang="en-US" sz="1400" b="0" kern="1200" dirty="0" smtClean="0">
              <a:latin typeface="Corbel (Body)"/>
            </a:rPr>
            <a:t>: Content and Question design easy to study with high school student.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Understandability</a:t>
          </a:r>
          <a:r>
            <a:rPr lang="en-US" sz="1400" b="0" kern="1200" dirty="0" smtClean="0">
              <a:latin typeface="Corbel (Body)"/>
            </a:rPr>
            <a:t>: Control in front page has small numbers and clear meaning.</a:t>
          </a:r>
          <a:endParaRPr lang="en-US" sz="1400" b="0" kern="1200" dirty="0">
            <a:latin typeface="Corbel (Body)"/>
          </a:endParaRPr>
        </a:p>
      </dsp:txBody>
      <dsp:txXfrm>
        <a:off x="1804987" y="1246822"/>
        <a:ext cx="6653212" cy="1133474"/>
      </dsp:txXfrm>
    </dsp:sp>
    <dsp:sp modelId="{5D1ADF10-2035-412E-BD2F-4CE3F3CD30BA}">
      <dsp:nvSpPr>
        <dsp:cNvPr id="0" name=""/>
        <dsp:cNvSpPr/>
      </dsp:nvSpPr>
      <dsp:spPr>
        <a:xfrm>
          <a:off x="113347" y="1360169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2493644"/>
          <a:ext cx="8458200" cy="11334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Portability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Adaptability</a:t>
          </a:r>
          <a:r>
            <a:rPr lang="en-US" sz="1400" b="0" kern="1200" dirty="0" smtClean="0">
              <a:latin typeface="Corbel (Body)"/>
            </a:rPr>
            <a:t>: Using PHP to develop, can use in many platform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b="1" kern="1200" dirty="0" smtClean="0">
              <a:latin typeface="Corbel (Body)"/>
            </a:rPr>
            <a:t>Replaceability</a:t>
          </a:r>
          <a:r>
            <a:rPr lang="vi-VN" sz="1400" b="0" kern="1200" dirty="0" smtClean="0">
              <a:latin typeface="Corbel (Body)"/>
            </a:rPr>
            <a:t>: Component/Module use in Joomla can replace independent</a:t>
          </a:r>
          <a:r>
            <a:rPr lang="en-US" sz="1400" b="0" kern="1200" dirty="0" smtClean="0">
              <a:latin typeface="Corbel (Body)"/>
            </a:rPr>
            <a:t>.</a:t>
          </a:r>
          <a:endParaRPr lang="en-US" sz="1400" b="0" kern="1200" dirty="0">
            <a:latin typeface="Corbel (Body)"/>
          </a:endParaRPr>
        </a:p>
      </dsp:txBody>
      <dsp:txXfrm>
        <a:off x="1804987" y="2493644"/>
        <a:ext cx="6653212" cy="1133474"/>
      </dsp:txXfrm>
    </dsp:sp>
    <dsp:sp modelId="{4FF0269B-E64D-46EF-A86E-48F866FA13F4}">
      <dsp:nvSpPr>
        <dsp:cNvPr id="0" name=""/>
        <dsp:cNvSpPr/>
      </dsp:nvSpPr>
      <dsp:spPr>
        <a:xfrm>
          <a:off x="113347" y="2606992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79863-9DA2-4F5A-814E-7DE9A25FEE45}">
      <dsp:nvSpPr>
        <dsp:cNvPr id="0" name=""/>
        <dsp:cNvSpPr/>
      </dsp:nvSpPr>
      <dsp:spPr>
        <a:xfrm>
          <a:off x="0" y="3733802"/>
          <a:ext cx="8458200" cy="11334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Performance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Each page has been loaded successfully in 5 seconds as maximum time.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Can response 1000 as average of access users at the same time.</a:t>
          </a:r>
          <a:endParaRPr lang="en-US" sz="1400" b="0" kern="1200" dirty="0">
            <a:latin typeface="Corbel (Body)"/>
          </a:endParaRPr>
        </a:p>
      </dsp:txBody>
      <dsp:txXfrm>
        <a:off x="1804987" y="3733802"/>
        <a:ext cx="6653212" cy="1133475"/>
      </dsp:txXfrm>
    </dsp:sp>
    <dsp:sp modelId="{79D532E0-E956-436D-A85B-5B6A3357FBC0}">
      <dsp:nvSpPr>
        <dsp:cNvPr id="0" name=""/>
        <dsp:cNvSpPr/>
      </dsp:nvSpPr>
      <dsp:spPr>
        <a:xfrm>
          <a:off x="113347" y="3850006"/>
          <a:ext cx="1691640" cy="91439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pPr/>
              <a:t>27/08/2012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110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du an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minh con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nay rat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</a:t>
            </a:r>
          </a:p>
          <a:p>
            <a:r>
              <a:rPr lang="en-US" baseline="0" dirty="0" smtClean="0"/>
              <a:t>, bon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nho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milestone 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luc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vi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sot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smtClean="0"/>
              <a:t> do du an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472795"/>
              </p:ext>
            </p:extLst>
          </p:nvPr>
        </p:nvGraphicFramePr>
        <p:xfrm>
          <a:off x="152400" y="990599"/>
          <a:ext cx="861060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E-learning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28800"/>
            <a:ext cx="360477" cy="36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1828800"/>
            <a:ext cx="360477" cy="360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2458923"/>
            <a:ext cx="360477" cy="36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144723"/>
            <a:ext cx="360477" cy="360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830523"/>
            <a:ext cx="360477" cy="360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4440123"/>
            <a:ext cx="360477" cy="360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125923"/>
            <a:ext cx="360477" cy="360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811723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Incremental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558643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4277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40635"/>
              </p:ext>
            </p:extLst>
          </p:nvPr>
        </p:nvGraphicFramePr>
        <p:xfrm>
          <a:off x="228600" y="1524000"/>
          <a:ext cx="8534401" cy="46148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before initiating project,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54" y="914400"/>
            <a:ext cx="8229600" cy="411163"/>
          </a:xfrm>
        </p:spPr>
        <p:txBody>
          <a:bodyPr/>
          <a:lstStyle/>
          <a:p>
            <a:r>
              <a:rPr lang="en-US" dirty="0"/>
              <a:t>5. Quality Plan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 is executed with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4908" y="6553200"/>
            <a:ext cx="2133600" cy="228600"/>
          </a:xfrm>
        </p:spPr>
        <p:txBody>
          <a:bodyPr/>
          <a:lstStyle/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7814" y="2590800"/>
            <a:ext cx="7586586" cy="3884067"/>
            <a:chOff x="398938" y="1511189"/>
            <a:chExt cx="8549570" cy="4495166"/>
          </a:xfrm>
        </p:grpSpPr>
        <p:sp>
          <p:nvSpPr>
            <p:cNvPr id="5" name="Oval 4"/>
            <p:cNvSpPr/>
            <p:nvPr/>
          </p:nvSpPr>
          <p:spPr bwMode="auto">
            <a:xfrm>
              <a:off x="112522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High Level Design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96342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Low Level Design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86450" y="50722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Coding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60948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Unit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Testing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45784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Integration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Testing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192520" y="1511192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System Testing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01320" y="1511189"/>
              <a:ext cx="2190612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Software Requirement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Specification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Arrow Connector 12"/>
            <p:cNvCxnSpPr>
              <a:stCxn id="11" idx="6"/>
              <a:endCxn id="10" idx="2"/>
            </p:cNvCxnSpPr>
            <p:nvPr/>
          </p:nvCxnSpPr>
          <p:spPr bwMode="auto">
            <a:xfrm>
              <a:off x="2591933" y="1930289"/>
              <a:ext cx="3600588" cy="3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9" idx="2"/>
            </p:cNvCxnSpPr>
            <p:nvPr/>
          </p:nvCxnSpPr>
          <p:spPr bwMode="auto">
            <a:xfrm>
              <a:off x="2877820" y="3101229"/>
              <a:ext cx="258002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8" idx="2"/>
            </p:cNvCxnSpPr>
            <p:nvPr/>
          </p:nvCxnSpPr>
          <p:spPr bwMode="auto">
            <a:xfrm>
              <a:off x="3716020" y="4195969"/>
              <a:ext cx="89346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urved Right Arrow 26"/>
            <p:cNvSpPr/>
            <p:nvPr/>
          </p:nvSpPr>
          <p:spPr bwMode="auto">
            <a:xfrm rot="20289523">
              <a:off x="398938" y="2384315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Curved Right Arrow 27"/>
            <p:cNvSpPr/>
            <p:nvPr/>
          </p:nvSpPr>
          <p:spPr bwMode="auto">
            <a:xfrm rot="20289523">
              <a:off x="1175904" y="3606613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urved Right Arrow 28"/>
            <p:cNvSpPr/>
            <p:nvPr/>
          </p:nvSpPr>
          <p:spPr bwMode="auto">
            <a:xfrm rot="19311092">
              <a:off x="2318904" y="4802181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Curved Right Arrow 29"/>
            <p:cNvSpPr/>
            <p:nvPr/>
          </p:nvSpPr>
          <p:spPr bwMode="auto">
            <a:xfrm rot="2399045" flipH="1" flipV="1">
              <a:off x="5386401" y="471923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Curved Right Arrow 30"/>
            <p:cNvSpPr/>
            <p:nvPr/>
          </p:nvSpPr>
          <p:spPr bwMode="auto">
            <a:xfrm rot="1855659" flipH="1" flipV="1">
              <a:off x="6637295" y="3491452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urved Right Arrow 31"/>
            <p:cNvSpPr/>
            <p:nvPr/>
          </p:nvSpPr>
          <p:spPr bwMode="auto">
            <a:xfrm rot="1855659" flipH="1" flipV="1">
              <a:off x="7462175" y="218598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76394" y="1634406"/>
              <a:ext cx="11538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Verify/Validate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56951" y="3918970"/>
              <a:ext cx="568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68845" y="2821811"/>
              <a:ext cx="568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40" name="Up-Down Arrow 39"/>
            <p:cNvSpPr/>
            <p:nvPr/>
          </p:nvSpPr>
          <p:spPr bwMode="auto">
            <a:xfrm>
              <a:off x="8119675" y="1530878"/>
              <a:ext cx="209466" cy="4475477"/>
            </a:xfrm>
            <a:prstGeom prst="upDownArrow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06986" y="3934359"/>
              <a:ext cx="641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21/6</a:t>
              </a:r>
            </a:p>
            <a:p>
              <a:r>
                <a:rPr lang="en-US" sz="1400" dirty="0" smtClean="0"/>
                <a:t>- 27/7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06986" y="283961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28/7</a:t>
              </a:r>
            </a:p>
            <a:p>
              <a:r>
                <a:rPr lang="en-US" sz="1400" dirty="0" smtClean="0"/>
                <a:t>- 1/8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06986" y="166867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2/7</a:t>
              </a:r>
            </a:p>
            <a:p>
              <a:r>
                <a:rPr lang="en-US" sz="1400" dirty="0" smtClean="0"/>
                <a:t>- 6/8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71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</a:rPr>
              <a:t>Joomla</a:t>
            </a:r>
            <a:r>
              <a:rPr lang="en-US" sz="2000" dirty="0" smtClean="0">
                <a:solidFill>
                  <a:schemeClr val="tx1"/>
                </a:solidFill>
              </a:rPr>
              <a:t> 1.5 open source – a content management system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Tools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478529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r>
              <a:rPr lang="en-US" smtClean="0"/>
              <a:t>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15513" y="2442776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Most functions 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25916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375439"/>
            <a:ext cx="468883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1000 questions and theory library has 100 lessons.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0913" y="1337564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Arial"/>
              </a:rPr>
              <a:t>Most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</a:t>
            </a:r>
            <a:r>
              <a:rPr lang="en-US" dirty="0" smtClean="0">
                <a:solidFill>
                  <a:schemeClr val="tx1"/>
                </a:solidFill>
                <a:latin typeface="Corbel (Body)"/>
              </a:rPr>
              <a:t>subjects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50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6489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preparation:</a:t>
            </a:r>
            <a:endParaRPr lang="en-US" sz="2200" dirty="0">
              <a:solidFill>
                <a:schemeClr val="tx1"/>
              </a:solidFill>
              <a:latin typeface="Corbel (Body)"/>
            </a:endParaRP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theories.</a:t>
            </a:r>
            <a:endParaRPr lang="en-US" sz="2200" dirty="0">
              <a:solidFill>
                <a:schemeClr val="tx1"/>
              </a:solidFill>
              <a:latin typeface="Corbel (Body)"/>
            </a:endParaRP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questions</a:t>
            </a:r>
            <a:r>
              <a:rPr lang="en-US" sz="2200" dirty="0">
                <a:solidFill>
                  <a:schemeClr val="tx1"/>
                </a:solidFill>
                <a:latin typeface="Corbel (Body)"/>
              </a:rPr>
              <a:t>.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Reliable source of information: 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Information Supporter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Wikipedia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Vietnam </a:t>
            </a:r>
            <a:r>
              <a:rPr lang="en-US" sz="1800" dirty="0">
                <a:solidFill>
                  <a:schemeClr val="tx1"/>
                </a:solidFill>
                <a:latin typeface="Corbel (Body)"/>
              </a:rPr>
              <a:t>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1000 </a:t>
            </a:r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45347056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7" y="1252351"/>
            <a:ext cx="8136577" cy="583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4668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8788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" name="SmartDraw" r:id="rId3" imgW="8703268" imgH="4533499" progId="">
                  <p:embed/>
                </p:oleObj>
              </mc:Choice>
              <mc:Fallback>
                <p:oleObj name="SmartDraw" r:id="rId3" imgW="8703268" imgH="4533499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6A6A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6336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2" descr="D:\r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" y="990600"/>
            <a:ext cx="906124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4110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21/6/2012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77453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16882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5671498"/>
            <a:ext cx="3152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 successful coverage</a:t>
            </a:r>
            <a:r>
              <a:rPr lang="en-US" sz="1400" dirty="0" smtClean="0"/>
              <a:t>:        </a:t>
            </a:r>
            <a:r>
              <a:rPr lang="en-US" sz="1400" b="1" dirty="0" smtClean="0"/>
              <a:t>99%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Corbel (Body)"/>
              </a:rPr>
              <a:t>Learn </a:t>
            </a:r>
            <a:r>
              <a:rPr lang="en-US" sz="2000" dirty="0">
                <a:solidFill>
                  <a:schemeClr val="tx1"/>
                </a:solidFill>
                <a:latin typeface="Corbel (Body)"/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  <a:latin typeface="Corbel (Body)"/>
              </a:rPr>
              <a:t>).</a:t>
            </a:r>
            <a:endParaRPr lang="en-US" sz="2000" dirty="0">
              <a:solidFill>
                <a:schemeClr val="tx1"/>
              </a:solidFill>
              <a:latin typeface="Corbel (Body)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Corbel (Body)"/>
              </a:rPr>
              <a:t>Improve team works.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rbel (Body)"/>
                <a:ea typeface="Times New Roman"/>
                <a:cs typeface="Arial" pitchFamily="34" charset="0"/>
              </a:rPr>
              <a:t>More skills about software management </a:t>
            </a:r>
            <a:r>
              <a:rPr lang="en-US" sz="2000" dirty="0" smtClean="0">
                <a:solidFill>
                  <a:schemeClr val="tx1"/>
                </a:solidFill>
                <a:latin typeface="Corbel (Body)"/>
                <a:ea typeface="Times New Roman"/>
                <a:cs typeface="Arial" pitchFamily="34" charset="0"/>
              </a:rPr>
              <a:t>process.</a:t>
            </a:r>
            <a:endParaRPr lang="en-US" sz="2000" dirty="0" smtClean="0">
              <a:solidFill>
                <a:schemeClr val="tx1"/>
              </a:solidFill>
              <a:latin typeface="Corbel (Body)"/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dirty="0" smtClean="0"/>
              <a:t>Future: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Add more question bank and theories.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functions of the system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Update interface to more usability.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705600" y="659384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Existing </a:t>
            </a:r>
            <a:r>
              <a:rPr lang="en-US" dirty="0" smtClean="0"/>
              <a:t>Systems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943015"/>
              </p:ext>
            </p:extLst>
          </p:nvPr>
        </p:nvGraphicFramePr>
        <p:xfrm>
          <a:off x="1295400" y="990599"/>
          <a:ext cx="645795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8800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3228</TotalTime>
  <Words>3156</Words>
  <Application>Microsoft Office PowerPoint</Application>
  <PresentationFormat>On-screen Show (4:3)</PresentationFormat>
  <Paragraphs>526</Paragraphs>
  <Slides>36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Systems</vt:lpstr>
      <vt:lpstr>The Existing System</vt:lpstr>
      <vt:lpstr>Idea</vt:lpstr>
      <vt:lpstr>Proposal</vt:lpstr>
      <vt:lpstr>Objective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NamThieuGia</cp:lastModifiedBy>
  <cp:revision>344</cp:revision>
  <dcterms:created xsi:type="dcterms:W3CDTF">2012-08-17T13:30:41Z</dcterms:created>
  <dcterms:modified xsi:type="dcterms:W3CDTF">2012-08-27T12:08:08Z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