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2"/>
  </p:sldMasterIdLst>
  <p:notesMasterIdLst>
    <p:notesMasterId r:id="rId36"/>
  </p:notesMasterIdLst>
  <p:sldIdLst>
    <p:sldId id="256" r:id="rId3"/>
    <p:sldId id="297" r:id="rId4"/>
    <p:sldId id="298" r:id="rId5"/>
    <p:sldId id="277" r:id="rId6"/>
    <p:sldId id="306" r:id="rId7"/>
    <p:sldId id="320" r:id="rId8"/>
    <p:sldId id="321" r:id="rId9"/>
    <p:sldId id="322" r:id="rId10"/>
    <p:sldId id="319" r:id="rId11"/>
    <p:sldId id="305" r:id="rId12"/>
    <p:sldId id="304" r:id="rId13"/>
    <p:sldId id="303" r:id="rId14"/>
    <p:sldId id="302" r:id="rId15"/>
    <p:sldId id="301" r:id="rId16"/>
    <p:sldId id="300" r:id="rId17"/>
    <p:sldId id="299" r:id="rId18"/>
    <p:sldId id="311" r:id="rId19"/>
    <p:sldId id="310" r:id="rId20"/>
    <p:sldId id="309" r:id="rId21"/>
    <p:sldId id="308" r:id="rId22"/>
    <p:sldId id="307" r:id="rId23"/>
    <p:sldId id="312" r:id="rId24"/>
    <p:sldId id="315" r:id="rId25"/>
    <p:sldId id="314" r:id="rId26"/>
    <p:sldId id="313" r:id="rId27"/>
    <p:sldId id="318" r:id="rId28"/>
    <p:sldId id="317" r:id="rId29"/>
    <p:sldId id="316" r:id="rId30"/>
    <p:sldId id="278" r:id="rId31"/>
    <p:sldId id="290" r:id="rId32"/>
    <p:sldId id="295" r:id="rId33"/>
    <p:sldId id="296" r:id="rId34"/>
    <p:sldId id="27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A4F"/>
    <a:srgbClr val="FF7C80"/>
    <a:srgbClr val="080808"/>
    <a:srgbClr val="72B88E"/>
    <a:srgbClr val="EAEAEA"/>
    <a:srgbClr val="FEFEFE"/>
    <a:srgbClr val="DDDDD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2" autoAdjust="0"/>
    <p:restoredTop sz="89860" autoAdjust="0"/>
  </p:normalViewPr>
  <p:slideViewPr>
    <p:cSldViewPr>
      <p:cViewPr varScale="1">
        <p:scale>
          <a:sx n="100" d="100"/>
          <a:sy n="100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3F58-E72F-4617-9A15-6B7F181D3BA1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49F02-7B7E-4405-841E-9FEA710E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(</a:t>
            </a:r>
            <a:r>
              <a:rPr lang="en-US" sz="1200" dirty="0" err="1" smtClean="0"/>
              <a:t>đặt</a:t>
            </a:r>
            <a:r>
              <a:rPr lang="en-US" sz="1200" dirty="0" smtClean="0"/>
              <a:t> </a:t>
            </a:r>
            <a:r>
              <a:rPr lang="en-US" sz="1200" dirty="0" err="1" smtClean="0"/>
              <a:t>vấn</a:t>
            </a:r>
            <a:r>
              <a:rPr lang="en-US" sz="1200" dirty="0" smtClean="0"/>
              <a:t> </a:t>
            </a:r>
            <a:r>
              <a:rPr lang="en-US" sz="1200" dirty="0" err="1" smtClean="0"/>
              <a:t>đề</a:t>
            </a:r>
            <a:r>
              <a:rPr lang="en-US" sz="1200" dirty="0" smtClean="0"/>
              <a:t>, </a:t>
            </a:r>
            <a:r>
              <a:rPr lang="en-US" sz="1200" dirty="0" err="1" smtClean="0"/>
              <a:t>nêu</a:t>
            </a:r>
            <a:r>
              <a:rPr lang="en-US" sz="1200" dirty="0" smtClean="0"/>
              <a:t> </a:t>
            </a:r>
            <a:r>
              <a:rPr lang="en-US" sz="1200" dirty="0" err="1" smtClean="0"/>
              <a:t>ra</a:t>
            </a:r>
            <a:r>
              <a:rPr lang="en-US" sz="1200" dirty="0" smtClean="0"/>
              <a:t> existing system(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phép</a:t>
            </a:r>
            <a:r>
              <a:rPr lang="en-US" sz="1200" dirty="0" smtClean="0"/>
              <a:t> so </a:t>
            </a:r>
            <a:r>
              <a:rPr lang="en-US" sz="1200" dirty="0" err="1" smtClean="0"/>
              <a:t>sánh</a:t>
            </a:r>
            <a:r>
              <a:rPr lang="en-US" sz="1200" dirty="0" smtClean="0"/>
              <a:t> </a:t>
            </a:r>
            <a:r>
              <a:rPr lang="en-US" sz="1200" dirty="0" err="1" smtClean="0"/>
              <a:t>với</a:t>
            </a:r>
            <a:r>
              <a:rPr lang="en-US" sz="1200" dirty="0" smtClean="0"/>
              <a:t> </a:t>
            </a:r>
            <a:r>
              <a:rPr lang="en-US" sz="1200" dirty="0" err="1" smtClean="0"/>
              <a:t>sp</a:t>
            </a:r>
            <a:r>
              <a:rPr lang="en-US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mình</a:t>
            </a:r>
            <a:r>
              <a:rPr lang="en-US" sz="1200" dirty="0" smtClean="0"/>
              <a:t>) . </a:t>
            </a:r>
            <a:r>
              <a:rPr lang="en-US" sz="1200" dirty="0" err="1" smtClean="0"/>
              <a:t>Trong</a:t>
            </a:r>
            <a:r>
              <a:rPr lang="en-US" sz="1200" dirty="0" smtClean="0"/>
              <a:t> report </a:t>
            </a:r>
            <a:r>
              <a:rPr lang="en-US" sz="1200" dirty="0" err="1" smtClean="0"/>
              <a:t>tớ</a:t>
            </a:r>
            <a:r>
              <a:rPr lang="en-US" sz="1200" dirty="0" smtClean="0"/>
              <a:t> </a:t>
            </a:r>
            <a:r>
              <a:rPr lang="en-US" sz="1200" dirty="0" err="1" smtClean="0"/>
              <a:t>hệ</a:t>
            </a:r>
            <a:r>
              <a:rPr lang="en-US" sz="1200" dirty="0" smtClean="0"/>
              <a:t> </a:t>
            </a:r>
            <a:r>
              <a:rPr lang="en-US" sz="1200" dirty="0" err="1" smtClean="0"/>
              <a:t>thống</a:t>
            </a:r>
            <a:r>
              <a:rPr lang="en-US" sz="1200" dirty="0" smtClean="0"/>
              <a:t> = 1 table </a:t>
            </a:r>
            <a:r>
              <a:rPr lang="en-US" sz="1200" dirty="0" err="1" smtClean="0"/>
              <a:t>về</a:t>
            </a:r>
            <a:r>
              <a:rPr lang="en-US" sz="1200" dirty="0" smtClean="0"/>
              <a:t> 3 </a:t>
            </a:r>
            <a:r>
              <a:rPr lang="en-US" sz="1200" dirty="0" err="1" smtClean="0"/>
              <a:t>trang</a:t>
            </a:r>
            <a:r>
              <a:rPr lang="en-US" sz="1200" dirty="0" smtClean="0"/>
              <a:t> hocmai.vn,moon.vn,hoc360.vn, </a:t>
            </a:r>
            <a:r>
              <a:rPr lang="en-US" sz="1200" dirty="0" err="1" smtClean="0"/>
              <a:t>nhg</a:t>
            </a:r>
            <a:r>
              <a:rPr lang="en-US" sz="1200" dirty="0" smtClean="0"/>
              <a:t> </a:t>
            </a:r>
            <a:r>
              <a:rPr lang="en-US" sz="1200" dirty="0" err="1" smtClean="0"/>
              <a:t>còn</a:t>
            </a:r>
            <a:r>
              <a:rPr lang="en-US" sz="1200" dirty="0" smtClean="0"/>
              <a:t> </a:t>
            </a:r>
            <a:r>
              <a:rPr lang="en-US" sz="1200" dirty="0" err="1" smtClean="0"/>
              <a:t>thiếu</a:t>
            </a:r>
            <a:r>
              <a:rPr lang="en-US" sz="1200" dirty="0" smtClean="0"/>
              <a:t> </a:t>
            </a:r>
            <a:r>
              <a:rPr lang="en-US" sz="1200" dirty="0" err="1" smtClean="0"/>
              <a:t>hệ</a:t>
            </a:r>
            <a:r>
              <a:rPr lang="en-US" sz="1200" dirty="0" smtClean="0"/>
              <a:t> </a:t>
            </a:r>
            <a:r>
              <a:rPr lang="en-US" sz="1200" dirty="0" err="1" smtClean="0"/>
              <a:t>thống</a:t>
            </a:r>
            <a:r>
              <a:rPr lang="en-US" sz="1200" dirty="0" smtClean="0"/>
              <a:t> </a:t>
            </a:r>
            <a:r>
              <a:rPr lang="en-US" sz="1200" dirty="0" err="1" smtClean="0"/>
              <a:t>mình</a:t>
            </a:r>
            <a:r>
              <a:rPr lang="en-US" sz="1200" dirty="0" smtClean="0"/>
              <a:t> </a:t>
            </a:r>
            <a:r>
              <a:rPr lang="en-US" sz="1200" dirty="0" err="1" smtClean="0"/>
              <a:t>có</a:t>
            </a:r>
            <a:r>
              <a:rPr lang="en-US" sz="1200" dirty="0" smtClean="0"/>
              <a:t> </a:t>
            </a:r>
            <a:r>
              <a:rPr lang="en-US" sz="1200" dirty="0" err="1" smtClean="0"/>
              <a:t>điểm</a:t>
            </a:r>
            <a:r>
              <a:rPr lang="en-US" sz="1200" dirty="0" smtClean="0"/>
              <a:t> </a:t>
            </a:r>
            <a:r>
              <a:rPr lang="en-US" sz="1200" dirty="0" err="1" smtClean="0"/>
              <a:t>mạnh</a:t>
            </a:r>
            <a:r>
              <a:rPr lang="en-US" sz="1200" dirty="0" smtClean="0"/>
              <a:t> </a:t>
            </a:r>
            <a:r>
              <a:rPr lang="en-US" sz="1200" dirty="0" err="1" smtClean="0"/>
              <a:t>là</a:t>
            </a:r>
            <a:r>
              <a:rPr lang="en-US" sz="1200" dirty="0" smtClean="0"/>
              <a:t> </a:t>
            </a:r>
            <a:r>
              <a:rPr lang="en-US" sz="1200" dirty="0" err="1" smtClean="0"/>
              <a:t>gì</a:t>
            </a:r>
            <a:r>
              <a:rPr lang="en-US" sz="1200" dirty="0" smtClean="0"/>
              <a:t> (</a:t>
            </a:r>
            <a:r>
              <a:rPr lang="en-US" sz="1200" dirty="0" err="1" smtClean="0"/>
              <a:t>nêu</a:t>
            </a:r>
            <a:r>
              <a:rPr lang="en-US" sz="1200" dirty="0" smtClean="0"/>
              <a:t> ở proposal </a:t>
            </a:r>
            <a:r>
              <a:rPr lang="en-US" sz="1200" dirty="0" err="1" smtClean="0"/>
              <a:t>ra</a:t>
            </a:r>
            <a:r>
              <a:rPr lang="en-US" sz="1200" dirty="0" smtClean="0"/>
              <a:t>, </a:t>
            </a:r>
            <a:r>
              <a:rPr lang="en-US" sz="1200" dirty="0" err="1" smtClean="0"/>
              <a:t>nhg</a:t>
            </a:r>
            <a:r>
              <a:rPr lang="en-US" sz="1200" dirty="0" smtClean="0"/>
              <a:t> </a:t>
            </a:r>
            <a:r>
              <a:rPr lang="en-US" sz="1200" dirty="0" err="1" smtClean="0"/>
              <a:t>mình</a:t>
            </a:r>
            <a:r>
              <a:rPr lang="en-US" sz="1200" dirty="0" smtClean="0"/>
              <a:t> </a:t>
            </a:r>
            <a:r>
              <a:rPr lang="en-US" sz="1200" dirty="0" err="1" smtClean="0"/>
              <a:t>chưa</a:t>
            </a:r>
            <a:r>
              <a:rPr lang="en-US" sz="1200" dirty="0" smtClean="0"/>
              <a:t> </a:t>
            </a:r>
            <a:r>
              <a:rPr lang="en-US" sz="1200" dirty="0" err="1" smtClean="0"/>
              <a:t>hoàn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đc</a:t>
            </a:r>
            <a:r>
              <a:rPr lang="en-US" sz="1200" dirty="0" smtClean="0"/>
              <a:t> </a:t>
            </a:r>
            <a:r>
              <a:rPr lang="en-US" sz="1200" dirty="0" err="1" smtClean="0"/>
              <a:t>cái</a:t>
            </a:r>
            <a:r>
              <a:rPr lang="en-US" sz="1200" dirty="0" smtClean="0"/>
              <a:t> proposal </a:t>
            </a:r>
            <a:r>
              <a:rPr lang="en-US" sz="1200" dirty="0" err="1" smtClean="0"/>
              <a:t>nào</a:t>
            </a:r>
            <a:r>
              <a:rPr lang="en-US" sz="1200" dirty="0" smtClean="0"/>
              <a:t> </a:t>
            </a:r>
            <a:r>
              <a:rPr lang="en-US" sz="1200" dirty="0" err="1" smtClean="0"/>
              <a:t>cả</a:t>
            </a:r>
            <a:r>
              <a:rPr lang="en-US" sz="12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Vần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9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picture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objective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49F02-7B7E-4405-841E-9FEA710E9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ltGray">
          <a:xfrm>
            <a:off x="0" y="0"/>
            <a:ext cx="9144000" cy="4832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AutoShape 3"/>
          <p:cNvSpPr>
            <a:spLocks noChangeArrowheads="1"/>
          </p:cNvSpPr>
          <p:nvPr/>
        </p:nvSpPr>
        <p:spPr bwMode="ltGray">
          <a:xfrm flipH="1">
            <a:off x="2411413" y="4581525"/>
            <a:ext cx="722376" cy="503238"/>
          </a:xfrm>
          <a:prstGeom prst="homePlate">
            <a:avLst>
              <a:gd name="adj" fmla="val 42902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ltGray">
          <a:xfrm flipH="1">
            <a:off x="2700338" y="4581525"/>
            <a:ext cx="719137" cy="503238"/>
          </a:xfrm>
          <a:prstGeom prst="homePlate">
            <a:avLst>
              <a:gd name="adj" fmla="val 35725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gray">
          <a:xfrm flipH="1">
            <a:off x="2987674" y="4581525"/>
            <a:ext cx="6156325" cy="501650"/>
          </a:xfrm>
          <a:prstGeom prst="homePlate">
            <a:avLst>
              <a:gd name="adj" fmla="val 3251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517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4200" y="4564063"/>
            <a:ext cx="583565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5178" name="Rectangle 10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5179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599"/>
            <a:ext cx="2895600" cy="39687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518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599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27F66E54-3627-4F35-8DF4-1F54E65EB4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5181" name="Text Box 13"/>
          <p:cNvSpPr txBox="1">
            <a:spLocks noChangeArrowheads="1"/>
          </p:cNvSpPr>
          <p:nvPr/>
        </p:nvSpPr>
        <p:spPr bwMode="ltGray">
          <a:xfrm>
            <a:off x="152400" y="228600"/>
            <a:ext cx="16002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EFEFE"/>
                </a:solidFill>
              </a:rPr>
              <a:t>LOGO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590800" y="3048000"/>
            <a:ext cx="6400800" cy="1447800"/>
          </a:xfrm>
        </p:spPr>
        <p:txBody>
          <a:bodyPr anchor="b">
            <a:noAutofit/>
          </a:bodyPr>
          <a:lstStyle>
            <a:lvl1pPr algn="l">
              <a:defRPr sz="54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135F-49C6-4AB3-A45E-E1AEFA430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1"/>
            <a:ext cx="2057400" cy="551656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6019800" cy="5516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00A9-48E5-40E4-BF78-AA17B53270F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505200" y="64770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340FCBB2-A581-48A8-9A92-348B9AE879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0891D-F623-43F5-8A70-E4D501C28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990C-4BA8-42AE-9002-D5D2D2A599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8FC4A-4786-4127-8D0C-72B9EAB3EF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72DF6-DBA3-4986-8C91-C0E8007AA5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6302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DCA79-8C2B-443E-A59B-5356588C6C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B94D4-3EBA-4E93-9A37-9F6F3846EA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772400" cy="4889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276F2-D6EA-4DB9-9FAC-72F46F6B67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3E62F-7052-4202-9B00-94630EDECC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ltGray">
          <a:xfrm>
            <a:off x="8859838" y="0"/>
            <a:ext cx="284162" cy="6858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AutoShape 3"/>
          <p:cNvSpPr>
            <a:spLocks noChangeArrowheads="1"/>
          </p:cNvSpPr>
          <p:nvPr/>
        </p:nvSpPr>
        <p:spPr bwMode="ltGray">
          <a:xfrm>
            <a:off x="8461375" y="-6350"/>
            <a:ext cx="539750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8" name="AutoShape 4"/>
          <p:cNvSpPr>
            <a:spLocks noChangeArrowheads="1"/>
          </p:cNvSpPr>
          <p:nvPr/>
        </p:nvSpPr>
        <p:spPr bwMode="ltGray">
          <a:xfrm>
            <a:off x="6685384" y="-6350"/>
            <a:ext cx="2046288" cy="835025"/>
          </a:xfrm>
          <a:prstGeom prst="homePlate">
            <a:avLst>
              <a:gd name="adj" fmla="val 25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ltGray">
          <a:xfrm>
            <a:off x="0" y="0"/>
            <a:ext cx="8382000" cy="835025"/>
          </a:xfrm>
          <a:prstGeom prst="homePlate">
            <a:avLst>
              <a:gd name="adj" fmla="val 25000"/>
            </a:avLst>
          </a:prstGeom>
          <a:gradFill flip="none" rotWithShape="1">
            <a:gsLst>
              <a:gs pos="0">
                <a:schemeClr val="accent2">
                  <a:shade val="51000"/>
                  <a:satMod val="130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41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3415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3415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2DB0F51-5666-4C2F-8428-7E28CD1E395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u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Unicorn Team</a:t>
            </a:r>
            <a:endParaRPr lang="en-US" dirty="0"/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ltGray">
          <a:xfrm>
            <a:off x="2160587" y="3154362"/>
            <a:ext cx="3554178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smtClean="0"/>
              <a:t>Capstone Project</a:t>
            </a:r>
            <a:endParaRPr lang="en-US" sz="3200" b="1" dirty="0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>
          <a:xfrm>
            <a:off x="2667000" y="2895600"/>
            <a:ext cx="6248400" cy="1622425"/>
          </a:xfrm>
        </p:spPr>
        <p:txBody>
          <a:bodyPr/>
          <a:lstStyle/>
          <a:p>
            <a:r>
              <a:rPr lang="en-US" dirty="0" smtClean="0"/>
              <a:t>E-Learning Website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76200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cms-dn.fpt.edu.vn/file.php/1/logo_ngang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" y="76200"/>
            <a:ext cx="2897188" cy="5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Ideal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194608"/>
              </p:ext>
            </p:extLst>
          </p:nvPr>
        </p:nvGraphicFramePr>
        <p:xfrm>
          <a:off x="1117486" y="1524000"/>
          <a:ext cx="5029200" cy="45720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04088"/>
                <a:gridCol w="4325112"/>
              </a:tblGrid>
              <a:tr h="582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Home page “</a:t>
                      </a:r>
                      <a:r>
                        <a:rPr lang="en-US" sz="2000" dirty="0" err="1">
                          <a:effectLst/>
                        </a:rPr>
                        <a:t>Trang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Theories “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thuyết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Exercise “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tập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Self-study exams “</a:t>
                      </a:r>
                      <a:r>
                        <a:rPr lang="en-US" sz="2000" dirty="0" err="1">
                          <a:effectLst/>
                        </a:rPr>
                        <a:t>Đề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luyện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Forum “</a:t>
                      </a:r>
                      <a:r>
                        <a:rPr lang="en-US" sz="2000" dirty="0" err="1">
                          <a:effectLst/>
                        </a:rPr>
                        <a:t>Diễn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đàn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Member “Thành viên”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  <a:tr h="569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News “Tin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>
                          <a:effectLst/>
                        </a:rPr>
                        <a:t>”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0125" marR="10125" marT="0" marB="0" anchor="ctr"/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9730" y1="93750" x2="83784" y2="91250"/>
                        <a14:foregroundMark x1="93919" y1="85417" x2="95608" y2="81667"/>
                        <a14:foregroundMark x1="95946" y1="75417" x2="93919" y2="71250"/>
                        <a14:foregroundMark x1="90203" y1="71250" x2="92905" y2="71250"/>
                        <a14:foregroundMark x1="85135" y1="65417" x2="86149" y2="66667"/>
                        <a14:foregroundMark x1="24662" y1="93750" x2="20608" y2="90000"/>
                        <a14:foregroundMark x1="6419" y1="87500" x2="4054" y2="82917"/>
                        <a14:foregroundMark x1="10473" y1="81667" x2="9122" y2="80833"/>
                        <a14:foregroundMark x1="6757" y1="81667" x2="4054" y2="72500"/>
                        <a14:foregroundMark x1="12838" y1="67083" x2="12838" y2="65833"/>
                        <a14:foregroundMark x1="6081" y1="72083" x2="9797" y2="67917"/>
                        <a14:foregroundMark x1="12838" y1="65417" x2="15541" y2="6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2152650" cy="174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04800" y="1034534"/>
            <a:ext cx="6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decide to develop a system with sites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gray">
          <a:xfrm>
            <a:off x="2819400" y="21336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gray">
          <a:xfrm>
            <a:off x="2438400" y="20145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gray">
          <a:xfrm>
            <a:off x="3048000" y="21891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Process Model</a:t>
            </a:r>
            <a:endParaRPr lang="en-US" b="1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gray">
          <a:xfrm>
            <a:off x="2592388" y="21129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gray">
          <a:xfrm>
            <a:off x="2819400" y="29718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AutoShape 28"/>
          <p:cNvSpPr>
            <a:spLocks noChangeArrowheads="1"/>
          </p:cNvSpPr>
          <p:nvPr/>
        </p:nvSpPr>
        <p:spPr bwMode="gray">
          <a:xfrm>
            <a:off x="2438400" y="28527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gray">
          <a:xfrm>
            <a:off x="3048000" y="30273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Project Plan</a:t>
            </a:r>
            <a:endParaRPr lang="en-US" b="1" dirty="0"/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gray">
          <a:xfrm>
            <a:off x="2592388" y="29511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gray">
          <a:xfrm>
            <a:off x="2819400" y="38100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5" name="AutoShape 32"/>
          <p:cNvSpPr>
            <a:spLocks noChangeArrowheads="1"/>
          </p:cNvSpPr>
          <p:nvPr/>
        </p:nvSpPr>
        <p:spPr bwMode="gray">
          <a:xfrm>
            <a:off x="2438400" y="36909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gray">
          <a:xfrm>
            <a:off x="3048000" y="38655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Risk Management</a:t>
            </a:r>
            <a:endParaRPr lang="en-US" b="1" dirty="0"/>
          </a:p>
        </p:txBody>
      </p:sp>
      <p:sp>
        <p:nvSpPr>
          <p:cNvPr id="17" name="Text Box 34"/>
          <p:cNvSpPr txBox="1">
            <a:spLocks noChangeArrowheads="1"/>
          </p:cNvSpPr>
          <p:nvPr/>
        </p:nvSpPr>
        <p:spPr bwMode="gray">
          <a:xfrm>
            <a:off x="2592388" y="37893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gray">
          <a:xfrm>
            <a:off x="2819400" y="4724400"/>
            <a:ext cx="43434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" name="AutoShape 36"/>
          <p:cNvSpPr>
            <a:spLocks noChangeArrowheads="1"/>
          </p:cNvSpPr>
          <p:nvPr/>
        </p:nvSpPr>
        <p:spPr bwMode="gray">
          <a:xfrm>
            <a:off x="2438400" y="4605338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0" name="Text Box 37"/>
          <p:cNvSpPr txBox="1">
            <a:spLocks noChangeArrowheads="1"/>
          </p:cNvSpPr>
          <p:nvPr/>
        </p:nvSpPr>
        <p:spPr bwMode="gray">
          <a:xfrm>
            <a:off x="3048000" y="4779963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Quality Plan</a:t>
            </a:r>
            <a:endParaRPr lang="en-US" b="1" dirty="0"/>
          </a:p>
        </p:txBody>
      </p:sp>
      <p:sp>
        <p:nvSpPr>
          <p:cNvPr id="21" name="Text Box 38"/>
          <p:cNvSpPr txBox="1">
            <a:spLocks noChangeArrowheads="1"/>
          </p:cNvSpPr>
          <p:nvPr/>
        </p:nvSpPr>
        <p:spPr bwMode="gray">
          <a:xfrm>
            <a:off x="2592388" y="47037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269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</a:t>
            </a:r>
            <a:r>
              <a:rPr lang="en-US" dirty="0" smtClean="0"/>
              <a:t>Plan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Software Process Model</a:t>
            </a:r>
          </a:p>
          <a:p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lý</a:t>
            </a:r>
            <a:r>
              <a:rPr lang="en-US" sz="1600" dirty="0" smtClean="0"/>
              <a:t> do </a:t>
            </a:r>
            <a:r>
              <a:rPr lang="en-US" sz="1600" dirty="0" err="1" smtClean="0"/>
              <a:t>lựa</a:t>
            </a:r>
            <a:r>
              <a:rPr lang="en-US" sz="1600" dirty="0" smtClean="0"/>
              <a:t>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model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ưu</a:t>
            </a:r>
            <a:r>
              <a:rPr lang="en-US" sz="1600" dirty="0" smtClean="0"/>
              <a:t> </a:t>
            </a:r>
            <a:r>
              <a:rPr lang="en-US" sz="1600" dirty="0" err="1" smtClean="0"/>
              <a:t>điểm</a:t>
            </a:r>
            <a:r>
              <a:rPr lang="en-US" sz="1600" dirty="0" smtClean="0"/>
              <a:t> </a:t>
            </a:r>
            <a:r>
              <a:rPr lang="en-US" sz="1600" dirty="0" err="1" smtClean="0"/>
              <a:t>của</a:t>
            </a:r>
            <a:r>
              <a:rPr lang="en-US" sz="1600" dirty="0" smtClean="0"/>
              <a:t> model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yêu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 </a:t>
            </a:r>
            <a:r>
              <a:rPr lang="en-US" sz="1600" dirty="0" err="1" smtClean="0"/>
              <a:t>phải</a:t>
            </a:r>
            <a:r>
              <a:rPr lang="en-US" sz="1600" dirty="0" smtClean="0"/>
              <a:t> </a:t>
            </a:r>
            <a:r>
              <a:rPr lang="en-US" sz="1600" dirty="0" err="1" smtClean="0"/>
              <a:t>vẽ</a:t>
            </a:r>
            <a:r>
              <a:rPr lang="en-US" sz="1600" dirty="0" smtClean="0"/>
              <a:t> </a:t>
            </a:r>
            <a:r>
              <a:rPr lang="en-US" sz="1600" dirty="0" err="1" smtClean="0"/>
              <a:t>lại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,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thêm</a:t>
            </a:r>
            <a:r>
              <a:rPr lang="en-US" sz="1600" dirty="0" smtClean="0"/>
              <a:t> 6 </a:t>
            </a:r>
            <a:r>
              <a:rPr lang="en-US" sz="1600" dirty="0" err="1" smtClean="0"/>
              <a:t>mũi</a:t>
            </a:r>
            <a:r>
              <a:rPr lang="en-US" sz="1600" dirty="0" smtClean="0"/>
              <a:t> </a:t>
            </a:r>
            <a:r>
              <a:rPr lang="en-US" sz="1600" dirty="0" err="1" smtClean="0"/>
              <a:t>tên</a:t>
            </a:r>
            <a:r>
              <a:rPr lang="en-US" sz="1600" dirty="0" smtClean="0"/>
              <a:t> </a:t>
            </a:r>
            <a:r>
              <a:rPr lang="en-US" sz="1600" dirty="0" err="1" smtClean="0"/>
              <a:t>hình</a:t>
            </a:r>
            <a:r>
              <a:rPr lang="en-US" sz="1600" dirty="0" smtClean="0"/>
              <a:t> </a:t>
            </a:r>
            <a:r>
              <a:rPr lang="en-US" sz="1600" dirty="0" err="1" smtClean="0"/>
              <a:t>vòng</a:t>
            </a:r>
            <a:r>
              <a:rPr lang="en-US" sz="1600" dirty="0" smtClean="0"/>
              <a:t> </a:t>
            </a:r>
            <a:r>
              <a:rPr lang="en-US" sz="1600" dirty="0" err="1" smtClean="0"/>
              <a:t>tròn</a:t>
            </a:r>
            <a:r>
              <a:rPr lang="en-US" sz="1600" dirty="0" smtClean="0"/>
              <a:t> </a:t>
            </a:r>
            <a:r>
              <a:rPr lang="en-US" sz="1600" dirty="0" err="1" smtClean="0"/>
              <a:t>tượng</a:t>
            </a:r>
            <a:r>
              <a:rPr lang="en-US" sz="1600" dirty="0" smtClean="0"/>
              <a:t> </a:t>
            </a:r>
            <a:r>
              <a:rPr lang="en-US" sz="1600" dirty="0" err="1" smtClean="0"/>
              <a:t>trưng</a:t>
            </a:r>
            <a:r>
              <a:rPr lang="en-US" sz="1600" dirty="0" smtClean="0"/>
              <a:t> 6 report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chúng</a:t>
            </a:r>
            <a:r>
              <a:rPr lang="en-US" sz="1600" dirty="0" smtClean="0"/>
              <a:t> ta). </a:t>
            </a:r>
            <a:r>
              <a:rPr lang="en-US" sz="1600" dirty="0" err="1" smtClean="0"/>
              <a:t>Nếu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 smtClean="0"/>
              <a:t> </a:t>
            </a:r>
            <a:r>
              <a:rPr lang="en-US" sz="1600" dirty="0" err="1" smtClean="0"/>
              <a:t>sao</a:t>
            </a:r>
            <a:r>
              <a:rPr lang="en-US" sz="1600" dirty="0" smtClean="0"/>
              <a:t> </a:t>
            </a:r>
            <a:r>
              <a:rPr lang="en-US" sz="1600" dirty="0" err="1" smtClean="0"/>
              <a:t>ko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water fall, </a:t>
            </a:r>
            <a:r>
              <a:rPr lang="en-US" sz="1600" dirty="0" err="1" smtClean="0"/>
              <a:t>thì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/>
              <a:t> </a:t>
            </a:r>
            <a:r>
              <a:rPr lang="en-US" sz="1600" dirty="0" smtClean="0"/>
              <a:t>system </a:t>
            </a:r>
            <a:r>
              <a:rPr lang="en-US" sz="1600" dirty="0" err="1" smtClean="0"/>
              <a:t>của</a:t>
            </a:r>
            <a:r>
              <a:rPr lang="en-US" sz="1600" dirty="0" smtClean="0"/>
              <a:t> </a:t>
            </a:r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phát</a:t>
            </a:r>
            <a:r>
              <a:rPr lang="en-US" sz="1600" dirty="0" smtClean="0"/>
              <a:t> </a:t>
            </a:r>
            <a:r>
              <a:rPr lang="en-US" sz="1600" dirty="0" err="1" smtClean="0"/>
              <a:t>triển</a:t>
            </a:r>
            <a:r>
              <a:rPr lang="en-US" sz="1600" dirty="0" smtClean="0"/>
              <a:t> ở </a:t>
            </a:r>
            <a:r>
              <a:rPr lang="en-US" sz="1600" dirty="0" err="1" smtClean="0"/>
              <a:t>thời</a:t>
            </a:r>
            <a:r>
              <a:rPr lang="en-US" sz="1600" dirty="0" smtClean="0"/>
              <a:t> </a:t>
            </a:r>
            <a:r>
              <a:rPr lang="en-US" sz="1600" dirty="0" err="1" smtClean="0"/>
              <a:t>gian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đồ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..blah..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6" name="Picture 5" descr="http://www.arctern.com/uploadedimages/iterative-mode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0800"/>
            <a:ext cx="51816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8600" y="2743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7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Project Plan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milestone = </a:t>
            </a:r>
            <a:r>
              <a:rPr lang="en-US" dirty="0" err="1" smtClean="0"/>
              <a:t>lịch</a:t>
            </a:r>
            <a:r>
              <a:rPr lang="en-US" dirty="0" smtClean="0"/>
              <a:t> 6 </a:t>
            </a:r>
            <a:r>
              <a:rPr lang="en-US" dirty="0" err="1" smtClean="0"/>
              <a:t>cái</a:t>
            </a:r>
            <a:r>
              <a:rPr lang="en-US" dirty="0" smtClean="0"/>
              <a:t> report,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Microsoft Project, 1 word time / 1 </a:t>
            </a:r>
            <a:r>
              <a:rPr lang="en-US" dirty="0" err="1" smtClean="0"/>
              <a:t>người</a:t>
            </a:r>
            <a:r>
              <a:rPr lang="en-US" dirty="0" smtClean="0"/>
              <a:t>, Nam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), </a:t>
            </a:r>
            <a:r>
              <a:rPr lang="en-US" dirty="0" err="1" smtClean="0"/>
              <a:t>chụp</a:t>
            </a:r>
            <a:r>
              <a:rPr lang="en-US" dirty="0" smtClean="0"/>
              <a:t> screen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file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tool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449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Risk Management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slide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Good Way,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đẹp</a:t>
            </a:r>
            <a:r>
              <a:rPr lang="en-US" dirty="0" smtClean="0"/>
              <a:t>,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doc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= </a:t>
            </a:r>
            <a:r>
              <a:rPr lang="en-US" dirty="0" err="1" smtClean="0"/>
              <a:t>nó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risk </a:t>
            </a:r>
            <a:r>
              <a:rPr lang="en-US" dirty="0" err="1" smtClean="0"/>
              <a:t>lên</a:t>
            </a:r>
            <a:r>
              <a:rPr lang="en-US" dirty="0" smtClean="0"/>
              <a:t> slide)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505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8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Plan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 Quality Plan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Trong</a:t>
            </a:r>
            <a:r>
              <a:rPr lang="en-US" dirty="0" smtClean="0"/>
              <a:t> doc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check 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file QualityPlans.pdf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đấy</a:t>
            </a:r>
            <a:r>
              <a:rPr lang="en-US" dirty="0" smtClean="0"/>
              <a:t>) -&gt;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đấy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slide 4,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~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Quality Plan.)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slide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HieuNM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2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4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bày</a:t>
            </a:r>
            <a:r>
              <a:rPr lang="en-US" sz="1600" dirty="0" smtClean="0"/>
              <a:t> </a:t>
            </a:r>
            <a:r>
              <a:rPr lang="en-US" sz="1600" dirty="0" err="1" smtClean="0"/>
              <a:t>dạng</a:t>
            </a:r>
            <a:r>
              <a:rPr lang="en-US" sz="1600" dirty="0" smtClean="0"/>
              <a:t> </a:t>
            </a:r>
            <a:r>
              <a:rPr lang="en-US" sz="1600" dirty="0" err="1" smtClean="0"/>
              <a:t>nào</a:t>
            </a:r>
            <a:r>
              <a:rPr lang="en-US" sz="1600" dirty="0" smtClean="0"/>
              <a:t> </a:t>
            </a:r>
            <a:r>
              <a:rPr lang="en-US" sz="1600" dirty="0" err="1" smtClean="0"/>
              <a:t>đấy</a:t>
            </a:r>
            <a:r>
              <a:rPr lang="en-US" sz="1600" dirty="0" smtClean="0"/>
              <a:t> </a:t>
            </a:r>
            <a:r>
              <a:rPr lang="en-US" sz="1600" dirty="0" err="1" smtClean="0"/>
              <a:t>cho</a:t>
            </a:r>
            <a:r>
              <a:rPr lang="en-US" sz="1600" dirty="0" smtClean="0"/>
              <a:t> </a:t>
            </a:r>
            <a:r>
              <a:rPr lang="en-US" sz="1600" dirty="0" err="1" smtClean="0"/>
              <a:t>đẹp</a:t>
            </a:r>
            <a:r>
              <a:rPr lang="en-US" sz="1600" dirty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dễ</a:t>
            </a:r>
            <a:r>
              <a:rPr lang="en-US" sz="1600" dirty="0" smtClean="0"/>
              <a:t> </a:t>
            </a:r>
            <a:r>
              <a:rPr lang="en-US" sz="1600" dirty="0" err="1" smtClean="0"/>
              <a:t>hiểu</a:t>
            </a:r>
            <a:r>
              <a:rPr lang="en-US" sz="1600" dirty="0" smtClean="0"/>
              <a:t> </a:t>
            </a:r>
            <a:r>
              <a:rPr lang="en-US" sz="1600" dirty="0" err="1" smtClean="0"/>
              <a:t>nhé</a:t>
            </a:r>
            <a:r>
              <a:rPr lang="en-US" sz="1600" dirty="0" smtClean="0"/>
              <a:t>, </a:t>
            </a:r>
            <a:r>
              <a:rPr lang="en-US" sz="1600" dirty="0" err="1" smtClean="0"/>
              <a:t>vì</a:t>
            </a:r>
            <a:r>
              <a:rPr lang="en-US" sz="1600" dirty="0" smtClean="0"/>
              <a:t>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 </a:t>
            </a:r>
            <a:r>
              <a:rPr lang="en-US" sz="1600" dirty="0" err="1" smtClean="0"/>
              <a:t>là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quan</a:t>
            </a:r>
            <a:r>
              <a:rPr lang="en-US" sz="1600" dirty="0" smtClean="0"/>
              <a:t> </a:t>
            </a:r>
            <a:r>
              <a:rPr lang="en-US" sz="1600" dirty="0" err="1" smtClean="0"/>
              <a:t>tâm</a:t>
            </a:r>
            <a:r>
              <a:rPr lang="en-US" sz="1600" dirty="0" smtClean="0"/>
              <a:t> </a:t>
            </a:r>
            <a:r>
              <a:rPr lang="en-US" sz="1600" dirty="0" err="1" smtClean="0"/>
              <a:t>nhất</a:t>
            </a:r>
            <a:r>
              <a:rPr lang="en-US" sz="1600" dirty="0" smtClean="0"/>
              <a:t>. </a:t>
            </a:r>
            <a:r>
              <a:rPr lang="en-US" sz="1600" dirty="0" err="1" smtClean="0"/>
              <a:t>Tớ</a:t>
            </a:r>
            <a:r>
              <a:rPr lang="en-US" sz="1600" dirty="0" smtClean="0"/>
              <a:t> </a:t>
            </a:r>
            <a:r>
              <a:rPr lang="en-US" sz="1600" dirty="0" err="1" smtClean="0"/>
              <a:t>ko</a:t>
            </a:r>
            <a:r>
              <a:rPr lang="en-US" sz="1600" dirty="0" smtClean="0"/>
              <a:t> comment </a:t>
            </a:r>
            <a:r>
              <a:rPr lang="en-US" sz="1600" dirty="0" err="1" smtClean="0"/>
              <a:t>thêm</a:t>
            </a:r>
            <a:r>
              <a:rPr lang="en-US" sz="1600" dirty="0" smtClean="0"/>
              <a:t> </a:t>
            </a:r>
            <a:r>
              <a:rPr lang="en-US" sz="1600" dirty="0" err="1" smtClean="0"/>
              <a:t>cái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, </a:t>
            </a:r>
            <a:r>
              <a:rPr lang="en-US" sz="1600" dirty="0" err="1" smtClean="0"/>
              <a:t>nhg</a:t>
            </a:r>
            <a:r>
              <a:rPr lang="en-US" sz="1600" dirty="0" smtClean="0"/>
              <a:t> </a:t>
            </a:r>
            <a:r>
              <a:rPr lang="en-US" sz="1600" dirty="0" err="1" smtClean="0"/>
              <a:t>cần</a:t>
            </a:r>
            <a:r>
              <a:rPr lang="en-US" sz="1600" dirty="0" smtClean="0"/>
              <a:t> </a:t>
            </a:r>
            <a:r>
              <a:rPr lang="en-US" sz="1600" dirty="0" err="1" smtClean="0"/>
              <a:t>liệt</a:t>
            </a:r>
            <a:r>
              <a:rPr lang="en-US" sz="1600" dirty="0" smtClean="0"/>
              <a:t> </a:t>
            </a:r>
            <a:r>
              <a:rPr lang="en-US" sz="1600" dirty="0" err="1" smtClean="0"/>
              <a:t>kê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câu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thầy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</a:t>
            </a:r>
            <a:r>
              <a:rPr lang="en-US" sz="1600" dirty="0" err="1" smtClean="0"/>
              <a:t>hỏi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thúc</a:t>
            </a:r>
            <a:r>
              <a:rPr lang="en-US" sz="1600" dirty="0" smtClean="0"/>
              <a:t> </a:t>
            </a:r>
            <a:r>
              <a:rPr lang="en-US" sz="1600" dirty="0" err="1" smtClean="0"/>
              <a:t>đồ</a:t>
            </a:r>
            <a:r>
              <a:rPr lang="en-US" sz="1600" dirty="0" smtClean="0"/>
              <a:t> </a:t>
            </a:r>
            <a:r>
              <a:rPr lang="en-US" sz="1600" dirty="0" err="1" smtClean="0"/>
              <a:t>án</a:t>
            </a:r>
            <a:r>
              <a:rPr lang="en-US" sz="1600" dirty="0" smtClean="0"/>
              <a:t> </a:t>
            </a:r>
            <a:r>
              <a:rPr lang="en-US" sz="1600" dirty="0" err="1" smtClean="0"/>
              <a:t>mình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đạt</a:t>
            </a:r>
            <a:r>
              <a:rPr lang="en-US" sz="1600" dirty="0" smtClean="0"/>
              <a:t> </a:t>
            </a:r>
            <a:r>
              <a:rPr lang="en-US" sz="1600" dirty="0" err="1" smtClean="0"/>
              <a:t>đc</a:t>
            </a:r>
            <a:r>
              <a:rPr lang="en-US" sz="1600" dirty="0" smtClean="0"/>
              <a:t> 4 </a:t>
            </a:r>
            <a:r>
              <a:rPr lang="en-US" sz="1600" dirty="0" err="1" smtClean="0"/>
              <a:t>tiêu</a:t>
            </a:r>
            <a:r>
              <a:rPr lang="en-US" sz="1600" dirty="0" smtClean="0"/>
              <a:t> </a:t>
            </a:r>
            <a:r>
              <a:rPr lang="en-US" sz="1600" dirty="0" err="1" smtClean="0"/>
              <a:t>chí</a:t>
            </a:r>
            <a:r>
              <a:rPr lang="en-US" sz="1600" dirty="0" smtClean="0"/>
              <a:t> </a:t>
            </a:r>
            <a:r>
              <a:rPr lang="en-US" sz="1600" dirty="0" err="1" smtClean="0"/>
              <a:t>này</a:t>
            </a:r>
            <a:r>
              <a:rPr lang="en-US" sz="1600" dirty="0" smtClean="0"/>
              <a:t>?)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HuyNT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52625" y="2061092"/>
            <a:ext cx="6705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u"/>
              <a:defRPr sz="28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fontAlgn="auto"/>
            <a:r>
              <a:rPr lang="en-US" sz="1800" b="0" dirty="0"/>
              <a:t>The project that finishes in scheduled time, within the allocated budgets and which satisfies the customer requirements.</a:t>
            </a:r>
          </a:p>
          <a:p>
            <a:pPr fontAlgn="auto"/>
            <a:r>
              <a:rPr lang="en-US" sz="1800" b="0" dirty="0"/>
              <a:t>All high-priority functionality defined in the requirements specification is delivered in the first release.</a:t>
            </a:r>
          </a:p>
          <a:p>
            <a:pPr fontAlgn="auto"/>
            <a:r>
              <a:rPr lang="en-US" sz="1800" b="0" dirty="0"/>
              <a:t>Open-sources are optimized closely, less complexity, improving quality of the system.</a:t>
            </a:r>
          </a:p>
          <a:p>
            <a:pPr fontAlgn="ctr"/>
            <a:r>
              <a:rPr lang="en-US" sz="1800" b="0" dirty="0"/>
              <a:t>The estimated number of residual defects does not exceed 5 per function point.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08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Software </a:t>
            </a:r>
            <a:r>
              <a:rPr lang="en-US" sz="3600" dirty="0" err="1" smtClean="0"/>
              <a:t>Requirment</a:t>
            </a:r>
            <a:r>
              <a:rPr lang="en-US" sz="3600" dirty="0" smtClean="0"/>
              <a:t> Specification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</a:t>
            </a:r>
          </a:p>
          <a:p>
            <a:r>
              <a:rPr lang="en-US" dirty="0" smtClean="0"/>
              <a:t>(co 2 </a:t>
            </a:r>
            <a:r>
              <a:rPr lang="en-US" dirty="0" err="1" smtClean="0"/>
              <a:t>cach</a:t>
            </a:r>
            <a:r>
              <a:rPr lang="en-US" dirty="0" smtClean="0"/>
              <a:t> </a:t>
            </a:r>
            <a:r>
              <a:rPr lang="en-US" dirty="0" err="1" smtClean="0"/>
              <a:t>trinh</a:t>
            </a:r>
            <a:r>
              <a:rPr lang="en-US" dirty="0" smtClean="0"/>
              <a:t> bay`)</a:t>
            </a:r>
          </a:p>
          <a:p>
            <a:r>
              <a:rPr lang="en-US" dirty="0" smtClean="0"/>
              <a:t>C1: User requirement system requirement</a:t>
            </a:r>
          </a:p>
          <a:p>
            <a:r>
              <a:rPr lang="en-US" dirty="0" smtClean="0"/>
              <a:t>C2: Functional Requirement (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2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open source)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slide </a:t>
            </a:r>
            <a:r>
              <a:rPr lang="en-US" dirty="0" err="1" smtClean="0"/>
              <a:t>hơn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GoodWay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4 slide </a:t>
            </a:r>
            <a:r>
              <a:rPr lang="en-US" dirty="0" err="1" smtClean="0"/>
              <a:t>đấy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HuyNT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</a:t>
            </a:r>
            <a:r>
              <a:rPr lang="en-US" dirty="0" err="1"/>
              <a:t>Requirment</a:t>
            </a:r>
            <a:r>
              <a:rPr lang="en-US" dirty="0"/>
              <a:t>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Non-functional Requirement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cac</a:t>
            </a:r>
            <a:r>
              <a:rPr lang="en-US" dirty="0" smtClean="0"/>
              <a:t>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: maintain, HCI, ….. </a:t>
            </a:r>
            <a:r>
              <a:rPr lang="en-US" dirty="0" err="1" smtClean="0"/>
              <a:t>Yeu</a:t>
            </a:r>
            <a:r>
              <a:rPr lang="en-US" dirty="0" smtClean="0"/>
              <a:t> </a:t>
            </a:r>
            <a:r>
              <a:rPr lang="en-US" dirty="0" err="1" smtClean="0"/>
              <a:t>cau</a:t>
            </a:r>
            <a:r>
              <a:rPr lang="en-US" dirty="0" smtClean="0"/>
              <a:t> 3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thoi</a:t>
            </a:r>
            <a:r>
              <a:rPr lang="en-US" dirty="0" smtClean="0"/>
              <a:t>, chon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vặn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24/7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HuyNT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1066800"/>
            <a:ext cx="2057400" cy="12954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914400"/>
            <a:ext cx="2133600" cy="205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Design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Architectural Design</a:t>
            </a:r>
            <a:endParaRPr lang="en-US" dirty="0"/>
          </a:p>
        </p:txBody>
      </p:sp>
      <p:pic>
        <p:nvPicPr>
          <p:cNvPr id="7" name="Picture 6" descr="D:\e-learning-website\Document\Diagram,Image Report\Image Diagram Report 4\Images 4\SystemArchitectureDesig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90675"/>
            <a:ext cx="6106476" cy="518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6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7" name="Picture 6" descr="D:\e-learning-website\User\NamKT\db_e-learnin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050"/>
            <a:ext cx="8153400" cy="683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67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Test Plan</a:t>
            </a:r>
          </a:p>
          <a:p>
            <a:r>
              <a:rPr lang="en-US" dirty="0" smtClean="0"/>
              <a:t>( </a:t>
            </a:r>
            <a:r>
              <a:rPr lang="en-US" dirty="0" err="1" smtClean="0"/>
              <a:t>gom</a:t>
            </a:r>
            <a:r>
              <a:rPr lang="en-US" dirty="0" smtClean="0"/>
              <a:t> Unit Test, System Test</a:t>
            </a:r>
          </a:p>
          <a:p>
            <a:r>
              <a:rPr lang="en-US" dirty="0"/>
              <a:t> </a:t>
            </a:r>
            <a:r>
              <a:rPr lang="en-US" dirty="0" err="1" smtClean="0"/>
              <a:t>Cach</a:t>
            </a:r>
            <a:r>
              <a:rPr lang="en-US" dirty="0" smtClean="0"/>
              <a:t> control bug – </a:t>
            </a:r>
            <a:r>
              <a:rPr lang="en-US" dirty="0" err="1" smtClean="0"/>
              <a:t>vong</a:t>
            </a:r>
            <a:r>
              <a:rPr lang="en-US" dirty="0" smtClean="0"/>
              <a:t>` </a:t>
            </a:r>
            <a:r>
              <a:rPr lang="en-US" dirty="0" err="1" smtClean="0"/>
              <a:t>doi</a:t>
            </a:r>
            <a:r>
              <a:rPr lang="en-US" dirty="0" smtClean="0"/>
              <a:t>` </a:t>
            </a:r>
            <a:r>
              <a:rPr lang="en-US" dirty="0" err="1" smtClean="0"/>
              <a:t>xu</a:t>
            </a:r>
            <a:r>
              <a:rPr lang="en-US" dirty="0" smtClean="0"/>
              <a:t> li bug </a:t>
            </a:r>
            <a:r>
              <a:rPr lang="en-US" dirty="0" err="1" smtClean="0"/>
              <a:t>giua</a:t>
            </a:r>
            <a:r>
              <a:rPr lang="en-US" dirty="0" smtClean="0"/>
              <a:t> tester </a:t>
            </a:r>
            <a:r>
              <a:rPr lang="en-US" dirty="0" err="1" smtClean="0"/>
              <a:t>va</a:t>
            </a:r>
            <a:r>
              <a:rPr lang="en-US" dirty="0" smtClean="0"/>
              <a:t> developer (</a:t>
            </a:r>
            <a:r>
              <a:rPr lang="en-US" dirty="0" err="1" smtClean="0"/>
              <a:t>chung</a:t>
            </a:r>
            <a:r>
              <a:rPr lang="en-US" dirty="0" smtClean="0"/>
              <a:t> ta </a:t>
            </a:r>
            <a:r>
              <a:rPr lang="en-US" dirty="0" err="1" smtClean="0"/>
              <a:t>su</a:t>
            </a:r>
            <a:r>
              <a:rPr lang="en-US" dirty="0" smtClean="0"/>
              <a:t> dung excel de lam </a:t>
            </a:r>
            <a:r>
              <a:rPr lang="en-US" dirty="0" err="1" smtClean="0"/>
              <a:t>cai</a:t>
            </a:r>
            <a:r>
              <a:rPr lang="en-US" dirty="0" smtClean="0"/>
              <a:t> nay)</a:t>
            </a:r>
          </a:p>
          <a:p>
            <a:r>
              <a:rPr lang="en-US" dirty="0" smtClean="0"/>
              <a:t>Hoi them </a:t>
            </a:r>
            <a:r>
              <a:rPr lang="en-US" dirty="0" err="1" smtClean="0"/>
              <a:t>Tua’n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nay </a:t>
            </a:r>
            <a:r>
              <a:rPr lang="en-US" dirty="0" err="1" smtClean="0"/>
              <a:t>nho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Hungnt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4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Test Report</a:t>
            </a:r>
          </a:p>
          <a:p>
            <a:r>
              <a:rPr lang="en-US" dirty="0" smtClean="0"/>
              <a:t>(report table, 1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nua</a:t>
            </a:r>
            <a:r>
              <a:rPr lang="en-US" dirty="0" smtClean="0"/>
              <a:t> la, </a:t>
            </a:r>
            <a:r>
              <a:rPr lang="en-US" dirty="0" err="1" smtClean="0"/>
              <a:t>neu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ta da~ dat. </a:t>
            </a:r>
            <a:r>
              <a:rPr lang="en-US" dirty="0" err="1" smtClean="0"/>
              <a:t>Tieu</a:t>
            </a:r>
            <a:r>
              <a:rPr lang="en-US" dirty="0" smtClean="0"/>
              <a:t> chi so %defect dung’ </a:t>
            </a:r>
            <a:r>
              <a:rPr lang="en-US" dirty="0" err="1" smtClean="0"/>
              <a:t>nhu</a:t>
            </a:r>
            <a:r>
              <a:rPr lang="en-US" dirty="0" smtClean="0"/>
              <a:t> da </a:t>
            </a:r>
            <a:r>
              <a:rPr lang="en-US" dirty="0" err="1" smtClean="0"/>
              <a:t>neu</a:t>
            </a:r>
            <a:r>
              <a:rPr lang="en-US" dirty="0" smtClean="0"/>
              <a:t> o Quality Plan, success plan)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950" y="4800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Hungnt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8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ở </a:t>
            </a:r>
            <a:r>
              <a:rPr lang="en-US" dirty="0" err="1" smtClean="0"/>
              <a:t>đây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99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Diem </a:t>
            </a:r>
            <a:r>
              <a:rPr lang="en-US" dirty="0" err="1" smtClean="0"/>
              <a:t>manh</a:t>
            </a:r>
            <a:r>
              <a:rPr lang="en-US" dirty="0" smtClean="0"/>
              <a:t>, diem </a:t>
            </a:r>
            <a:r>
              <a:rPr lang="en-US" dirty="0" err="1" smtClean="0"/>
              <a:t>yeu</a:t>
            </a:r>
            <a:r>
              <a:rPr lang="en-US" dirty="0" smtClean="0"/>
              <a:t> </a:t>
            </a:r>
            <a:r>
              <a:rPr lang="en-US" dirty="0" err="1" smtClean="0"/>
              <a:t>cua</a:t>
            </a:r>
            <a:r>
              <a:rPr lang="en-US" dirty="0" smtClean="0"/>
              <a:t> </a:t>
            </a:r>
            <a:r>
              <a:rPr lang="en-US" dirty="0" err="1" smtClean="0"/>
              <a:t>phan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err="1" smtClean="0"/>
              <a:t>Bai</a:t>
            </a:r>
            <a:r>
              <a:rPr lang="en-US" dirty="0" smtClean="0"/>
              <a:t> hoc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nghiem</a:t>
            </a:r>
            <a:r>
              <a:rPr lang="en-US" dirty="0" smtClean="0"/>
              <a:t> (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, technique, meeting minutes)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4724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3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96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Hot Tip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7950"/>
            <a:ext cx="7999413" cy="3830638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How do I incorporate my logo to a slide that will apply to all the other slides?</a:t>
            </a:r>
            <a:r>
              <a:rPr lang="en-US" b="0">
                <a:solidFill>
                  <a:schemeClr val="tx2"/>
                </a:solidFill>
              </a:rPr>
              <a:t> </a:t>
            </a:r>
          </a:p>
          <a:p>
            <a:endParaRPr lang="en-US" b="0">
              <a:solidFill>
                <a:schemeClr val="tx2"/>
              </a:solidFill>
            </a:endParaRPr>
          </a:p>
          <a:p>
            <a:pPr lvl="1"/>
            <a:r>
              <a:rPr lang="en-US" sz="2000">
                <a:solidFill>
                  <a:schemeClr val="accent1"/>
                </a:solidFill>
              </a:rPr>
              <a:t>On the </a:t>
            </a:r>
            <a:r>
              <a:rPr lang="en-US" sz="2000">
                <a:solidFill>
                  <a:schemeClr val="hlink"/>
                </a:solidFill>
              </a:rPr>
              <a:t>[View]</a:t>
            </a:r>
            <a:r>
              <a:rPr lang="en-US" sz="2000">
                <a:solidFill>
                  <a:schemeClr val="accent1"/>
                </a:solidFill>
              </a:rPr>
              <a:t> menu, point to </a:t>
            </a:r>
            <a:r>
              <a:rPr lang="en-US" sz="2000">
                <a:solidFill>
                  <a:schemeClr val="hlink"/>
                </a:solidFill>
              </a:rPr>
              <a:t>[Master],</a:t>
            </a:r>
            <a:r>
              <a:rPr lang="en-US" sz="2000">
                <a:solidFill>
                  <a:schemeClr val="accent1"/>
                </a:solidFill>
              </a:rPr>
              <a:t> and then click </a:t>
            </a:r>
            <a:r>
              <a:rPr lang="en-US" sz="2000">
                <a:solidFill>
                  <a:schemeClr val="hlink"/>
                </a:solidFill>
              </a:rPr>
              <a:t>[Slide Master]</a:t>
            </a:r>
            <a:r>
              <a:rPr lang="en-US" sz="2000">
                <a:solidFill>
                  <a:schemeClr val="accent1"/>
                </a:solidFill>
              </a:rPr>
              <a:t> or </a:t>
            </a:r>
            <a:r>
              <a:rPr lang="en-US" sz="2000">
                <a:solidFill>
                  <a:schemeClr val="hlink"/>
                </a:solidFill>
              </a:rPr>
              <a:t>[Notes Master].</a:t>
            </a:r>
            <a:r>
              <a:rPr lang="en-US" sz="2000">
                <a:solidFill>
                  <a:schemeClr val="accent1"/>
                </a:solidFill>
              </a:rPr>
              <a:t> Change images to the one you like, then it will apply to all the other slides. </a:t>
            </a:r>
            <a:endParaRPr lang="en-US" sz="9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4267200"/>
            <a:ext cx="4114800" cy="1858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D:\e-learning-website\User\NamKT\role vs responsible.png"/>
          <p:cNvPicPr/>
          <p:nvPr/>
        </p:nvPicPr>
        <p:blipFill>
          <a:blip r:embed="rId2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87630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9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</a:t>
            </a:r>
          </a:p>
        </p:txBody>
      </p:sp>
      <p:grpSp>
        <p:nvGrpSpPr>
          <p:cNvPr id="112664" name="Group 24"/>
          <p:cNvGrpSpPr>
            <a:grpSpLocks/>
          </p:cNvGrpSpPr>
          <p:nvPr/>
        </p:nvGrpSpPr>
        <p:grpSpPr bwMode="auto">
          <a:xfrm>
            <a:off x="1828800" y="4419600"/>
            <a:ext cx="5486400" cy="1228725"/>
            <a:chOff x="1200" y="2778"/>
            <a:chExt cx="3456" cy="774"/>
          </a:xfrm>
        </p:grpSpPr>
        <p:sp>
          <p:nvSpPr>
            <p:cNvPr id="112665" name="AutoShape 25"/>
            <p:cNvSpPr>
              <a:spLocks noChangeArrowheads="1"/>
            </p:cNvSpPr>
            <p:nvPr/>
          </p:nvSpPr>
          <p:spPr bwMode="gray">
            <a:xfrm>
              <a:off x="1200" y="2778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AutoShape 26"/>
            <p:cNvSpPr>
              <a:spLocks noChangeArrowheads="1"/>
            </p:cNvSpPr>
            <p:nvPr/>
          </p:nvSpPr>
          <p:spPr bwMode="gray">
            <a:xfrm>
              <a:off x="1276" y="2849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68" name="Group 28"/>
          <p:cNvGrpSpPr>
            <a:grpSpLocks/>
          </p:cNvGrpSpPr>
          <p:nvPr/>
        </p:nvGrpSpPr>
        <p:grpSpPr bwMode="auto">
          <a:xfrm>
            <a:off x="1828800" y="3044825"/>
            <a:ext cx="5486400" cy="1228725"/>
            <a:chOff x="1200" y="1912"/>
            <a:chExt cx="3456" cy="774"/>
          </a:xfrm>
        </p:grpSpPr>
        <p:sp>
          <p:nvSpPr>
            <p:cNvPr id="112669" name="AutoShape 29"/>
            <p:cNvSpPr>
              <a:spLocks noChangeArrowheads="1"/>
            </p:cNvSpPr>
            <p:nvPr/>
          </p:nvSpPr>
          <p:spPr bwMode="gray">
            <a:xfrm>
              <a:off x="1200" y="1912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0" name="AutoShape 30"/>
            <p:cNvSpPr>
              <a:spLocks noChangeArrowheads="1"/>
            </p:cNvSpPr>
            <p:nvPr/>
          </p:nvSpPr>
          <p:spPr bwMode="gray">
            <a:xfrm>
              <a:off x="1276" y="1983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72" name="Group 32"/>
          <p:cNvGrpSpPr>
            <a:grpSpLocks/>
          </p:cNvGrpSpPr>
          <p:nvPr/>
        </p:nvGrpSpPr>
        <p:grpSpPr bwMode="auto">
          <a:xfrm>
            <a:off x="1828800" y="1685925"/>
            <a:ext cx="5486400" cy="1228725"/>
            <a:chOff x="1200" y="1056"/>
            <a:chExt cx="3456" cy="774"/>
          </a:xfrm>
        </p:grpSpPr>
        <p:sp>
          <p:nvSpPr>
            <p:cNvPr id="112673" name="AutoShape 33"/>
            <p:cNvSpPr>
              <a:spLocks noChangeArrowheads="1"/>
            </p:cNvSpPr>
            <p:nvPr/>
          </p:nvSpPr>
          <p:spPr bwMode="gray">
            <a:xfrm>
              <a:off x="1200" y="1056"/>
              <a:ext cx="3456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>
                    <a:gamma/>
                    <a:tint val="51373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4" name="AutoShape 34"/>
            <p:cNvSpPr>
              <a:spLocks noChangeArrowheads="1"/>
            </p:cNvSpPr>
            <p:nvPr/>
          </p:nvSpPr>
          <p:spPr bwMode="gray">
            <a:xfrm>
              <a:off x="1276" y="1128"/>
              <a:ext cx="666" cy="633"/>
            </a:xfrm>
            <a:prstGeom prst="roundRect">
              <a:avLst>
                <a:gd name="adj" fmla="val 11921"/>
              </a:avLst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76" name="Text Box 36"/>
          <p:cNvSpPr txBox="1">
            <a:spLocks noChangeArrowheads="1"/>
          </p:cNvSpPr>
          <p:nvPr/>
        </p:nvSpPr>
        <p:spPr bwMode="gray">
          <a:xfrm>
            <a:off x="2038350" y="2073275"/>
            <a:ext cx="857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gray">
          <a:xfrm>
            <a:off x="3151188" y="1876425"/>
            <a:ext cx="40322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gray">
          <a:xfrm>
            <a:off x="2038350" y="3433763"/>
            <a:ext cx="857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79" name="Text Box 39"/>
          <p:cNvSpPr txBox="1">
            <a:spLocks noChangeArrowheads="1"/>
          </p:cNvSpPr>
          <p:nvPr/>
        </p:nvSpPr>
        <p:spPr bwMode="gray">
          <a:xfrm>
            <a:off x="3151188" y="3211513"/>
            <a:ext cx="40322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  <p:sp>
        <p:nvSpPr>
          <p:cNvPr id="112680" name="Text Box 40"/>
          <p:cNvSpPr txBox="1">
            <a:spLocks noChangeArrowheads="1"/>
          </p:cNvSpPr>
          <p:nvPr/>
        </p:nvSpPr>
        <p:spPr bwMode="gray">
          <a:xfrm>
            <a:off x="2038350" y="4806950"/>
            <a:ext cx="857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Title</a:t>
            </a:r>
          </a:p>
        </p:txBody>
      </p:sp>
      <p:sp>
        <p:nvSpPr>
          <p:cNvPr id="112681" name="Text Box 41"/>
          <p:cNvSpPr txBox="1">
            <a:spLocks noChangeArrowheads="1"/>
          </p:cNvSpPr>
          <p:nvPr/>
        </p:nvSpPr>
        <p:spPr bwMode="gray">
          <a:xfrm>
            <a:off x="3151188" y="4586288"/>
            <a:ext cx="403225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ThemeGallery</a:t>
            </a:r>
            <a:r>
              <a:rPr lang="en-US">
                <a:solidFill>
                  <a:srgbClr val="000000"/>
                </a:solidFill>
              </a:rPr>
              <a:t> is a Design Digital Content &amp; Contents mall developed by Guild Design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grpSp>
        <p:nvGrpSpPr>
          <p:cNvPr id="124930" name="Group 2"/>
          <p:cNvGrpSpPr>
            <a:grpSpLocks/>
          </p:cNvGrpSpPr>
          <p:nvPr/>
        </p:nvGrpSpPr>
        <p:grpSpPr bwMode="auto">
          <a:xfrm>
            <a:off x="2459038" y="2832100"/>
            <a:ext cx="5224462" cy="2820988"/>
            <a:chOff x="1509" y="1643"/>
            <a:chExt cx="3867" cy="1777"/>
          </a:xfrm>
        </p:grpSpPr>
        <p:sp>
          <p:nvSpPr>
            <p:cNvPr id="124931" name="Line 3"/>
            <p:cNvSpPr>
              <a:spLocks noChangeShapeType="1"/>
            </p:cNvSpPr>
            <p:nvPr/>
          </p:nvSpPr>
          <p:spPr bwMode="auto">
            <a:xfrm>
              <a:off x="1509" y="2118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2" name="Line 4"/>
            <p:cNvSpPr>
              <a:spLocks noChangeShapeType="1"/>
            </p:cNvSpPr>
            <p:nvPr/>
          </p:nvSpPr>
          <p:spPr bwMode="auto">
            <a:xfrm>
              <a:off x="1509" y="2574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3" name="Line 5"/>
            <p:cNvSpPr>
              <a:spLocks noChangeShapeType="1"/>
            </p:cNvSpPr>
            <p:nvPr/>
          </p:nvSpPr>
          <p:spPr bwMode="auto">
            <a:xfrm>
              <a:off x="1509" y="3030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4" name="Line 6"/>
            <p:cNvSpPr>
              <a:spLocks noChangeShapeType="1"/>
            </p:cNvSpPr>
            <p:nvPr/>
          </p:nvSpPr>
          <p:spPr bwMode="auto">
            <a:xfrm>
              <a:off x="1509" y="3420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>
              <a:off x="1509" y="1643"/>
              <a:ext cx="3867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936" name="AutoShape 8"/>
          <p:cNvSpPr>
            <a:spLocks noChangeArrowheads="1"/>
          </p:cNvSpPr>
          <p:nvPr/>
        </p:nvSpPr>
        <p:spPr bwMode="gray">
          <a:xfrm>
            <a:off x="1552575" y="4638675"/>
            <a:ext cx="1498600" cy="1303338"/>
          </a:xfrm>
          <a:prstGeom prst="diamond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9499999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gray">
          <a:xfrm>
            <a:off x="1530350" y="3890963"/>
            <a:ext cx="1566863" cy="1479550"/>
          </a:xfrm>
          <a:prstGeom prst="diamond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9199999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gray">
          <a:xfrm>
            <a:off x="1473200" y="3122613"/>
            <a:ext cx="1681163" cy="1517650"/>
          </a:xfrm>
          <a:prstGeom prst="diamond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gray">
          <a:xfrm>
            <a:off x="1430338" y="2316163"/>
            <a:ext cx="1771650" cy="1598612"/>
          </a:xfrm>
          <a:prstGeom prst="diamond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9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40" name="Freeform 12"/>
          <p:cNvSpPr>
            <a:spLocks/>
          </p:cNvSpPr>
          <p:nvPr/>
        </p:nvSpPr>
        <p:spPr bwMode="gray">
          <a:xfrm>
            <a:off x="1354138" y="2424113"/>
            <a:ext cx="960437" cy="3436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6" y="1854"/>
              </a:cxn>
              <a:cxn ang="0">
                <a:pos x="600" y="2165"/>
              </a:cxn>
              <a:cxn ang="0">
                <a:pos x="605" y="255"/>
              </a:cxn>
              <a:cxn ang="0">
                <a:pos x="0" y="0"/>
              </a:cxn>
            </a:cxnLst>
            <a:rect l="0" t="0" r="r" b="b"/>
            <a:pathLst>
              <a:path w="605" h="2165">
                <a:moveTo>
                  <a:pt x="0" y="0"/>
                </a:moveTo>
                <a:lnTo>
                  <a:pt x="126" y="1854"/>
                </a:lnTo>
                <a:lnTo>
                  <a:pt x="600" y="2165"/>
                </a:lnTo>
                <a:lnTo>
                  <a:pt x="605" y="255"/>
                </a:lnTo>
                <a:lnTo>
                  <a:pt x="0" y="0"/>
                </a:lnTo>
                <a:close/>
              </a:path>
            </a:pathLst>
          </a:custGeom>
          <a:solidFill>
            <a:srgbClr val="EAEAEA">
              <a:alpha val="14999"/>
            </a:srgbClr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AutoShape 13"/>
          <p:cNvSpPr>
            <a:spLocks noChangeArrowheads="1"/>
          </p:cNvSpPr>
          <p:nvPr/>
        </p:nvSpPr>
        <p:spPr bwMode="gray">
          <a:xfrm>
            <a:off x="1371600" y="1595438"/>
            <a:ext cx="1895475" cy="1643062"/>
          </a:xfrm>
          <a:prstGeom prst="diamond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 w="9525" algn="ctr">
            <a:miter lim="800000"/>
            <a:headEnd/>
            <a:tailEnd/>
          </a:ln>
          <a:effectLst/>
          <a:scene3d>
            <a:camera prst="legacyPerspectiveBottom">
              <a:rot lat="18600000" lon="0" rev="0"/>
            </a:camera>
            <a:lightRig rig="legacyNormal4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white">
          <a:xfrm>
            <a:off x="1770063" y="5235575"/>
            <a:ext cx="10398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white">
          <a:xfrm>
            <a:off x="1701800" y="4505325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white">
          <a:xfrm>
            <a:off x="1701800" y="381476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white">
          <a:xfrm>
            <a:off x="1701800" y="300831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white">
          <a:xfrm>
            <a:off x="1701800" y="2278063"/>
            <a:ext cx="1177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b="1">
                <a:solidFill>
                  <a:srgbClr val="FEFEFE"/>
                </a:solidFill>
              </a:rPr>
              <a:t>Text in here</a:t>
            </a:r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gray">
          <a:xfrm flipH="1" flipV="1">
            <a:off x="1192213" y="2432050"/>
            <a:ext cx="238125" cy="293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sm" len="sm"/>
            <a:tailEnd type="stealth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3394075" y="2286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3394075" y="3048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3394075" y="38100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3394075" y="44196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3403600" y="5105400"/>
            <a:ext cx="4365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1200" b="1"/>
              <a:t> ThemeGallery</a:t>
            </a:r>
            <a:r>
              <a:rPr lang="en-US" sz="1200"/>
              <a:t> is a Design Digital Content &amp; Contents mall developed by Guild Design Inc.</a:t>
            </a:r>
          </a:p>
        </p:txBody>
      </p:sp>
      <p:sp>
        <p:nvSpPr>
          <p:cNvPr id="124953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Progress Diagram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gray">
          <a:xfrm>
            <a:off x="5361709" y="2903376"/>
            <a:ext cx="2563091" cy="2659224"/>
          </a:xfrm>
          <a:prstGeom prst="chevron">
            <a:avLst>
              <a:gd name="adj" fmla="val 1646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gray">
          <a:xfrm>
            <a:off x="3214255" y="2903376"/>
            <a:ext cx="2701636" cy="2659224"/>
          </a:xfrm>
          <a:prstGeom prst="chevron">
            <a:avLst>
              <a:gd name="adj" fmla="val 17842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gray">
          <a:xfrm>
            <a:off x="1066800" y="2903376"/>
            <a:ext cx="2701636" cy="2659224"/>
          </a:xfrm>
          <a:prstGeom prst="chevron">
            <a:avLst>
              <a:gd name="adj" fmla="val 17842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gray">
          <a:xfrm>
            <a:off x="1274618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bg1"/>
                </a:solidFill>
              </a:rPr>
              <a:t>Phase 1</a:t>
            </a: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gray">
          <a:xfrm>
            <a:off x="3383107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Phase 2</a:t>
            </a:r>
          </a:p>
        </p:txBody>
      </p:sp>
      <p:sp>
        <p:nvSpPr>
          <p:cNvPr id="128009" name="AutoShape 9"/>
          <p:cNvSpPr>
            <a:spLocks noChangeArrowheads="1"/>
          </p:cNvSpPr>
          <p:nvPr/>
        </p:nvSpPr>
        <p:spPr bwMode="gray">
          <a:xfrm>
            <a:off x="5500255" y="2133600"/>
            <a:ext cx="1870364" cy="527763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Phase 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WordArt 3"/>
          <p:cNvSpPr>
            <a:spLocks noChangeArrowheads="1" noChangeShapeType="1" noTextEdit="1"/>
          </p:cNvSpPr>
          <p:nvPr/>
        </p:nvSpPr>
        <p:spPr bwMode="blackWhite">
          <a:xfrm>
            <a:off x="2895600" y="3581400"/>
            <a:ext cx="5943600" cy="8731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Thank You !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525"/>
            <a:ext cx="8229600" cy="630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Content</a:t>
            </a:r>
            <a:endParaRPr lang="en-US" dirty="0"/>
          </a:p>
        </p:txBody>
      </p:sp>
      <p:sp>
        <p:nvSpPr>
          <p:cNvPr id="99351" name="AutoShape 23"/>
          <p:cNvSpPr>
            <a:spLocks noChangeArrowheads="1"/>
          </p:cNvSpPr>
          <p:nvPr/>
        </p:nvSpPr>
        <p:spPr bwMode="gray">
          <a:xfrm>
            <a:off x="2527300" y="676276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2" name="AutoShape 24"/>
          <p:cNvSpPr>
            <a:spLocks noChangeArrowheads="1"/>
          </p:cNvSpPr>
          <p:nvPr/>
        </p:nvSpPr>
        <p:spPr bwMode="gray">
          <a:xfrm>
            <a:off x="2146300" y="557214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gray">
          <a:xfrm>
            <a:off x="2755900" y="73183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gray">
          <a:xfrm>
            <a:off x="2300288" y="655639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1</a:t>
            </a:r>
          </a:p>
        </p:txBody>
      </p:sp>
      <p:sp>
        <p:nvSpPr>
          <p:cNvPr id="99355" name="AutoShape 27"/>
          <p:cNvSpPr>
            <a:spLocks noChangeArrowheads="1"/>
          </p:cNvSpPr>
          <p:nvPr/>
        </p:nvSpPr>
        <p:spPr bwMode="gray">
          <a:xfrm>
            <a:off x="2530475" y="1326358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6" name="AutoShape 28"/>
          <p:cNvSpPr>
            <a:spLocks noChangeArrowheads="1"/>
          </p:cNvSpPr>
          <p:nvPr/>
        </p:nvSpPr>
        <p:spPr bwMode="gray">
          <a:xfrm>
            <a:off x="2149475" y="1207296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gray">
          <a:xfrm>
            <a:off x="2759075" y="1381921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Ideal</a:t>
            </a:r>
            <a:endParaRPr lang="en-US" b="1" dirty="0"/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gray">
          <a:xfrm>
            <a:off x="2303463" y="1305721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2</a:t>
            </a: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gray">
          <a:xfrm>
            <a:off x="2536825" y="1984377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0" name="AutoShape 32"/>
          <p:cNvSpPr>
            <a:spLocks noChangeArrowheads="1"/>
          </p:cNvSpPr>
          <p:nvPr/>
        </p:nvSpPr>
        <p:spPr bwMode="gray">
          <a:xfrm>
            <a:off x="2155825" y="1865315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gray">
          <a:xfrm>
            <a:off x="2765425" y="2039940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gray">
          <a:xfrm>
            <a:off x="2309813" y="196374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rgbClr val="FEFEFE"/>
                </a:solidFill>
              </a:rPr>
              <a:t>3</a:t>
            </a:r>
          </a:p>
        </p:txBody>
      </p:sp>
      <p:sp>
        <p:nvSpPr>
          <p:cNvPr id="99363" name="AutoShape 35"/>
          <p:cNvSpPr>
            <a:spLocks noChangeArrowheads="1"/>
          </p:cNvSpPr>
          <p:nvPr/>
        </p:nvSpPr>
        <p:spPr bwMode="gray">
          <a:xfrm>
            <a:off x="2536825" y="2669384"/>
            <a:ext cx="44958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4" name="AutoShape 36"/>
          <p:cNvSpPr>
            <a:spLocks noChangeArrowheads="1"/>
          </p:cNvSpPr>
          <p:nvPr/>
        </p:nvSpPr>
        <p:spPr bwMode="gray">
          <a:xfrm>
            <a:off x="2155825" y="2550322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gray">
          <a:xfrm>
            <a:off x="2765425" y="272494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Project Management Plan</a:t>
            </a:r>
            <a:endParaRPr lang="en-US" b="1" dirty="0"/>
          </a:p>
        </p:txBody>
      </p:sp>
      <p:sp>
        <p:nvSpPr>
          <p:cNvPr id="99366" name="Text Box 38"/>
          <p:cNvSpPr txBox="1">
            <a:spLocks noChangeArrowheads="1"/>
          </p:cNvSpPr>
          <p:nvPr/>
        </p:nvSpPr>
        <p:spPr bwMode="gray">
          <a:xfrm>
            <a:off x="2309813" y="2648747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4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gray">
          <a:xfrm>
            <a:off x="2536825" y="3339032"/>
            <a:ext cx="4524375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" name="AutoShape 36"/>
          <p:cNvSpPr>
            <a:spLocks noChangeArrowheads="1"/>
          </p:cNvSpPr>
          <p:nvPr/>
        </p:nvSpPr>
        <p:spPr bwMode="gray">
          <a:xfrm>
            <a:off x="2155826" y="3219970"/>
            <a:ext cx="685800" cy="685800"/>
          </a:xfrm>
          <a:prstGeom prst="diamond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gray">
          <a:xfrm>
            <a:off x="2765425" y="3403052"/>
            <a:ext cx="426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/>
              <a:t>Software Requirement Specifications</a:t>
            </a:r>
            <a:endParaRPr lang="en-US" b="1" dirty="0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gray">
          <a:xfrm>
            <a:off x="2308726" y="331839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</a:rPr>
              <a:t>5</a:t>
            </a:r>
            <a:endParaRPr lang="en-US" sz="2400" dirty="0">
              <a:solidFill>
                <a:srgbClr val="FEFEFE"/>
              </a:solidFill>
            </a:endParaRP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gray">
          <a:xfrm>
            <a:off x="2536825" y="4044676"/>
            <a:ext cx="4527550" cy="457200"/>
          </a:xfrm>
          <a:prstGeom prst="roundRect">
            <a:avLst>
              <a:gd name="adj" fmla="val 16667"/>
            </a:avLst>
          </a:prstGeom>
          <a:solidFill>
            <a:srgbClr val="E9DA4F"/>
          </a:solidFill>
          <a:ln>
            <a:solidFill>
              <a:srgbClr val="FFFF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gray">
          <a:xfrm>
            <a:off x="2155825" y="3930376"/>
            <a:ext cx="685800" cy="685800"/>
          </a:xfrm>
          <a:prstGeom prst="diamond">
            <a:avLst/>
          </a:prstGeom>
          <a:solidFill>
            <a:srgbClr val="E9DA4F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Text Box 37"/>
          <p:cNvSpPr txBox="1">
            <a:spLocks noChangeArrowheads="1"/>
          </p:cNvSpPr>
          <p:nvPr/>
        </p:nvSpPr>
        <p:spPr bwMode="gray">
          <a:xfrm>
            <a:off x="2949575" y="4100239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Software Design Description</a:t>
            </a:r>
            <a:endParaRPr lang="en-US" b="1" dirty="0"/>
          </a:p>
        </p:txBody>
      </p:sp>
      <p:sp>
        <p:nvSpPr>
          <p:cNvPr id="29" name="Text Box 38"/>
          <p:cNvSpPr txBox="1">
            <a:spLocks noChangeArrowheads="1"/>
          </p:cNvSpPr>
          <p:nvPr/>
        </p:nvSpPr>
        <p:spPr bwMode="gray">
          <a:xfrm>
            <a:off x="2310901" y="4044676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</a:rPr>
              <a:t>6</a:t>
            </a:r>
            <a:endParaRPr lang="en-US" sz="2400" dirty="0">
              <a:solidFill>
                <a:srgbClr val="FEFEFE"/>
              </a:solidFill>
            </a:endParaRPr>
          </a:p>
        </p:txBody>
      </p:sp>
      <p:sp>
        <p:nvSpPr>
          <p:cNvPr id="30" name="AutoShape 35"/>
          <p:cNvSpPr>
            <a:spLocks noChangeArrowheads="1"/>
          </p:cNvSpPr>
          <p:nvPr/>
        </p:nvSpPr>
        <p:spPr bwMode="gray">
          <a:xfrm>
            <a:off x="2536824" y="4753494"/>
            <a:ext cx="4524375" cy="4572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AutoShape 36"/>
          <p:cNvSpPr>
            <a:spLocks noChangeArrowheads="1"/>
          </p:cNvSpPr>
          <p:nvPr/>
        </p:nvSpPr>
        <p:spPr bwMode="gray">
          <a:xfrm>
            <a:off x="2155825" y="4634432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gray">
          <a:xfrm>
            <a:off x="2765425" y="480905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gray">
          <a:xfrm>
            <a:off x="2308725" y="473285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FEFEFE"/>
                </a:solidFill>
              </a:rPr>
              <a:t>7</a:t>
            </a:r>
            <a:endParaRPr lang="en-US" sz="2400" dirty="0">
              <a:solidFill>
                <a:srgbClr val="FEFEFE"/>
              </a:solidFill>
            </a:endParaRP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gray">
          <a:xfrm>
            <a:off x="2540793" y="5447232"/>
            <a:ext cx="4520405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gray">
          <a:xfrm>
            <a:off x="2159794" y="5328170"/>
            <a:ext cx="685800" cy="685800"/>
          </a:xfrm>
          <a:prstGeom prst="diamond">
            <a:avLst/>
          </a:prstGeom>
          <a:ln w="38100">
            <a:solidFill>
              <a:schemeClr val="bg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gray">
          <a:xfrm>
            <a:off x="2769394" y="5502795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gray">
          <a:xfrm>
            <a:off x="2312694" y="5426595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8</a:t>
            </a:r>
          </a:p>
        </p:txBody>
      </p:sp>
      <p:sp>
        <p:nvSpPr>
          <p:cNvPr id="42" name="AutoShape 35"/>
          <p:cNvSpPr>
            <a:spLocks noChangeArrowheads="1"/>
          </p:cNvSpPr>
          <p:nvPr/>
        </p:nvSpPr>
        <p:spPr bwMode="gray">
          <a:xfrm>
            <a:off x="2540793" y="6125614"/>
            <a:ext cx="4520405" cy="4572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AutoShape 36"/>
          <p:cNvSpPr>
            <a:spLocks noChangeArrowheads="1"/>
          </p:cNvSpPr>
          <p:nvPr/>
        </p:nvSpPr>
        <p:spPr bwMode="gray">
          <a:xfrm>
            <a:off x="2159794" y="6006552"/>
            <a:ext cx="685800" cy="685800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gray">
          <a:xfrm>
            <a:off x="2769394" y="6181177"/>
            <a:ext cx="3886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/>
              <a:t>Q&amp;A</a:t>
            </a:r>
            <a:endParaRPr lang="en-US" b="1" dirty="0"/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gray">
          <a:xfrm>
            <a:off x="2312694" y="6104977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FEFEFE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2133600" cy="6858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90686" y1="43357" x2="79902" y2="18182"/>
                        <a14:foregroundMark x1="52451" y1="17483" x2="53431" y2="1399"/>
                        <a14:foregroundMark x1="22059" y1="38811" x2="14216" y2="132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11700"/>
            <a:ext cx="1395046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loud Callout 10"/>
          <p:cNvSpPr/>
          <p:nvPr/>
        </p:nvSpPr>
        <p:spPr bwMode="auto">
          <a:xfrm>
            <a:off x="1781175" y="3429000"/>
            <a:ext cx="1524000" cy="1219200"/>
          </a:xfrm>
          <a:prstGeom prst="cloudCallout">
            <a:avLst>
              <a:gd name="adj1" fmla="val -77083"/>
              <a:gd name="adj2" fmla="val 65625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 th</a:t>
            </a:r>
            <a:r>
              <a:rPr lang="en-US" dirty="0" smtClean="0"/>
              <a:t>e world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Callout 11"/>
          <p:cNvSpPr/>
          <p:nvPr/>
        </p:nvSpPr>
        <p:spPr bwMode="auto">
          <a:xfrm>
            <a:off x="2209800" y="4343400"/>
            <a:ext cx="2438400" cy="914400"/>
          </a:xfrm>
          <a:prstGeom prst="cloudCallout">
            <a:avLst>
              <a:gd name="adj1" fmla="val -64192"/>
              <a:gd name="adj2" fmla="val 35417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 Viet Nam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loud Callout 12"/>
          <p:cNvSpPr/>
          <p:nvPr/>
        </p:nvSpPr>
        <p:spPr bwMode="auto">
          <a:xfrm>
            <a:off x="152400" y="3352800"/>
            <a:ext cx="1905000" cy="1323975"/>
          </a:xfrm>
          <a:prstGeom prst="cloudCallout">
            <a:avLst>
              <a:gd name="adj1" fmla="val -15790"/>
              <a:gd name="adj2" fmla="val 67536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E-learning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07" b="99138" l="939" r="98592">
                        <a14:foregroundMark x1="13146" y1="19828" x2="38732" y2="46552"/>
                        <a14:foregroundMark x1="88028" y1="44540" x2="73005" y2="82471"/>
                        <a14:foregroundMark x1="90845" y1="44540" x2="92019" y2="78448"/>
                        <a14:foregroundMark x1="87559" y1="55460" x2="87559" y2="77299"/>
                        <a14:foregroundMark x1="67371" y1="40805" x2="74648" y2="83333"/>
                        <a14:foregroundMark x1="63615" y1="88506" x2="73944" y2="87069"/>
                        <a14:foregroundMark x1="24883" y1="28161" x2="65728" y2="22701"/>
                        <a14:foregroundMark x1="11972" y1="21839" x2="13146" y2="15805"/>
                        <a14:foregroundMark x1="74648" y1="89080" x2="92488" y2="80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73842"/>
            <a:ext cx="2307021" cy="188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05400" y="106183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E-learning system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12308" y1="9589" x2="43077" y2="4795"/>
                        <a14:backgroundMark x1="4615" y1="1370" x2="50769" y2="1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9" y="2733675"/>
            <a:ext cx="6191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D:\Du lieu e-Learning\light bulb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92" y1="51842" x2="17445" y2="48684"/>
                        <a14:foregroundMark x1="2804" y1="30000" x2="17445" y2="34474"/>
                        <a14:foregroundMark x1="17445" y1="11053" x2="26791" y2="21053"/>
                        <a14:foregroundMark x1="44548" y1="3158" x2="45794" y2="14211"/>
                        <a14:foregroundMark x1="76947" y1="6053" x2="70405" y2="17632"/>
                        <a14:foregroundMark x1="82243" y1="29211" x2="94704" y2="22895"/>
                        <a14:foregroundMark x1="32087" y1="62895" x2="37383" y2="68684"/>
                        <a14:foregroundMark x1="70405" y1="64737" x2="74455" y2="55789"/>
                        <a14:foregroundMark x1="43925" y1="81842" x2="55452" y2="83684"/>
                        <a14:foregroundMark x1="49844" y1="89211" x2="60125" y2="87632"/>
                        <a14:foregroundMark x1="50779" y1="93421" x2="58567" y2="9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4" y="1573381"/>
            <a:ext cx="1124460" cy="13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4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9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9144000" cy="684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Logo</a:t>
            </a:r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543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22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Existing System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47975"/>
              </p:ext>
            </p:extLst>
          </p:nvPr>
        </p:nvGraphicFramePr>
        <p:xfrm>
          <a:off x="0" y="1066799"/>
          <a:ext cx="9144000" cy="5257800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1263419"/>
                <a:gridCol w="3616540"/>
                <a:gridCol w="4264041"/>
              </a:tblGrid>
              <a:tr h="2078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>
                          <a:effectLst/>
                        </a:rPr>
                        <a:t>Advance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>
                          <a:effectLst/>
                        </a:rPr>
                        <a:t>Disadvantage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16428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 dirty="0">
                          <a:effectLst/>
                        </a:rPr>
                        <a:t>Hocmai.vn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Famous, teachers have many skills.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Having relations with big organizations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Having 2000 videos with full content to practice to test A, B, C, D blocks.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The databases focus on videos of courses to make profit. Exercises, theories are updated rarely.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Forum is very large with many subjects of many grades. So it is difficult to use, manage, update.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Using for advertising of offline learning operation. So it does not focus on e-learning completely. 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29772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 dirty="0">
                          <a:effectLst/>
                        </a:rPr>
                        <a:t>Moon.vn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Focus on examination. So that, its functions support taking exam online.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Site “Hỏi đáp” is a small forum. It helps students give questions and take answers easier and fast.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User ranking function “hệ thống level” creates competition between students.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User (teachers) can give questions, exercises, exams to </a:t>
                      </a:r>
                      <a:r>
                        <a:rPr lang="vi-VN" sz="1200" u="sng" dirty="0">
                          <a:effectLst/>
                        </a:rPr>
                        <a:t>moon.vn</a:t>
                      </a:r>
                      <a:r>
                        <a:rPr lang="vi-VN" sz="1200" dirty="0">
                          <a:effectLst/>
                        </a:rPr>
                        <a:t> to get money in return.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The function “Đấu trường” is a special attraction of </a:t>
                      </a:r>
                      <a:r>
                        <a:rPr lang="vi-VN" sz="1200" u="sng" dirty="0">
                          <a:effectLst/>
                        </a:rPr>
                        <a:t>moon.vn</a:t>
                      </a:r>
                      <a:r>
                        <a:rPr lang="vi-VN" sz="1200" dirty="0">
                          <a:effectLst/>
                        </a:rPr>
                        <a:t>. Students can make groups and compete together in “Đấu trường”.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The databases have been taken from many sources in internet at beginning. So that it is not updated regularly. 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Does not have own good teacher. It also does not have a function to guarantee quality of exercises.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vi-VN" sz="1200" dirty="0">
                          <a:effectLst/>
                        </a:rPr>
                        <a:t>- Does not have many subjects. It just focuses on some important subjects (math, English, chemistry…)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  <a:tr h="4298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>
                          <a:effectLst/>
                        </a:rPr>
                        <a:t>Violet.vn</a:t>
                      </a:r>
                      <a:endParaRPr lang="en-US" sz="1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 dirty="0">
                          <a:effectLst/>
                        </a:rPr>
                        <a:t>- Database is uploaded by teacher. It’s free to download.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vi-VN" sz="1200" dirty="0">
                          <a:effectLst/>
                        </a:rPr>
                        <a:t>Database can’t manage well because many sources</a:t>
                      </a:r>
                      <a:endParaRPr lang="en-US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53827" marR="538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7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30000593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041tgp_figure_blue 1">
        <a:dk1>
          <a:srgbClr val="000000"/>
        </a:dk1>
        <a:lt1>
          <a:srgbClr val="FFFFFF"/>
        </a:lt1>
        <a:dk2>
          <a:srgbClr val="000066"/>
        </a:dk2>
        <a:lt2>
          <a:srgbClr val="DDDDDD"/>
        </a:lt2>
        <a:accent1>
          <a:srgbClr val="E47F6E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EFC0BA"/>
        </a:accent5>
        <a:accent6>
          <a:srgbClr val="008AB9"/>
        </a:accent6>
        <a:hlink>
          <a:srgbClr val="7648EA"/>
        </a:hlink>
        <a:folHlink>
          <a:srgbClr val="DFAE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2">
        <a:dk1>
          <a:srgbClr val="333333"/>
        </a:dk1>
        <a:lt1>
          <a:srgbClr val="FFFFFF"/>
        </a:lt1>
        <a:dk2>
          <a:srgbClr val="003366"/>
        </a:dk2>
        <a:lt2>
          <a:srgbClr val="B2B2B2"/>
        </a:lt2>
        <a:accent1>
          <a:srgbClr val="4CA491"/>
        </a:accent1>
        <a:accent2>
          <a:srgbClr val="E2AF52"/>
        </a:accent2>
        <a:accent3>
          <a:srgbClr val="FFFFFF"/>
        </a:accent3>
        <a:accent4>
          <a:srgbClr val="2A2A2A"/>
        </a:accent4>
        <a:accent5>
          <a:srgbClr val="B2CFC7"/>
        </a:accent5>
        <a:accent6>
          <a:srgbClr val="CD9E49"/>
        </a:accent6>
        <a:hlink>
          <a:srgbClr val="576CD5"/>
        </a:hlink>
        <a:folHlink>
          <a:srgbClr val="D872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1tgp_figure_blue 3">
        <a:dk1>
          <a:srgbClr val="0F1A81"/>
        </a:dk1>
        <a:lt1>
          <a:srgbClr val="FFFFFF"/>
        </a:lt1>
        <a:dk2>
          <a:srgbClr val="175B5B"/>
        </a:dk2>
        <a:lt2>
          <a:srgbClr val="DDDDDD"/>
        </a:lt2>
        <a:accent1>
          <a:srgbClr val="A4C226"/>
        </a:accent1>
        <a:accent2>
          <a:srgbClr val="6CA5D8"/>
        </a:accent2>
        <a:accent3>
          <a:srgbClr val="FFFFFF"/>
        </a:accent3>
        <a:accent4>
          <a:srgbClr val="0B146D"/>
        </a:accent4>
        <a:accent5>
          <a:srgbClr val="CFDDAC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03D5E59-35F5-4B35-ABF9-BC86C6ACDB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TS030000593</Template>
  <TotalTime>298</TotalTime>
  <Words>1407</Words>
  <Application>Microsoft Office PowerPoint</Application>
  <PresentationFormat>On-screen Show (4:3)</PresentationFormat>
  <Paragraphs>221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TS030000593</vt:lpstr>
      <vt:lpstr>E-Learning Website</vt:lpstr>
      <vt:lpstr>Project Team</vt:lpstr>
      <vt:lpstr>Roles and Responsibilities</vt:lpstr>
      <vt:lpstr>Table Content</vt:lpstr>
      <vt:lpstr>Background</vt:lpstr>
      <vt:lpstr>PowerPoint Presentation</vt:lpstr>
      <vt:lpstr>PowerPoint Presentation</vt:lpstr>
      <vt:lpstr>PowerPoint Presentation</vt:lpstr>
      <vt:lpstr>The Existing System</vt:lpstr>
      <vt:lpstr>Ideal</vt:lpstr>
      <vt:lpstr>Objective</vt:lpstr>
      <vt:lpstr>Project Management Plan</vt:lpstr>
      <vt:lpstr>Project Management Plan (cont)</vt:lpstr>
      <vt:lpstr>Project Management Plan (cont)</vt:lpstr>
      <vt:lpstr>Project Management Plan (cont)</vt:lpstr>
      <vt:lpstr>Project Management Plan (cont)</vt:lpstr>
      <vt:lpstr>Success Criteria</vt:lpstr>
      <vt:lpstr>Software Requirment Specification </vt:lpstr>
      <vt:lpstr>Software Requirment Specification</vt:lpstr>
      <vt:lpstr>Software Design Description</vt:lpstr>
      <vt:lpstr>Software Design Description</vt:lpstr>
      <vt:lpstr>Software Design Description</vt:lpstr>
      <vt:lpstr>Software Design Description</vt:lpstr>
      <vt:lpstr>Testing</vt:lpstr>
      <vt:lpstr>PowerPoint Presentation</vt:lpstr>
      <vt:lpstr>PowerPoint Presentation</vt:lpstr>
      <vt:lpstr>Summary</vt:lpstr>
      <vt:lpstr>Q&amp;A</vt:lpstr>
      <vt:lpstr>Hot Tip</vt:lpstr>
      <vt:lpstr>Diagram</vt:lpstr>
      <vt:lpstr>Diagram</vt:lpstr>
      <vt:lpstr>Progress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NamThieuGia</dc:creator>
  <cp:lastModifiedBy>NamThieuGia</cp:lastModifiedBy>
  <cp:revision>24</cp:revision>
  <dcterms:created xsi:type="dcterms:W3CDTF">2012-08-17T13:30:41Z</dcterms:created>
  <dcterms:modified xsi:type="dcterms:W3CDTF">2012-08-20T05:10:47Z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TC300005939990</vt:lpwstr>
  </property>
</Properties>
</file>