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Image Classification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Basic WorkFlow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5435"/>
            <a:ext cx="10515600" cy="6432550"/>
          </a:xfrm>
        </p:spPr>
        <p:txBody>
          <a:bodyPr>
            <a:normAutofit fontScale="25000"/>
          </a:bodyPr>
          <a:p>
            <a:r>
              <a:rPr lang="en-US" sz="6400"/>
              <a:t>    Data Collection and Preparation:     </a:t>
            </a:r>
            <a:endParaRPr lang="en-US" sz="6400"/>
          </a:p>
          <a:p>
            <a:pPr lvl="2" algn="l">
              <a:buClrTx/>
              <a:buSzTx/>
            </a:pPr>
            <a:r>
              <a:rPr lang="en-US" sz="4570"/>
              <a:t>We Sampled a subset of dataset with 40 images containing 20 samples of both normal and diseased paddy crop plants and oragnized them into </a:t>
            </a:r>
            <a:r>
              <a:rPr lang="en-US" sz="4570">
                <a:sym typeface="+mn-ea"/>
              </a:rPr>
              <a:t>separate folders for normal and diseased samples.</a:t>
            </a:r>
            <a:r>
              <a:rPr lang="en-US" sz="4570"/>
              <a:t> </a:t>
            </a:r>
            <a:endParaRPr lang="en-US" sz="4570"/>
          </a:p>
          <a:p>
            <a:r>
              <a:rPr lang="en-US" sz="6400"/>
              <a:t>    Data Loading and Preprocessing:     </a:t>
            </a:r>
            <a:endParaRPr lang="en-US" sz="6400"/>
          </a:p>
          <a:p>
            <a:pPr lvl="2" algn="l">
              <a:buClrTx/>
              <a:buSzTx/>
            </a:pPr>
            <a:r>
              <a:rPr lang="en-US" sz="4570"/>
              <a:t>We Implement a function to load images from the dataset folders.</a:t>
            </a:r>
            <a:endParaRPr lang="en-US" sz="4570"/>
          </a:p>
          <a:p>
            <a:r>
              <a:rPr lang="en-US" sz="6400"/>
              <a:t>    Preprocess the images:            </a:t>
            </a:r>
            <a:endParaRPr lang="en-US" sz="6400"/>
          </a:p>
          <a:p>
            <a:pPr lvl="2"/>
            <a:r>
              <a:rPr lang="en-US" sz="4570"/>
              <a:t>We Resize images to a fixed size (e.g., 100x100 pixels) to ensure uniformity.</a:t>
            </a:r>
            <a:endParaRPr lang="en-US" sz="4570"/>
          </a:p>
          <a:p>
            <a:pPr lvl="2" algn="l">
              <a:buClrTx/>
              <a:buSzTx/>
            </a:pPr>
            <a:r>
              <a:rPr lang="en-US" sz="4570"/>
              <a:t>Flattened the image arrays to create feature vectors for input to the classifier, and Assign labels to the images (0 for normal, 1 for diseased).</a:t>
            </a:r>
            <a:endParaRPr lang="en-US" sz="6400"/>
          </a:p>
          <a:p>
            <a:r>
              <a:rPr lang="en-US" sz="6400"/>
              <a:t>    Dataset Splitting:     </a:t>
            </a:r>
            <a:r>
              <a:rPr lang="en-US" sz="4570"/>
              <a:t> </a:t>
            </a:r>
            <a:endParaRPr lang="en-US" sz="4570"/>
          </a:p>
          <a:p>
            <a:pPr lvl="2" algn="l">
              <a:buClrTx/>
              <a:buSzTx/>
            </a:pPr>
            <a:r>
              <a:rPr lang="en-US" sz="4570"/>
              <a:t>We  Split the dataset into training and testing sets using a suitable ratio (e.g., 80% training, 20% testing), to </a:t>
            </a:r>
            <a:r>
              <a:rPr lang="en-US" sz="4570">
                <a:sym typeface="+mn-ea"/>
              </a:rPr>
              <a:t>ensures that the classifier is trained on a portion of the data and evaluated on a separate portion to assess its performance.</a:t>
            </a:r>
            <a:endParaRPr lang="en-US" sz="4570"/>
          </a:p>
          <a:p>
            <a:r>
              <a:rPr lang="en-US" sz="6400"/>
              <a:t>    Classifier Initialization and Training:</a:t>
            </a:r>
            <a:endParaRPr lang="en-US" sz="6400"/>
          </a:p>
          <a:p>
            <a:pPr lvl="2" algn="l">
              <a:buClrTx/>
              <a:buSzTx/>
            </a:pPr>
            <a:r>
              <a:rPr lang="en-US" sz="4570"/>
              <a:t>        Initialize the Support Vector Machine (SVM) classifier with appropriate parameters (e.g., kernel type = linear , random state).</a:t>
            </a:r>
            <a:endParaRPr lang="en-US" sz="4570"/>
          </a:p>
          <a:p>
            <a:pPr lvl="2" algn="l">
              <a:buClrTx/>
              <a:buSzTx/>
            </a:pPr>
            <a:r>
              <a:rPr lang="en-US" sz="4570"/>
              <a:t>        Train the classifier using the training dataset:</a:t>
            </a:r>
            <a:endParaRPr lang="en-US" sz="4570"/>
          </a:p>
          <a:p>
            <a:pPr lvl="2" algn="l">
              <a:buClrTx/>
              <a:buSzTx/>
            </a:pPr>
            <a:r>
              <a:rPr lang="en-US" sz="4570"/>
              <a:t>        Feed the training images and corresponding labels to the classifier.</a:t>
            </a:r>
            <a:endParaRPr lang="en-US" sz="4570"/>
          </a:p>
          <a:p>
            <a:pPr lvl="2" algn="l">
              <a:buClrTx/>
              <a:buSzTx/>
            </a:pPr>
            <a:r>
              <a:rPr lang="en-US" sz="4570"/>
              <a:t>        The classifier learns to determine the optimal hyperplane that separates the classes in the feature space.</a:t>
            </a:r>
            <a:endParaRPr lang="en-US" sz="4570"/>
          </a:p>
          <a:p>
            <a:r>
              <a:rPr lang="en-US" sz="6400">
                <a:sym typeface="+mn-ea"/>
              </a:rPr>
              <a:t>Classifier Evaluation:</a:t>
            </a:r>
            <a:endParaRPr lang="en-US" sz="6400"/>
          </a:p>
          <a:p>
            <a:pPr lvl="2" algn="l">
              <a:buClrTx/>
              <a:buSzTx/>
            </a:pPr>
            <a:r>
              <a:rPr lang="en-US" sz="6400">
                <a:sym typeface="+mn-ea"/>
              </a:rPr>
              <a:t>      </a:t>
            </a:r>
            <a:r>
              <a:rPr lang="en-US" sz="4570">
                <a:sym typeface="+mn-ea"/>
              </a:rPr>
              <a:t>We used the trained classifier to make predictions on the testing dataset.</a:t>
            </a:r>
            <a:endParaRPr lang="en-US" sz="4570"/>
          </a:p>
          <a:p>
            <a:pPr lvl="2" algn="l">
              <a:buClrTx/>
              <a:buSzTx/>
            </a:pPr>
            <a:r>
              <a:rPr lang="en-US" sz="4570">
                <a:sym typeface="+mn-ea"/>
              </a:rPr>
              <a:t>        Evaluated the performance of the classifier using metrics such as accuracy, precision, recall, and F1-score.</a:t>
            </a:r>
            <a:endParaRPr lang="en-US" sz="4570"/>
          </a:p>
          <a:p>
            <a:pPr lvl="2" algn="l">
              <a:buClrTx/>
              <a:buSzTx/>
            </a:pPr>
            <a:r>
              <a:rPr lang="en-US" sz="4570">
                <a:sym typeface="+mn-ea"/>
              </a:rPr>
              <a:t>        Generate a classification report to summarize the performance of the classifier on each class.</a:t>
            </a:r>
            <a:endParaRPr lang="en-US" sz="6400"/>
          </a:p>
          <a:p>
            <a:r>
              <a:rPr lang="en-US" sz="6400">
                <a:sym typeface="+mn-ea"/>
              </a:rPr>
              <a:t>    Prediction of New Images:</a:t>
            </a:r>
            <a:endParaRPr lang="en-US" sz="6400"/>
          </a:p>
          <a:p>
            <a:pPr lvl="2" algn="l">
              <a:buClrTx/>
              <a:buSzTx/>
            </a:pPr>
            <a:r>
              <a:rPr lang="en-US" sz="6400">
                <a:sym typeface="+mn-ea"/>
              </a:rPr>
              <a:t>     </a:t>
            </a:r>
            <a:r>
              <a:rPr lang="en-US" sz="4570">
                <a:sym typeface="+mn-ea"/>
              </a:rPr>
              <a:t>Once the classifier is trained and evaluated, it can be used to classify new images.</a:t>
            </a:r>
            <a:endParaRPr lang="en-US" sz="4570"/>
          </a:p>
          <a:p>
            <a:pPr lvl="2" algn="l">
              <a:buClrTx/>
              <a:buSzTx/>
            </a:pPr>
            <a:r>
              <a:rPr lang="en-US" sz="4570">
                <a:sym typeface="+mn-ea"/>
              </a:rPr>
              <a:t>        We loaded a new image and preprocess it in the same manner as the training/testing images.</a:t>
            </a:r>
            <a:endParaRPr lang="en-US" sz="4570"/>
          </a:p>
          <a:p>
            <a:pPr lvl="2" algn="l">
              <a:buClrTx/>
              <a:buSzTx/>
            </a:pPr>
            <a:r>
              <a:rPr lang="en-US" sz="4570">
                <a:sym typeface="+mn-ea"/>
              </a:rPr>
              <a:t>        Used the trained SVM classifier to predict the class label of the new image.</a:t>
            </a:r>
            <a:endParaRPr lang="en-US" sz="4570"/>
          </a:p>
          <a:p>
            <a:pPr lvl="2" algn="l">
              <a:buClrTx/>
              <a:buSzTx/>
            </a:pPr>
            <a:r>
              <a:rPr lang="en-US" sz="4570">
                <a:sym typeface="+mn-ea"/>
              </a:rPr>
              <a:t>        Printed the predicted class label to the user.</a:t>
            </a:r>
            <a:endParaRPr lang="en-US" sz="4570"/>
          </a:p>
          <a:p>
            <a:endParaRPr lang="en-US" sz="6400"/>
          </a:p>
          <a:p>
            <a:pPr marL="0" indent="0">
              <a:buNone/>
            </a:pPr>
            <a:endParaRPr lang="en-US" sz="6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Flowchart: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299450" y="4897755"/>
            <a:ext cx="1875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10" name="Picture 9" descr="SVMrelated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529715"/>
            <a:ext cx="4229100" cy="4822190"/>
          </a:xfrm>
          <a:prstGeom prst="rect">
            <a:avLst/>
          </a:prstGeom>
        </p:spPr>
      </p:pic>
      <p:pic>
        <p:nvPicPr>
          <p:cNvPr id="13" name="Picture 12" descr="image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35" y="800735"/>
            <a:ext cx="2524125" cy="1809750"/>
          </a:xfrm>
          <a:prstGeom prst="rect">
            <a:avLst/>
          </a:prstGeom>
        </p:spPr>
      </p:pic>
      <p:pic>
        <p:nvPicPr>
          <p:cNvPr id="14" name="Picture 13" descr="Scaled_testimage_norm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020" y="800735"/>
            <a:ext cx="2646680" cy="1808480"/>
          </a:xfrm>
          <a:prstGeom prst="rect">
            <a:avLst/>
          </a:prstGeom>
        </p:spPr>
      </p:pic>
      <p:pic>
        <p:nvPicPr>
          <p:cNvPr id="15" name="Picture 14" descr="images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35" y="2842895"/>
            <a:ext cx="2524125" cy="1891030"/>
          </a:xfrm>
          <a:prstGeom prst="rect">
            <a:avLst/>
          </a:prstGeom>
        </p:spPr>
      </p:pic>
      <p:pic>
        <p:nvPicPr>
          <p:cNvPr id="16" name="Picture 15" descr="scaledImage_diseas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385" y="2842895"/>
            <a:ext cx="2647315" cy="189166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7974965" y="1522730"/>
            <a:ext cx="577850" cy="385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974965" y="3596005"/>
            <a:ext cx="577850" cy="385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2003</Words>
  <Application>WPS Presentation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Trebuchet MS</vt:lpstr>
      <vt:lpstr>Microsoft YaHei</vt:lpstr>
      <vt:lpstr>Droid Sans Fallback</vt:lpstr>
      <vt:lpstr>SimSun</vt:lpstr>
      <vt:lpstr>OpenSymbol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paras</cp:lastModifiedBy>
  <cp:revision>4</cp:revision>
  <dcterms:created xsi:type="dcterms:W3CDTF">2024-02-13T05:23:12Z</dcterms:created>
  <dcterms:modified xsi:type="dcterms:W3CDTF">2024-02-13T05:23:12Z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