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97" r:id="rId3"/>
    <p:sldId id="313" r:id="rId4"/>
    <p:sldId id="299" r:id="rId5"/>
    <p:sldId id="316" r:id="rId6"/>
    <p:sldId id="317" r:id="rId7"/>
    <p:sldId id="314" r:id="rId8"/>
    <p:sldId id="302" r:id="rId9"/>
    <p:sldId id="319" r:id="rId10"/>
    <p:sldId id="318" r:id="rId11"/>
    <p:sldId id="301" r:id="rId12"/>
    <p:sldId id="315" r:id="rId13"/>
    <p:sldId id="320" r:id="rId14"/>
    <p:sldId id="257" r:id="rId15"/>
    <p:sldId id="303" r:id="rId16"/>
    <p:sldId id="304" r:id="rId17"/>
    <p:sldId id="305" r:id="rId18"/>
    <p:sldId id="307" r:id="rId19"/>
    <p:sldId id="308" r:id="rId20"/>
    <p:sldId id="321" r:id="rId21"/>
    <p:sldId id="322" r:id="rId22"/>
    <p:sldId id="323" r:id="rId23"/>
    <p:sldId id="309" r:id="rId24"/>
    <p:sldId id="310" r:id="rId25"/>
    <p:sldId id="311" r:id="rId26"/>
    <p:sldId id="306" r:id="rId27"/>
    <p:sldId id="312"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1664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C58E05-D37D-4EA4-8E77-7EC826BBB82C}" v="285" dt="2020-10-22T12:56:16.011"/>
    <p1510:client id="{5DAC4CFD-A828-4FFB-8D28-DB4590C2F3F5}" v="1585" dt="2020-10-19T09:06:31.432"/>
    <p1510:client id="{72E23510-18BA-400E-9056-66B6797BCD18}" v="8" dt="2020-10-19T07:50:43.635"/>
    <p1510:client id="{C23B7460-D1CE-4244-B99B-0998C69375A8}" v="4" dt="2020-10-19T09:18:36.836"/>
    <p1510:client id="{EF98F70F-F8F2-4329-BECA-E1D6B79D64AC}" v="466" dt="2020-10-19T10:03:17.899"/>
    <p1510:client id="{F9F11490-C3AF-4FCD-A9EF-02E62248BCAF}" v="678" dt="2020-10-19T10:02:00.328"/>
    <p1510:client id="{FE0B5173-91E6-4636-8232-F5CA1D37A6F6}" v="2" dt="2020-10-23T10:36:27.168"/>
    <p1510:client id="{FEFB74DC-2B27-4FE9-A5C0-D77D8832DF0D}" v="328" dt="2020-10-19T09:32:37.5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4660"/>
  </p:normalViewPr>
  <p:slideViewPr>
    <p:cSldViewPr snapToGrid="0">
      <p:cViewPr>
        <p:scale>
          <a:sx n="80" d="100"/>
          <a:sy n="80" d="100"/>
        </p:scale>
        <p:origin x="1253"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55114-070B-47B9-A78E-4CDF6FC1B68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7DF6F09D-0879-4717-A3F4-F122E5EBACC6}">
      <dgm:prSet phldrT="[Text]" phldr="0"/>
      <dgm:spPr/>
      <dgm:t>
        <a:bodyPr/>
        <a:lstStyle/>
        <a:p>
          <a:pPr rtl="0"/>
          <a:r>
            <a:rPr lang="en-GB">
              <a:latin typeface="Calibri"/>
            </a:rPr>
            <a:t> </a:t>
          </a:r>
          <a:r>
            <a:rPr lang="en-GB" b="0" i="0" u="none" strike="noStrike" cap="none" baseline="0" noProof="0">
              <a:latin typeface="Calibri"/>
              <a:cs typeface="Calibri"/>
            </a:rPr>
            <a:t>Pre-Issue Role</a:t>
          </a:r>
          <a:r>
            <a:rPr lang="en-GB">
              <a:latin typeface="Calibri"/>
            </a:rPr>
            <a:t>: Part</a:t>
          </a:r>
          <a:r>
            <a:rPr lang="en-GB" b="0" i="0" u="none" strike="noStrike" cap="none" baseline="0" noProof="0">
              <a:solidFill>
                <a:srgbClr val="010000"/>
              </a:solidFill>
              <a:latin typeface="Calibri"/>
              <a:cs typeface="Calibri"/>
            </a:rPr>
            <a:t> </a:t>
          </a:r>
          <a:r>
            <a:rPr lang="en-GB">
              <a:latin typeface="Calibri"/>
            </a:rPr>
            <a:t>1</a:t>
          </a:r>
          <a:endParaRPr lang="en-GB"/>
        </a:p>
      </dgm:t>
    </dgm:pt>
    <dgm:pt modelId="{B4A583DE-7600-4AAB-B3D9-F16CEAB77382}" type="parTrans" cxnId="{A952B89A-AC93-4C05-B4BF-EA2681CEE865}">
      <dgm:prSet/>
      <dgm:spPr/>
      <dgm:t>
        <a:bodyPr/>
        <a:lstStyle/>
        <a:p>
          <a:endParaRPr lang="en-GB"/>
        </a:p>
      </dgm:t>
    </dgm:pt>
    <dgm:pt modelId="{8F354C3F-A8DC-47E0-BED0-29821204CDBD}" type="sibTrans" cxnId="{A952B89A-AC93-4C05-B4BF-EA2681CEE865}">
      <dgm:prSet/>
      <dgm:spPr/>
      <dgm:t>
        <a:bodyPr/>
        <a:lstStyle/>
        <a:p>
          <a:endParaRPr lang="en-GB"/>
        </a:p>
      </dgm:t>
    </dgm:pt>
    <dgm:pt modelId="{4C434C38-F841-4FA7-B8F9-390DFA7CD936}">
      <dgm:prSet phldrT="[Text]" phldr="0"/>
      <dgm:spPr/>
      <dgm:t>
        <a:bodyPr/>
        <a:lstStyle/>
        <a:p>
          <a:pPr rtl="0"/>
          <a:r>
            <a:rPr lang="en-GB">
              <a:latin typeface="Calibri"/>
            </a:rPr>
            <a:t> Pre-Issue Role: Part 2</a:t>
          </a:r>
          <a:endParaRPr lang="en-GB"/>
        </a:p>
      </dgm:t>
    </dgm:pt>
    <dgm:pt modelId="{7102A6C2-DF39-4E3D-B675-8FDA2297FE9E}" type="parTrans" cxnId="{0EF9DA37-99FA-4A31-A5E8-7BDE7D7E3AA3}">
      <dgm:prSet/>
      <dgm:spPr/>
      <dgm:t>
        <a:bodyPr/>
        <a:lstStyle/>
        <a:p>
          <a:endParaRPr lang="en-GB"/>
        </a:p>
      </dgm:t>
    </dgm:pt>
    <dgm:pt modelId="{A7F955A3-DD1E-4F75-A210-272E2DBC3731}" type="sibTrans" cxnId="{0EF9DA37-99FA-4A31-A5E8-7BDE7D7E3AA3}">
      <dgm:prSet/>
      <dgm:spPr/>
      <dgm:t>
        <a:bodyPr/>
        <a:lstStyle/>
        <a:p>
          <a:endParaRPr lang="en-GB"/>
        </a:p>
      </dgm:t>
    </dgm:pt>
    <dgm:pt modelId="{2FBB1B18-B6F7-4B00-A3FA-D9EEBC57C5F1}">
      <dgm:prSet phldrT="[Text]" phldr="0"/>
      <dgm:spPr/>
      <dgm:t>
        <a:bodyPr/>
        <a:lstStyle/>
        <a:p>
          <a:pPr rtl="0"/>
          <a:r>
            <a:rPr lang="en-GB">
              <a:latin typeface="Calibri"/>
            </a:rPr>
            <a:t> Price Fixing </a:t>
          </a:r>
          <a:endParaRPr lang="en-GB"/>
        </a:p>
      </dgm:t>
    </dgm:pt>
    <dgm:pt modelId="{8BB52CBE-662E-4EC0-BF66-73AAB8BD8A58}" type="parTrans" cxnId="{0367A96A-1EAC-4B4F-A3A4-13C825A1DFB6}">
      <dgm:prSet/>
      <dgm:spPr/>
      <dgm:t>
        <a:bodyPr/>
        <a:lstStyle/>
        <a:p>
          <a:endParaRPr lang="en-GB"/>
        </a:p>
      </dgm:t>
    </dgm:pt>
    <dgm:pt modelId="{26B2C161-937F-4B85-8987-43E6E236822F}" type="sibTrans" cxnId="{0367A96A-1EAC-4B4F-A3A4-13C825A1DFB6}">
      <dgm:prSet/>
      <dgm:spPr/>
      <dgm:t>
        <a:bodyPr/>
        <a:lstStyle/>
        <a:p>
          <a:endParaRPr lang="en-GB"/>
        </a:p>
      </dgm:t>
    </dgm:pt>
    <dgm:pt modelId="{AAD2AF16-2F56-4549-BD2E-FF79018C2901}">
      <dgm:prSet phldrT="[Text]" phldr="0"/>
      <dgm:spPr/>
      <dgm:t>
        <a:bodyPr/>
        <a:lstStyle/>
        <a:p>
          <a:pPr rtl="0"/>
          <a:r>
            <a:rPr lang="en-GB">
              <a:latin typeface="Calibri"/>
            </a:rPr>
            <a:t> Stock Listing</a:t>
          </a:r>
          <a:endParaRPr lang="en-GB"/>
        </a:p>
      </dgm:t>
    </dgm:pt>
    <dgm:pt modelId="{DBDE01B8-EE5C-40BE-AA23-801A18108D7D}" type="parTrans" cxnId="{4A2235E9-B520-4E33-9682-CF0ABA8A8793}">
      <dgm:prSet/>
      <dgm:spPr/>
      <dgm:t>
        <a:bodyPr/>
        <a:lstStyle/>
        <a:p>
          <a:endParaRPr lang="en-GB"/>
        </a:p>
      </dgm:t>
    </dgm:pt>
    <dgm:pt modelId="{E624F25F-C2BA-4D4B-92F8-6227C7394B41}" type="sibTrans" cxnId="{4A2235E9-B520-4E33-9682-CF0ABA8A8793}">
      <dgm:prSet/>
      <dgm:spPr/>
      <dgm:t>
        <a:bodyPr/>
        <a:lstStyle/>
        <a:p>
          <a:endParaRPr lang="en-GB"/>
        </a:p>
      </dgm:t>
    </dgm:pt>
    <dgm:pt modelId="{744567C4-7335-4DDF-8464-12AFFF8E4584}" type="pres">
      <dgm:prSet presAssocID="{4FC55114-070B-47B9-A78E-4CDF6FC1B680}" presName="Name0" presStyleCnt="0">
        <dgm:presLayoutVars>
          <dgm:dir/>
          <dgm:resizeHandles val="exact"/>
        </dgm:presLayoutVars>
      </dgm:prSet>
      <dgm:spPr/>
    </dgm:pt>
    <dgm:pt modelId="{7A85245A-3A80-4249-80C5-E8BB364C6300}" type="pres">
      <dgm:prSet presAssocID="{7DF6F09D-0879-4717-A3F4-F122E5EBACC6}" presName="node" presStyleLbl="node1" presStyleIdx="0" presStyleCnt="4">
        <dgm:presLayoutVars>
          <dgm:bulletEnabled val="1"/>
        </dgm:presLayoutVars>
      </dgm:prSet>
      <dgm:spPr/>
    </dgm:pt>
    <dgm:pt modelId="{7C53B7A6-2427-4D09-8982-9D95C01A896D}" type="pres">
      <dgm:prSet presAssocID="{8F354C3F-A8DC-47E0-BED0-29821204CDBD}" presName="sibTrans" presStyleLbl="sibTrans2D1" presStyleIdx="0" presStyleCnt="3"/>
      <dgm:spPr/>
    </dgm:pt>
    <dgm:pt modelId="{5723F10B-B87E-4C2C-88CE-BD0530A202ED}" type="pres">
      <dgm:prSet presAssocID="{8F354C3F-A8DC-47E0-BED0-29821204CDBD}" presName="connectorText" presStyleLbl="sibTrans2D1" presStyleIdx="0" presStyleCnt="3"/>
      <dgm:spPr/>
    </dgm:pt>
    <dgm:pt modelId="{B088E943-01B9-4F89-A553-2D153C71B18D}" type="pres">
      <dgm:prSet presAssocID="{4C434C38-F841-4FA7-B8F9-390DFA7CD936}" presName="node" presStyleLbl="node1" presStyleIdx="1" presStyleCnt="4">
        <dgm:presLayoutVars>
          <dgm:bulletEnabled val="1"/>
        </dgm:presLayoutVars>
      </dgm:prSet>
      <dgm:spPr/>
    </dgm:pt>
    <dgm:pt modelId="{DBA4C45A-D237-42B3-80B6-215A1DAD530A}" type="pres">
      <dgm:prSet presAssocID="{A7F955A3-DD1E-4F75-A210-272E2DBC3731}" presName="sibTrans" presStyleLbl="sibTrans2D1" presStyleIdx="1" presStyleCnt="3"/>
      <dgm:spPr/>
    </dgm:pt>
    <dgm:pt modelId="{7A89F01D-318E-4103-9FCF-5345F847B667}" type="pres">
      <dgm:prSet presAssocID="{A7F955A3-DD1E-4F75-A210-272E2DBC3731}" presName="connectorText" presStyleLbl="sibTrans2D1" presStyleIdx="1" presStyleCnt="3"/>
      <dgm:spPr/>
    </dgm:pt>
    <dgm:pt modelId="{81E1AEA7-7824-485D-AF4C-DD6445820FBD}" type="pres">
      <dgm:prSet presAssocID="{2FBB1B18-B6F7-4B00-A3FA-D9EEBC57C5F1}" presName="node" presStyleLbl="node1" presStyleIdx="2" presStyleCnt="4">
        <dgm:presLayoutVars>
          <dgm:bulletEnabled val="1"/>
        </dgm:presLayoutVars>
      </dgm:prSet>
      <dgm:spPr/>
    </dgm:pt>
    <dgm:pt modelId="{ABFF842B-ADF8-4EAB-AFB1-44710AE351AC}" type="pres">
      <dgm:prSet presAssocID="{26B2C161-937F-4B85-8987-43E6E236822F}" presName="sibTrans" presStyleLbl="sibTrans2D1" presStyleIdx="2" presStyleCnt="3"/>
      <dgm:spPr/>
    </dgm:pt>
    <dgm:pt modelId="{2EBACD3F-5316-4600-9BC1-1F4C09900D64}" type="pres">
      <dgm:prSet presAssocID="{26B2C161-937F-4B85-8987-43E6E236822F}" presName="connectorText" presStyleLbl="sibTrans2D1" presStyleIdx="2" presStyleCnt="3"/>
      <dgm:spPr/>
    </dgm:pt>
    <dgm:pt modelId="{F1261A4B-1E2A-4842-B66B-BF392D50BFBF}" type="pres">
      <dgm:prSet presAssocID="{AAD2AF16-2F56-4549-BD2E-FF79018C2901}" presName="node" presStyleLbl="node1" presStyleIdx="3" presStyleCnt="4">
        <dgm:presLayoutVars>
          <dgm:bulletEnabled val="1"/>
        </dgm:presLayoutVars>
      </dgm:prSet>
      <dgm:spPr/>
    </dgm:pt>
  </dgm:ptLst>
  <dgm:cxnLst>
    <dgm:cxn modelId="{0EF9DA37-99FA-4A31-A5E8-7BDE7D7E3AA3}" srcId="{4FC55114-070B-47B9-A78E-4CDF6FC1B680}" destId="{4C434C38-F841-4FA7-B8F9-390DFA7CD936}" srcOrd="1" destOrd="0" parTransId="{7102A6C2-DF39-4E3D-B675-8FDA2297FE9E}" sibTransId="{A7F955A3-DD1E-4F75-A210-272E2DBC3731}"/>
    <dgm:cxn modelId="{EB56143B-2872-4266-B9FE-811A89A5CB48}" type="presOf" srcId="{26B2C161-937F-4B85-8987-43E6E236822F}" destId="{ABFF842B-ADF8-4EAB-AFB1-44710AE351AC}" srcOrd="0" destOrd="0" presId="urn:microsoft.com/office/officeart/2005/8/layout/process1"/>
    <dgm:cxn modelId="{0367A96A-1EAC-4B4F-A3A4-13C825A1DFB6}" srcId="{4FC55114-070B-47B9-A78E-4CDF6FC1B680}" destId="{2FBB1B18-B6F7-4B00-A3FA-D9EEBC57C5F1}" srcOrd="2" destOrd="0" parTransId="{8BB52CBE-662E-4EC0-BF66-73AAB8BD8A58}" sibTransId="{26B2C161-937F-4B85-8987-43E6E236822F}"/>
    <dgm:cxn modelId="{E974484D-202E-457F-BADC-AEFEB1910DB7}" type="presOf" srcId="{8F354C3F-A8DC-47E0-BED0-29821204CDBD}" destId="{5723F10B-B87E-4C2C-88CE-BD0530A202ED}" srcOrd="1" destOrd="0" presId="urn:microsoft.com/office/officeart/2005/8/layout/process1"/>
    <dgm:cxn modelId="{3F841756-F168-4D50-B759-D6E538031629}" type="presOf" srcId="{7DF6F09D-0879-4717-A3F4-F122E5EBACC6}" destId="{7A85245A-3A80-4249-80C5-E8BB364C6300}" srcOrd="0" destOrd="0" presId="urn:microsoft.com/office/officeart/2005/8/layout/process1"/>
    <dgm:cxn modelId="{4E5CB37A-496F-42F4-B10C-436864BB4597}" type="presOf" srcId="{A7F955A3-DD1E-4F75-A210-272E2DBC3731}" destId="{DBA4C45A-D237-42B3-80B6-215A1DAD530A}" srcOrd="0" destOrd="0" presId="urn:microsoft.com/office/officeart/2005/8/layout/process1"/>
    <dgm:cxn modelId="{0B234994-DC5C-4BC3-99A5-A85F5E74B0B2}" type="presOf" srcId="{8F354C3F-A8DC-47E0-BED0-29821204CDBD}" destId="{7C53B7A6-2427-4D09-8982-9D95C01A896D}" srcOrd="0" destOrd="0" presId="urn:microsoft.com/office/officeart/2005/8/layout/process1"/>
    <dgm:cxn modelId="{69D95297-EF72-4BB7-8DAA-2C1A3267EB8D}" type="presOf" srcId="{AAD2AF16-2F56-4549-BD2E-FF79018C2901}" destId="{F1261A4B-1E2A-4842-B66B-BF392D50BFBF}" srcOrd="0" destOrd="0" presId="urn:microsoft.com/office/officeart/2005/8/layout/process1"/>
    <dgm:cxn modelId="{A952B89A-AC93-4C05-B4BF-EA2681CEE865}" srcId="{4FC55114-070B-47B9-A78E-4CDF6FC1B680}" destId="{7DF6F09D-0879-4717-A3F4-F122E5EBACC6}" srcOrd="0" destOrd="0" parTransId="{B4A583DE-7600-4AAB-B3D9-F16CEAB77382}" sibTransId="{8F354C3F-A8DC-47E0-BED0-29821204CDBD}"/>
    <dgm:cxn modelId="{F8D7C1A5-33E3-4CCC-ADE6-42E55E4342DF}" type="presOf" srcId="{4FC55114-070B-47B9-A78E-4CDF6FC1B680}" destId="{744567C4-7335-4DDF-8464-12AFFF8E4584}" srcOrd="0" destOrd="0" presId="urn:microsoft.com/office/officeart/2005/8/layout/process1"/>
    <dgm:cxn modelId="{10E974AE-BC4F-49AF-8D72-6C051A635E1E}" type="presOf" srcId="{4C434C38-F841-4FA7-B8F9-390DFA7CD936}" destId="{B088E943-01B9-4F89-A553-2D153C71B18D}" srcOrd="0" destOrd="0" presId="urn:microsoft.com/office/officeart/2005/8/layout/process1"/>
    <dgm:cxn modelId="{7126A6AF-F611-48FE-BBDA-F5BFFBBAE889}" type="presOf" srcId="{A7F955A3-DD1E-4F75-A210-272E2DBC3731}" destId="{7A89F01D-318E-4103-9FCF-5345F847B667}" srcOrd="1" destOrd="0" presId="urn:microsoft.com/office/officeart/2005/8/layout/process1"/>
    <dgm:cxn modelId="{DE6614E2-EC08-4365-B2FF-D1B710D19746}" type="presOf" srcId="{2FBB1B18-B6F7-4B00-A3FA-D9EEBC57C5F1}" destId="{81E1AEA7-7824-485D-AF4C-DD6445820FBD}" srcOrd="0" destOrd="0" presId="urn:microsoft.com/office/officeart/2005/8/layout/process1"/>
    <dgm:cxn modelId="{4A2235E9-B520-4E33-9682-CF0ABA8A8793}" srcId="{4FC55114-070B-47B9-A78E-4CDF6FC1B680}" destId="{AAD2AF16-2F56-4549-BD2E-FF79018C2901}" srcOrd="3" destOrd="0" parTransId="{DBDE01B8-EE5C-40BE-AA23-801A18108D7D}" sibTransId="{E624F25F-C2BA-4D4B-92F8-6227C7394B41}"/>
    <dgm:cxn modelId="{C33BD3F2-19C9-4418-B292-8081208B4F4C}" type="presOf" srcId="{26B2C161-937F-4B85-8987-43E6E236822F}" destId="{2EBACD3F-5316-4600-9BC1-1F4C09900D64}" srcOrd="1" destOrd="0" presId="urn:microsoft.com/office/officeart/2005/8/layout/process1"/>
    <dgm:cxn modelId="{48EFE78C-52A9-4597-9751-B0FE5680580C}" type="presParOf" srcId="{744567C4-7335-4DDF-8464-12AFFF8E4584}" destId="{7A85245A-3A80-4249-80C5-E8BB364C6300}" srcOrd="0" destOrd="0" presId="urn:microsoft.com/office/officeart/2005/8/layout/process1"/>
    <dgm:cxn modelId="{286A7E29-7A4B-4557-9C3D-411F28DBBFC7}" type="presParOf" srcId="{744567C4-7335-4DDF-8464-12AFFF8E4584}" destId="{7C53B7A6-2427-4D09-8982-9D95C01A896D}" srcOrd="1" destOrd="0" presId="urn:microsoft.com/office/officeart/2005/8/layout/process1"/>
    <dgm:cxn modelId="{75C89C84-196B-44E8-B392-4A688B099D4D}" type="presParOf" srcId="{7C53B7A6-2427-4D09-8982-9D95C01A896D}" destId="{5723F10B-B87E-4C2C-88CE-BD0530A202ED}" srcOrd="0" destOrd="0" presId="urn:microsoft.com/office/officeart/2005/8/layout/process1"/>
    <dgm:cxn modelId="{A8953607-B094-48B2-BD75-AFD6EC3D21B8}" type="presParOf" srcId="{744567C4-7335-4DDF-8464-12AFFF8E4584}" destId="{B088E943-01B9-4F89-A553-2D153C71B18D}" srcOrd="2" destOrd="0" presId="urn:microsoft.com/office/officeart/2005/8/layout/process1"/>
    <dgm:cxn modelId="{FADAB55F-029A-4A2F-AC6D-AA793D687DD3}" type="presParOf" srcId="{744567C4-7335-4DDF-8464-12AFFF8E4584}" destId="{DBA4C45A-D237-42B3-80B6-215A1DAD530A}" srcOrd="3" destOrd="0" presId="urn:microsoft.com/office/officeart/2005/8/layout/process1"/>
    <dgm:cxn modelId="{3233A708-B861-4426-A848-7A3E355B8992}" type="presParOf" srcId="{DBA4C45A-D237-42B3-80B6-215A1DAD530A}" destId="{7A89F01D-318E-4103-9FCF-5345F847B667}" srcOrd="0" destOrd="0" presId="urn:microsoft.com/office/officeart/2005/8/layout/process1"/>
    <dgm:cxn modelId="{3D721C60-26DA-44F3-9875-E16D08BA7B85}" type="presParOf" srcId="{744567C4-7335-4DDF-8464-12AFFF8E4584}" destId="{81E1AEA7-7824-485D-AF4C-DD6445820FBD}" srcOrd="4" destOrd="0" presId="urn:microsoft.com/office/officeart/2005/8/layout/process1"/>
    <dgm:cxn modelId="{D6FD3A17-C1A7-4E62-B31A-E008C63628B2}" type="presParOf" srcId="{744567C4-7335-4DDF-8464-12AFFF8E4584}" destId="{ABFF842B-ADF8-4EAB-AFB1-44710AE351AC}" srcOrd="5" destOrd="0" presId="urn:microsoft.com/office/officeart/2005/8/layout/process1"/>
    <dgm:cxn modelId="{507DAD9A-F757-423D-9A64-B35438D49B1E}" type="presParOf" srcId="{ABFF842B-ADF8-4EAB-AFB1-44710AE351AC}" destId="{2EBACD3F-5316-4600-9BC1-1F4C09900D64}" srcOrd="0" destOrd="0" presId="urn:microsoft.com/office/officeart/2005/8/layout/process1"/>
    <dgm:cxn modelId="{C748D86C-1E5B-4CAA-9C1D-8190DEA6EA7C}" type="presParOf" srcId="{744567C4-7335-4DDF-8464-12AFFF8E4584}" destId="{F1261A4B-1E2A-4842-B66B-BF392D50BFB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5245A-3A80-4249-80C5-E8BB364C6300}">
      <dsp:nvSpPr>
        <dsp:cNvPr id="0" name=""/>
        <dsp:cNvSpPr/>
      </dsp:nvSpPr>
      <dsp:spPr>
        <a:xfrm>
          <a:off x="3404" y="1382250"/>
          <a:ext cx="1488498" cy="893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GB" sz="2100" kern="1200">
              <a:latin typeface="Calibri"/>
            </a:rPr>
            <a:t> </a:t>
          </a:r>
          <a:r>
            <a:rPr lang="en-GB" sz="2100" b="0" i="0" u="none" strike="noStrike" kern="1200" cap="none" baseline="0" noProof="0">
              <a:latin typeface="Calibri"/>
              <a:cs typeface="Calibri"/>
            </a:rPr>
            <a:t>Pre-Issue Role</a:t>
          </a:r>
          <a:r>
            <a:rPr lang="en-GB" sz="2100" kern="1200">
              <a:latin typeface="Calibri"/>
            </a:rPr>
            <a:t>: Part</a:t>
          </a:r>
          <a:r>
            <a:rPr lang="en-GB" sz="2100" b="0" i="0" u="none" strike="noStrike" kern="1200" cap="none" baseline="0" noProof="0">
              <a:solidFill>
                <a:srgbClr val="010000"/>
              </a:solidFill>
              <a:latin typeface="Calibri"/>
              <a:cs typeface="Calibri"/>
            </a:rPr>
            <a:t> </a:t>
          </a:r>
          <a:r>
            <a:rPr lang="en-GB" sz="2100" kern="1200">
              <a:latin typeface="Calibri"/>
            </a:rPr>
            <a:t>1</a:t>
          </a:r>
          <a:endParaRPr lang="en-GB" sz="2100" kern="1200"/>
        </a:p>
      </dsp:txBody>
      <dsp:txXfrm>
        <a:off x="29562" y="1408408"/>
        <a:ext cx="1436182" cy="840782"/>
      </dsp:txXfrm>
    </dsp:sp>
    <dsp:sp modelId="{7C53B7A6-2427-4D09-8982-9D95C01A896D}">
      <dsp:nvSpPr>
        <dsp:cNvPr id="0" name=""/>
        <dsp:cNvSpPr/>
      </dsp:nvSpPr>
      <dsp:spPr>
        <a:xfrm>
          <a:off x="1640752" y="1644226"/>
          <a:ext cx="315561" cy="3691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1640752" y="1718055"/>
        <a:ext cx="220893" cy="221489"/>
      </dsp:txXfrm>
    </dsp:sp>
    <dsp:sp modelId="{B088E943-01B9-4F89-A553-2D153C71B18D}">
      <dsp:nvSpPr>
        <dsp:cNvPr id="0" name=""/>
        <dsp:cNvSpPr/>
      </dsp:nvSpPr>
      <dsp:spPr>
        <a:xfrm>
          <a:off x="2087301" y="1382250"/>
          <a:ext cx="1488498" cy="893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GB" sz="2100" kern="1200">
              <a:latin typeface="Calibri"/>
            </a:rPr>
            <a:t> Pre-Issue Role: Part 2</a:t>
          </a:r>
          <a:endParaRPr lang="en-GB" sz="2100" kern="1200"/>
        </a:p>
      </dsp:txBody>
      <dsp:txXfrm>
        <a:off x="2113459" y="1408408"/>
        <a:ext cx="1436182" cy="840782"/>
      </dsp:txXfrm>
    </dsp:sp>
    <dsp:sp modelId="{DBA4C45A-D237-42B3-80B6-215A1DAD530A}">
      <dsp:nvSpPr>
        <dsp:cNvPr id="0" name=""/>
        <dsp:cNvSpPr/>
      </dsp:nvSpPr>
      <dsp:spPr>
        <a:xfrm>
          <a:off x="3724649" y="1644226"/>
          <a:ext cx="315561" cy="3691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3724649" y="1718055"/>
        <a:ext cx="220893" cy="221489"/>
      </dsp:txXfrm>
    </dsp:sp>
    <dsp:sp modelId="{81E1AEA7-7824-485D-AF4C-DD6445820FBD}">
      <dsp:nvSpPr>
        <dsp:cNvPr id="0" name=""/>
        <dsp:cNvSpPr/>
      </dsp:nvSpPr>
      <dsp:spPr>
        <a:xfrm>
          <a:off x="4171199" y="1382250"/>
          <a:ext cx="1488498" cy="893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GB" sz="2100" kern="1200">
              <a:latin typeface="Calibri"/>
            </a:rPr>
            <a:t> Price Fixing </a:t>
          </a:r>
          <a:endParaRPr lang="en-GB" sz="2100" kern="1200"/>
        </a:p>
      </dsp:txBody>
      <dsp:txXfrm>
        <a:off x="4197357" y="1408408"/>
        <a:ext cx="1436182" cy="840782"/>
      </dsp:txXfrm>
    </dsp:sp>
    <dsp:sp modelId="{ABFF842B-ADF8-4EAB-AFB1-44710AE351AC}">
      <dsp:nvSpPr>
        <dsp:cNvPr id="0" name=""/>
        <dsp:cNvSpPr/>
      </dsp:nvSpPr>
      <dsp:spPr>
        <a:xfrm>
          <a:off x="5808547" y="1644226"/>
          <a:ext cx="315561" cy="3691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5808547" y="1718055"/>
        <a:ext cx="220893" cy="221489"/>
      </dsp:txXfrm>
    </dsp:sp>
    <dsp:sp modelId="{F1261A4B-1E2A-4842-B66B-BF392D50BFBF}">
      <dsp:nvSpPr>
        <dsp:cNvPr id="0" name=""/>
        <dsp:cNvSpPr/>
      </dsp:nvSpPr>
      <dsp:spPr>
        <a:xfrm>
          <a:off x="6255096" y="1382250"/>
          <a:ext cx="1488498" cy="893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GB" sz="2100" kern="1200">
              <a:latin typeface="Calibri"/>
            </a:rPr>
            <a:t> Stock Listing</a:t>
          </a:r>
          <a:endParaRPr lang="en-GB" sz="2100" kern="1200"/>
        </a:p>
      </dsp:txBody>
      <dsp:txXfrm>
        <a:off x="6281254" y="1408408"/>
        <a:ext cx="1436182" cy="8407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2B3BD1A-9B97-4A2F-B635-09805DBF198D}" type="datetimeFigureOut">
              <a:rPr lang="en-US" smtClean="0"/>
              <a:t>10/28/2020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716215E-F2B0-4747-BBD3-42F4CBFA6949}" type="slidenum">
              <a:rPr lang="en-US" smtClean="0"/>
              <a:t>‹#›</a:t>
            </a:fld>
            <a:endParaRPr lang="en-US"/>
          </a:p>
        </p:txBody>
      </p:sp>
    </p:spTree>
    <p:extLst>
      <p:ext uri="{BB962C8B-B14F-4D97-AF65-F5344CB8AC3E}">
        <p14:creationId xmlns:p14="http://schemas.microsoft.com/office/powerpoint/2010/main" val="825616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16215E-F2B0-4747-BBD3-42F4CBFA6949}" type="slidenum">
              <a:rPr lang="en-US" smtClean="0"/>
              <a:t>1</a:t>
            </a:fld>
            <a:endParaRPr lang="en-US"/>
          </a:p>
        </p:txBody>
      </p:sp>
    </p:spTree>
    <p:extLst>
      <p:ext uri="{BB962C8B-B14F-4D97-AF65-F5344CB8AC3E}">
        <p14:creationId xmlns:p14="http://schemas.microsoft.com/office/powerpoint/2010/main" val="1014894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https://www1.nseindia.com/emerge/participants/content/sme_merch_roles.htm</a:t>
            </a:r>
          </a:p>
        </p:txBody>
      </p:sp>
      <p:sp>
        <p:nvSpPr>
          <p:cNvPr id="4" name="Slide Number Placeholder 3"/>
          <p:cNvSpPr>
            <a:spLocks noGrp="1"/>
          </p:cNvSpPr>
          <p:nvPr>
            <p:ph type="sldNum" sz="quarter" idx="5"/>
          </p:nvPr>
        </p:nvSpPr>
        <p:spPr/>
        <p:txBody>
          <a:bodyPr/>
          <a:lstStyle/>
          <a:p>
            <a:fld id="{F716215E-F2B0-4747-BBD3-42F4CBFA6949}" type="slidenum">
              <a:rPr lang="en-US" smtClean="0"/>
              <a:t>10</a:t>
            </a:fld>
            <a:endParaRPr lang="en-US"/>
          </a:p>
        </p:txBody>
      </p:sp>
    </p:spTree>
    <p:extLst>
      <p:ext uri="{BB962C8B-B14F-4D97-AF65-F5344CB8AC3E}">
        <p14:creationId xmlns:p14="http://schemas.microsoft.com/office/powerpoint/2010/main" val="2787887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https://www1.nseindia.com/emerge/participants/content/sme_merch_roles.htm</a:t>
            </a:r>
          </a:p>
        </p:txBody>
      </p:sp>
      <p:sp>
        <p:nvSpPr>
          <p:cNvPr id="4" name="Slide Number Placeholder 3"/>
          <p:cNvSpPr>
            <a:spLocks noGrp="1"/>
          </p:cNvSpPr>
          <p:nvPr>
            <p:ph type="sldNum" sz="quarter" idx="5"/>
          </p:nvPr>
        </p:nvSpPr>
        <p:spPr/>
        <p:txBody>
          <a:bodyPr/>
          <a:lstStyle/>
          <a:p>
            <a:fld id="{F716215E-F2B0-4747-BBD3-42F4CBFA6949}" type="slidenum">
              <a:rPr lang="en-US" smtClean="0"/>
              <a:t>11</a:t>
            </a:fld>
            <a:endParaRPr lang="en-US"/>
          </a:p>
        </p:txBody>
      </p:sp>
    </p:spTree>
    <p:extLst>
      <p:ext uri="{BB962C8B-B14F-4D97-AF65-F5344CB8AC3E}">
        <p14:creationId xmlns:p14="http://schemas.microsoft.com/office/powerpoint/2010/main" val="2279901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https://www1.nseindia.com/emerge/participants/content/sme_merch_roles.htm</a:t>
            </a:r>
          </a:p>
        </p:txBody>
      </p:sp>
      <p:sp>
        <p:nvSpPr>
          <p:cNvPr id="4" name="Slide Number Placeholder 3"/>
          <p:cNvSpPr>
            <a:spLocks noGrp="1"/>
          </p:cNvSpPr>
          <p:nvPr>
            <p:ph type="sldNum" sz="quarter" idx="5"/>
          </p:nvPr>
        </p:nvSpPr>
        <p:spPr/>
        <p:txBody>
          <a:bodyPr/>
          <a:lstStyle/>
          <a:p>
            <a:fld id="{F716215E-F2B0-4747-BBD3-42F4CBFA6949}" type="slidenum">
              <a:rPr lang="en-US" smtClean="0"/>
              <a:t>12</a:t>
            </a:fld>
            <a:endParaRPr lang="en-US"/>
          </a:p>
        </p:txBody>
      </p:sp>
    </p:spTree>
    <p:extLst>
      <p:ext uri="{BB962C8B-B14F-4D97-AF65-F5344CB8AC3E}">
        <p14:creationId xmlns:p14="http://schemas.microsoft.com/office/powerpoint/2010/main" val="2069868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https://www1.nseindia.com/emerge/participants/content/sme_merch_roles.htm</a:t>
            </a:r>
          </a:p>
        </p:txBody>
      </p:sp>
      <p:sp>
        <p:nvSpPr>
          <p:cNvPr id="4" name="Slide Number Placeholder 3"/>
          <p:cNvSpPr>
            <a:spLocks noGrp="1"/>
          </p:cNvSpPr>
          <p:nvPr>
            <p:ph type="sldNum" sz="quarter" idx="5"/>
          </p:nvPr>
        </p:nvSpPr>
        <p:spPr/>
        <p:txBody>
          <a:bodyPr/>
          <a:lstStyle/>
          <a:p>
            <a:fld id="{F716215E-F2B0-4747-BBD3-42F4CBFA6949}" type="slidenum">
              <a:rPr lang="en-US" smtClean="0"/>
              <a:t>13</a:t>
            </a:fld>
            <a:endParaRPr lang="en-US"/>
          </a:p>
        </p:txBody>
      </p:sp>
    </p:spTree>
    <p:extLst>
      <p:ext uri="{BB962C8B-B14F-4D97-AF65-F5344CB8AC3E}">
        <p14:creationId xmlns:p14="http://schemas.microsoft.com/office/powerpoint/2010/main" val="3367197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https://www1.nseindia.com/emerge/participants/content/sme_merch_roles.htm</a:t>
            </a:r>
          </a:p>
        </p:txBody>
      </p:sp>
      <p:sp>
        <p:nvSpPr>
          <p:cNvPr id="4" name="Slide Number Placeholder 3"/>
          <p:cNvSpPr>
            <a:spLocks noGrp="1"/>
          </p:cNvSpPr>
          <p:nvPr>
            <p:ph type="sldNum" sz="quarter" idx="5"/>
          </p:nvPr>
        </p:nvSpPr>
        <p:spPr/>
        <p:txBody>
          <a:bodyPr/>
          <a:lstStyle/>
          <a:p>
            <a:fld id="{F716215E-F2B0-4747-BBD3-42F4CBFA6949}" type="slidenum">
              <a:rPr lang="en-US" smtClean="0"/>
              <a:t>14</a:t>
            </a:fld>
            <a:endParaRPr lang="en-US"/>
          </a:p>
        </p:txBody>
      </p:sp>
    </p:spTree>
    <p:extLst>
      <p:ext uri="{BB962C8B-B14F-4D97-AF65-F5344CB8AC3E}">
        <p14:creationId xmlns:p14="http://schemas.microsoft.com/office/powerpoint/2010/main" val="274343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http://lawtimesjournal.in/merchant-banking-in-india/</a:t>
            </a:r>
          </a:p>
        </p:txBody>
      </p:sp>
      <p:sp>
        <p:nvSpPr>
          <p:cNvPr id="4" name="Slide Number Placeholder 3"/>
          <p:cNvSpPr>
            <a:spLocks noGrp="1"/>
          </p:cNvSpPr>
          <p:nvPr>
            <p:ph type="sldNum" sz="quarter" idx="5"/>
          </p:nvPr>
        </p:nvSpPr>
        <p:spPr/>
        <p:txBody>
          <a:bodyPr/>
          <a:lstStyle/>
          <a:p>
            <a:fld id="{F716215E-F2B0-4747-BBD3-42F4CBFA6949}" type="slidenum">
              <a:rPr lang="en-US" smtClean="0"/>
              <a:t>2</a:t>
            </a:fld>
            <a:endParaRPr lang="en-US"/>
          </a:p>
        </p:txBody>
      </p:sp>
    </p:spTree>
    <p:extLst>
      <p:ext uri="{BB962C8B-B14F-4D97-AF65-F5344CB8AC3E}">
        <p14:creationId xmlns:p14="http://schemas.microsoft.com/office/powerpoint/2010/main" val="1047734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http://lawtimesjournal.in/merchant-banking-in-india/</a:t>
            </a:r>
          </a:p>
        </p:txBody>
      </p:sp>
      <p:sp>
        <p:nvSpPr>
          <p:cNvPr id="4" name="Slide Number Placeholder 3"/>
          <p:cNvSpPr>
            <a:spLocks noGrp="1"/>
          </p:cNvSpPr>
          <p:nvPr>
            <p:ph type="sldNum" sz="quarter" idx="5"/>
          </p:nvPr>
        </p:nvSpPr>
        <p:spPr/>
        <p:txBody>
          <a:bodyPr/>
          <a:lstStyle/>
          <a:p>
            <a:fld id="{F716215E-F2B0-4747-BBD3-42F4CBFA6949}" type="slidenum">
              <a:rPr lang="en-US" smtClean="0"/>
              <a:t>3</a:t>
            </a:fld>
            <a:endParaRPr lang="en-US"/>
          </a:p>
        </p:txBody>
      </p:sp>
    </p:spTree>
    <p:extLst>
      <p:ext uri="{BB962C8B-B14F-4D97-AF65-F5344CB8AC3E}">
        <p14:creationId xmlns:p14="http://schemas.microsoft.com/office/powerpoint/2010/main" val="3329745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https://www1.nseindia.com/emerge/participants/content/sme_merch_roles.htm</a:t>
            </a:r>
          </a:p>
        </p:txBody>
      </p:sp>
      <p:sp>
        <p:nvSpPr>
          <p:cNvPr id="4" name="Slide Number Placeholder 3"/>
          <p:cNvSpPr>
            <a:spLocks noGrp="1"/>
          </p:cNvSpPr>
          <p:nvPr>
            <p:ph type="sldNum" sz="quarter" idx="5"/>
          </p:nvPr>
        </p:nvSpPr>
        <p:spPr/>
        <p:txBody>
          <a:bodyPr/>
          <a:lstStyle/>
          <a:p>
            <a:fld id="{F716215E-F2B0-4747-BBD3-42F4CBFA6949}" type="slidenum">
              <a:rPr lang="en-US" smtClean="0"/>
              <a:t>4</a:t>
            </a:fld>
            <a:endParaRPr lang="en-US"/>
          </a:p>
        </p:txBody>
      </p:sp>
    </p:spTree>
    <p:extLst>
      <p:ext uri="{BB962C8B-B14F-4D97-AF65-F5344CB8AC3E}">
        <p14:creationId xmlns:p14="http://schemas.microsoft.com/office/powerpoint/2010/main" val="210411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https://www1.nseindia.com/emerge/participants/content/sme_merch_roles.htm</a:t>
            </a:r>
          </a:p>
        </p:txBody>
      </p:sp>
      <p:sp>
        <p:nvSpPr>
          <p:cNvPr id="4" name="Slide Number Placeholder 3"/>
          <p:cNvSpPr>
            <a:spLocks noGrp="1"/>
          </p:cNvSpPr>
          <p:nvPr>
            <p:ph type="sldNum" sz="quarter" idx="5"/>
          </p:nvPr>
        </p:nvSpPr>
        <p:spPr/>
        <p:txBody>
          <a:bodyPr/>
          <a:lstStyle/>
          <a:p>
            <a:fld id="{F716215E-F2B0-4747-BBD3-42F4CBFA6949}" type="slidenum">
              <a:rPr lang="en-US" smtClean="0"/>
              <a:t>5</a:t>
            </a:fld>
            <a:endParaRPr lang="en-US"/>
          </a:p>
        </p:txBody>
      </p:sp>
    </p:spTree>
    <p:extLst>
      <p:ext uri="{BB962C8B-B14F-4D97-AF65-F5344CB8AC3E}">
        <p14:creationId xmlns:p14="http://schemas.microsoft.com/office/powerpoint/2010/main" val="3480722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https://www1.nseindia.com/emerge/participants/content/sme_merch_roles.htm</a:t>
            </a:r>
          </a:p>
        </p:txBody>
      </p:sp>
      <p:sp>
        <p:nvSpPr>
          <p:cNvPr id="4" name="Slide Number Placeholder 3"/>
          <p:cNvSpPr>
            <a:spLocks noGrp="1"/>
          </p:cNvSpPr>
          <p:nvPr>
            <p:ph type="sldNum" sz="quarter" idx="5"/>
          </p:nvPr>
        </p:nvSpPr>
        <p:spPr/>
        <p:txBody>
          <a:bodyPr/>
          <a:lstStyle/>
          <a:p>
            <a:fld id="{F716215E-F2B0-4747-BBD3-42F4CBFA6949}" type="slidenum">
              <a:rPr lang="en-US" smtClean="0"/>
              <a:t>6</a:t>
            </a:fld>
            <a:endParaRPr lang="en-US"/>
          </a:p>
        </p:txBody>
      </p:sp>
    </p:spTree>
    <p:extLst>
      <p:ext uri="{BB962C8B-B14F-4D97-AF65-F5344CB8AC3E}">
        <p14:creationId xmlns:p14="http://schemas.microsoft.com/office/powerpoint/2010/main" val="336767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https://www1.nseindia.com/emerge/participants/content/sme_merch_roles.htm</a:t>
            </a:r>
          </a:p>
        </p:txBody>
      </p:sp>
      <p:sp>
        <p:nvSpPr>
          <p:cNvPr id="4" name="Slide Number Placeholder 3"/>
          <p:cNvSpPr>
            <a:spLocks noGrp="1"/>
          </p:cNvSpPr>
          <p:nvPr>
            <p:ph type="sldNum" sz="quarter" idx="5"/>
          </p:nvPr>
        </p:nvSpPr>
        <p:spPr/>
        <p:txBody>
          <a:bodyPr/>
          <a:lstStyle/>
          <a:p>
            <a:fld id="{F716215E-F2B0-4747-BBD3-42F4CBFA6949}" type="slidenum">
              <a:rPr lang="en-US" smtClean="0"/>
              <a:t>7</a:t>
            </a:fld>
            <a:endParaRPr lang="en-US"/>
          </a:p>
        </p:txBody>
      </p:sp>
    </p:spTree>
    <p:extLst>
      <p:ext uri="{BB962C8B-B14F-4D97-AF65-F5344CB8AC3E}">
        <p14:creationId xmlns:p14="http://schemas.microsoft.com/office/powerpoint/2010/main" val="3580988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https://www1.nseindia.com/emerge/participants/content/sme_merch_roles.htm</a:t>
            </a:r>
          </a:p>
        </p:txBody>
      </p:sp>
      <p:sp>
        <p:nvSpPr>
          <p:cNvPr id="4" name="Slide Number Placeholder 3"/>
          <p:cNvSpPr>
            <a:spLocks noGrp="1"/>
          </p:cNvSpPr>
          <p:nvPr>
            <p:ph type="sldNum" sz="quarter" idx="5"/>
          </p:nvPr>
        </p:nvSpPr>
        <p:spPr/>
        <p:txBody>
          <a:bodyPr/>
          <a:lstStyle/>
          <a:p>
            <a:fld id="{F716215E-F2B0-4747-BBD3-42F4CBFA6949}" type="slidenum">
              <a:rPr lang="en-US" smtClean="0"/>
              <a:t>8</a:t>
            </a:fld>
            <a:endParaRPr lang="en-US"/>
          </a:p>
        </p:txBody>
      </p:sp>
    </p:spTree>
    <p:extLst>
      <p:ext uri="{BB962C8B-B14F-4D97-AF65-F5344CB8AC3E}">
        <p14:creationId xmlns:p14="http://schemas.microsoft.com/office/powerpoint/2010/main" val="616441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https://www1.nseindia.com/emerge/participants/content/sme_merch_roles.htm</a:t>
            </a:r>
          </a:p>
        </p:txBody>
      </p:sp>
      <p:sp>
        <p:nvSpPr>
          <p:cNvPr id="4" name="Slide Number Placeholder 3"/>
          <p:cNvSpPr>
            <a:spLocks noGrp="1"/>
          </p:cNvSpPr>
          <p:nvPr>
            <p:ph type="sldNum" sz="quarter" idx="5"/>
          </p:nvPr>
        </p:nvSpPr>
        <p:spPr/>
        <p:txBody>
          <a:bodyPr/>
          <a:lstStyle/>
          <a:p>
            <a:fld id="{F716215E-F2B0-4747-BBD3-42F4CBFA6949}" type="slidenum">
              <a:rPr lang="en-US" smtClean="0"/>
              <a:t>9</a:t>
            </a:fld>
            <a:endParaRPr lang="en-US"/>
          </a:p>
        </p:txBody>
      </p:sp>
    </p:spTree>
    <p:extLst>
      <p:ext uri="{BB962C8B-B14F-4D97-AF65-F5344CB8AC3E}">
        <p14:creationId xmlns:p14="http://schemas.microsoft.com/office/powerpoint/2010/main" val="3780432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16649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16649A"/>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16649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940" y="242316"/>
            <a:ext cx="8072119" cy="1186815"/>
          </a:xfrm>
          <a:prstGeom prst="rect">
            <a:avLst/>
          </a:prstGeom>
        </p:spPr>
        <p:txBody>
          <a:bodyPr wrap="square" lIns="0" tIns="0" rIns="0" bIns="0">
            <a:spAutoFit/>
          </a:bodyPr>
          <a:lstStyle>
            <a:lvl1pPr>
              <a:defRPr sz="3800" b="0" i="0">
                <a:solidFill>
                  <a:srgbClr val="16649A"/>
                </a:solidFill>
                <a:latin typeface="Arial"/>
                <a:cs typeface="Arial"/>
              </a:defRPr>
            </a:lvl1pPr>
          </a:lstStyle>
          <a:p>
            <a:endParaRPr/>
          </a:p>
        </p:txBody>
      </p:sp>
      <p:sp>
        <p:nvSpPr>
          <p:cNvPr id="3" name="Holder 3"/>
          <p:cNvSpPr>
            <a:spLocks noGrp="1"/>
          </p:cNvSpPr>
          <p:nvPr>
            <p:ph type="body" idx="1"/>
          </p:nvPr>
        </p:nvSpPr>
        <p:spPr>
          <a:xfrm>
            <a:off x="555624" y="1633220"/>
            <a:ext cx="8032750" cy="395732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ebi.gov.in/sebiweb/other/OtherAction.do?doRecognisedFpi=yes&amp;intmId=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sebi.gov.in/guide/guide20009.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ebi.gov.in/guide/guide20009.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hyperlink" Target="http://www.investmentbank.kotak.com/downloads/mindspace-business-parks-reit-final-offer-document.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www.investmentbank.kotak.com/downloads/mindspace-business-parks-reit-final-offer-document.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10.gif"/><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hyperlink" Target="https://www1.nseindia.com/emerge/participants/content/sme_merch_roles.h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video" Target="https://www.youtube.com/embed/bmtdpJUmDV8?feature=oembed" TargetMode="Externa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hyperlink" Target="http://lawtimesjournal.in/merchant-banking-in-indi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gif"/><Relationship Id="rId3" Type="http://schemas.openxmlformats.org/officeDocument/2006/relationships/hyperlink" Target="https://www.bseindia.com/downloads/ipo/20201319346MBP_Reits_03012020.pdf" TargetMode="External"/><Relationship Id="rId7" Type="http://schemas.openxmlformats.org/officeDocument/2006/relationships/image" Target="../media/image4.png"/><Relationship Id="rId12" Type="http://schemas.openxmlformats.org/officeDocument/2006/relationships/image" Target="../media/image9.jpeg"/><Relationship Id="rId17"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jpeg"/><Relationship Id="rId5" Type="http://schemas.openxmlformats.org/officeDocument/2006/relationships/image" Target="../media/image2.jpeg"/><Relationship Id="rId15" Type="http://schemas.openxmlformats.org/officeDocument/2006/relationships/image" Target="../media/image12.jpeg"/><Relationship Id="rId10" Type="http://schemas.openxmlformats.org/officeDocument/2006/relationships/image" Target="../media/image7.jpe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hyperlink" Target="https://www.sebi.gov.in/guide/guide20005.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zerodha.com/varsity/wp-content/uploads/2015/04/module1.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hdfcsec.com/hsl.docs/IPO%20note%20-%20Mindspace%20REIT-202007242042246994672.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hyperlink" Target="https://www.sebi.gov.in/guide/guide2000s3.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www.investmentbank.kotak.com/downloads/mindspace-business-parks-reit-final-offer-document.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s://www.sebi.gov.in/guide/guide20007.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ebi.gov.in/guide/guide2000s16.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700" y="300466"/>
            <a:ext cx="7086600" cy="505267"/>
          </a:xfrm>
          <a:prstGeom prst="rect">
            <a:avLst/>
          </a:prstGeom>
        </p:spPr>
        <p:txBody>
          <a:bodyPr vert="horz" wrap="square" lIns="0" tIns="12700" rIns="0" bIns="0" rtlCol="0">
            <a:spAutoFit/>
          </a:bodyPr>
          <a:lstStyle/>
          <a:p>
            <a:pPr marL="12700" algn="ctr">
              <a:lnSpc>
                <a:spcPct val="100000"/>
              </a:lnSpc>
              <a:spcBef>
                <a:spcPts val="100"/>
              </a:spcBef>
              <a:tabLst>
                <a:tab pos="2488565" algn="l"/>
              </a:tabLst>
            </a:pPr>
            <a:r>
              <a:rPr lang="en-US" sz="3200" spc="-105" dirty="0"/>
              <a:t>Role of </a:t>
            </a:r>
            <a:r>
              <a:rPr lang="en-US" sz="3200" b="1" spc="-105" dirty="0"/>
              <a:t>Merchant Banks </a:t>
            </a:r>
            <a:r>
              <a:rPr lang="en-US" sz="3200" spc="-105" dirty="0"/>
              <a:t>in new issue</a:t>
            </a:r>
            <a:endParaRPr sz="3200" dirty="0"/>
          </a:p>
        </p:txBody>
      </p:sp>
      <p:sp>
        <p:nvSpPr>
          <p:cNvPr id="4" name="Rectangle 3">
            <a:extLst>
              <a:ext uri="{FF2B5EF4-FFF2-40B4-BE49-F238E27FC236}">
                <a16:creationId xmlns:a16="http://schemas.microsoft.com/office/drawing/2014/main" id="{D72F5C3B-1984-4362-86DE-0DCC4E317F9F}"/>
              </a:ext>
            </a:extLst>
          </p:cNvPr>
          <p:cNvSpPr/>
          <p:nvPr/>
        </p:nvSpPr>
        <p:spPr>
          <a:xfrm>
            <a:off x="3535052" y="1158243"/>
            <a:ext cx="2073896" cy="505268"/>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Merchant Banks</a:t>
            </a:r>
          </a:p>
        </p:txBody>
      </p:sp>
      <p:sp>
        <p:nvSpPr>
          <p:cNvPr id="5" name="Rectangle 4">
            <a:extLst>
              <a:ext uri="{FF2B5EF4-FFF2-40B4-BE49-F238E27FC236}">
                <a16:creationId xmlns:a16="http://schemas.microsoft.com/office/drawing/2014/main" id="{D5AA1CEC-EB4F-4CF1-91A8-8E837F89C7FC}"/>
              </a:ext>
            </a:extLst>
          </p:cNvPr>
          <p:cNvSpPr/>
          <p:nvPr/>
        </p:nvSpPr>
        <p:spPr>
          <a:xfrm>
            <a:off x="1028700" y="2036507"/>
            <a:ext cx="2073896" cy="505268"/>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Public Sector</a:t>
            </a:r>
          </a:p>
        </p:txBody>
      </p:sp>
      <p:sp>
        <p:nvSpPr>
          <p:cNvPr id="10" name="Rectangle 9">
            <a:extLst>
              <a:ext uri="{FF2B5EF4-FFF2-40B4-BE49-F238E27FC236}">
                <a16:creationId xmlns:a16="http://schemas.microsoft.com/office/drawing/2014/main" id="{D589EB9C-FF97-48F7-8876-597A5F839AF7}"/>
              </a:ext>
            </a:extLst>
          </p:cNvPr>
          <p:cNvSpPr/>
          <p:nvPr/>
        </p:nvSpPr>
        <p:spPr>
          <a:xfrm>
            <a:off x="3535052" y="2036507"/>
            <a:ext cx="2073896" cy="505268"/>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Private Sector</a:t>
            </a:r>
          </a:p>
        </p:txBody>
      </p:sp>
      <p:sp>
        <p:nvSpPr>
          <p:cNvPr id="12" name="Rectangle 11">
            <a:extLst>
              <a:ext uri="{FF2B5EF4-FFF2-40B4-BE49-F238E27FC236}">
                <a16:creationId xmlns:a16="http://schemas.microsoft.com/office/drawing/2014/main" id="{C11A01DD-100F-40CD-A4E5-00892BEBE178}"/>
              </a:ext>
            </a:extLst>
          </p:cNvPr>
          <p:cNvSpPr/>
          <p:nvPr/>
        </p:nvSpPr>
        <p:spPr>
          <a:xfrm>
            <a:off x="6041404" y="2036507"/>
            <a:ext cx="2073896" cy="505268"/>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International Banks</a:t>
            </a:r>
          </a:p>
        </p:txBody>
      </p:sp>
      <p:sp>
        <p:nvSpPr>
          <p:cNvPr id="14" name="Rectangle 13">
            <a:extLst>
              <a:ext uri="{FF2B5EF4-FFF2-40B4-BE49-F238E27FC236}">
                <a16:creationId xmlns:a16="http://schemas.microsoft.com/office/drawing/2014/main" id="{843CAE75-652A-40E3-9952-662D59C99B7F}"/>
              </a:ext>
            </a:extLst>
          </p:cNvPr>
          <p:cNvSpPr/>
          <p:nvPr/>
        </p:nvSpPr>
        <p:spPr>
          <a:xfrm>
            <a:off x="1461155" y="2930145"/>
            <a:ext cx="2149309" cy="505268"/>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Commercial Banks</a:t>
            </a:r>
          </a:p>
        </p:txBody>
      </p:sp>
      <p:sp>
        <p:nvSpPr>
          <p:cNvPr id="16" name="Rectangle 15">
            <a:extLst>
              <a:ext uri="{FF2B5EF4-FFF2-40B4-BE49-F238E27FC236}">
                <a16:creationId xmlns:a16="http://schemas.microsoft.com/office/drawing/2014/main" id="{AA3738CD-765D-4270-BF71-7D2B7D0BBFAC}"/>
              </a:ext>
            </a:extLst>
          </p:cNvPr>
          <p:cNvSpPr/>
          <p:nvPr/>
        </p:nvSpPr>
        <p:spPr>
          <a:xfrm>
            <a:off x="1461156" y="3739717"/>
            <a:ext cx="2149310" cy="505268"/>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Financial Institutions</a:t>
            </a:r>
          </a:p>
        </p:txBody>
      </p:sp>
      <p:sp>
        <p:nvSpPr>
          <p:cNvPr id="18" name="Rectangle 17">
            <a:extLst>
              <a:ext uri="{FF2B5EF4-FFF2-40B4-BE49-F238E27FC236}">
                <a16:creationId xmlns:a16="http://schemas.microsoft.com/office/drawing/2014/main" id="{8E1AFE87-FA7B-4DE9-BDF0-26E91F3A935B}"/>
              </a:ext>
            </a:extLst>
          </p:cNvPr>
          <p:cNvSpPr/>
          <p:nvPr/>
        </p:nvSpPr>
        <p:spPr>
          <a:xfrm>
            <a:off x="1461155" y="4549289"/>
            <a:ext cx="2149310" cy="505268"/>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Institutions</a:t>
            </a:r>
          </a:p>
        </p:txBody>
      </p:sp>
      <p:sp>
        <p:nvSpPr>
          <p:cNvPr id="20" name="Rectangle 19">
            <a:extLst>
              <a:ext uri="{FF2B5EF4-FFF2-40B4-BE49-F238E27FC236}">
                <a16:creationId xmlns:a16="http://schemas.microsoft.com/office/drawing/2014/main" id="{143DAE4C-CF3B-412E-A058-734F29F1A899}"/>
              </a:ext>
            </a:extLst>
          </p:cNvPr>
          <p:cNvSpPr/>
          <p:nvPr/>
        </p:nvSpPr>
        <p:spPr>
          <a:xfrm>
            <a:off x="4262487" y="2930145"/>
            <a:ext cx="2073896" cy="505268"/>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Private Sector</a:t>
            </a:r>
          </a:p>
        </p:txBody>
      </p:sp>
      <p:sp>
        <p:nvSpPr>
          <p:cNvPr id="22" name="Rectangle 21">
            <a:extLst>
              <a:ext uri="{FF2B5EF4-FFF2-40B4-BE49-F238E27FC236}">
                <a16:creationId xmlns:a16="http://schemas.microsoft.com/office/drawing/2014/main" id="{7BAF27D8-1EE9-46A7-BE7C-5E56F461B664}"/>
              </a:ext>
            </a:extLst>
          </p:cNvPr>
          <p:cNvSpPr/>
          <p:nvPr/>
        </p:nvSpPr>
        <p:spPr>
          <a:xfrm>
            <a:off x="4262487" y="3772549"/>
            <a:ext cx="2073896" cy="648622"/>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Financers &amp; Investors</a:t>
            </a:r>
          </a:p>
        </p:txBody>
      </p:sp>
      <p:cxnSp>
        <p:nvCxnSpPr>
          <p:cNvPr id="24" name="Straight Connector 23">
            <a:extLst>
              <a:ext uri="{FF2B5EF4-FFF2-40B4-BE49-F238E27FC236}">
                <a16:creationId xmlns:a16="http://schemas.microsoft.com/office/drawing/2014/main" id="{DC794F29-B560-413C-95B2-DB77041B02C3}"/>
              </a:ext>
            </a:extLst>
          </p:cNvPr>
          <p:cNvCxnSpPr/>
          <p:nvPr/>
        </p:nvCxnSpPr>
        <p:spPr>
          <a:xfrm>
            <a:off x="1140643" y="2541775"/>
            <a:ext cx="0" cy="2260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3588A62-CF20-43CD-8CA5-F790160A5677}"/>
              </a:ext>
            </a:extLst>
          </p:cNvPr>
          <p:cNvCxnSpPr>
            <a:cxnSpLocks/>
            <a:stCxn id="18" idx="1"/>
          </p:cNvCxnSpPr>
          <p:nvPr/>
        </p:nvCxnSpPr>
        <p:spPr>
          <a:xfrm flipH="1">
            <a:off x="1140643" y="4801923"/>
            <a:ext cx="3205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E13EDFD-1824-4FEB-B9F6-791E6D92281C}"/>
              </a:ext>
            </a:extLst>
          </p:cNvPr>
          <p:cNvCxnSpPr>
            <a:cxnSpLocks/>
          </p:cNvCxnSpPr>
          <p:nvPr/>
        </p:nvCxnSpPr>
        <p:spPr>
          <a:xfrm flipH="1">
            <a:off x="1140643" y="3992351"/>
            <a:ext cx="3205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A53A214-7DDE-4D1E-B0F8-0FA6B3439A97}"/>
              </a:ext>
            </a:extLst>
          </p:cNvPr>
          <p:cNvCxnSpPr>
            <a:cxnSpLocks/>
          </p:cNvCxnSpPr>
          <p:nvPr/>
        </p:nvCxnSpPr>
        <p:spPr>
          <a:xfrm flipH="1">
            <a:off x="1142214" y="3182779"/>
            <a:ext cx="3205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DEF8B8D-D575-46D5-8B54-EBBA9DD70206}"/>
              </a:ext>
            </a:extLst>
          </p:cNvPr>
          <p:cNvCxnSpPr>
            <a:cxnSpLocks/>
          </p:cNvCxnSpPr>
          <p:nvPr/>
        </p:nvCxnSpPr>
        <p:spPr>
          <a:xfrm>
            <a:off x="3941975" y="2557586"/>
            <a:ext cx="0" cy="145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873EAA3-F095-4089-A63A-42EDD5733589}"/>
              </a:ext>
            </a:extLst>
          </p:cNvPr>
          <p:cNvCxnSpPr>
            <a:cxnSpLocks/>
          </p:cNvCxnSpPr>
          <p:nvPr/>
        </p:nvCxnSpPr>
        <p:spPr>
          <a:xfrm flipH="1">
            <a:off x="3941975" y="4008162"/>
            <a:ext cx="3205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109E23-EA03-4EE9-8A70-91A833F20B7C}"/>
              </a:ext>
            </a:extLst>
          </p:cNvPr>
          <p:cNvCxnSpPr>
            <a:cxnSpLocks/>
          </p:cNvCxnSpPr>
          <p:nvPr/>
        </p:nvCxnSpPr>
        <p:spPr>
          <a:xfrm flipH="1">
            <a:off x="3943546" y="3198590"/>
            <a:ext cx="3205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62FC5F5-173F-45CB-A5F3-2C041C3015FB}"/>
              </a:ext>
            </a:extLst>
          </p:cNvPr>
          <p:cNvCxnSpPr>
            <a:stCxn id="5" idx="0"/>
          </p:cNvCxnSpPr>
          <p:nvPr/>
        </p:nvCxnSpPr>
        <p:spPr>
          <a:xfrm flipV="1">
            <a:off x="2065648" y="1875934"/>
            <a:ext cx="0" cy="160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F4C342C-C02B-4F1A-95A5-587F7859BED1}"/>
              </a:ext>
            </a:extLst>
          </p:cNvPr>
          <p:cNvCxnSpPr>
            <a:stCxn id="12" idx="0"/>
          </p:cNvCxnSpPr>
          <p:nvPr/>
        </p:nvCxnSpPr>
        <p:spPr>
          <a:xfrm flipV="1">
            <a:off x="7078352" y="1875934"/>
            <a:ext cx="0" cy="160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2D9215-125A-4593-82A9-55681FFC6C25}"/>
              </a:ext>
            </a:extLst>
          </p:cNvPr>
          <p:cNvCxnSpPr>
            <a:stCxn id="10" idx="0"/>
          </p:cNvCxnSpPr>
          <p:nvPr/>
        </p:nvCxnSpPr>
        <p:spPr>
          <a:xfrm flipV="1">
            <a:off x="4572000" y="1875934"/>
            <a:ext cx="0" cy="160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CE10AD0-279A-4335-9582-19003CD36B78}"/>
              </a:ext>
            </a:extLst>
          </p:cNvPr>
          <p:cNvCxnSpPr>
            <a:cxnSpLocks/>
          </p:cNvCxnSpPr>
          <p:nvPr/>
        </p:nvCxnSpPr>
        <p:spPr>
          <a:xfrm>
            <a:off x="2065648" y="1875934"/>
            <a:ext cx="50127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6B9A6F-7A90-42E0-8B3B-B2FA6025603E}"/>
              </a:ext>
            </a:extLst>
          </p:cNvPr>
          <p:cNvCxnSpPr>
            <a:stCxn id="4" idx="2"/>
          </p:cNvCxnSpPr>
          <p:nvPr/>
        </p:nvCxnSpPr>
        <p:spPr>
          <a:xfrm>
            <a:off x="4572000" y="1663511"/>
            <a:ext cx="0" cy="212423"/>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C136A27-5C20-4FB8-BD67-725C4DDE3F44}"/>
              </a:ext>
            </a:extLst>
          </p:cNvPr>
          <p:cNvSpPr txBox="1"/>
          <p:nvPr/>
        </p:nvSpPr>
        <p:spPr>
          <a:xfrm>
            <a:off x="3610464" y="4918820"/>
            <a:ext cx="4930214" cy="1384995"/>
          </a:xfrm>
          <a:prstGeom prst="rect">
            <a:avLst/>
          </a:prstGeom>
          <a:noFill/>
        </p:spPr>
        <p:txBody>
          <a:bodyPr wrap="square" rtlCol="0">
            <a:spAutoFit/>
          </a:bodyPr>
          <a:lstStyle/>
          <a:p>
            <a:pPr algn="r"/>
            <a:r>
              <a:rPr lang="en-US" sz="2800" dirty="0">
                <a:latin typeface="HelveticaNeue" panose="00000400000000000000" pitchFamily="2" charset="0"/>
              </a:rPr>
              <a:t>Total of </a:t>
            </a:r>
            <a:r>
              <a:rPr lang="en-US" sz="2800" dirty="0">
                <a:solidFill>
                  <a:srgbClr val="C00000"/>
                </a:solidFill>
                <a:latin typeface="HelveticaNeue" panose="00000400000000000000" pitchFamily="2" charset="0"/>
              </a:rPr>
              <a:t>211</a:t>
            </a:r>
            <a:r>
              <a:rPr lang="en-US" sz="2800" dirty="0">
                <a:latin typeface="HelveticaNeue" panose="00000400000000000000" pitchFamily="2" charset="0"/>
              </a:rPr>
              <a:t> </a:t>
            </a:r>
          </a:p>
          <a:p>
            <a:pPr algn="r"/>
            <a:r>
              <a:rPr lang="en-US" sz="2800" dirty="0">
                <a:latin typeface="HelveticaNeue" panose="00000400000000000000" pitchFamily="2" charset="0"/>
              </a:rPr>
              <a:t>Merchant Bankers are registered with </a:t>
            </a:r>
            <a:r>
              <a:rPr lang="en-US" sz="2800" dirty="0">
                <a:solidFill>
                  <a:srgbClr val="C00000"/>
                </a:solidFill>
                <a:latin typeface="HelveticaNeue" panose="00000400000000000000" pitchFamily="2" charset="0"/>
              </a:rPr>
              <a:t>SEBI</a:t>
            </a:r>
            <a:r>
              <a:rPr lang="en-US" sz="2800" dirty="0">
                <a:latin typeface="HelveticaNeue" panose="00000400000000000000" pitchFamily="2" charset="0"/>
              </a:rPr>
              <a:t> as of now </a:t>
            </a:r>
          </a:p>
        </p:txBody>
      </p:sp>
      <p:sp>
        <p:nvSpPr>
          <p:cNvPr id="57" name="TextBox 56">
            <a:extLst>
              <a:ext uri="{FF2B5EF4-FFF2-40B4-BE49-F238E27FC236}">
                <a16:creationId xmlns:a16="http://schemas.microsoft.com/office/drawing/2014/main" id="{E46C146B-BCB1-4F69-886D-EEA6C07E4E2F}"/>
              </a:ext>
            </a:extLst>
          </p:cNvPr>
          <p:cNvSpPr txBox="1"/>
          <p:nvPr/>
        </p:nvSpPr>
        <p:spPr>
          <a:xfrm>
            <a:off x="1140643" y="6437364"/>
            <a:ext cx="8215198" cy="369332"/>
          </a:xfrm>
          <a:prstGeom prst="rect">
            <a:avLst/>
          </a:prstGeom>
          <a:noFill/>
        </p:spPr>
        <p:txBody>
          <a:bodyPr wrap="none" rtlCol="0">
            <a:spAutoFit/>
          </a:bodyPr>
          <a:lstStyle/>
          <a:p>
            <a:r>
              <a:rPr lang="en-US" dirty="0">
                <a:solidFill>
                  <a:schemeClr val="bg1">
                    <a:lumMod val="50000"/>
                  </a:schemeClr>
                </a:solidFill>
              </a:rPr>
              <a:t>Source: </a:t>
            </a:r>
            <a:r>
              <a:rPr lang="en-US" dirty="0">
                <a:hlinkClick r:id="rId3"/>
              </a:rPr>
              <a:t>sebi.gov.in/sebiweb/other/OtherAction.do?doRecognisedFpi=yes&amp;intmId=9</a:t>
            </a:r>
            <a:r>
              <a:rPr lang="en-US" dirty="0"/>
              <a:t>   </a:t>
            </a:r>
          </a:p>
        </p:txBody>
      </p:sp>
      <p:sp>
        <p:nvSpPr>
          <p:cNvPr id="3" name="TextBox 2">
            <a:extLst>
              <a:ext uri="{FF2B5EF4-FFF2-40B4-BE49-F238E27FC236}">
                <a16:creationId xmlns:a16="http://schemas.microsoft.com/office/drawing/2014/main" id="{D448DA4A-4183-4E52-A353-1AC9482268B8}"/>
              </a:ext>
            </a:extLst>
          </p:cNvPr>
          <p:cNvSpPr txBox="1"/>
          <p:nvPr/>
        </p:nvSpPr>
        <p:spPr>
          <a:xfrm>
            <a:off x="506592" y="5268907"/>
            <a:ext cx="3028460" cy="954107"/>
          </a:xfrm>
          <a:prstGeom prst="rect">
            <a:avLst/>
          </a:prstGeom>
          <a:noFill/>
        </p:spPr>
        <p:txBody>
          <a:bodyPr wrap="square" rtlCol="0">
            <a:spAutoFit/>
          </a:bodyPr>
          <a:lstStyle/>
          <a:p>
            <a:r>
              <a:rPr lang="en-US" sz="2800" dirty="0">
                <a:latin typeface="HelveticaNeue" panose="00000400000000000000" pitchFamily="2" charset="0"/>
              </a:rPr>
              <a:t>Ashish Gokarnkar</a:t>
            </a:r>
          </a:p>
          <a:p>
            <a:r>
              <a:rPr lang="en-US" sz="2800" dirty="0">
                <a:latin typeface="HelveticaNeue" panose="00000400000000000000" pitchFamily="2" charset="0"/>
              </a:rPr>
              <a:t>18IM30027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63658"/>
            <a:ext cx="7614922" cy="597599"/>
          </a:xfrm>
          <a:prstGeom prst="rect">
            <a:avLst/>
          </a:prstGeom>
        </p:spPr>
        <p:txBody>
          <a:bodyPr vert="horz" wrap="square" lIns="0" tIns="12700" rIns="0" bIns="0" rtlCol="0">
            <a:spAutoFit/>
          </a:bodyPr>
          <a:lstStyle/>
          <a:p>
            <a:pPr marL="12700">
              <a:lnSpc>
                <a:spcPct val="100000"/>
              </a:lnSpc>
              <a:spcBef>
                <a:spcPts val="100"/>
              </a:spcBef>
            </a:pPr>
            <a:r>
              <a:rPr lang="en-US" sz="3200" spc="10" dirty="0"/>
              <a:t>SEBI Norms</a:t>
            </a:r>
            <a:r>
              <a:rPr lang="en-US" spc="10" dirty="0"/>
              <a:t>: </a:t>
            </a:r>
            <a:r>
              <a:rPr lang="en-US" sz="2400" spc="10" dirty="0"/>
              <a:t>Redressal of Investor Grievances</a:t>
            </a:r>
            <a:endParaRPr spc="10" dirty="0"/>
          </a:p>
        </p:txBody>
      </p:sp>
      <p:sp>
        <p:nvSpPr>
          <p:cNvPr id="4" name="TextBox 3">
            <a:extLst>
              <a:ext uri="{FF2B5EF4-FFF2-40B4-BE49-F238E27FC236}">
                <a16:creationId xmlns:a16="http://schemas.microsoft.com/office/drawing/2014/main" id="{DB8B9C05-44B1-4106-9F68-6FE7AF30DE1F}"/>
              </a:ext>
            </a:extLst>
          </p:cNvPr>
          <p:cNvSpPr txBox="1"/>
          <p:nvPr/>
        </p:nvSpPr>
        <p:spPr>
          <a:xfrm>
            <a:off x="3575553" y="6488668"/>
            <a:ext cx="5568447" cy="369332"/>
          </a:xfrm>
          <a:prstGeom prst="rect">
            <a:avLst/>
          </a:prstGeom>
          <a:noFill/>
        </p:spPr>
        <p:txBody>
          <a:bodyPr wrap="none" rtlCol="0">
            <a:spAutoFit/>
          </a:bodyPr>
          <a:lstStyle/>
          <a:p>
            <a:r>
              <a:rPr lang="en-US" dirty="0">
                <a:solidFill>
                  <a:schemeClr val="bg1">
                    <a:lumMod val="50000"/>
                  </a:schemeClr>
                </a:solidFill>
              </a:rPr>
              <a:t>Source: </a:t>
            </a:r>
            <a:r>
              <a:rPr lang="en-US" dirty="0">
                <a:solidFill>
                  <a:schemeClr val="bg1">
                    <a:lumMod val="50000"/>
                  </a:schemeClr>
                </a:solidFill>
                <a:hlinkClick r:id="rId3"/>
              </a:rPr>
              <a:t>https://www.sebi.gov.in/guide/guide20007.html</a:t>
            </a:r>
            <a:endParaRPr lang="en-US" dirty="0">
              <a:solidFill>
                <a:schemeClr val="bg1">
                  <a:lumMod val="50000"/>
                </a:schemeClr>
              </a:solidFill>
            </a:endParaRPr>
          </a:p>
        </p:txBody>
      </p:sp>
      <p:graphicFrame>
        <p:nvGraphicFramePr>
          <p:cNvPr id="5" name="Table 6">
            <a:extLst>
              <a:ext uri="{FF2B5EF4-FFF2-40B4-BE49-F238E27FC236}">
                <a16:creationId xmlns:a16="http://schemas.microsoft.com/office/drawing/2014/main" id="{17A2B748-23DA-44FB-93D5-C014CD9E480D}"/>
              </a:ext>
            </a:extLst>
          </p:cNvPr>
          <p:cNvGraphicFramePr>
            <a:graphicFrameLocks noGrp="1"/>
          </p:cNvGraphicFramePr>
          <p:nvPr>
            <p:extLst>
              <p:ext uri="{D42A27DB-BD31-4B8C-83A1-F6EECF244321}">
                <p14:modId xmlns:p14="http://schemas.microsoft.com/office/powerpoint/2010/main" val="1394853341"/>
              </p:ext>
            </p:extLst>
          </p:nvPr>
        </p:nvGraphicFramePr>
        <p:xfrm>
          <a:off x="535940" y="1131528"/>
          <a:ext cx="7614921" cy="2966720"/>
        </p:xfrm>
        <a:graphic>
          <a:graphicData uri="http://schemas.openxmlformats.org/drawingml/2006/table">
            <a:tbl>
              <a:tblPr firstRow="1" bandRow="1">
                <a:tableStyleId>{5C22544A-7EE6-4342-B048-85BDC9FD1C3A}</a:tableStyleId>
              </a:tblPr>
              <a:tblGrid>
                <a:gridCol w="909402">
                  <a:extLst>
                    <a:ext uri="{9D8B030D-6E8A-4147-A177-3AD203B41FA5}">
                      <a16:colId xmlns:a16="http://schemas.microsoft.com/office/drawing/2014/main" val="3987410463"/>
                    </a:ext>
                  </a:extLst>
                </a:gridCol>
                <a:gridCol w="4167212">
                  <a:extLst>
                    <a:ext uri="{9D8B030D-6E8A-4147-A177-3AD203B41FA5}">
                      <a16:colId xmlns:a16="http://schemas.microsoft.com/office/drawing/2014/main" val="3871140714"/>
                    </a:ext>
                  </a:extLst>
                </a:gridCol>
                <a:gridCol w="2538307">
                  <a:extLst>
                    <a:ext uri="{9D8B030D-6E8A-4147-A177-3AD203B41FA5}">
                      <a16:colId xmlns:a16="http://schemas.microsoft.com/office/drawing/2014/main" val="2633082000"/>
                    </a:ext>
                  </a:extLst>
                </a:gridCol>
              </a:tblGrid>
              <a:tr h="370840">
                <a:tc>
                  <a:txBody>
                    <a:bodyPr/>
                    <a:lstStyle/>
                    <a:p>
                      <a:pPr algn="ctr"/>
                      <a:r>
                        <a:rPr lang="en-US" dirty="0"/>
                        <a:t>Sr. No.</a:t>
                      </a:r>
                    </a:p>
                  </a:txBody>
                  <a:tcPr/>
                </a:tc>
                <a:tc>
                  <a:txBody>
                    <a:bodyPr/>
                    <a:lstStyle/>
                    <a:p>
                      <a:pPr algn="ctr"/>
                      <a:r>
                        <a:rPr lang="en-US" dirty="0"/>
                        <a:t>Activity</a:t>
                      </a:r>
                    </a:p>
                  </a:txBody>
                  <a:tcPr/>
                </a:tc>
                <a:tc>
                  <a:txBody>
                    <a:bodyPr/>
                    <a:lstStyle/>
                    <a:p>
                      <a:pPr algn="ctr"/>
                      <a:r>
                        <a:rPr lang="en-US" dirty="0"/>
                        <a:t>Timeline #days</a:t>
                      </a:r>
                    </a:p>
                  </a:txBody>
                  <a:tcPr/>
                </a:tc>
                <a:extLst>
                  <a:ext uri="{0D108BD9-81ED-4DB2-BD59-A6C34878D82A}">
                    <a16:rowId xmlns:a16="http://schemas.microsoft.com/office/drawing/2014/main" val="2646558111"/>
                  </a:ext>
                </a:extLst>
              </a:tr>
              <a:tr h="370840">
                <a:tc>
                  <a:txBody>
                    <a:bodyPr/>
                    <a:lstStyle/>
                    <a:p>
                      <a:pPr algn="ctr"/>
                      <a:r>
                        <a:rPr lang="en-US" dirty="0"/>
                        <a:t>1.A</a:t>
                      </a:r>
                    </a:p>
                  </a:txBody>
                  <a:tcPr/>
                </a:tc>
                <a:tc>
                  <a:txBody>
                    <a:bodyPr/>
                    <a:lstStyle/>
                    <a:p>
                      <a:r>
                        <a:rPr lang="en-US" dirty="0"/>
                        <a:t>Complaint Arrived</a:t>
                      </a:r>
                    </a:p>
                  </a:txBody>
                  <a:tcPr/>
                </a:tc>
                <a:tc>
                  <a:txBody>
                    <a:bodyPr/>
                    <a:lstStyle/>
                    <a:p>
                      <a:pPr algn="l"/>
                      <a:r>
                        <a:rPr lang="en-US" dirty="0"/>
                        <a:t>T</a:t>
                      </a:r>
                    </a:p>
                  </a:txBody>
                  <a:tcPr/>
                </a:tc>
                <a:extLst>
                  <a:ext uri="{0D108BD9-81ED-4DB2-BD59-A6C34878D82A}">
                    <a16:rowId xmlns:a16="http://schemas.microsoft.com/office/drawing/2014/main" val="1535960427"/>
                  </a:ext>
                </a:extLst>
              </a:tr>
              <a:tr h="370840">
                <a:tc>
                  <a:txBody>
                    <a:bodyPr/>
                    <a:lstStyle/>
                    <a:p>
                      <a:pPr algn="ctr"/>
                      <a:r>
                        <a:rPr lang="en-US" dirty="0"/>
                        <a:t>   B</a:t>
                      </a:r>
                    </a:p>
                  </a:txBody>
                  <a:tcPr/>
                </a:tc>
                <a:tc>
                  <a:txBody>
                    <a:bodyPr/>
                    <a:lstStyle/>
                    <a:p>
                      <a:r>
                        <a:rPr lang="en-US" dirty="0"/>
                        <a:t>Response required</a:t>
                      </a:r>
                    </a:p>
                  </a:txBody>
                  <a:tcPr/>
                </a:tc>
                <a:tc>
                  <a:txBody>
                    <a:bodyPr/>
                    <a:lstStyle/>
                    <a:p>
                      <a:pPr algn="l"/>
                      <a:r>
                        <a:rPr lang="en-US" dirty="0"/>
                        <a:t>&lt; T + 30</a:t>
                      </a:r>
                    </a:p>
                  </a:txBody>
                  <a:tcPr/>
                </a:tc>
                <a:extLst>
                  <a:ext uri="{0D108BD9-81ED-4DB2-BD59-A6C34878D82A}">
                    <a16:rowId xmlns:a16="http://schemas.microsoft.com/office/drawing/2014/main" val="4060780597"/>
                  </a:ext>
                </a:extLst>
              </a:tr>
              <a:tr h="370840">
                <a:tc>
                  <a:txBody>
                    <a:bodyPr/>
                    <a:lstStyle/>
                    <a:p>
                      <a:pPr algn="ctr"/>
                      <a:r>
                        <a:rPr lang="en-US" dirty="0"/>
                        <a:t>   C</a:t>
                      </a:r>
                    </a:p>
                  </a:txBody>
                  <a:tcPr/>
                </a:tc>
                <a:tc>
                  <a:txBody>
                    <a:bodyPr/>
                    <a:lstStyle/>
                    <a:p>
                      <a:r>
                        <a:rPr lang="en-US" b="1" dirty="0">
                          <a:solidFill>
                            <a:srgbClr val="C00000"/>
                          </a:solidFill>
                        </a:rPr>
                        <a:t>Else </a:t>
                      </a:r>
                      <a:r>
                        <a:rPr lang="en-US" b="0" dirty="0">
                          <a:solidFill>
                            <a:schemeClr val="tx1"/>
                          </a:solidFill>
                        </a:rPr>
                        <a:t>Alert Issuer</a:t>
                      </a:r>
                      <a:endParaRPr lang="en-US" b="1" dirty="0">
                        <a:solidFill>
                          <a:srgbClr val="C00000"/>
                        </a:solidFill>
                      </a:endParaRPr>
                    </a:p>
                  </a:txBody>
                  <a:tcPr/>
                </a:tc>
                <a:tc>
                  <a:txBody>
                    <a:bodyPr/>
                    <a:lstStyle/>
                    <a:p>
                      <a:pPr algn="l"/>
                      <a:r>
                        <a:rPr lang="en-US" dirty="0"/>
                        <a:t>T + 31</a:t>
                      </a:r>
                    </a:p>
                  </a:txBody>
                  <a:tcPr/>
                </a:tc>
                <a:extLst>
                  <a:ext uri="{0D108BD9-81ED-4DB2-BD59-A6C34878D82A}">
                    <a16:rowId xmlns:a16="http://schemas.microsoft.com/office/drawing/2014/main" val="2978013412"/>
                  </a:ext>
                </a:extLst>
              </a:tr>
              <a:tr h="370840">
                <a:tc>
                  <a:txBody>
                    <a:bodyPr/>
                    <a:lstStyle/>
                    <a:p>
                      <a:pPr algn="ctr"/>
                      <a:r>
                        <a:rPr lang="en-US" dirty="0"/>
                        <a:t>   D</a:t>
                      </a:r>
                    </a:p>
                  </a:txBody>
                  <a:tcPr/>
                </a:tc>
                <a:tc>
                  <a:txBody>
                    <a:bodyPr/>
                    <a:lstStyle/>
                    <a:p>
                      <a:r>
                        <a:rPr lang="en-US" dirty="0"/>
                        <a:t>Response required</a:t>
                      </a:r>
                    </a:p>
                  </a:txBody>
                  <a:tcPr/>
                </a:tc>
                <a:tc>
                  <a:txBody>
                    <a:bodyPr/>
                    <a:lstStyle/>
                    <a:p>
                      <a:pPr algn="l"/>
                      <a:r>
                        <a:rPr lang="en-US" dirty="0"/>
                        <a:t>&lt; T + 60</a:t>
                      </a:r>
                    </a:p>
                  </a:txBody>
                  <a:tcPr/>
                </a:tc>
                <a:extLst>
                  <a:ext uri="{0D108BD9-81ED-4DB2-BD59-A6C34878D82A}">
                    <a16:rowId xmlns:a16="http://schemas.microsoft.com/office/drawing/2014/main" val="206671952"/>
                  </a:ext>
                </a:extLst>
              </a:tr>
              <a:tr h="370840">
                <a:tc>
                  <a:txBody>
                    <a:bodyPr/>
                    <a:lstStyle/>
                    <a:p>
                      <a:pPr algn="ctr"/>
                      <a:r>
                        <a:rPr lang="en-US" dirty="0"/>
                        <a:t>2.A</a:t>
                      </a:r>
                    </a:p>
                  </a:txBody>
                  <a:tcPr/>
                </a:tc>
                <a:tc>
                  <a:txBody>
                    <a:bodyPr/>
                    <a:lstStyle/>
                    <a:p>
                      <a:r>
                        <a:rPr lang="en-US" b="1" dirty="0">
                          <a:solidFill>
                            <a:srgbClr val="C00000"/>
                          </a:solidFill>
                          <a:latin typeface="+mn-lt"/>
                          <a:ea typeface="+mn-ea"/>
                          <a:cs typeface="+mn-cs"/>
                        </a:rPr>
                        <a:t>Else</a:t>
                      </a:r>
                      <a:r>
                        <a:rPr lang="en-US" dirty="0"/>
                        <a:t> Fine@ </a:t>
                      </a:r>
                      <a:r>
                        <a:rPr lang="en-US" b="0" i="0" dirty="0">
                          <a:solidFill>
                            <a:schemeClr val="dk1"/>
                          </a:solidFill>
                          <a:effectLst/>
                          <a:latin typeface="+mn-lt"/>
                          <a:ea typeface="+mn-ea"/>
                          <a:cs typeface="+mn-cs"/>
                        </a:rPr>
                        <a:t>₹</a:t>
                      </a:r>
                      <a:r>
                        <a:rPr lang="en-US" dirty="0"/>
                        <a:t>1000/day/complaint</a:t>
                      </a:r>
                    </a:p>
                  </a:txBody>
                  <a:tcPr/>
                </a:tc>
                <a:tc>
                  <a:txBody>
                    <a:bodyPr/>
                    <a:lstStyle/>
                    <a:p>
                      <a:pPr algn="l"/>
                      <a:r>
                        <a:rPr lang="en-US" dirty="0"/>
                        <a:t>T + 61</a:t>
                      </a:r>
                    </a:p>
                  </a:txBody>
                  <a:tcPr/>
                </a:tc>
                <a:extLst>
                  <a:ext uri="{0D108BD9-81ED-4DB2-BD59-A6C34878D82A}">
                    <a16:rowId xmlns:a16="http://schemas.microsoft.com/office/drawing/2014/main" val="3873658068"/>
                  </a:ext>
                </a:extLst>
              </a:tr>
              <a:tr h="370840">
                <a:tc>
                  <a:txBody>
                    <a:bodyPr/>
                    <a:lstStyle/>
                    <a:p>
                      <a:pPr algn="ctr"/>
                      <a:r>
                        <a:rPr lang="en-US" dirty="0"/>
                        <a:t>   B</a:t>
                      </a:r>
                    </a:p>
                  </a:txBody>
                  <a:tcPr/>
                </a:tc>
                <a:tc>
                  <a:txBody>
                    <a:bodyPr/>
                    <a:lstStyle/>
                    <a:p>
                      <a:r>
                        <a:rPr lang="en-US" b="1" dirty="0">
                          <a:solidFill>
                            <a:srgbClr val="C00000"/>
                          </a:solidFill>
                          <a:latin typeface="+mn-lt"/>
                          <a:ea typeface="+mn-ea"/>
                          <a:cs typeface="+mn-cs"/>
                        </a:rPr>
                        <a:t>Final</a:t>
                      </a:r>
                      <a:r>
                        <a:rPr lang="en-US" b="1" dirty="0"/>
                        <a:t> </a:t>
                      </a:r>
                      <a:r>
                        <a:rPr lang="en-US" b="0" dirty="0">
                          <a:solidFill>
                            <a:schemeClr val="tx1"/>
                          </a:solidFill>
                        </a:rPr>
                        <a:t>Notice to promoters</a:t>
                      </a:r>
                      <a:endParaRPr lang="en-US" b="1" dirty="0"/>
                    </a:p>
                  </a:txBody>
                  <a:tcPr/>
                </a:tc>
                <a:tc>
                  <a:txBody>
                    <a:bodyPr/>
                    <a:lstStyle/>
                    <a:p>
                      <a:pPr algn="l"/>
                      <a:r>
                        <a:rPr lang="en-US" dirty="0"/>
                        <a:t>T + 76</a:t>
                      </a:r>
                    </a:p>
                  </a:txBody>
                  <a:tcPr/>
                </a:tc>
                <a:extLst>
                  <a:ext uri="{0D108BD9-81ED-4DB2-BD59-A6C34878D82A}">
                    <a16:rowId xmlns:a16="http://schemas.microsoft.com/office/drawing/2014/main" val="1045020202"/>
                  </a:ext>
                </a:extLst>
              </a:tr>
              <a:tr h="370840">
                <a:tc>
                  <a:txBody>
                    <a:bodyPr/>
                    <a:lstStyle/>
                    <a:p>
                      <a:pPr algn="ctr"/>
                      <a:r>
                        <a:rPr lang="en-US" dirty="0"/>
                        <a:t>   C</a:t>
                      </a:r>
                    </a:p>
                  </a:txBody>
                  <a:tcPr/>
                </a:tc>
                <a:tc>
                  <a:txBody>
                    <a:bodyPr/>
                    <a:lstStyle/>
                    <a:p>
                      <a:r>
                        <a:rPr lang="en-US" dirty="0"/>
                        <a:t>Freezing of promoter shareholdings</a:t>
                      </a:r>
                    </a:p>
                  </a:txBody>
                  <a:tcPr/>
                </a:tc>
                <a:tc>
                  <a:txBody>
                    <a:bodyPr/>
                    <a:lstStyle/>
                    <a:p>
                      <a:pPr algn="l"/>
                      <a:r>
                        <a:rPr lang="en-US" dirty="0"/>
                        <a:t>T + 86</a:t>
                      </a:r>
                    </a:p>
                  </a:txBody>
                  <a:tcPr/>
                </a:tc>
                <a:extLst>
                  <a:ext uri="{0D108BD9-81ED-4DB2-BD59-A6C34878D82A}">
                    <a16:rowId xmlns:a16="http://schemas.microsoft.com/office/drawing/2014/main" val="1908313595"/>
                  </a:ext>
                </a:extLst>
              </a:tr>
            </a:tbl>
          </a:graphicData>
        </a:graphic>
      </p:graphicFrame>
      <p:sp>
        <p:nvSpPr>
          <p:cNvPr id="10" name="object 3">
            <a:extLst>
              <a:ext uri="{FF2B5EF4-FFF2-40B4-BE49-F238E27FC236}">
                <a16:creationId xmlns:a16="http://schemas.microsoft.com/office/drawing/2014/main" id="{B1B16C50-EBC5-4F24-BD1B-C56F5996F6FD}"/>
              </a:ext>
            </a:extLst>
          </p:cNvPr>
          <p:cNvSpPr txBox="1"/>
          <p:nvPr/>
        </p:nvSpPr>
        <p:spPr>
          <a:xfrm>
            <a:off x="535940" y="3892515"/>
            <a:ext cx="7778501" cy="2323841"/>
          </a:xfrm>
          <a:prstGeom prst="rect">
            <a:avLst/>
          </a:prstGeom>
        </p:spPr>
        <p:txBody>
          <a:bodyPr vert="horz" wrap="square" lIns="0" tIns="178435" rIns="0" bIns="0" rtlCol="0">
            <a:spAutoFit/>
          </a:bodyPr>
          <a:lstStyle/>
          <a:p>
            <a:pPr marL="12700">
              <a:lnSpc>
                <a:spcPct val="150000"/>
              </a:lnSpc>
              <a:buSzPct val="80000"/>
              <a:tabLst>
                <a:tab pos="297815" algn="l"/>
                <a:tab pos="298450" algn="l"/>
              </a:tabLst>
            </a:pPr>
            <a:r>
              <a:rPr lang="en-US" sz="2400" dirty="0">
                <a:latin typeface="HelveticaNeue" panose="00000400000000000000" pitchFamily="2" charset="0"/>
                <a:cs typeface="Arial"/>
              </a:rPr>
              <a:t>Applicable for Non-receipt of (in IPOs)</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Refund in Public Issue</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Shares after Transfer</a:t>
            </a:r>
          </a:p>
          <a:p>
            <a:pPr marL="469900" indent="-457200">
              <a:lnSpc>
                <a:spcPct val="150000"/>
              </a:lnSpc>
              <a:buSzPct val="80000"/>
              <a:buFont typeface="Arial" panose="020B0604020202020204" pitchFamily="34" charset="0"/>
              <a:buChar char="•"/>
              <a:tabLst>
                <a:tab pos="297815" algn="l"/>
                <a:tab pos="298450" algn="l"/>
              </a:tabLst>
            </a:pPr>
            <a:r>
              <a:rPr lang="en-US" sz="2400" dirty="0">
                <a:latin typeface="HelveticaNeue" panose="00000400000000000000" pitchFamily="2" charset="0"/>
                <a:cs typeface="Arial"/>
              </a:rPr>
              <a:t>Receipt in Physical Mode instead of electronic mode</a:t>
            </a:r>
          </a:p>
        </p:txBody>
      </p:sp>
      <p:grpSp>
        <p:nvGrpSpPr>
          <p:cNvPr id="17" name="Group 16">
            <a:extLst>
              <a:ext uri="{FF2B5EF4-FFF2-40B4-BE49-F238E27FC236}">
                <a16:creationId xmlns:a16="http://schemas.microsoft.com/office/drawing/2014/main" id="{9F352713-9F59-4779-99D1-5B99D154BAE4}"/>
              </a:ext>
            </a:extLst>
          </p:cNvPr>
          <p:cNvGrpSpPr/>
          <p:nvPr/>
        </p:nvGrpSpPr>
        <p:grpSpPr>
          <a:xfrm>
            <a:off x="6624069" y="4268519"/>
            <a:ext cx="1438990" cy="1415942"/>
            <a:chOff x="7410649" y="4310530"/>
            <a:chExt cx="1438990" cy="1415942"/>
          </a:xfrm>
        </p:grpSpPr>
        <p:grpSp>
          <p:nvGrpSpPr>
            <p:cNvPr id="11" name="Group 10">
              <a:extLst>
                <a:ext uri="{FF2B5EF4-FFF2-40B4-BE49-F238E27FC236}">
                  <a16:creationId xmlns:a16="http://schemas.microsoft.com/office/drawing/2014/main" id="{29908BE4-A07E-458E-985A-033622E0F7A9}"/>
                </a:ext>
              </a:extLst>
            </p:cNvPr>
            <p:cNvGrpSpPr/>
            <p:nvPr/>
          </p:nvGrpSpPr>
          <p:grpSpPr>
            <a:xfrm>
              <a:off x="7410649" y="4310530"/>
              <a:ext cx="1399742" cy="1415942"/>
              <a:chOff x="6756161" y="5047293"/>
              <a:chExt cx="2073896" cy="1268666"/>
            </a:xfrm>
          </p:grpSpPr>
          <p:sp>
            <p:nvSpPr>
              <p:cNvPr id="12" name="Rectangle 11">
                <a:extLst>
                  <a:ext uri="{FF2B5EF4-FFF2-40B4-BE49-F238E27FC236}">
                    <a16:creationId xmlns:a16="http://schemas.microsoft.com/office/drawing/2014/main" id="{DEDA8B63-8906-458F-9825-B713C8AFB91A}"/>
                  </a:ext>
                </a:extLst>
              </p:cNvPr>
              <p:cNvSpPr/>
              <p:nvPr/>
            </p:nvSpPr>
            <p:spPr>
              <a:xfrm>
                <a:off x="6756161" y="5047293"/>
                <a:ext cx="2073896" cy="1268666"/>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A2A57D25-86BA-409A-900C-9AB73F5A39FC}"/>
                  </a:ext>
                </a:extLst>
              </p:cNvPr>
              <p:cNvSpPr txBox="1"/>
              <p:nvPr/>
            </p:nvSpPr>
            <p:spPr>
              <a:xfrm>
                <a:off x="7063495" y="5084571"/>
                <a:ext cx="1040670" cy="369332"/>
              </a:xfrm>
              <a:prstGeom prst="rect">
                <a:avLst/>
              </a:prstGeom>
              <a:noFill/>
            </p:spPr>
            <p:txBody>
              <a:bodyPr wrap="none" rtlCol="0">
                <a:spAutoFit/>
              </a:bodyPr>
              <a:lstStyle/>
              <a:p>
                <a:r>
                  <a:rPr lang="en-US" dirty="0">
                    <a:latin typeface="HelveticaNeue" panose="00000400000000000000" pitchFamily="2" charset="0"/>
                  </a:rPr>
                  <a:t>Elsewise</a:t>
                </a:r>
              </a:p>
            </p:txBody>
          </p:sp>
        </p:grpSp>
        <p:sp>
          <p:nvSpPr>
            <p:cNvPr id="16" name="TextBox 15">
              <a:extLst>
                <a:ext uri="{FF2B5EF4-FFF2-40B4-BE49-F238E27FC236}">
                  <a16:creationId xmlns:a16="http://schemas.microsoft.com/office/drawing/2014/main" id="{656F42B4-8767-4C75-BC09-0004D53D138F}"/>
                </a:ext>
              </a:extLst>
            </p:cNvPr>
            <p:cNvSpPr txBox="1"/>
            <p:nvPr/>
          </p:nvSpPr>
          <p:spPr>
            <a:xfrm>
              <a:off x="7449897" y="4722575"/>
              <a:ext cx="1399742" cy="923330"/>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HelveticaNeue" panose="00000400000000000000" pitchFamily="2" charset="0"/>
                </a:rPr>
                <a:t>Bonus</a:t>
              </a:r>
            </a:p>
            <a:p>
              <a:pPr marL="285750" indent="-285750">
                <a:buFont typeface="Arial" panose="020B0604020202020204" pitchFamily="34" charset="0"/>
                <a:buChar char="•"/>
              </a:pPr>
              <a:r>
                <a:rPr lang="en-US" dirty="0">
                  <a:latin typeface="HelveticaNeue" panose="00000400000000000000" pitchFamily="2" charset="0"/>
                </a:rPr>
                <a:t>Dividend </a:t>
              </a:r>
            </a:p>
            <a:p>
              <a:pPr marL="285750" indent="-285750">
                <a:buFont typeface="Arial" panose="020B0604020202020204" pitchFamily="34" charset="0"/>
                <a:buChar char="•"/>
              </a:pPr>
              <a:r>
                <a:rPr lang="en-US" dirty="0">
                  <a:latin typeface="HelveticaNeue" panose="00000400000000000000" pitchFamily="2" charset="0"/>
                </a:rPr>
                <a:t>Interest</a:t>
              </a:r>
            </a:p>
          </p:txBody>
        </p:sp>
      </p:grpSp>
    </p:spTree>
    <p:extLst>
      <p:ext uri="{BB962C8B-B14F-4D97-AF65-F5344CB8AC3E}">
        <p14:creationId xmlns:p14="http://schemas.microsoft.com/office/powerpoint/2010/main" val="41987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129476"/>
            <a:ext cx="7465062" cy="3873496"/>
          </a:xfrm>
          <a:prstGeom prst="rect">
            <a:avLst/>
          </a:prstGeom>
        </p:spPr>
        <p:txBody>
          <a:bodyPr vert="horz" wrap="square" lIns="0" tIns="178435" rIns="0" bIns="0" rtlCol="0">
            <a:spAutoFit/>
          </a:bodyPr>
          <a:lstStyle/>
          <a:p>
            <a:pPr marL="527050" indent="-514350">
              <a:lnSpc>
                <a:spcPct val="100000"/>
              </a:lnSpc>
              <a:buSzPct val="80000"/>
              <a:buFont typeface="+mj-lt"/>
              <a:buAutoNum type="arabicPeriod"/>
              <a:tabLst>
                <a:tab pos="297815" algn="l"/>
                <a:tab pos="298450" algn="l"/>
              </a:tabLst>
            </a:pPr>
            <a:r>
              <a:rPr lang="en-US" sz="2000" dirty="0">
                <a:latin typeface="HelveticaNeue" panose="00000400000000000000" pitchFamily="2" charset="0"/>
                <a:cs typeface="Arial"/>
              </a:rPr>
              <a:t>Lead Merchant Banker shall ensure </a:t>
            </a:r>
            <a:r>
              <a:rPr lang="en-US" sz="2000" dirty="0">
                <a:solidFill>
                  <a:srgbClr val="C00000"/>
                </a:solidFill>
                <a:latin typeface="HelveticaNeue" panose="00000400000000000000" pitchFamily="2" charset="0"/>
                <a:cs typeface="Arial"/>
              </a:rPr>
              <a:t>compliance with the guidelines on Advertisement</a:t>
            </a:r>
            <a:r>
              <a:rPr lang="en-US" sz="2000" dirty="0">
                <a:latin typeface="HelveticaNeue" panose="00000400000000000000" pitchFamily="2" charset="0"/>
                <a:cs typeface="Arial"/>
              </a:rPr>
              <a:t> by the issuer</a:t>
            </a:r>
          </a:p>
          <a:p>
            <a:pPr marL="527050" indent="-514350">
              <a:lnSpc>
                <a:spcPct val="100000"/>
              </a:lnSpc>
              <a:buSzPct val="80000"/>
              <a:buFont typeface="+mj-lt"/>
              <a:buAutoNum type="arabicPeriod"/>
              <a:tabLst>
                <a:tab pos="297815" algn="l"/>
                <a:tab pos="298450" algn="l"/>
              </a:tabLst>
            </a:pPr>
            <a:endParaRPr lang="en-US" sz="2000" dirty="0">
              <a:latin typeface="HelveticaNeue" panose="00000400000000000000" pitchFamily="2" charset="0"/>
              <a:cs typeface="Arial"/>
            </a:endParaRPr>
          </a:p>
          <a:p>
            <a:pPr marL="527050" indent="-514350">
              <a:lnSpc>
                <a:spcPct val="100000"/>
              </a:lnSpc>
              <a:buSzPct val="80000"/>
              <a:buFont typeface="+mj-lt"/>
              <a:buAutoNum type="arabicPeriod"/>
              <a:tabLst>
                <a:tab pos="297815" algn="l"/>
                <a:tab pos="298450" algn="l"/>
              </a:tabLst>
            </a:pPr>
            <a:r>
              <a:rPr lang="en-US" sz="2000" dirty="0">
                <a:latin typeface="HelveticaNeue" panose="00000400000000000000" pitchFamily="2" charset="0"/>
                <a:cs typeface="Arial"/>
              </a:rPr>
              <a:t>MoU that the issuer company </a:t>
            </a:r>
            <a:r>
              <a:rPr lang="en-US" sz="2000" dirty="0">
                <a:solidFill>
                  <a:srgbClr val="C00000"/>
                </a:solidFill>
                <a:latin typeface="HelveticaNeue" panose="00000400000000000000" pitchFamily="2" charset="0"/>
                <a:cs typeface="Arial"/>
              </a:rPr>
              <a:t>shall not directly or indirectly release</a:t>
            </a:r>
            <a:r>
              <a:rPr lang="en-US" sz="2000" dirty="0">
                <a:latin typeface="HelveticaNeue" panose="00000400000000000000" pitchFamily="2" charset="0"/>
                <a:cs typeface="Arial"/>
              </a:rPr>
              <a:t>, during any conference or at any other time, any material or information which is not contained in the offer documents.</a:t>
            </a:r>
          </a:p>
          <a:p>
            <a:pPr marL="527050" indent="-514350">
              <a:lnSpc>
                <a:spcPct val="100000"/>
              </a:lnSpc>
              <a:buSzPct val="80000"/>
              <a:buFont typeface="+mj-lt"/>
              <a:buAutoNum type="arabicPeriod"/>
              <a:tabLst>
                <a:tab pos="297815" algn="l"/>
                <a:tab pos="298450" algn="l"/>
              </a:tabLst>
            </a:pPr>
            <a:endParaRPr lang="en-US" sz="2000" dirty="0">
              <a:latin typeface="HelveticaNeue" panose="00000400000000000000" pitchFamily="2" charset="0"/>
              <a:cs typeface="Arial"/>
            </a:endParaRPr>
          </a:p>
          <a:p>
            <a:pPr marL="527050" indent="-514350">
              <a:lnSpc>
                <a:spcPct val="100000"/>
              </a:lnSpc>
              <a:buSzPct val="80000"/>
              <a:buFont typeface="+mj-lt"/>
              <a:buAutoNum type="arabicPeriod"/>
              <a:tabLst>
                <a:tab pos="297815" algn="l"/>
                <a:tab pos="298450" algn="l"/>
              </a:tabLst>
            </a:pPr>
            <a:r>
              <a:rPr lang="en-US" sz="2000" dirty="0">
                <a:latin typeface="HelveticaNeue" panose="00000400000000000000" pitchFamily="2" charset="0"/>
                <a:cs typeface="Arial"/>
              </a:rPr>
              <a:t>Ensure that the issuer company obtains </a:t>
            </a:r>
            <a:r>
              <a:rPr lang="en-US" sz="2000" dirty="0">
                <a:solidFill>
                  <a:srgbClr val="C00000"/>
                </a:solidFill>
                <a:latin typeface="HelveticaNeue" panose="00000400000000000000" pitchFamily="2" charset="0"/>
                <a:cs typeface="Arial"/>
              </a:rPr>
              <a:t>approval</a:t>
            </a:r>
            <a:r>
              <a:rPr lang="en-US" sz="2000" dirty="0">
                <a:latin typeface="HelveticaNeue" panose="00000400000000000000" pitchFamily="2" charset="0"/>
                <a:cs typeface="Arial"/>
              </a:rPr>
              <a:t> in respect of all issue advertisements and publicity materials</a:t>
            </a:r>
          </a:p>
          <a:p>
            <a:pPr marL="527050" indent="-514350">
              <a:lnSpc>
                <a:spcPct val="100000"/>
              </a:lnSpc>
              <a:buSzPct val="80000"/>
              <a:buFont typeface="+mj-lt"/>
              <a:buAutoNum type="arabicPeriod"/>
              <a:tabLst>
                <a:tab pos="297815" algn="l"/>
                <a:tab pos="298450" algn="l"/>
              </a:tabLst>
            </a:pPr>
            <a:endParaRPr lang="en-US" dirty="0">
              <a:latin typeface="HelveticaNeue" panose="00000400000000000000" pitchFamily="2" charset="0"/>
              <a:cs typeface="Arial"/>
            </a:endParaRPr>
          </a:p>
          <a:p>
            <a:pPr marL="527050" indent="-514350">
              <a:lnSpc>
                <a:spcPct val="100000"/>
              </a:lnSpc>
              <a:buSzPct val="80000"/>
              <a:buFont typeface="+mj-lt"/>
              <a:buAutoNum type="arabicPeriod"/>
              <a:tabLst>
                <a:tab pos="297815" algn="l"/>
                <a:tab pos="298450" algn="l"/>
              </a:tabLst>
            </a:pPr>
            <a:endParaRPr lang="en-US" dirty="0">
              <a:latin typeface="HelveticaNeue" panose="00000400000000000000" pitchFamily="2" charset="0"/>
              <a:cs typeface="Arial"/>
            </a:endParaRPr>
          </a:p>
        </p:txBody>
      </p:sp>
      <p:sp>
        <p:nvSpPr>
          <p:cNvPr id="2" name="object 2"/>
          <p:cNvSpPr txBox="1">
            <a:spLocks noGrp="1"/>
          </p:cNvSpPr>
          <p:nvPr>
            <p:ph type="title"/>
          </p:nvPr>
        </p:nvSpPr>
        <p:spPr>
          <a:xfrm>
            <a:off x="535940" y="531877"/>
            <a:ext cx="7614922" cy="597599"/>
          </a:xfrm>
          <a:prstGeom prst="rect">
            <a:avLst/>
          </a:prstGeom>
        </p:spPr>
        <p:txBody>
          <a:bodyPr vert="horz" wrap="square" lIns="0" tIns="12700" rIns="0" bIns="0" rtlCol="0">
            <a:spAutoFit/>
          </a:bodyPr>
          <a:lstStyle/>
          <a:p>
            <a:pPr marL="12700">
              <a:lnSpc>
                <a:spcPct val="100000"/>
              </a:lnSpc>
              <a:spcBef>
                <a:spcPts val="100"/>
              </a:spcBef>
            </a:pPr>
            <a:r>
              <a:rPr lang="en-US" spc="10" dirty="0"/>
              <a:t>Guidance on Advertisement</a:t>
            </a:r>
            <a:endParaRPr spc="10" dirty="0"/>
          </a:p>
        </p:txBody>
      </p:sp>
      <p:sp>
        <p:nvSpPr>
          <p:cNvPr id="4" name="TextBox 3">
            <a:extLst>
              <a:ext uri="{FF2B5EF4-FFF2-40B4-BE49-F238E27FC236}">
                <a16:creationId xmlns:a16="http://schemas.microsoft.com/office/drawing/2014/main" id="{DB8B9C05-44B1-4106-9F68-6FE7AF30DE1F}"/>
              </a:ext>
            </a:extLst>
          </p:cNvPr>
          <p:cNvSpPr txBox="1"/>
          <p:nvPr/>
        </p:nvSpPr>
        <p:spPr>
          <a:xfrm>
            <a:off x="3575553" y="6488668"/>
            <a:ext cx="5568447" cy="369332"/>
          </a:xfrm>
          <a:prstGeom prst="rect">
            <a:avLst/>
          </a:prstGeom>
          <a:noFill/>
        </p:spPr>
        <p:txBody>
          <a:bodyPr wrap="none" rtlCol="0">
            <a:spAutoFit/>
          </a:bodyPr>
          <a:lstStyle/>
          <a:p>
            <a:r>
              <a:rPr lang="en-US" dirty="0">
                <a:solidFill>
                  <a:schemeClr val="bg1">
                    <a:lumMod val="50000"/>
                  </a:schemeClr>
                </a:solidFill>
              </a:rPr>
              <a:t>Source: </a:t>
            </a:r>
            <a:r>
              <a:rPr lang="en-US" dirty="0">
                <a:solidFill>
                  <a:schemeClr val="bg1">
                    <a:lumMod val="50000"/>
                  </a:schemeClr>
                </a:solidFill>
                <a:hlinkClick r:id="rId3"/>
              </a:rPr>
              <a:t>https://www.sebi.gov.in/guide/guide20009.html</a:t>
            </a:r>
            <a:endParaRPr lang="en-US" dirty="0">
              <a:solidFill>
                <a:schemeClr val="bg1">
                  <a:lumMod val="50000"/>
                </a:schemeClr>
              </a:solidFill>
            </a:endParaRPr>
          </a:p>
        </p:txBody>
      </p:sp>
      <p:sp>
        <p:nvSpPr>
          <p:cNvPr id="7" name="TextBox 6">
            <a:extLst>
              <a:ext uri="{FF2B5EF4-FFF2-40B4-BE49-F238E27FC236}">
                <a16:creationId xmlns:a16="http://schemas.microsoft.com/office/drawing/2014/main" id="{D8EB07DB-1D54-4CB1-874B-C284F17BF01A}"/>
              </a:ext>
            </a:extLst>
          </p:cNvPr>
          <p:cNvSpPr txBox="1"/>
          <p:nvPr/>
        </p:nvSpPr>
        <p:spPr>
          <a:xfrm>
            <a:off x="535940" y="4721325"/>
            <a:ext cx="5174832" cy="1569660"/>
          </a:xfrm>
          <a:prstGeom prst="rect">
            <a:avLst/>
          </a:prstGeom>
          <a:noFill/>
        </p:spPr>
        <p:txBody>
          <a:bodyPr wrap="square" rtlCol="0">
            <a:spAutoFit/>
          </a:bodyPr>
          <a:lstStyle/>
          <a:p>
            <a:pPr algn="just"/>
            <a:r>
              <a:rPr lang="en-US" sz="2400" b="0" i="0" dirty="0">
                <a:solidFill>
                  <a:srgbClr val="000000"/>
                </a:solidFill>
                <a:effectLst/>
                <a:latin typeface="HelveticaNeue" panose="00000400000000000000" pitchFamily="2" charset="0"/>
              </a:rPr>
              <a:t>Verify that issue advertisement shall be </a:t>
            </a:r>
            <a:r>
              <a:rPr lang="en-US" sz="2400" b="0" i="0" dirty="0">
                <a:solidFill>
                  <a:srgbClr val="C00000"/>
                </a:solidFill>
                <a:effectLst/>
                <a:latin typeface="HelveticaNeue" panose="00000400000000000000" pitchFamily="2" charset="0"/>
              </a:rPr>
              <a:t>truthful, fair</a:t>
            </a:r>
            <a:r>
              <a:rPr lang="en-US" sz="2400" b="0" i="0" dirty="0">
                <a:solidFill>
                  <a:srgbClr val="000000"/>
                </a:solidFill>
                <a:effectLst/>
                <a:latin typeface="HelveticaNeue" panose="00000400000000000000" pitchFamily="2" charset="0"/>
              </a:rPr>
              <a:t> and </a:t>
            </a:r>
            <a:r>
              <a:rPr lang="en-US" sz="2400" b="0" i="0" dirty="0">
                <a:solidFill>
                  <a:srgbClr val="C00000"/>
                </a:solidFill>
                <a:effectLst/>
                <a:latin typeface="HelveticaNeue" panose="00000400000000000000" pitchFamily="2" charset="0"/>
              </a:rPr>
              <a:t>clear</a:t>
            </a:r>
            <a:r>
              <a:rPr lang="en-US" sz="2400" b="0" i="0" dirty="0">
                <a:solidFill>
                  <a:srgbClr val="000000"/>
                </a:solidFill>
                <a:effectLst/>
                <a:latin typeface="HelveticaNeue" panose="00000400000000000000" pitchFamily="2" charset="0"/>
              </a:rPr>
              <a:t> and shall not contain any statement which is untrue or misleading.</a:t>
            </a:r>
            <a:endParaRPr lang="en-US" sz="2400" dirty="0">
              <a:latin typeface="HelveticaNeue" panose="00000400000000000000" pitchFamily="2" charset="0"/>
            </a:endParaRPr>
          </a:p>
        </p:txBody>
      </p:sp>
      <p:grpSp>
        <p:nvGrpSpPr>
          <p:cNvPr id="31" name="Group 30">
            <a:extLst>
              <a:ext uri="{FF2B5EF4-FFF2-40B4-BE49-F238E27FC236}">
                <a16:creationId xmlns:a16="http://schemas.microsoft.com/office/drawing/2014/main" id="{4DC1DFD3-A2DA-44C9-B782-6E840393EA71}"/>
              </a:ext>
            </a:extLst>
          </p:cNvPr>
          <p:cNvGrpSpPr/>
          <p:nvPr/>
        </p:nvGrpSpPr>
        <p:grpSpPr>
          <a:xfrm>
            <a:off x="6163963" y="4459715"/>
            <a:ext cx="2822576" cy="2028953"/>
            <a:chOff x="6154536" y="4326381"/>
            <a:chExt cx="2822576" cy="2028953"/>
          </a:xfrm>
        </p:grpSpPr>
        <p:pic>
          <p:nvPicPr>
            <p:cNvPr id="9" name="Picture 2" descr="Properties We Will Not Consider - X Mark Transparent PNG - 500x500 - Free  Download on NicePNG">
              <a:extLst>
                <a:ext uri="{FF2B5EF4-FFF2-40B4-BE49-F238E27FC236}">
                  <a16:creationId xmlns:a16="http://schemas.microsoft.com/office/drawing/2014/main" id="{A4EC51DF-A792-4F05-AF4D-5C46E6539784}"/>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154536" y="4465776"/>
              <a:ext cx="410479"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D9AB405-0D65-4286-9843-0A67E7BFF431}"/>
                </a:ext>
              </a:extLst>
            </p:cNvPr>
            <p:cNvSpPr txBox="1"/>
            <p:nvPr/>
          </p:nvSpPr>
          <p:spPr>
            <a:xfrm>
              <a:off x="6653234" y="4326381"/>
              <a:ext cx="2141974" cy="523220"/>
            </a:xfrm>
            <a:prstGeom prst="rect">
              <a:avLst/>
            </a:prstGeom>
            <a:noFill/>
          </p:spPr>
          <p:txBody>
            <a:bodyPr wrap="square" rtlCol="0">
              <a:spAutoFit/>
            </a:bodyPr>
            <a:lstStyle/>
            <a:p>
              <a:r>
                <a:rPr lang="en-US" sz="1400" b="0" i="0" dirty="0">
                  <a:solidFill>
                    <a:srgbClr val="000000"/>
                  </a:solidFill>
                  <a:effectLst/>
                  <a:latin typeface="HelveticaNeue" panose="00000400000000000000" pitchFamily="2" charset="0"/>
                </a:rPr>
                <a:t>Inaccurate portrayal of past performance</a:t>
              </a:r>
              <a:endParaRPr lang="en-US" sz="1400" dirty="0">
                <a:latin typeface="HelveticaNeue" panose="00000400000000000000" pitchFamily="2" charset="0"/>
              </a:endParaRPr>
            </a:p>
          </p:txBody>
        </p:sp>
        <p:pic>
          <p:nvPicPr>
            <p:cNvPr id="13" name="Picture 2" descr="Properties We Will Not Consider - X Mark Transparent PNG - 500x500 - Free  Download on NicePNG">
              <a:extLst>
                <a:ext uri="{FF2B5EF4-FFF2-40B4-BE49-F238E27FC236}">
                  <a16:creationId xmlns:a16="http://schemas.microsoft.com/office/drawing/2014/main" id="{0182A40E-4D53-43B3-A470-5A904DC3A477}"/>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154536" y="4940414"/>
              <a:ext cx="410479" cy="27432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C87F3841-B86C-46F6-B750-31B83D9D213F}"/>
                </a:ext>
              </a:extLst>
            </p:cNvPr>
            <p:cNvSpPr txBox="1"/>
            <p:nvPr/>
          </p:nvSpPr>
          <p:spPr>
            <a:xfrm>
              <a:off x="6653234" y="4923686"/>
              <a:ext cx="2323878" cy="307777"/>
            </a:xfrm>
            <a:prstGeom prst="rect">
              <a:avLst/>
            </a:prstGeom>
            <a:noFill/>
          </p:spPr>
          <p:txBody>
            <a:bodyPr wrap="square" rtlCol="0">
              <a:spAutoFit/>
            </a:bodyPr>
            <a:lstStyle/>
            <a:p>
              <a:r>
                <a:rPr lang="en-US" sz="1400" dirty="0">
                  <a:solidFill>
                    <a:srgbClr val="000000"/>
                  </a:solidFill>
                  <a:latin typeface="HelveticaNeue" panose="00000400000000000000" pitchFamily="2" charset="0"/>
                </a:rPr>
                <a:t>Complex language</a:t>
              </a:r>
              <a:endParaRPr lang="en-US" sz="1400" dirty="0">
                <a:latin typeface="HelveticaNeue" panose="00000400000000000000" pitchFamily="2" charset="0"/>
              </a:endParaRPr>
            </a:p>
          </p:txBody>
        </p:sp>
        <p:pic>
          <p:nvPicPr>
            <p:cNvPr id="23" name="Picture 2" descr="Properties We Will Not Consider - X Mark Transparent PNG - 500x500 - Free  Download on NicePNG">
              <a:extLst>
                <a:ext uri="{FF2B5EF4-FFF2-40B4-BE49-F238E27FC236}">
                  <a16:creationId xmlns:a16="http://schemas.microsoft.com/office/drawing/2014/main" id="{7BC382FC-241B-49F1-84B8-7C6206D85F27}"/>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154536" y="5320090"/>
              <a:ext cx="410479" cy="27432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74DCBCF3-D46B-477F-AC1E-F8A6804AACB3}"/>
                </a:ext>
              </a:extLst>
            </p:cNvPr>
            <p:cNvSpPr txBox="1"/>
            <p:nvPr/>
          </p:nvSpPr>
          <p:spPr>
            <a:xfrm>
              <a:off x="6653234" y="5306597"/>
              <a:ext cx="2323878" cy="307777"/>
            </a:xfrm>
            <a:prstGeom prst="rect">
              <a:avLst/>
            </a:prstGeom>
            <a:noFill/>
          </p:spPr>
          <p:txBody>
            <a:bodyPr wrap="square" rtlCol="0">
              <a:spAutoFit/>
            </a:bodyPr>
            <a:lstStyle/>
            <a:p>
              <a:r>
                <a:rPr lang="en-US" sz="1400" dirty="0">
                  <a:solidFill>
                    <a:srgbClr val="000000"/>
                  </a:solidFill>
                  <a:latin typeface="HelveticaNeue" panose="00000400000000000000" pitchFamily="2" charset="0"/>
                </a:rPr>
                <a:t>Profit guarantee</a:t>
              </a:r>
              <a:endParaRPr lang="en-US" sz="1400" dirty="0">
                <a:latin typeface="HelveticaNeue" panose="00000400000000000000" pitchFamily="2" charset="0"/>
              </a:endParaRPr>
            </a:p>
          </p:txBody>
        </p:sp>
        <p:pic>
          <p:nvPicPr>
            <p:cNvPr id="27" name="Picture 2" descr="Properties We Will Not Consider - X Mark Transparent PNG - 500x500 - Free  Download on NicePNG">
              <a:extLst>
                <a:ext uri="{FF2B5EF4-FFF2-40B4-BE49-F238E27FC236}">
                  <a16:creationId xmlns:a16="http://schemas.microsoft.com/office/drawing/2014/main" id="{5BEDB4ED-4D90-47EA-83C4-7AAC1E331DD8}"/>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154536" y="5739710"/>
              <a:ext cx="410479" cy="27432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1900CF0-D656-4D60-94D3-1EF68C431976}"/>
                </a:ext>
              </a:extLst>
            </p:cNvPr>
            <p:cNvSpPr txBox="1"/>
            <p:nvPr/>
          </p:nvSpPr>
          <p:spPr>
            <a:xfrm>
              <a:off x="6653234" y="5616670"/>
              <a:ext cx="2226815" cy="738664"/>
            </a:xfrm>
            <a:prstGeom prst="rect">
              <a:avLst/>
            </a:prstGeom>
            <a:noFill/>
          </p:spPr>
          <p:txBody>
            <a:bodyPr wrap="square" rtlCol="0">
              <a:spAutoFit/>
            </a:bodyPr>
            <a:lstStyle/>
            <a:p>
              <a:r>
                <a:rPr lang="en-US" sz="1400" dirty="0">
                  <a:solidFill>
                    <a:srgbClr val="000000"/>
                  </a:solidFill>
                  <a:latin typeface="HelveticaNeue" panose="00000400000000000000" pitchFamily="2" charset="0"/>
                </a:rPr>
                <a:t>Models, celebrities, fictional characters, landmarks or caricatures</a:t>
              </a:r>
              <a:endParaRPr lang="en-US" sz="1400" dirty="0">
                <a:latin typeface="HelveticaNeue" panose="00000400000000000000" pitchFamily="2" charset="0"/>
              </a:endParaRPr>
            </a:p>
          </p:txBody>
        </p:sp>
      </p:grpSp>
    </p:spTree>
    <p:extLst>
      <p:ext uri="{BB962C8B-B14F-4D97-AF65-F5344CB8AC3E}">
        <p14:creationId xmlns:p14="http://schemas.microsoft.com/office/powerpoint/2010/main" val="2595115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638" y="249884"/>
            <a:ext cx="8372390" cy="597599"/>
          </a:xfrm>
          <a:prstGeom prst="rect">
            <a:avLst/>
          </a:prstGeom>
        </p:spPr>
        <p:txBody>
          <a:bodyPr vert="horz" wrap="square" lIns="0" tIns="12700" rIns="0" bIns="0" rtlCol="0">
            <a:spAutoFit/>
          </a:bodyPr>
          <a:lstStyle/>
          <a:p>
            <a:pPr marL="12700">
              <a:lnSpc>
                <a:spcPct val="100000"/>
              </a:lnSpc>
              <a:spcBef>
                <a:spcPts val="100"/>
              </a:spcBef>
            </a:pPr>
            <a:r>
              <a:rPr lang="en-US" spc="10" dirty="0"/>
              <a:t>Example: Allocation of Responsibilities</a:t>
            </a:r>
            <a:endParaRPr spc="10" dirty="0"/>
          </a:p>
        </p:txBody>
      </p:sp>
      <p:pic>
        <p:nvPicPr>
          <p:cNvPr id="2050" name="Picture 2" descr="Morgan Stanley Logo | evolution history and meaning">
            <a:extLst>
              <a:ext uri="{FF2B5EF4-FFF2-40B4-BE49-F238E27FC236}">
                <a16:creationId xmlns:a16="http://schemas.microsoft.com/office/drawing/2014/main" id="{5C84ED42-7135-4F28-AD96-AB6172D5813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1017" b="32748"/>
          <a:stretch/>
        </p:blipFill>
        <p:spPr bwMode="auto">
          <a:xfrm>
            <a:off x="5610224" y="1121269"/>
            <a:ext cx="2743200" cy="559121"/>
          </a:xfrm>
          <a:prstGeom prst="rect">
            <a:avLst/>
          </a:prstGeom>
          <a:noFill/>
          <a:extLst>
            <a:ext uri="{909E8E84-426E-40DD-AFC4-6F175D3DCCD1}">
              <a14:hiddenFill xmlns:a14="http://schemas.microsoft.com/office/drawing/2010/main">
                <a:solidFill>
                  <a:srgbClr val="FFFFFF"/>
                </a:solidFill>
              </a14:hiddenFill>
            </a:ext>
          </a:extLst>
        </p:spPr>
      </p:pic>
      <p:sp>
        <p:nvSpPr>
          <p:cNvPr id="16" name="object 3">
            <a:extLst>
              <a:ext uri="{FF2B5EF4-FFF2-40B4-BE49-F238E27FC236}">
                <a16:creationId xmlns:a16="http://schemas.microsoft.com/office/drawing/2014/main" id="{00CBB5E8-2784-4439-8256-96C0F100627A}"/>
              </a:ext>
            </a:extLst>
          </p:cNvPr>
          <p:cNvSpPr txBox="1"/>
          <p:nvPr/>
        </p:nvSpPr>
        <p:spPr>
          <a:xfrm>
            <a:off x="4904708" y="1680390"/>
            <a:ext cx="4152900" cy="2703945"/>
          </a:xfrm>
          <a:prstGeom prst="rect">
            <a:avLst/>
          </a:prstGeom>
        </p:spPr>
        <p:txBody>
          <a:bodyPr vert="horz" wrap="square" lIns="0" tIns="178435" rIns="0" bIns="0" rtlCol="0">
            <a:spAutoFit/>
          </a:bodyPr>
          <a:lstStyle/>
          <a:p>
            <a:pPr marL="225425" indent="-212725">
              <a:lnSpc>
                <a:spcPct val="100000"/>
              </a:lnSpc>
              <a:buSzPct val="80000"/>
              <a:buFont typeface="+mj-lt"/>
              <a:buAutoNum type="arabicPeriod"/>
              <a:tabLst>
                <a:tab pos="297815" algn="l"/>
                <a:tab pos="298450" algn="l"/>
              </a:tabLst>
            </a:pPr>
            <a:r>
              <a:rPr lang="en-US" sz="2000" dirty="0">
                <a:latin typeface="HelveticaNeue" panose="00000400000000000000" pitchFamily="2" charset="0"/>
                <a:cs typeface="Arial"/>
              </a:rPr>
              <a:t>IPO </a:t>
            </a:r>
            <a:r>
              <a:rPr lang="en-US" sz="2000" dirty="0">
                <a:solidFill>
                  <a:srgbClr val="C00000"/>
                </a:solidFill>
                <a:latin typeface="HelveticaNeue" panose="00000400000000000000" pitchFamily="2" charset="0"/>
                <a:cs typeface="Arial"/>
              </a:rPr>
              <a:t>Instrument Design</a:t>
            </a:r>
          </a:p>
          <a:p>
            <a:pPr marL="225425" indent="-212725">
              <a:lnSpc>
                <a:spcPct val="100000"/>
              </a:lnSpc>
              <a:buSzPct val="80000"/>
              <a:buFont typeface="+mj-lt"/>
              <a:buAutoNum type="arabicPeriod"/>
              <a:tabLst>
                <a:tab pos="297815" algn="l"/>
                <a:tab pos="298450" algn="l"/>
              </a:tabLst>
            </a:pPr>
            <a:endParaRPr lang="en-US" dirty="0">
              <a:latin typeface="HelveticaNeue" panose="00000400000000000000" pitchFamily="2" charset="0"/>
              <a:cs typeface="Arial"/>
            </a:endParaRPr>
          </a:p>
          <a:p>
            <a:pPr marL="225425" indent="-212725">
              <a:lnSpc>
                <a:spcPct val="100000"/>
              </a:lnSpc>
              <a:buSzPct val="80000"/>
              <a:buFont typeface="+mj-lt"/>
              <a:buAutoNum type="arabicPeriod"/>
              <a:tabLst>
                <a:tab pos="297815" algn="l"/>
                <a:tab pos="298450" algn="l"/>
              </a:tabLst>
            </a:pPr>
            <a:r>
              <a:rPr lang="en-US" dirty="0">
                <a:latin typeface="HelveticaNeue" panose="00000400000000000000" pitchFamily="2" charset="0"/>
                <a:cs typeface="Arial"/>
              </a:rPr>
              <a:t>Compliance with </a:t>
            </a:r>
            <a:r>
              <a:rPr lang="en-US" dirty="0">
                <a:solidFill>
                  <a:srgbClr val="C00000"/>
                </a:solidFill>
                <a:latin typeface="HelveticaNeue" panose="00000400000000000000" pitchFamily="2" charset="0"/>
                <a:cs typeface="Arial"/>
              </a:rPr>
              <a:t>Regulatory</a:t>
            </a:r>
            <a:r>
              <a:rPr lang="en-US" dirty="0">
                <a:latin typeface="HelveticaNeue" panose="00000400000000000000" pitchFamily="2" charset="0"/>
                <a:cs typeface="Arial"/>
              </a:rPr>
              <a:t> Authorities</a:t>
            </a:r>
          </a:p>
          <a:p>
            <a:pPr marL="225425" indent="-212725">
              <a:lnSpc>
                <a:spcPct val="100000"/>
              </a:lnSpc>
              <a:buSzPct val="80000"/>
              <a:buFont typeface="+mj-lt"/>
              <a:buAutoNum type="arabicPeriod"/>
              <a:tabLst>
                <a:tab pos="297815" algn="l"/>
                <a:tab pos="298450" algn="l"/>
              </a:tabLst>
            </a:pPr>
            <a:endParaRPr lang="en-US" dirty="0">
              <a:latin typeface="HelveticaNeue" panose="00000400000000000000" pitchFamily="2" charset="0"/>
              <a:cs typeface="Arial"/>
            </a:endParaRPr>
          </a:p>
          <a:p>
            <a:pPr marL="225425" indent="-212725">
              <a:lnSpc>
                <a:spcPct val="100000"/>
              </a:lnSpc>
              <a:buSzPct val="80000"/>
              <a:buFont typeface="+mj-lt"/>
              <a:buAutoNum type="arabicPeriod"/>
              <a:tabLst>
                <a:tab pos="297815" algn="l"/>
                <a:tab pos="298450" algn="l"/>
              </a:tabLst>
            </a:pPr>
            <a:r>
              <a:rPr lang="en-US" dirty="0">
                <a:latin typeface="HelveticaNeue" panose="00000400000000000000" pitchFamily="2" charset="0"/>
                <a:cs typeface="Arial"/>
              </a:rPr>
              <a:t>Rebase </a:t>
            </a:r>
            <a:r>
              <a:rPr lang="en-US" dirty="0">
                <a:solidFill>
                  <a:srgbClr val="C00000"/>
                </a:solidFill>
                <a:latin typeface="HelveticaNeue" panose="00000400000000000000" pitchFamily="2" charset="0"/>
                <a:cs typeface="Arial"/>
              </a:rPr>
              <a:t>financial forecasts</a:t>
            </a:r>
          </a:p>
          <a:p>
            <a:pPr marL="225425" indent="-212725">
              <a:lnSpc>
                <a:spcPct val="100000"/>
              </a:lnSpc>
              <a:buSzPct val="80000"/>
              <a:buFont typeface="+mj-lt"/>
              <a:buAutoNum type="arabicPeriod"/>
              <a:tabLst>
                <a:tab pos="297815" algn="l"/>
                <a:tab pos="298450" algn="l"/>
              </a:tabLst>
            </a:pPr>
            <a:endParaRPr lang="en-US" dirty="0">
              <a:latin typeface="HelveticaNeue" panose="00000400000000000000" pitchFamily="2" charset="0"/>
              <a:cs typeface="Arial"/>
            </a:endParaRPr>
          </a:p>
          <a:p>
            <a:pPr marL="225425" indent="-212725">
              <a:lnSpc>
                <a:spcPct val="100000"/>
              </a:lnSpc>
              <a:buSzPct val="80000"/>
              <a:buFont typeface="+mj-lt"/>
              <a:buAutoNum type="arabicPeriod"/>
              <a:tabLst>
                <a:tab pos="297815" algn="l"/>
                <a:tab pos="298450" algn="l"/>
              </a:tabLst>
            </a:pPr>
            <a:r>
              <a:rPr lang="en-US" dirty="0">
                <a:latin typeface="HelveticaNeue" panose="00000400000000000000" pitchFamily="2" charset="0"/>
                <a:cs typeface="Arial"/>
              </a:rPr>
              <a:t>Auditor Clearance</a:t>
            </a:r>
          </a:p>
          <a:p>
            <a:pPr marL="225425" indent="-212725">
              <a:lnSpc>
                <a:spcPct val="100000"/>
              </a:lnSpc>
              <a:buSzPct val="80000"/>
              <a:buFont typeface="+mj-lt"/>
              <a:buAutoNum type="arabicPeriod"/>
              <a:tabLst>
                <a:tab pos="297815" algn="l"/>
                <a:tab pos="298450" algn="l"/>
              </a:tabLst>
            </a:pPr>
            <a:endParaRPr lang="en-US" dirty="0">
              <a:latin typeface="HelveticaNeue" panose="00000400000000000000" pitchFamily="2" charset="0"/>
              <a:cs typeface="Arial"/>
            </a:endParaRPr>
          </a:p>
          <a:p>
            <a:pPr marL="225425" indent="-212725">
              <a:lnSpc>
                <a:spcPct val="100000"/>
              </a:lnSpc>
              <a:buSzPct val="80000"/>
              <a:buFont typeface="+mj-lt"/>
              <a:buAutoNum type="arabicPeriod"/>
              <a:tabLst>
                <a:tab pos="297815" algn="l"/>
                <a:tab pos="298450" algn="l"/>
              </a:tabLst>
            </a:pPr>
            <a:r>
              <a:rPr lang="en-US" dirty="0">
                <a:solidFill>
                  <a:srgbClr val="C00000"/>
                </a:solidFill>
                <a:latin typeface="HelveticaNeue" panose="00000400000000000000" pitchFamily="2" charset="0"/>
                <a:cs typeface="Arial"/>
              </a:rPr>
              <a:t>Appointment</a:t>
            </a:r>
            <a:r>
              <a:rPr lang="en-US" dirty="0">
                <a:latin typeface="HelveticaNeue" panose="00000400000000000000" pitchFamily="2" charset="0"/>
                <a:cs typeface="Arial"/>
              </a:rPr>
              <a:t> and coordination b/w</a:t>
            </a:r>
          </a:p>
        </p:txBody>
      </p:sp>
      <p:grpSp>
        <p:nvGrpSpPr>
          <p:cNvPr id="2048" name="Group 2047">
            <a:extLst>
              <a:ext uri="{FF2B5EF4-FFF2-40B4-BE49-F238E27FC236}">
                <a16:creationId xmlns:a16="http://schemas.microsoft.com/office/drawing/2014/main" id="{8FB54F84-FBFC-4F87-AF74-07B63F0A3036}"/>
              </a:ext>
            </a:extLst>
          </p:cNvPr>
          <p:cNvGrpSpPr/>
          <p:nvPr/>
        </p:nvGrpSpPr>
        <p:grpSpPr>
          <a:xfrm>
            <a:off x="104776" y="958563"/>
            <a:ext cx="4538207" cy="654941"/>
            <a:chOff x="228600" y="1018848"/>
            <a:chExt cx="4538207" cy="654941"/>
          </a:xfrm>
        </p:grpSpPr>
        <p:pic>
          <p:nvPicPr>
            <p:cNvPr id="10" name="Picture 32" descr="HDFC Logo - LogoDix">
              <a:extLst>
                <a:ext uri="{FF2B5EF4-FFF2-40B4-BE49-F238E27FC236}">
                  <a16:creationId xmlns:a16="http://schemas.microsoft.com/office/drawing/2014/main" id="{90B4A839-33DB-4DDF-A441-D5E8077E38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023" y="1181554"/>
              <a:ext cx="1828800" cy="361315"/>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3">
              <a:extLst>
                <a:ext uri="{FF2B5EF4-FFF2-40B4-BE49-F238E27FC236}">
                  <a16:creationId xmlns:a16="http://schemas.microsoft.com/office/drawing/2014/main" id="{5F240E85-FFBD-4F74-A419-6DCE174E442F}"/>
                </a:ext>
              </a:extLst>
            </p:cNvPr>
            <p:cNvSpPr txBox="1"/>
            <p:nvPr/>
          </p:nvSpPr>
          <p:spPr>
            <a:xfrm>
              <a:off x="2686962" y="1026075"/>
              <a:ext cx="1693627" cy="487954"/>
            </a:xfrm>
            <a:prstGeom prst="rect">
              <a:avLst/>
            </a:prstGeom>
          </p:spPr>
          <p:txBody>
            <a:bodyPr vert="horz" wrap="square" lIns="0" tIns="178435" rIns="0" bIns="0" rtlCol="0">
              <a:spAutoFit/>
            </a:bodyPr>
            <a:lstStyle/>
            <a:p>
              <a:pPr marL="12700">
                <a:lnSpc>
                  <a:spcPct val="100000"/>
                </a:lnSpc>
                <a:buSzPct val="80000"/>
                <a:tabLst>
                  <a:tab pos="297815" algn="l"/>
                  <a:tab pos="298450" algn="l"/>
                </a:tabLst>
              </a:pPr>
              <a:r>
                <a:rPr lang="en-US" sz="2000" dirty="0">
                  <a:latin typeface="HelveticaNeue" panose="00000400000000000000" pitchFamily="2" charset="0"/>
                  <a:cs typeface="Arial"/>
                </a:rPr>
                <a:t>Due Diligence</a:t>
              </a:r>
              <a:endParaRPr lang="en-US" dirty="0">
                <a:latin typeface="HelveticaNeue" panose="00000400000000000000" pitchFamily="2" charset="0"/>
                <a:cs typeface="Arial"/>
              </a:endParaRPr>
            </a:p>
          </p:txBody>
        </p:sp>
        <p:sp>
          <p:nvSpPr>
            <p:cNvPr id="17" name="Rectangle 16">
              <a:extLst>
                <a:ext uri="{FF2B5EF4-FFF2-40B4-BE49-F238E27FC236}">
                  <a16:creationId xmlns:a16="http://schemas.microsoft.com/office/drawing/2014/main" id="{FB198E2E-A680-43D7-AC9A-DAD1FAAD9990}"/>
                </a:ext>
              </a:extLst>
            </p:cNvPr>
            <p:cNvSpPr/>
            <p:nvPr/>
          </p:nvSpPr>
          <p:spPr>
            <a:xfrm>
              <a:off x="228600" y="1018848"/>
              <a:ext cx="4538207" cy="654941"/>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049" name="Group 2048">
            <a:extLst>
              <a:ext uri="{FF2B5EF4-FFF2-40B4-BE49-F238E27FC236}">
                <a16:creationId xmlns:a16="http://schemas.microsoft.com/office/drawing/2014/main" id="{55F62974-D10B-4C83-9604-87C0343DA886}"/>
              </a:ext>
            </a:extLst>
          </p:cNvPr>
          <p:cNvGrpSpPr/>
          <p:nvPr/>
        </p:nvGrpSpPr>
        <p:grpSpPr>
          <a:xfrm>
            <a:off x="104775" y="1784869"/>
            <a:ext cx="4638645" cy="1411284"/>
            <a:chOff x="228599" y="1845154"/>
            <a:chExt cx="4638645" cy="1411284"/>
          </a:xfrm>
        </p:grpSpPr>
        <p:sp>
          <p:nvSpPr>
            <p:cNvPr id="6" name="object 3">
              <a:extLst>
                <a:ext uri="{FF2B5EF4-FFF2-40B4-BE49-F238E27FC236}">
                  <a16:creationId xmlns:a16="http://schemas.microsoft.com/office/drawing/2014/main" id="{2E46DEA7-874F-46B9-9995-57A98B26BB72}"/>
                </a:ext>
              </a:extLst>
            </p:cNvPr>
            <p:cNvSpPr txBox="1"/>
            <p:nvPr/>
          </p:nvSpPr>
          <p:spPr>
            <a:xfrm>
              <a:off x="1603847" y="1845154"/>
              <a:ext cx="3263397" cy="1411284"/>
            </a:xfrm>
            <a:prstGeom prst="rect">
              <a:avLst/>
            </a:prstGeom>
          </p:spPr>
          <p:txBody>
            <a:bodyPr vert="horz" wrap="square" lIns="0" tIns="178435" rIns="0" bIns="0" numCol="2" rtlCol="0">
              <a:spAutoFit/>
            </a:bodyPr>
            <a:lstStyle/>
            <a:p>
              <a:pPr marL="12700">
                <a:lnSpc>
                  <a:spcPct val="100000"/>
                </a:lnSpc>
                <a:buSzPct val="80000"/>
                <a:tabLst>
                  <a:tab pos="297815" algn="l"/>
                  <a:tab pos="298450" algn="l"/>
                </a:tabLst>
              </a:pPr>
              <a:r>
                <a:rPr lang="en-US" sz="2000" dirty="0">
                  <a:latin typeface="HelveticaNeue" panose="00000400000000000000" pitchFamily="2" charset="0"/>
                  <a:cs typeface="Arial"/>
                </a:rPr>
                <a:t>Finalizing various agreements </a:t>
              </a:r>
            </a:p>
            <a:p>
              <a:pPr marL="12700">
                <a:lnSpc>
                  <a:spcPct val="100000"/>
                </a:lnSpc>
                <a:buSzPct val="80000"/>
                <a:tabLst>
                  <a:tab pos="297815" algn="l"/>
                  <a:tab pos="298450" algn="l"/>
                </a:tabLst>
              </a:pPr>
              <a:endParaRPr lang="en-US" sz="2000" dirty="0">
                <a:latin typeface="HelveticaNeue" panose="00000400000000000000" pitchFamily="2" charset="0"/>
                <a:cs typeface="Arial"/>
              </a:endParaRPr>
            </a:p>
            <a:p>
              <a:pPr marL="298450" indent="-285750">
                <a:lnSpc>
                  <a:spcPct val="100000"/>
                </a:lnSpc>
                <a:buSzPct val="80000"/>
                <a:buFont typeface="Arial" panose="020B0604020202020204" pitchFamily="34" charset="0"/>
                <a:buChar char="•"/>
                <a:tabLst>
                  <a:tab pos="297815" algn="l"/>
                  <a:tab pos="298450" algn="l"/>
                </a:tabLst>
              </a:pPr>
              <a:r>
                <a:rPr lang="en-US" sz="1600" dirty="0">
                  <a:latin typeface="HelveticaNeue" panose="00000400000000000000" pitchFamily="2" charset="0"/>
                  <a:cs typeface="Arial"/>
                </a:rPr>
                <a:t>underwriting</a:t>
              </a:r>
            </a:p>
            <a:p>
              <a:pPr marL="298450" indent="-285750">
                <a:lnSpc>
                  <a:spcPct val="100000"/>
                </a:lnSpc>
                <a:buSzPct val="80000"/>
                <a:buFont typeface="Arial" panose="020B0604020202020204" pitchFamily="34" charset="0"/>
                <a:buChar char="•"/>
                <a:tabLst>
                  <a:tab pos="297815" algn="l"/>
                  <a:tab pos="298450" algn="l"/>
                </a:tabLst>
              </a:pPr>
              <a:r>
                <a:rPr lang="en-US" sz="1600" dirty="0">
                  <a:latin typeface="HelveticaNeue" panose="00000400000000000000" pitchFamily="2" charset="0"/>
                  <a:cs typeface="Arial"/>
                </a:rPr>
                <a:t>offering</a:t>
              </a:r>
            </a:p>
            <a:p>
              <a:pPr marL="298450" indent="-285750">
                <a:lnSpc>
                  <a:spcPct val="100000"/>
                </a:lnSpc>
                <a:buSzPct val="80000"/>
                <a:buFont typeface="Arial" panose="020B0604020202020204" pitchFamily="34" charset="0"/>
                <a:buChar char="•"/>
                <a:tabLst>
                  <a:tab pos="297815" algn="l"/>
                  <a:tab pos="298450" algn="l"/>
                </a:tabLst>
              </a:pPr>
              <a:r>
                <a:rPr lang="en-US" sz="1600" dirty="0">
                  <a:latin typeface="HelveticaNeue" panose="00000400000000000000" pitchFamily="2" charset="0"/>
                  <a:cs typeface="Arial"/>
                </a:rPr>
                <a:t>syndicate </a:t>
              </a:r>
            </a:p>
            <a:p>
              <a:pPr marL="298450" indent="-285750">
                <a:lnSpc>
                  <a:spcPct val="100000"/>
                </a:lnSpc>
                <a:buSzPct val="80000"/>
                <a:buFont typeface="Arial" panose="020B0604020202020204" pitchFamily="34" charset="0"/>
                <a:buChar char="•"/>
                <a:tabLst>
                  <a:tab pos="297815" algn="l"/>
                  <a:tab pos="298450" algn="l"/>
                </a:tabLst>
              </a:pPr>
              <a:r>
                <a:rPr lang="en-US" sz="1600" dirty="0">
                  <a:latin typeface="HelveticaNeue" panose="00000400000000000000" pitchFamily="2" charset="0"/>
                  <a:cs typeface="Arial"/>
                </a:rPr>
                <a:t>escrow</a:t>
              </a:r>
              <a:endParaRPr lang="en-US" dirty="0">
                <a:latin typeface="HelveticaNeue" panose="00000400000000000000" pitchFamily="2" charset="0"/>
                <a:cs typeface="Arial"/>
              </a:endParaRPr>
            </a:p>
          </p:txBody>
        </p:sp>
        <p:pic>
          <p:nvPicPr>
            <p:cNvPr id="14" name="Picture 6" descr="Citigroup - Wikipedia">
              <a:extLst>
                <a:ext uri="{FF2B5EF4-FFF2-40B4-BE49-F238E27FC236}">
                  <a16:creationId xmlns:a16="http://schemas.microsoft.com/office/drawing/2014/main" id="{D75FF238-8561-4380-8165-1C7BE1AC9D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023" y="2224780"/>
              <a:ext cx="914400" cy="59436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CA9E720E-E4E0-4586-AB93-6160C1363654}"/>
                </a:ext>
              </a:extLst>
            </p:cNvPr>
            <p:cNvSpPr/>
            <p:nvPr/>
          </p:nvSpPr>
          <p:spPr>
            <a:xfrm>
              <a:off x="228599" y="1900670"/>
              <a:ext cx="4538207" cy="1242580"/>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51" name="Rectangle 2050">
            <a:extLst>
              <a:ext uri="{FF2B5EF4-FFF2-40B4-BE49-F238E27FC236}">
                <a16:creationId xmlns:a16="http://schemas.microsoft.com/office/drawing/2014/main" id="{12AEBD7C-4079-4740-A642-79B5E53806B9}"/>
              </a:ext>
            </a:extLst>
          </p:cNvPr>
          <p:cNvSpPr/>
          <p:nvPr/>
        </p:nvSpPr>
        <p:spPr>
          <a:xfrm>
            <a:off x="4804271" y="958562"/>
            <a:ext cx="4254003" cy="4499263"/>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52" name="TextBox 2051">
            <a:extLst>
              <a:ext uri="{FF2B5EF4-FFF2-40B4-BE49-F238E27FC236}">
                <a16:creationId xmlns:a16="http://schemas.microsoft.com/office/drawing/2014/main" id="{7FD5E104-958B-4064-A152-A66F05C6B9AC}"/>
              </a:ext>
            </a:extLst>
          </p:cNvPr>
          <p:cNvSpPr txBox="1"/>
          <p:nvPr/>
        </p:nvSpPr>
        <p:spPr>
          <a:xfrm>
            <a:off x="4854156" y="4384335"/>
            <a:ext cx="4254003" cy="2031325"/>
          </a:xfrm>
          <a:prstGeom prst="rect">
            <a:avLst/>
          </a:prstGeom>
          <a:noFill/>
        </p:spPr>
        <p:txBody>
          <a:bodyPr wrap="square" numCol="2" rtlCol="0">
            <a:spAutoFit/>
          </a:bodyPr>
          <a:lstStyle/>
          <a:p>
            <a:pPr marL="114300" lvl="1" indent="-114300">
              <a:buSzPct val="80000"/>
              <a:buFont typeface="Arial" panose="020B0604020202020204" pitchFamily="34" charset="0"/>
              <a:buChar char="•"/>
              <a:tabLst>
                <a:tab pos="297815" algn="l"/>
                <a:tab pos="298450" algn="l"/>
              </a:tabLst>
            </a:pPr>
            <a:r>
              <a:rPr lang="en-US" dirty="0">
                <a:latin typeface="HelveticaNeue" panose="00000400000000000000" pitchFamily="2" charset="0"/>
                <a:cs typeface="Arial"/>
              </a:rPr>
              <a:t>Valuer</a:t>
            </a:r>
          </a:p>
          <a:p>
            <a:pPr marL="114300" lvl="1" indent="-114300">
              <a:buSzPct val="80000"/>
              <a:buFont typeface="Arial" panose="020B0604020202020204" pitchFamily="34" charset="0"/>
              <a:buChar char="•"/>
              <a:tabLst>
                <a:tab pos="297815" algn="l"/>
                <a:tab pos="298450" algn="l"/>
              </a:tabLst>
            </a:pPr>
            <a:r>
              <a:rPr lang="en-US" dirty="0">
                <a:latin typeface="HelveticaNeue" panose="00000400000000000000" pitchFamily="2" charset="0"/>
                <a:cs typeface="Arial"/>
              </a:rPr>
              <a:t>Registrar</a:t>
            </a:r>
          </a:p>
          <a:p>
            <a:pPr marL="114300" lvl="1" indent="-114300">
              <a:buSzPct val="80000"/>
              <a:buFont typeface="Arial" panose="020B0604020202020204" pitchFamily="34" charset="0"/>
              <a:buChar char="•"/>
              <a:tabLst>
                <a:tab pos="297815" algn="l"/>
                <a:tab pos="298450" algn="l"/>
              </a:tabLst>
            </a:pPr>
            <a:r>
              <a:rPr lang="en-US" dirty="0">
                <a:latin typeface="HelveticaNeue" panose="00000400000000000000" pitchFamily="2" charset="0"/>
                <a:cs typeface="Arial"/>
              </a:rPr>
              <a:t>Bankers</a:t>
            </a:r>
          </a:p>
          <a:p>
            <a:pPr marL="114300" lvl="1" indent="-114300">
              <a:buSzPct val="80000"/>
              <a:buFont typeface="Arial" panose="020B0604020202020204" pitchFamily="34" charset="0"/>
              <a:buChar char="•"/>
              <a:tabLst>
                <a:tab pos="297815" algn="l"/>
                <a:tab pos="298450" algn="l"/>
              </a:tabLst>
            </a:pPr>
            <a:endParaRPr lang="en-US" dirty="0">
              <a:latin typeface="HelveticaNeue" panose="00000400000000000000" pitchFamily="2" charset="0"/>
              <a:cs typeface="Arial"/>
            </a:endParaRPr>
          </a:p>
          <a:p>
            <a:pPr marL="114300" lvl="1" indent="-114300">
              <a:buSzPct val="80000"/>
              <a:buFont typeface="Arial" panose="020B0604020202020204" pitchFamily="34" charset="0"/>
              <a:buChar char="•"/>
              <a:tabLst>
                <a:tab pos="297815" algn="l"/>
                <a:tab pos="298450" algn="l"/>
              </a:tabLst>
            </a:pPr>
            <a:endParaRPr lang="en-US" dirty="0">
              <a:latin typeface="HelveticaNeue" panose="00000400000000000000" pitchFamily="2" charset="0"/>
              <a:cs typeface="Arial"/>
            </a:endParaRPr>
          </a:p>
          <a:p>
            <a:pPr marL="114300" lvl="1" indent="-114300">
              <a:buSzPct val="80000"/>
              <a:buFont typeface="Arial" panose="020B0604020202020204" pitchFamily="34" charset="0"/>
              <a:buChar char="•"/>
              <a:tabLst>
                <a:tab pos="297815" algn="l"/>
                <a:tab pos="298450" algn="l"/>
              </a:tabLst>
            </a:pPr>
            <a:endParaRPr lang="en-US" dirty="0">
              <a:latin typeface="HelveticaNeue" panose="00000400000000000000" pitchFamily="2" charset="0"/>
              <a:cs typeface="Arial"/>
            </a:endParaRPr>
          </a:p>
          <a:p>
            <a:pPr marL="114300" lvl="1" indent="-114300">
              <a:buSzPct val="80000"/>
              <a:buFont typeface="Arial" panose="020B0604020202020204" pitchFamily="34" charset="0"/>
              <a:buChar char="•"/>
              <a:tabLst>
                <a:tab pos="297815" algn="l"/>
                <a:tab pos="298450" algn="l"/>
              </a:tabLst>
            </a:pPr>
            <a:endParaRPr lang="en-US" dirty="0">
              <a:latin typeface="HelveticaNeue" panose="00000400000000000000" pitchFamily="2" charset="0"/>
              <a:cs typeface="Arial"/>
            </a:endParaRPr>
          </a:p>
          <a:p>
            <a:pPr marL="114300" lvl="1" indent="-114300">
              <a:buSzPct val="80000"/>
              <a:buFont typeface="Arial" panose="020B0604020202020204" pitchFamily="34" charset="0"/>
              <a:buChar char="•"/>
              <a:tabLst>
                <a:tab pos="297815" algn="l"/>
                <a:tab pos="298450" algn="l"/>
              </a:tabLst>
            </a:pPr>
            <a:r>
              <a:rPr lang="en-US" dirty="0">
                <a:latin typeface="HelveticaNeue" panose="00000400000000000000" pitchFamily="2" charset="0"/>
                <a:cs typeface="Arial"/>
              </a:rPr>
              <a:t>Industry Expert </a:t>
            </a:r>
          </a:p>
          <a:p>
            <a:pPr marL="114300" lvl="1" indent="-114300">
              <a:buSzPct val="80000"/>
              <a:buFont typeface="Arial" panose="020B0604020202020204" pitchFamily="34" charset="0"/>
              <a:buChar char="•"/>
              <a:tabLst>
                <a:tab pos="297815" algn="l"/>
                <a:tab pos="298450" algn="l"/>
              </a:tabLst>
            </a:pPr>
            <a:r>
              <a:rPr lang="en-US" dirty="0">
                <a:latin typeface="HelveticaNeue" panose="00000400000000000000" pitchFamily="2" charset="0"/>
                <a:cs typeface="Arial"/>
              </a:rPr>
              <a:t>Printers</a:t>
            </a:r>
          </a:p>
          <a:p>
            <a:pPr marL="114300" lvl="1" indent="-114300">
              <a:buSzPct val="80000"/>
              <a:buFont typeface="Arial" panose="020B0604020202020204" pitchFamily="34" charset="0"/>
              <a:buChar char="•"/>
              <a:tabLst>
                <a:tab pos="297815" algn="l"/>
                <a:tab pos="298450" algn="l"/>
              </a:tabLst>
            </a:pPr>
            <a:r>
              <a:rPr lang="en-US" dirty="0">
                <a:latin typeface="HelveticaNeue" panose="00000400000000000000" pitchFamily="2" charset="0"/>
                <a:cs typeface="Arial"/>
              </a:rPr>
              <a:t>Advertising agency</a:t>
            </a:r>
            <a:endParaRPr lang="en-US" dirty="0"/>
          </a:p>
        </p:txBody>
      </p:sp>
      <p:grpSp>
        <p:nvGrpSpPr>
          <p:cNvPr id="2056" name="Group 2055">
            <a:extLst>
              <a:ext uri="{FF2B5EF4-FFF2-40B4-BE49-F238E27FC236}">
                <a16:creationId xmlns:a16="http://schemas.microsoft.com/office/drawing/2014/main" id="{887C594F-932D-4864-932A-9EE200638B89}"/>
              </a:ext>
            </a:extLst>
          </p:cNvPr>
          <p:cNvGrpSpPr/>
          <p:nvPr/>
        </p:nvGrpSpPr>
        <p:grpSpPr>
          <a:xfrm>
            <a:off x="104775" y="3211836"/>
            <a:ext cx="4538207" cy="3276831"/>
            <a:chOff x="85725" y="3211836"/>
            <a:chExt cx="4538207" cy="3276831"/>
          </a:xfrm>
        </p:grpSpPr>
        <p:pic>
          <p:nvPicPr>
            <p:cNvPr id="2053" name="Picture 28" descr="Portfolio Analysis and Trading Services from BofA Securities">
              <a:extLst>
                <a:ext uri="{FF2B5EF4-FFF2-40B4-BE49-F238E27FC236}">
                  <a16:creationId xmlns:a16="http://schemas.microsoft.com/office/drawing/2014/main" id="{991D4F4F-2F4C-463A-836C-EF2661091FD3}"/>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36617" b="37050"/>
            <a:stretch/>
          </p:blipFill>
          <p:spPr bwMode="auto">
            <a:xfrm>
              <a:off x="983228" y="3269161"/>
              <a:ext cx="2743200" cy="379241"/>
            </a:xfrm>
            <a:prstGeom prst="rect">
              <a:avLst/>
            </a:prstGeom>
            <a:noFill/>
            <a:extLst>
              <a:ext uri="{909E8E84-426E-40DD-AFC4-6F175D3DCCD1}">
                <a14:hiddenFill xmlns:a14="http://schemas.microsoft.com/office/drawing/2010/main">
                  <a:solidFill>
                    <a:srgbClr val="FFFFFF"/>
                  </a:solidFill>
                </a14:hiddenFill>
              </a:ext>
            </a:extLst>
          </p:spPr>
        </p:pic>
        <p:sp>
          <p:nvSpPr>
            <p:cNvPr id="2054" name="object 3">
              <a:extLst>
                <a:ext uri="{FF2B5EF4-FFF2-40B4-BE49-F238E27FC236}">
                  <a16:creationId xmlns:a16="http://schemas.microsoft.com/office/drawing/2014/main" id="{5270359A-4992-4E63-9ABC-512EDC09BC0F}"/>
                </a:ext>
              </a:extLst>
            </p:cNvPr>
            <p:cNvSpPr txBox="1"/>
            <p:nvPr/>
          </p:nvSpPr>
          <p:spPr>
            <a:xfrm>
              <a:off x="318302" y="3517646"/>
              <a:ext cx="4179651" cy="2857834"/>
            </a:xfrm>
            <a:prstGeom prst="rect">
              <a:avLst/>
            </a:prstGeom>
          </p:spPr>
          <p:txBody>
            <a:bodyPr vert="horz" wrap="square" lIns="0" tIns="178435" rIns="0" bIns="0" rtlCol="0">
              <a:spAutoFit/>
            </a:bodyPr>
            <a:lstStyle/>
            <a:p>
              <a:pPr marL="225425" indent="-212725">
                <a:lnSpc>
                  <a:spcPct val="100000"/>
                </a:lnSpc>
                <a:buSzPct val="80000"/>
                <a:buFont typeface="+mj-lt"/>
                <a:buAutoNum type="arabicPeriod"/>
                <a:tabLst>
                  <a:tab pos="297815" algn="l"/>
                  <a:tab pos="298450" algn="l"/>
                </a:tabLst>
              </a:pPr>
              <a:r>
                <a:rPr lang="en-US" dirty="0">
                  <a:latin typeface="HelveticaNeue" panose="00000400000000000000" pitchFamily="2" charset="0"/>
                  <a:cs typeface="Arial"/>
                </a:rPr>
                <a:t>Completion of the </a:t>
              </a:r>
              <a:r>
                <a:rPr lang="en-US" dirty="0">
                  <a:solidFill>
                    <a:srgbClr val="C00000"/>
                  </a:solidFill>
                  <a:latin typeface="HelveticaNeue" panose="00000400000000000000" pitchFamily="2" charset="0"/>
                  <a:cs typeface="Arial"/>
                </a:rPr>
                <a:t>formation transactions</a:t>
              </a:r>
            </a:p>
            <a:p>
              <a:pPr marL="225425" indent="-212725">
                <a:lnSpc>
                  <a:spcPct val="100000"/>
                </a:lnSpc>
                <a:buSzPct val="80000"/>
                <a:buFont typeface="+mj-lt"/>
                <a:buAutoNum type="arabicPeriod"/>
                <a:tabLst>
                  <a:tab pos="297815" algn="l"/>
                  <a:tab pos="298450" algn="l"/>
                </a:tabLst>
              </a:pPr>
              <a:endParaRPr lang="en-US" dirty="0">
                <a:latin typeface="HelveticaNeue" panose="00000400000000000000" pitchFamily="2" charset="0"/>
                <a:cs typeface="Arial"/>
              </a:endParaRPr>
            </a:p>
            <a:p>
              <a:pPr marL="225425" indent="-212725">
                <a:lnSpc>
                  <a:spcPct val="100000"/>
                </a:lnSpc>
                <a:buSzPct val="80000"/>
                <a:buFont typeface="+mj-lt"/>
                <a:buAutoNum type="arabicPeriod"/>
                <a:tabLst>
                  <a:tab pos="297815" algn="l"/>
                  <a:tab pos="298450" algn="l"/>
                </a:tabLst>
              </a:pPr>
              <a:r>
                <a:rPr lang="en-US" dirty="0">
                  <a:latin typeface="HelveticaNeue" panose="00000400000000000000" pitchFamily="2" charset="0"/>
                  <a:cs typeface="Arial"/>
                </a:rPr>
                <a:t>Allotment of Shares</a:t>
              </a:r>
            </a:p>
            <a:p>
              <a:pPr marL="225425" indent="-212725">
                <a:lnSpc>
                  <a:spcPct val="100000"/>
                </a:lnSpc>
                <a:buSzPct val="80000"/>
                <a:buFont typeface="+mj-lt"/>
                <a:buAutoNum type="arabicPeriod"/>
                <a:tabLst>
                  <a:tab pos="297815" algn="l"/>
                  <a:tab pos="298450" algn="l"/>
                </a:tabLst>
              </a:pPr>
              <a:endParaRPr lang="en-US" dirty="0">
                <a:latin typeface="HelveticaNeue" panose="00000400000000000000" pitchFamily="2" charset="0"/>
                <a:cs typeface="Arial"/>
              </a:endParaRPr>
            </a:p>
            <a:p>
              <a:pPr marL="225425" indent="-212725">
                <a:lnSpc>
                  <a:spcPct val="100000"/>
                </a:lnSpc>
                <a:buSzPct val="80000"/>
                <a:buFont typeface="+mj-lt"/>
                <a:buAutoNum type="arabicPeriod"/>
                <a:tabLst>
                  <a:tab pos="297815" algn="l"/>
                  <a:tab pos="298450" algn="l"/>
                </a:tabLst>
              </a:pPr>
              <a:r>
                <a:rPr lang="en-US" dirty="0">
                  <a:solidFill>
                    <a:srgbClr val="C00000"/>
                  </a:solidFill>
                  <a:latin typeface="HelveticaNeue" panose="00000400000000000000" pitchFamily="2" charset="0"/>
                  <a:cs typeface="Arial"/>
                </a:rPr>
                <a:t>International Institutional Marketing </a:t>
              </a:r>
              <a:r>
                <a:rPr lang="en-US" dirty="0">
                  <a:latin typeface="HelveticaNeue" panose="00000400000000000000" pitchFamily="2" charset="0"/>
                  <a:cs typeface="Arial"/>
                </a:rPr>
                <a:t>of the Offer</a:t>
              </a:r>
            </a:p>
            <a:p>
              <a:pPr marL="755650" lvl="1" indent="-285750">
                <a:buSzPct val="80000"/>
                <a:buFont typeface="Arial" panose="020B0604020202020204" pitchFamily="34" charset="0"/>
                <a:buChar char="•"/>
                <a:tabLst>
                  <a:tab pos="297815" algn="l"/>
                  <a:tab pos="298450" algn="l"/>
                </a:tabLst>
              </a:pPr>
              <a:r>
                <a:rPr lang="en-US" sz="1600" dirty="0">
                  <a:latin typeface="HelveticaNeue" panose="00000400000000000000" pitchFamily="2" charset="0"/>
                  <a:cs typeface="Arial"/>
                </a:rPr>
                <a:t>International Marketing Strategy</a:t>
              </a:r>
            </a:p>
            <a:p>
              <a:pPr marL="755650" lvl="1" indent="-285750">
                <a:buSzPct val="80000"/>
                <a:buFont typeface="Arial" panose="020B0604020202020204" pitchFamily="34" charset="0"/>
                <a:buChar char="•"/>
                <a:tabLst>
                  <a:tab pos="297815" algn="l"/>
                  <a:tab pos="298450" algn="l"/>
                </a:tabLst>
              </a:pPr>
              <a:r>
                <a:rPr lang="en-US" sz="1600" dirty="0">
                  <a:latin typeface="HelveticaNeue" panose="00000400000000000000" pitchFamily="2" charset="0"/>
                  <a:cs typeface="Arial"/>
                </a:rPr>
                <a:t>International Roadshow </a:t>
              </a:r>
            </a:p>
            <a:p>
              <a:pPr marL="755650" lvl="1" indent="-285750">
                <a:buSzPct val="80000"/>
                <a:buFont typeface="Arial" panose="020B0604020202020204" pitchFamily="34" charset="0"/>
                <a:buChar char="•"/>
                <a:tabLst>
                  <a:tab pos="297815" algn="l"/>
                  <a:tab pos="298450" algn="l"/>
                </a:tabLst>
              </a:pPr>
              <a:r>
                <a:rPr lang="en-US" sz="1600" dirty="0">
                  <a:latin typeface="HelveticaNeue" panose="00000400000000000000" pitchFamily="2" charset="0"/>
                  <a:cs typeface="Arial"/>
                </a:rPr>
                <a:t>Sourcing International Investors</a:t>
              </a:r>
            </a:p>
          </p:txBody>
        </p:sp>
        <p:sp>
          <p:nvSpPr>
            <p:cNvPr id="2055" name="Rectangle 2054">
              <a:extLst>
                <a:ext uri="{FF2B5EF4-FFF2-40B4-BE49-F238E27FC236}">
                  <a16:creationId xmlns:a16="http://schemas.microsoft.com/office/drawing/2014/main" id="{9746003A-4394-452C-B940-437F118CA51C}"/>
                </a:ext>
              </a:extLst>
            </p:cNvPr>
            <p:cNvSpPr/>
            <p:nvPr/>
          </p:nvSpPr>
          <p:spPr>
            <a:xfrm>
              <a:off x="85725" y="3211836"/>
              <a:ext cx="4538207" cy="3276831"/>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57" name="TextBox 2056">
            <a:extLst>
              <a:ext uri="{FF2B5EF4-FFF2-40B4-BE49-F238E27FC236}">
                <a16:creationId xmlns:a16="http://schemas.microsoft.com/office/drawing/2014/main" id="{CAE29E39-A99B-4099-BAE7-5F5D3784AA51}"/>
              </a:ext>
            </a:extLst>
          </p:cNvPr>
          <p:cNvSpPr txBox="1"/>
          <p:nvPr/>
        </p:nvSpPr>
        <p:spPr>
          <a:xfrm>
            <a:off x="134855" y="6509325"/>
            <a:ext cx="8874289" cy="369332"/>
          </a:xfrm>
          <a:prstGeom prst="rect">
            <a:avLst/>
          </a:prstGeom>
          <a:noFill/>
        </p:spPr>
        <p:txBody>
          <a:bodyPr wrap="none" rtlCol="0">
            <a:spAutoFit/>
          </a:bodyPr>
          <a:lstStyle/>
          <a:p>
            <a:r>
              <a:rPr lang="en-US" dirty="0">
                <a:solidFill>
                  <a:schemeClr val="bg1">
                    <a:lumMod val="50000"/>
                  </a:schemeClr>
                </a:solidFill>
              </a:rPr>
              <a:t>Source: </a:t>
            </a:r>
            <a:r>
              <a:rPr lang="en-US" dirty="0">
                <a:solidFill>
                  <a:schemeClr val="bg1">
                    <a:lumMod val="50000"/>
                  </a:schemeClr>
                </a:solidFill>
                <a:hlinkClick r:id="rId7"/>
              </a:rPr>
              <a:t>investmentbank.kotak.com/mindspace-business-parks-reit-final-offer-document.pdf</a:t>
            </a:r>
            <a:r>
              <a:rPr lang="en-US" dirty="0">
                <a:solidFill>
                  <a:schemeClr val="bg1">
                    <a:lumMod val="50000"/>
                  </a:schemeClr>
                </a:solidFill>
              </a:rPr>
              <a:t> </a:t>
            </a:r>
          </a:p>
        </p:txBody>
      </p:sp>
    </p:spTree>
    <p:extLst>
      <p:ext uri="{BB962C8B-B14F-4D97-AF65-F5344CB8AC3E}">
        <p14:creationId xmlns:p14="http://schemas.microsoft.com/office/powerpoint/2010/main" val="3352536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638" y="249884"/>
            <a:ext cx="8372390" cy="597599"/>
          </a:xfrm>
          <a:prstGeom prst="rect">
            <a:avLst/>
          </a:prstGeom>
        </p:spPr>
        <p:txBody>
          <a:bodyPr vert="horz" wrap="square" lIns="0" tIns="12700" rIns="0" bIns="0" rtlCol="0">
            <a:spAutoFit/>
          </a:bodyPr>
          <a:lstStyle/>
          <a:p>
            <a:pPr marL="12700">
              <a:lnSpc>
                <a:spcPct val="100000"/>
              </a:lnSpc>
              <a:spcBef>
                <a:spcPts val="100"/>
              </a:spcBef>
            </a:pPr>
            <a:r>
              <a:rPr lang="en-US" spc="10" dirty="0"/>
              <a:t>Example: Allocation of Responsibilities</a:t>
            </a:r>
            <a:endParaRPr spc="10" dirty="0"/>
          </a:p>
        </p:txBody>
      </p:sp>
      <p:sp>
        <p:nvSpPr>
          <p:cNvPr id="2057" name="TextBox 2056">
            <a:extLst>
              <a:ext uri="{FF2B5EF4-FFF2-40B4-BE49-F238E27FC236}">
                <a16:creationId xmlns:a16="http://schemas.microsoft.com/office/drawing/2014/main" id="{CAE29E39-A99B-4099-BAE7-5F5D3784AA51}"/>
              </a:ext>
            </a:extLst>
          </p:cNvPr>
          <p:cNvSpPr txBox="1"/>
          <p:nvPr/>
        </p:nvSpPr>
        <p:spPr>
          <a:xfrm>
            <a:off x="134855" y="6509325"/>
            <a:ext cx="8874289" cy="369332"/>
          </a:xfrm>
          <a:prstGeom prst="rect">
            <a:avLst/>
          </a:prstGeom>
          <a:noFill/>
        </p:spPr>
        <p:txBody>
          <a:bodyPr wrap="none" rtlCol="0">
            <a:spAutoFit/>
          </a:bodyPr>
          <a:lstStyle/>
          <a:p>
            <a:r>
              <a:rPr lang="en-US" dirty="0">
                <a:solidFill>
                  <a:schemeClr val="bg1">
                    <a:lumMod val="50000"/>
                  </a:schemeClr>
                </a:solidFill>
              </a:rPr>
              <a:t>Source: </a:t>
            </a:r>
            <a:r>
              <a:rPr lang="en-US" dirty="0">
                <a:solidFill>
                  <a:schemeClr val="bg1">
                    <a:lumMod val="50000"/>
                  </a:schemeClr>
                </a:solidFill>
                <a:hlinkClick r:id="rId3"/>
              </a:rPr>
              <a:t>investmentbank.kotak.com/mindspace-business-parks-reit-final-offer-document.pdf</a:t>
            </a:r>
            <a:r>
              <a:rPr lang="en-US" dirty="0">
                <a:solidFill>
                  <a:schemeClr val="bg1">
                    <a:lumMod val="50000"/>
                  </a:schemeClr>
                </a:solidFill>
              </a:rPr>
              <a:t> </a:t>
            </a:r>
          </a:p>
        </p:txBody>
      </p:sp>
      <p:grpSp>
        <p:nvGrpSpPr>
          <p:cNvPr id="7" name="Group 6">
            <a:extLst>
              <a:ext uri="{FF2B5EF4-FFF2-40B4-BE49-F238E27FC236}">
                <a16:creationId xmlns:a16="http://schemas.microsoft.com/office/drawing/2014/main" id="{57339B08-CAAE-48AF-BA0B-C6F2F6CBC1CE}"/>
              </a:ext>
            </a:extLst>
          </p:cNvPr>
          <p:cNvGrpSpPr/>
          <p:nvPr/>
        </p:nvGrpSpPr>
        <p:grpSpPr>
          <a:xfrm>
            <a:off x="4668975" y="949038"/>
            <a:ext cx="4254003" cy="5137438"/>
            <a:chOff x="4804271" y="958563"/>
            <a:chExt cx="4254003" cy="5137438"/>
          </a:xfrm>
        </p:grpSpPr>
        <p:sp>
          <p:nvSpPr>
            <p:cNvPr id="16" name="object 3">
              <a:extLst>
                <a:ext uri="{FF2B5EF4-FFF2-40B4-BE49-F238E27FC236}">
                  <a16:creationId xmlns:a16="http://schemas.microsoft.com/office/drawing/2014/main" id="{00CBB5E8-2784-4439-8256-96C0F100627A}"/>
                </a:ext>
              </a:extLst>
            </p:cNvPr>
            <p:cNvSpPr txBox="1"/>
            <p:nvPr/>
          </p:nvSpPr>
          <p:spPr>
            <a:xfrm>
              <a:off x="4884152" y="1685741"/>
              <a:ext cx="4152900" cy="4150495"/>
            </a:xfrm>
            <a:prstGeom prst="rect">
              <a:avLst/>
            </a:prstGeom>
          </p:spPr>
          <p:txBody>
            <a:bodyPr vert="horz" wrap="square" lIns="0" tIns="178435" rIns="0" bIns="0" rtlCol="0">
              <a:spAutoFit/>
            </a:bodyPr>
            <a:lstStyle/>
            <a:p>
              <a:pPr marL="225425" indent="-212725">
                <a:lnSpc>
                  <a:spcPct val="100000"/>
                </a:lnSpc>
                <a:buSzPct val="80000"/>
                <a:buFont typeface="+mj-lt"/>
                <a:buAutoNum type="arabicPeriod"/>
                <a:tabLst>
                  <a:tab pos="297815" algn="l"/>
                  <a:tab pos="298450" algn="l"/>
                </a:tabLst>
              </a:pPr>
              <a:r>
                <a:rPr lang="en-US" sz="2000" dirty="0">
                  <a:solidFill>
                    <a:srgbClr val="C00000"/>
                  </a:solidFill>
                  <a:latin typeface="HelveticaNeue" panose="00000400000000000000" pitchFamily="2" charset="0"/>
                  <a:cs typeface="Arial"/>
                </a:rPr>
                <a:t>Domestic Institutional Marketing </a:t>
              </a:r>
              <a:r>
                <a:rPr lang="en-US" sz="2000" dirty="0">
                  <a:latin typeface="HelveticaNeue" panose="00000400000000000000" pitchFamily="2" charset="0"/>
                  <a:cs typeface="Arial"/>
                </a:rPr>
                <a:t>of the Offer</a:t>
              </a:r>
            </a:p>
            <a:p>
              <a:pPr marL="682625" lvl="1" indent="-212725">
                <a:buSzPct val="80000"/>
                <a:buFont typeface="+mj-lt"/>
                <a:buAutoNum type="arabicPeriod"/>
                <a:tabLst>
                  <a:tab pos="297815" algn="l"/>
                  <a:tab pos="298450" algn="l"/>
                </a:tabLst>
              </a:pPr>
              <a:r>
                <a:rPr lang="en-US" dirty="0">
                  <a:latin typeface="HelveticaNeue" panose="00000400000000000000" pitchFamily="2" charset="0"/>
                  <a:cs typeface="Arial"/>
                </a:rPr>
                <a:t>Domestic Marketing Strategy</a:t>
              </a:r>
            </a:p>
            <a:p>
              <a:pPr marL="682625" lvl="1" indent="-212725">
                <a:buSzPct val="80000"/>
                <a:buFont typeface="+mj-lt"/>
                <a:buAutoNum type="arabicPeriod"/>
                <a:tabLst>
                  <a:tab pos="297815" algn="l"/>
                  <a:tab pos="298450" algn="l"/>
                </a:tabLst>
              </a:pPr>
              <a:r>
                <a:rPr lang="en-US" dirty="0">
                  <a:latin typeface="HelveticaNeue" panose="00000400000000000000" pitchFamily="2" charset="0"/>
                  <a:cs typeface="Arial"/>
                </a:rPr>
                <a:t>Domestic Roadshow</a:t>
              </a:r>
            </a:p>
            <a:p>
              <a:pPr marL="682625" lvl="1" indent="-212725">
                <a:buSzPct val="80000"/>
                <a:buFont typeface="+mj-lt"/>
                <a:buAutoNum type="arabicPeriod"/>
                <a:tabLst>
                  <a:tab pos="297815" algn="l"/>
                  <a:tab pos="298450" algn="l"/>
                </a:tabLst>
              </a:pPr>
              <a:r>
                <a:rPr lang="en-US" dirty="0">
                  <a:latin typeface="HelveticaNeue" panose="00000400000000000000" pitchFamily="2" charset="0"/>
                  <a:cs typeface="Arial"/>
                </a:rPr>
                <a:t>Finalizing list and divisions of domestic investors</a:t>
              </a:r>
            </a:p>
            <a:p>
              <a:pPr marL="225425" indent="-212725">
                <a:buSzPct val="80000"/>
                <a:buFont typeface="+mj-lt"/>
                <a:buAutoNum type="arabicPeriod"/>
                <a:tabLst>
                  <a:tab pos="297815" algn="l"/>
                  <a:tab pos="298450" algn="l"/>
                </a:tabLst>
              </a:pPr>
              <a:endParaRPr lang="en-US" dirty="0">
                <a:latin typeface="HelveticaNeue" panose="00000400000000000000" pitchFamily="2" charset="0"/>
                <a:cs typeface="Arial"/>
              </a:endParaRPr>
            </a:p>
            <a:p>
              <a:pPr marL="225425" indent="-212725">
                <a:buSzPct val="80000"/>
                <a:buFont typeface="+mj-lt"/>
                <a:buAutoNum type="arabicPeriod"/>
                <a:tabLst>
                  <a:tab pos="297815" algn="l"/>
                  <a:tab pos="298450" algn="l"/>
                </a:tabLst>
              </a:pPr>
              <a:r>
                <a:rPr lang="en-US" sz="2000" dirty="0">
                  <a:solidFill>
                    <a:srgbClr val="C00000"/>
                  </a:solidFill>
                  <a:latin typeface="HelveticaNeue" panose="00000400000000000000" pitchFamily="2" charset="0"/>
                  <a:cs typeface="Arial"/>
                </a:rPr>
                <a:t>Non-Institutional marketing </a:t>
              </a:r>
              <a:r>
                <a:rPr lang="en-US" sz="2000" dirty="0">
                  <a:latin typeface="HelveticaNeue" panose="00000400000000000000" pitchFamily="2" charset="0"/>
                  <a:cs typeface="Arial"/>
                </a:rPr>
                <a:t>strategy</a:t>
              </a:r>
            </a:p>
            <a:p>
              <a:pPr marL="682625" lvl="1" indent="-212725">
                <a:buSzPct val="80000"/>
                <a:buFont typeface="+mj-lt"/>
                <a:buAutoNum type="arabicPeriod"/>
                <a:tabLst>
                  <a:tab pos="297815" algn="l"/>
                  <a:tab pos="298450" algn="l"/>
                </a:tabLst>
              </a:pPr>
              <a:r>
                <a:rPr lang="en-US" dirty="0">
                  <a:latin typeface="HelveticaNeue" panose="00000400000000000000" pitchFamily="2" charset="0"/>
                  <a:cs typeface="Arial"/>
                </a:rPr>
                <a:t>Finalizing Collection Centers</a:t>
              </a:r>
            </a:p>
            <a:p>
              <a:pPr marL="682625" lvl="1" indent="-212725">
                <a:buSzPct val="80000"/>
                <a:buFont typeface="+mj-lt"/>
                <a:buAutoNum type="arabicPeriod"/>
                <a:tabLst>
                  <a:tab pos="297815" algn="l"/>
                  <a:tab pos="298450" algn="l"/>
                </a:tabLst>
              </a:pPr>
              <a:r>
                <a:rPr lang="en-US" dirty="0">
                  <a:latin typeface="HelveticaNeue" panose="00000400000000000000" pitchFamily="2" charset="0"/>
                  <a:cs typeface="Arial"/>
                </a:rPr>
                <a:t>Finalizing Brokerage and Commission</a:t>
              </a:r>
            </a:p>
            <a:p>
              <a:pPr marL="682625" lvl="1" indent="-212725">
                <a:buSzPct val="80000"/>
                <a:buFont typeface="+mj-lt"/>
                <a:buAutoNum type="arabicPeriod"/>
                <a:tabLst>
                  <a:tab pos="297815" algn="l"/>
                  <a:tab pos="298450" algn="l"/>
                </a:tabLst>
              </a:pPr>
              <a:r>
                <a:rPr lang="en-US" dirty="0">
                  <a:latin typeface="HelveticaNeue" panose="00000400000000000000" pitchFamily="2" charset="0"/>
                  <a:cs typeface="Arial"/>
                </a:rPr>
                <a:t>Preparation of publicity budget, finalizing media, marketing and public relations strategy</a:t>
              </a:r>
            </a:p>
          </p:txBody>
        </p:sp>
        <p:sp>
          <p:nvSpPr>
            <p:cNvPr id="2051" name="Rectangle 2050">
              <a:extLst>
                <a:ext uri="{FF2B5EF4-FFF2-40B4-BE49-F238E27FC236}">
                  <a16:creationId xmlns:a16="http://schemas.microsoft.com/office/drawing/2014/main" id="{12AEBD7C-4079-4740-A642-79B5E53806B9}"/>
                </a:ext>
              </a:extLst>
            </p:cNvPr>
            <p:cNvSpPr/>
            <p:nvPr/>
          </p:nvSpPr>
          <p:spPr>
            <a:xfrm>
              <a:off x="4804271" y="958563"/>
              <a:ext cx="4254003" cy="5137438"/>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 name="Picture 4" descr="About - Axis Capital Ltd | Twenty19">
              <a:extLst>
                <a:ext uri="{FF2B5EF4-FFF2-40B4-BE49-F238E27FC236}">
                  <a16:creationId xmlns:a16="http://schemas.microsoft.com/office/drawing/2014/main" id="{256F7FC9-2FC0-41DE-8043-436F52EC5A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0301" y="1114609"/>
              <a:ext cx="1828800" cy="5711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6" descr="Kotak Investment Banking appoints Shubham Majumder as Executive Director">
              <a:extLst>
                <a:ext uri="{FF2B5EF4-FFF2-40B4-BE49-F238E27FC236}">
                  <a16:creationId xmlns:a16="http://schemas.microsoft.com/office/drawing/2014/main" id="{866E15E5-40BE-4749-AF13-28397EC6BFA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3981" b="18738"/>
            <a:stretch/>
          </p:blipFill>
          <p:spPr bwMode="auto">
            <a:xfrm>
              <a:off x="5061378" y="1145767"/>
              <a:ext cx="1828800" cy="508816"/>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a:extLst>
              <a:ext uri="{FF2B5EF4-FFF2-40B4-BE49-F238E27FC236}">
                <a16:creationId xmlns:a16="http://schemas.microsoft.com/office/drawing/2014/main" id="{E1CC91FB-1002-4892-A2A8-45C4983B1AB3}"/>
              </a:ext>
            </a:extLst>
          </p:cNvPr>
          <p:cNvSpPr/>
          <p:nvPr/>
        </p:nvSpPr>
        <p:spPr>
          <a:xfrm>
            <a:off x="231830" y="949037"/>
            <a:ext cx="4254003" cy="5560287"/>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 name="Picture 24" descr="JM Financial Limited">
            <a:extLst>
              <a:ext uri="{FF2B5EF4-FFF2-40B4-BE49-F238E27FC236}">
                <a16:creationId xmlns:a16="http://schemas.microsoft.com/office/drawing/2014/main" id="{27842D9D-1EF9-4178-863F-F001462500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231" y="1030409"/>
            <a:ext cx="2743200" cy="645807"/>
          </a:xfrm>
          <a:prstGeom prst="rect">
            <a:avLst/>
          </a:prstGeom>
          <a:noFill/>
          <a:extLst>
            <a:ext uri="{909E8E84-426E-40DD-AFC4-6F175D3DCCD1}">
              <a14:hiddenFill xmlns:a14="http://schemas.microsoft.com/office/drawing/2010/main">
                <a:solidFill>
                  <a:srgbClr val="FFFFFF"/>
                </a:solidFill>
              </a14:hiddenFill>
            </a:ext>
          </a:extLst>
        </p:spPr>
      </p:pic>
      <p:sp>
        <p:nvSpPr>
          <p:cNvPr id="9" name="object 3">
            <a:extLst>
              <a:ext uri="{FF2B5EF4-FFF2-40B4-BE49-F238E27FC236}">
                <a16:creationId xmlns:a16="http://schemas.microsoft.com/office/drawing/2014/main" id="{2E19C591-3E0F-402B-8409-170B54BD9D2E}"/>
              </a:ext>
            </a:extLst>
          </p:cNvPr>
          <p:cNvSpPr txBox="1"/>
          <p:nvPr/>
        </p:nvSpPr>
        <p:spPr>
          <a:xfrm>
            <a:off x="299638" y="1676216"/>
            <a:ext cx="4152900" cy="3750386"/>
          </a:xfrm>
          <a:prstGeom prst="rect">
            <a:avLst/>
          </a:prstGeom>
        </p:spPr>
        <p:txBody>
          <a:bodyPr vert="horz" wrap="square" lIns="0" tIns="178435" rIns="0" bIns="0" rtlCol="0">
            <a:spAutoFit/>
          </a:bodyPr>
          <a:lstStyle/>
          <a:p>
            <a:pPr marL="225425" indent="-212725">
              <a:lnSpc>
                <a:spcPct val="100000"/>
              </a:lnSpc>
              <a:buSzPct val="80000"/>
              <a:buFont typeface="+mj-lt"/>
              <a:buAutoNum type="arabicPeriod"/>
              <a:tabLst>
                <a:tab pos="297815" algn="l"/>
                <a:tab pos="298450" algn="l"/>
              </a:tabLst>
            </a:pPr>
            <a:r>
              <a:rPr lang="en-US" sz="2000" dirty="0">
                <a:latin typeface="HelveticaNeue" panose="00000400000000000000" pitchFamily="2" charset="0"/>
                <a:cs typeface="Arial"/>
              </a:rPr>
              <a:t>Coordination with stock exchanges for </a:t>
            </a:r>
            <a:r>
              <a:rPr lang="en-US" sz="2000" dirty="0">
                <a:solidFill>
                  <a:srgbClr val="C00000"/>
                </a:solidFill>
                <a:latin typeface="HelveticaNeue" panose="00000400000000000000" pitchFamily="2" charset="0"/>
                <a:cs typeface="Arial"/>
              </a:rPr>
              <a:t>Book Building software </a:t>
            </a:r>
            <a:r>
              <a:rPr lang="en-US" sz="2000" dirty="0">
                <a:latin typeface="HelveticaNeue" panose="00000400000000000000" pitchFamily="2" charset="0"/>
                <a:cs typeface="Arial"/>
              </a:rPr>
              <a:t>and submitting </a:t>
            </a:r>
            <a:r>
              <a:rPr lang="en-US" sz="2000" dirty="0">
                <a:solidFill>
                  <a:srgbClr val="C00000"/>
                </a:solidFill>
                <a:latin typeface="HelveticaNeue" panose="00000400000000000000" pitchFamily="2" charset="0"/>
                <a:cs typeface="Arial"/>
              </a:rPr>
              <a:t>1%</a:t>
            </a:r>
            <a:r>
              <a:rPr lang="en-US" sz="2000" dirty="0">
                <a:latin typeface="HelveticaNeue" panose="00000400000000000000" pitchFamily="2" charset="0"/>
                <a:cs typeface="Arial"/>
              </a:rPr>
              <a:t> deposit</a:t>
            </a:r>
          </a:p>
          <a:p>
            <a:pPr marL="225425" indent="-212725">
              <a:lnSpc>
                <a:spcPct val="100000"/>
              </a:lnSpc>
              <a:buSzPct val="80000"/>
              <a:buFont typeface="+mj-lt"/>
              <a:buAutoNum type="arabicPeriod"/>
              <a:tabLst>
                <a:tab pos="297815" algn="l"/>
                <a:tab pos="298450" algn="l"/>
              </a:tabLst>
            </a:pPr>
            <a:endParaRPr lang="en-US" sz="2000" dirty="0">
              <a:solidFill>
                <a:srgbClr val="C00000"/>
              </a:solidFill>
              <a:latin typeface="HelveticaNeue" panose="00000400000000000000" pitchFamily="2" charset="0"/>
              <a:cs typeface="Arial"/>
            </a:endParaRPr>
          </a:p>
          <a:p>
            <a:pPr marL="225425" indent="-212725">
              <a:lnSpc>
                <a:spcPct val="100000"/>
              </a:lnSpc>
              <a:buSzPct val="80000"/>
              <a:buFont typeface="+mj-lt"/>
              <a:buAutoNum type="arabicPeriod"/>
              <a:tabLst>
                <a:tab pos="297815" algn="l"/>
                <a:tab pos="298450" algn="l"/>
              </a:tabLst>
            </a:pPr>
            <a:r>
              <a:rPr lang="en-US" sz="2000" dirty="0">
                <a:latin typeface="HelveticaNeue" panose="00000400000000000000" pitchFamily="2" charset="0"/>
                <a:cs typeface="Arial"/>
              </a:rPr>
              <a:t>Finalizing the </a:t>
            </a:r>
            <a:r>
              <a:rPr lang="en-US" sz="2000" dirty="0">
                <a:solidFill>
                  <a:srgbClr val="C00000"/>
                </a:solidFill>
                <a:latin typeface="HelveticaNeue" panose="00000400000000000000" pitchFamily="2" charset="0"/>
                <a:cs typeface="Arial"/>
              </a:rPr>
              <a:t>Anchor Minutes </a:t>
            </a:r>
            <a:r>
              <a:rPr lang="en-US" sz="2000" dirty="0">
                <a:latin typeface="HelveticaNeue" panose="00000400000000000000" pitchFamily="2" charset="0"/>
                <a:cs typeface="Arial"/>
              </a:rPr>
              <a:t>and Strategic Investor minutes</a:t>
            </a:r>
          </a:p>
          <a:p>
            <a:pPr marL="225425" indent="-212725">
              <a:lnSpc>
                <a:spcPct val="100000"/>
              </a:lnSpc>
              <a:buSzPct val="80000"/>
              <a:buFont typeface="+mj-lt"/>
              <a:buAutoNum type="arabicPeriod"/>
              <a:tabLst>
                <a:tab pos="297815" algn="l"/>
                <a:tab pos="298450" algn="l"/>
              </a:tabLst>
            </a:pPr>
            <a:endParaRPr lang="en-US" dirty="0">
              <a:latin typeface="HelveticaNeue" panose="00000400000000000000" pitchFamily="2" charset="0"/>
              <a:cs typeface="Arial"/>
            </a:endParaRPr>
          </a:p>
          <a:p>
            <a:pPr marL="225425" indent="-212725">
              <a:buSzPct val="80000"/>
              <a:buFont typeface="+mj-lt"/>
              <a:buAutoNum type="arabicPeriod"/>
              <a:tabLst>
                <a:tab pos="297815" algn="l"/>
                <a:tab pos="298450" algn="l"/>
              </a:tabLst>
            </a:pPr>
            <a:r>
              <a:rPr lang="en-US" sz="2000" dirty="0">
                <a:solidFill>
                  <a:srgbClr val="C00000"/>
                </a:solidFill>
                <a:latin typeface="HelveticaNeue" panose="00000400000000000000" pitchFamily="2" charset="0"/>
                <a:cs typeface="Arial"/>
              </a:rPr>
              <a:t>Managing the book</a:t>
            </a:r>
          </a:p>
          <a:p>
            <a:pPr marL="225425" indent="-212725">
              <a:buSzPct val="80000"/>
              <a:buFont typeface="+mj-lt"/>
              <a:buAutoNum type="arabicPeriod"/>
              <a:tabLst>
                <a:tab pos="297815" algn="l"/>
                <a:tab pos="298450" algn="l"/>
              </a:tabLst>
            </a:pPr>
            <a:endParaRPr lang="en-US" sz="2000" dirty="0">
              <a:solidFill>
                <a:srgbClr val="C00000"/>
              </a:solidFill>
              <a:latin typeface="HelveticaNeue" panose="00000400000000000000" pitchFamily="2" charset="0"/>
              <a:cs typeface="Arial"/>
            </a:endParaRPr>
          </a:p>
          <a:p>
            <a:pPr marL="225425" indent="-212725">
              <a:buSzPct val="80000"/>
              <a:buFont typeface="+mj-lt"/>
              <a:buAutoNum type="arabicPeriod"/>
              <a:tabLst>
                <a:tab pos="297815" algn="l"/>
                <a:tab pos="298450" algn="l"/>
              </a:tabLst>
            </a:pPr>
            <a:r>
              <a:rPr lang="en-US" dirty="0">
                <a:latin typeface="HelveticaNeue" panose="00000400000000000000" pitchFamily="2" charset="0"/>
                <a:cs typeface="Arial"/>
              </a:rPr>
              <a:t>Finalizing of pricing</a:t>
            </a:r>
          </a:p>
          <a:p>
            <a:pPr marL="225425" indent="-212725">
              <a:buSzPct val="80000"/>
              <a:buFont typeface="+mj-lt"/>
              <a:buAutoNum type="arabicPeriod"/>
              <a:tabLst>
                <a:tab pos="297815" algn="l"/>
                <a:tab pos="298450" algn="l"/>
              </a:tabLst>
            </a:pPr>
            <a:endParaRPr lang="en-US" dirty="0">
              <a:latin typeface="HelveticaNeue" panose="00000400000000000000" pitchFamily="2" charset="0"/>
              <a:cs typeface="Arial"/>
            </a:endParaRPr>
          </a:p>
          <a:p>
            <a:pPr marL="225425" indent="-212725">
              <a:buSzPct val="80000"/>
              <a:buFont typeface="+mj-lt"/>
              <a:buAutoNum type="arabicPeriod"/>
              <a:tabLst>
                <a:tab pos="297815" algn="l"/>
                <a:tab pos="298450" algn="l"/>
              </a:tabLst>
            </a:pPr>
            <a:r>
              <a:rPr lang="en-US" dirty="0">
                <a:latin typeface="HelveticaNeue" panose="00000400000000000000" pitchFamily="2" charset="0"/>
                <a:cs typeface="Arial"/>
              </a:rPr>
              <a:t>Post bidding activities</a:t>
            </a:r>
          </a:p>
        </p:txBody>
      </p:sp>
      <p:sp>
        <p:nvSpPr>
          <p:cNvPr id="13" name="TextBox 12">
            <a:extLst>
              <a:ext uri="{FF2B5EF4-FFF2-40B4-BE49-F238E27FC236}">
                <a16:creationId xmlns:a16="http://schemas.microsoft.com/office/drawing/2014/main" id="{63CBC378-03FA-4F37-B896-FEF3EA8507CD}"/>
              </a:ext>
            </a:extLst>
          </p:cNvPr>
          <p:cNvSpPr txBox="1"/>
          <p:nvPr/>
        </p:nvSpPr>
        <p:spPr>
          <a:xfrm>
            <a:off x="560127" y="5426602"/>
            <a:ext cx="5280355" cy="984885"/>
          </a:xfrm>
          <a:prstGeom prst="rect">
            <a:avLst/>
          </a:prstGeom>
          <a:noFill/>
        </p:spPr>
        <p:txBody>
          <a:bodyPr wrap="square" numCol="1" rtlCol="0">
            <a:spAutoFit/>
          </a:bodyPr>
          <a:lstStyle/>
          <a:p>
            <a:pPr marL="114300" lvl="1" indent="-114300">
              <a:buSzPct val="80000"/>
              <a:buFont typeface="Arial" panose="020B0604020202020204" pitchFamily="34" charset="0"/>
              <a:buChar char="•"/>
              <a:tabLst>
                <a:tab pos="297815" algn="l"/>
                <a:tab pos="298450" algn="l"/>
              </a:tabLst>
            </a:pPr>
            <a:r>
              <a:rPr lang="en-US" sz="1400" dirty="0">
                <a:latin typeface="HelveticaNeue" panose="00000400000000000000" pitchFamily="2" charset="0"/>
                <a:cs typeface="Arial"/>
              </a:rPr>
              <a:t>Management of escrow accounts</a:t>
            </a:r>
          </a:p>
          <a:p>
            <a:pPr marL="114300" lvl="1" indent="-114300">
              <a:buSzPct val="80000"/>
              <a:buFont typeface="Arial" panose="020B0604020202020204" pitchFamily="34" charset="0"/>
              <a:buChar char="•"/>
              <a:tabLst>
                <a:tab pos="297815" algn="l"/>
                <a:tab pos="298450" algn="l"/>
              </a:tabLst>
            </a:pPr>
            <a:r>
              <a:rPr lang="en-US" sz="1400" dirty="0">
                <a:latin typeface="HelveticaNeue" panose="00000400000000000000" pitchFamily="2" charset="0"/>
                <a:cs typeface="Arial"/>
              </a:rPr>
              <a:t>Finalization of basis of allotment</a:t>
            </a:r>
          </a:p>
          <a:p>
            <a:pPr marL="114300" lvl="1" indent="-114300">
              <a:buSzPct val="80000"/>
              <a:buFont typeface="Arial" panose="020B0604020202020204" pitchFamily="34" charset="0"/>
              <a:buChar char="•"/>
              <a:tabLst>
                <a:tab pos="297815" algn="l"/>
                <a:tab pos="298450" algn="l"/>
              </a:tabLst>
            </a:pPr>
            <a:r>
              <a:rPr lang="en-US" sz="1400" dirty="0">
                <a:latin typeface="HelveticaNeue" panose="00000400000000000000" pitchFamily="2" charset="0"/>
                <a:cs typeface="Arial"/>
              </a:rPr>
              <a:t>Dispatch of allocation letters </a:t>
            </a:r>
            <a:r>
              <a:rPr lang="en-US" sz="1100" dirty="0">
                <a:latin typeface="HelveticaNeue" panose="00000400000000000000" pitchFamily="2" charset="0"/>
                <a:cs typeface="Arial"/>
              </a:rPr>
              <a:t>&amp; refund to Bidders </a:t>
            </a:r>
            <a:endParaRPr lang="en-US" sz="1400" dirty="0">
              <a:latin typeface="HelveticaNeue" panose="00000400000000000000" pitchFamily="2" charset="0"/>
              <a:cs typeface="Arial"/>
            </a:endParaRPr>
          </a:p>
          <a:p>
            <a:pPr marL="114300" lvl="1" indent="-114300">
              <a:buSzPct val="80000"/>
              <a:buFont typeface="Arial" panose="020B0604020202020204" pitchFamily="34" charset="0"/>
              <a:buChar char="•"/>
              <a:tabLst>
                <a:tab pos="297815" algn="l"/>
                <a:tab pos="298450" algn="l"/>
              </a:tabLst>
            </a:pPr>
            <a:r>
              <a:rPr lang="en-US" sz="1400" dirty="0">
                <a:latin typeface="HelveticaNeue" panose="00000400000000000000" pitchFamily="2" charset="0"/>
                <a:cs typeface="Arial"/>
              </a:rPr>
              <a:t>Obtaining relevant listing approvals</a:t>
            </a:r>
            <a:endParaRPr lang="en-US" sz="1400" dirty="0"/>
          </a:p>
        </p:txBody>
      </p:sp>
    </p:spTree>
    <p:extLst>
      <p:ext uri="{BB962C8B-B14F-4D97-AF65-F5344CB8AC3E}">
        <p14:creationId xmlns:p14="http://schemas.microsoft.com/office/powerpoint/2010/main" val="201603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1877"/>
            <a:ext cx="7614922" cy="597599"/>
          </a:xfrm>
          <a:prstGeom prst="rect">
            <a:avLst/>
          </a:prstGeom>
        </p:spPr>
        <p:txBody>
          <a:bodyPr vert="horz" wrap="square" lIns="0" tIns="12700" rIns="0" bIns="0" rtlCol="0">
            <a:spAutoFit/>
          </a:bodyPr>
          <a:lstStyle/>
          <a:p>
            <a:pPr marL="12700">
              <a:lnSpc>
                <a:spcPct val="100000"/>
              </a:lnSpc>
              <a:spcBef>
                <a:spcPts val="100"/>
              </a:spcBef>
            </a:pPr>
            <a:r>
              <a:rPr lang="en-US" spc="10" dirty="0"/>
              <a:t>Summary: Roles &amp; Responsibilities</a:t>
            </a:r>
            <a:endParaRPr spc="10" dirty="0"/>
          </a:p>
        </p:txBody>
      </p:sp>
      <p:sp>
        <p:nvSpPr>
          <p:cNvPr id="3" name="object 3"/>
          <p:cNvSpPr txBox="1"/>
          <p:nvPr/>
        </p:nvSpPr>
        <p:spPr>
          <a:xfrm>
            <a:off x="993138" y="1468287"/>
            <a:ext cx="7465062" cy="4919937"/>
          </a:xfrm>
          <a:prstGeom prst="rect">
            <a:avLst/>
          </a:prstGeom>
        </p:spPr>
        <p:txBody>
          <a:bodyPr vert="horz" wrap="square" lIns="0" tIns="178435" rIns="0" bIns="0" rtlCol="0">
            <a:spAutoFit/>
          </a:bodyPr>
          <a:lstStyle/>
          <a:p>
            <a:pPr marL="527050" indent="-514350">
              <a:lnSpc>
                <a:spcPct val="100000"/>
              </a:lnSpc>
              <a:buSzPct val="80000"/>
              <a:buFont typeface="+mj-lt"/>
              <a:buAutoNum type="arabicPeriod"/>
              <a:tabLst>
                <a:tab pos="297815" algn="l"/>
                <a:tab pos="298450" algn="l"/>
              </a:tabLst>
            </a:pPr>
            <a:r>
              <a:rPr lang="en-US" sz="2800" dirty="0">
                <a:solidFill>
                  <a:srgbClr val="C00000"/>
                </a:solidFill>
                <a:latin typeface="HelveticaNeue" panose="00000400000000000000" pitchFamily="2" charset="0"/>
                <a:cs typeface="Arial"/>
              </a:rPr>
              <a:t>Educating</a:t>
            </a:r>
            <a:r>
              <a:rPr lang="en-US" sz="2800" dirty="0">
                <a:latin typeface="HelveticaNeue" panose="00000400000000000000" pitchFamily="2" charset="0"/>
                <a:cs typeface="Arial"/>
              </a:rPr>
              <a:t> the applicant company</a:t>
            </a:r>
          </a:p>
          <a:p>
            <a:pPr marL="527050" indent="-514350">
              <a:lnSpc>
                <a:spcPct val="100000"/>
              </a:lnSpc>
              <a:buSzPct val="80000"/>
              <a:buFont typeface="+mj-lt"/>
              <a:buAutoNum type="arabicPeriod"/>
              <a:tabLst>
                <a:tab pos="297815" algn="l"/>
                <a:tab pos="298450" algn="l"/>
              </a:tabLst>
            </a:pPr>
            <a:endParaRPr lang="en-US" sz="2800" dirty="0">
              <a:latin typeface="HelveticaNeue" panose="00000400000000000000" pitchFamily="2" charset="0"/>
              <a:cs typeface="Arial"/>
            </a:endParaRPr>
          </a:p>
          <a:p>
            <a:pPr marL="527050" indent="-514350">
              <a:lnSpc>
                <a:spcPct val="100000"/>
              </a:lnSpc>
              <a:buSzPct val="80000"/>
              <a:buFont typeface="+mj-lt"/>
              <a:buAutoNum type="arabicPeriod"/>
              <a:tabLst>
                <a:tab pos="297815" algn="l"/>
                <a:tab pos="298450" algn="l"/>
              </a:tabLst>
            </a:pPr>
            <a:r>
              <a:rPr lang="en-US" sz="2800" dirty="0">
                <a:latin typeface="HelveticaNeue" panose="00000400000000000000" pitchFamily="2" charset="0"/>
                <a:cs typeface="Arial"/>
              </a:rPr>
              <a:t>Due diligence &amp; </a:t>
            </a:r>
            <a:r>
              <a:rPr lang="en-US" sz="2800" dirty="0">
                <a:solidFill>
                  <a:srgbClr val="C00000"/>
                </a:solidFill>
                <a:latin typeface="HelveticaNeue" panose="00000400000000000000" pitchFamily="2" charset="0"/>
                <a:cs typeface="Arial"/>
              </a:rPr>
              <a:t>DRHP</a:t>
            </a:r>
            <a:r>
              <a:rPr lang="en-US" sz="2800" dirty="0">
                <a:latin typeface="HelveticaNeue" panose="00000400000000000000" pitchFamily="2" charset="0"/>
                <a:cs typeface="Arial"/>
              </a:rPr>
              <a:t> Preparation</a:t>
            </a:r>
          </a:p>
          <a:p>
            <a:pPr marL="527050" indent="-514350">
              <a:lnSpc>
                <a:spcPct val="100000"/>
              </a:lnSpc>
              <a:buSzPct val="80000"/>
              <a:buFont typeface="+mj-lt"/>
              <a:buAutoNum type="arabicPeriod"/>
              <a:tabLst>
                <a:tab pos="297815" algn="l"/>
                <a:tab pos="298450" algn="l"/>
              </a:tabLst>
            </a:pPr>
            <a:endParaRPr lang="en-US" sz="2800" dirty="0">
              <a:latin typeface="HelveticaNeue" panose="00000400000000000000" pitchFamily="2" charset="0"/>
              <a:cs typeface="Arial"/>
            </a:endParaRPr>
          </a:p>
          <a:p>
            <a:pPr marL="527050" indent="-514350">
              <a:lnSpc>
                <a:spcPct val="100000"/>
              </a:lnSpc>
              <a:buSzPct val="80000"/>
              <a:buFont typeface="+mj-lt"/>
              <a:buAutoNum type="arabicPeriod"/>
              <a:tabLst>
                <a:tab pos="297815" algn="l"/>
                <a:tab pos="298450" algn="l"/>
              </a:tabLst>
            </a:pPr>
            <a:r>
              <a:rPr lang="en-US" sz="2800" dirty="0">
                <a:latin typeface="HelveticaNeue" panose="00000400000000000000" pitchFamily="2" charset="0"/>
                <a:cs typeface="Arial"/>
              </a:rPr>
              <a:t>Display of offer document on website</a:t>
            </a:r>
          </a:p>
          <a:p>
            <a:pPr marL="527050" indent="-514350">
              <a:lnSpc>
                <a:spcPct val="100000"/>
              </a:lnSpc>
              <a:buSzPct val="80000"/>
              <a:buFont typeface="+mj-lt"/>
              <a:buAutoNum type="arabicPeriod"/>
              <a:tabLst>
                <a:tab pos="297815" algn="l"/>
                <a:tab pos="298450" algn="l"/>
              </a:tabLst>
            </a:pPr>
            <a:endParaRPr lang="en-US" sz="2800" dirty="0">
              <a:latin typeface="HelveticaNeue" panose="00000400000000000000" pitchFamily="2" charset="0"/>
              <a:cs typeface="Arial"/>
            </a:endParaRPr>
          </a:p>
          <a:p>
            <a:pPr marL="527050" indent="-514350">
              <a:lnSpc>
                <a:spcPct val="100000"/>
              </a:lnSpc>
              <a:buSzPct val="80000"/>
              <a:buFont typeface="+mj-lt"/>
              <a:buAutoNum type="arabicPeriod"/>
              <a:tabLst>
                <a:tab pos="297815" algn="l"/>
                <a:tab pos="298450" algn="l"/>
              </a:tabLst>
            </a:pPr>
            <a:r>
              <a:rPr lang="en-US" sz="2800" dirty="0">
                <a:latin typeface="HelveticaNeue" panose="00000400000000000000" pitchFamily="2" charset="0"/>
                <a:cs typeface="Arial"/>
              </a:rPr>
              <a:t>Market Making arrangement</a:t>
            </a:r>
          </a:p>
          <a:p>
            <a:pPr marL="527050" indent="-514350">
              <a:lnSpc>
                <a:spcPct val="100000"/>
              </a:lnSpc>
              <a:buSzPct val="80000"/>
              <a:buFont typeface="+mj-lt"/>
              <a:buAutoNum type="arabicPeriod"/>
              <a:tabLst>
                <a:tab pos="297815" algn="l"/>
                <a:tab pos="298450" algn="l"/>
              </a:tabLst>
            </a:pPr>
            <a:endParaRPr lang="en-US" sz="2800" dirty="0">
              <a:latin typeface="HelveticaNeue" panose="00000400000000000000" pitchFamily="2" charset="0"/>
              <a:cs typeface="Arial"/>
            </a:endParaRPr>
          </a:p>
          <a:p>
            <a:pPr marL="527050" indent="-514350">
              <a:lnSpc>
                <a:spcPct val="100000"/>
              </a:lnSpc>
              <a:buSzPct val="80000"/>
              <a:buFont typeface="+mj-lt"/>
              <a:buAutoNum type="arabicPeriod"/>
              <a:tabLst>
                <a:tab pos="297815" algn="l"/>
                <a:tab pos="298450" algn="l"/>
              </a:tabLst>
            </a:pPr>
            <a:r>
              <a:rPr lang="en-US" sz="2800" dirty="0">
                <a:solidFill>
                  <a:srgbClr val="C00000"/>
                </a:solidFill>
                <a:latin typeface="HelveticaNeue" panose="00000400000000000000" pitchFamily="2" charset="0"/>
                <a:cs typeface="Arial"/>
              </a:rPr>
              <a:t>Underwriting</a:t>
            </a:r>
            <a:r>
              <a:rPr lang="en-US" sz="2800" dirty="0">
                <a:latin typeface="HelveticaNeue" panose="00000400000000000000" pitchFamily="2" charset="0"/>
                <a:cs typeface="Arial"/>
              </a:rPr>
              <a:t> arrangement</a:t>
            </a:r>
          </a:p>
          <a:p>
            <a:pPr marL="527050" indent="-514350">
              <a:lnSpc>
                <a:spcPct val="100000"/>
              </a:lnSpc>
              <a:buSzPct val="80000"/>
              <a:buFont typeface="+mj-lt"/>
              <a:buAutoNum type="arabicPeriod"/>
              <a:tabLst>
                <a:tab pos="297815" algn="l"/>
                <a:tab pos="298450" algn="l"/>
              </a:tabLst>
            </a:pPr>
            <a:endParaRPr lang="en-US" sz="2800" dirty="0">
              <a:latin typeface="HelveticaNeue" panose="00000400000000000000" pitchFamily="2" charset="0"/>
              <a:cs typeface="Arial"/>
            </a:endParaRPr>
          </a:p>
          <a:p>
            <a:pPr marL="527050" indent="-514350">
              <a:lnSpc>
                <a:spcPct val="100000"/>
              </a:lnSpc>
              <a:buSzPct val="80000"/>
              <a:buFont typeface="+mj-lt"/>
              <a:buAutoNum type="arabicPeriod"/>
              <a:tabLst>
                <a:tab pos="297815" algn="l"/>
                <a:tab pos="298450" algn="l"/>
              </a:tabLst>
            </a:pPr>
            <a:r>
              <a:rPr lang="en-US" sz="2800" dirty="0">
                <a:latin typeface="HelveticaNeue" panose="00000400000000000000" pitchFamily="2" charset="0"/>
                <a:cs typeface="Arial"/>
              </a:rPr>
              <a:t>Arrangement with nominated investors</a:t>
            </a:r>
          </a:p>
        </p:txBody>
      </p:sp>
      <p:sp>
        <p:nvSpPr>
          <p:cNvPr id="5" name="TextBox 4">
            <a:extLst>
              <a:ext uri="{FF2B5EF4-FFF2-40B4-BE49-F238E27FC236}">
                <a16:creationId xmlns:a16="http://schemas.microsoft.com/office/drawing/2014/main" id="{46A0B22A-C155-423A-A5AB-D26940F1A7F8}"/>
              </a:ext>
            </a:extLst>
          </p:cNvPr>
          <p:cNvSpPr txBox="1"/>
          <p:nvPr/>
        </p:nvSpPr>
        <p:spPr>
          <a:xfrm>
            <a:off x="554597" y="6488668"/>
            <a:ext cx="8589403" cy="369332"/>
          </a:xfrm>
          <a:prstGeom prst="rect">
            <a:avLst/>
          </a:prstGeom>
          <a:noFill/>
        </p:spPr>
        <p:txBody>
          <a:bodyPr wrap="none" rtlCol="0">
            <a:spAutoFit/>
          </a:bodyPr>
          <a:lstStyle/>
          <a:p>
            <a:r>
              <a:rPr lang="en-US" dirty="0">
                <a:solidFill>
                  <a:schemeClr val="bg1">
                    <a:lumMod val="50000"/>
                  </a:schemeClr>
                </a:solidFill>
              </a:rPr>
              <a:t>Source: </a:t>
            </a:r>
            <a:r>
              <a:rPr lang="en-US" dirty="0">
                <a:solidFill>
                  <a:schemeClr val="bg1">
                    <a:lumMod val="50000"/>
                  </a:schemeClr>
                </a:solidFill>
                <a:hlinkClick r:id="rId3"/>
              </a:rPr>
              <a:t>https://www1.nseindia.com/emerge/participants/content/sme_merch_roles.htm</a:t>
            </a:r>
            <a:endParaRPr lang="en-US" dirty="0">
              <a:solidFill>
                <a:schemeClr val="bg1">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008EC51C-B1C0-4AD6-92FE-1678A3839B6D}"/>
              </a:ext>
            </a:extLst>
          </p:cNvPr>
          <p:cNvSpPr>
            <a:spLocks noGrp="1"/>
          </p:cNvSpPr>
          <p:nvPr>
            <p:ph type="ctrTitle"/>
          </p:nvPr>
        </p:nvSpPr>
        <p:spPr>
          <a:xfrm>
            <a:off x="837373" y="382314"/>
            <a:ext cx="3460439" cy="2769614"/>
          </a:xfrm>
        </p:spPr>
        <p:txBody>
          <a:bodyPr vert="horz" lIns="91440" tIns="45720" rIns="91440" bIns="45720" rtlCol="0" anchor="b">
            <a:normAutofit/>
          </a:bodyPr>
          <a:lstStyle/>
          <a:p>
            <a:pPr algn="l" rtl="0">
              <a:lnSpc>
                <a:spcPct val="90000"/>
              </a:lnSpc>
              <a:spcBef>
                <a:spcPct val="0"/>
              </a:spcBef>
            </a:pPr>
            <a:r>
              <a:rPr lang="en-US" sz="4400" kern="1200" dirty="0">
                <a:solidFill>
                  <a:schemeClr val="tx1"/>
                </a:solidFill>
                <a:latin typeface="+mj-lt"/>
                <a:cs typeface="+mj-cs"/>
              </a:rPr>
              <a:t>Registrar &amp; IPO allotment</a:t>
            </a:r>
            <a:br>
              <a:rPr lang="en-US" sz="3700" kern="1200" dirty="0">
                <a:solidFill>
                  <a:schemeClr val="tx1"/>
                </a:solidFill>
                <a:latin typeface="+mj-lt"/>
                <a:cs typeface="Calibri"/>
              </a:rPr>
            </a:br>
            <a:br>
              <a:rPr lang="en-US" sz="3700" kern="1200" dirty="0">
                <a:latin typeface="+mj-lt"/>
                <a:cs typeface="+mj-cs"/>
              </a:rPr>
            </a:br>
            <a:r>
              <a:rPr lang="en-US" sz="2000" b="1" kern="1200" dirty="0">
                <a:solidFill>
                  <a:schemeClr val="tx1"/>
                </a:solidFill>
                <a:latin typeface="+mj-lt"/>
                <a:cs typeface="Calibri"/>
              </a:rPr>
              <a:t>: Ankit Pandey (17MF3FP18)</a:t>
            </a:r>
          </a:p>
        </p:txBody>
      </p:sp>
      <p:sp>
        <p:nvSpPr>
          <p:cNvPr id="3" name="Subtitle 2">
            <a:extLst>
              <a:ext uri="{FF2B5EF4-FFF2-40B4-BE49-F238E27FC236}">
                <a16:creationId xmlns:a16="http://schemas.microsoft.com/office/drawing/2014/main" id="{CDBBC1F7-4A35-4EB7-BEF1-17FD0032C515}"/>
              </a:ext>
            </a:extLst>
          </p:cNvPr>
          <p:cNvSpPr>
            <a:spLocks noGrp="1"/>
          </p:cNvSpPr>
          <p:nvPr>
            <p:ph type="subTitle" idx="4"/>
          </p:nvPr>
        </p:nvSpPr>
        <p:spPr>
          <a:xfrm>
            <a:off x="837373" y="5105829"/>
            <a:ext cx="3460439" cy="813816"/>
          </a:xfrm>
        </p:spPr>
        <p:txBody>
          <a:bodyPr vert="horz" lIns="91440" tIns="45720" rIns="91440" bIns="45720" rtlCol="0" anchor="t">
            <a:normAutofit/>
          </a:bodyPr>
          <a:lstStyle/>
          <a:p>
            <a:pPr algn="l" rtl="0">
              <a:lnSpc>
                <a:spcPct val="90000"/>
              </a:lnSpc>
              <a:spcBef>
                <a:spcPts val="1000"/>
              </a:spcBef>
            </a:pPr>
            <a:endParaRPr lang="en-US" sz="1700" kern="1200">
              <a:latin typeface="+mn-lt"/>
              <a:cs typeface="+mn-cs"/>
            </a:endParaRPr>
          </a:p>
          <a:p>
            <a:pPr algn="l">
              <a:lnSpc>
                <a:spcPct val="90000"/>
              </a:lnSpc>
              <a:spcBef>
                <a:spcPts val="1000"/>
              </a:spcBef>
            </a:pPr>
            <a:endParaRPr lang="en-US" sz="1700" kern="1200" dirty="0">
              <a:latin typeface="+mn-lt"/>
              <a:cs typeface="Calibri"/>
            </a:endParaRPr>
          </a:p>
          <a:p>
            <a:pPr algn="l">
              <a:lnSpc>
                <a:spcPct val="90000"/>
              </a:lnSpc>
              <a:spcBef>
                <a:spcPts val="1000"/>
              </a:spcBef>
            </a:pPr>
            <a:endParaRPr lang="en-US" sz="1700" kern="1200" dirty="0">
              <a:latin typeface="+mn-lt"/>
              <a:cs typeface="Calibri"/>
            </a:endParaRPr>
          </a:p>
          <a:p>
            <a:pPr algn="l">
              <a:lnSpc>
                <a:spcPct val="90000"/>
              </a:lnSpc>
              <a:spcBef>
                <a:spcPts val="1000"/>
              </a:spcBef>
            </a:pPr>
            <a:endParaRPr lang="en-US" sz="1700" kern="1200" dirty="0">
              <a:latin typeface="+mn-lt"/>
              <a:cs typeface="Calibri"/>
            </a:endParaRPr>
          </a:p>
        </p:txBody>
      </p:sp>
      <p:sp>
        <p:nvSpPr>
          <p:cNvPr id="42" name="Rectangle 4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43" name="Group 47">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33" y="73152"/>
            <a:ext cx="884223" cy="232963"/>
            <a:chOff x="7763256" y="73152"/>
            <a:chExt cx="1178966" cy="232963"/>
          </a:xfrm>
        </p:grpSpPr>
        <p:sp>
          <p:nvSpPr>
            <p:cNvPr id="49"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9"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9"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7" name="Picture 7" descr="A picture containing graphical user interface&#10;&#10;Description automatically generated">
            <a:extLst>
              <a:ext uri="{FF2B5EF4-FFF2-40B4-BE49-F238E27FC236}">
                <a16:creationId xmlns:a16="http://schemas.microsoft.com/office/drawing/2014/main" id="{B89EAB8E-FC3A-4878-AA75-A8DE8A5884EA}"/>
              </a:ext>
            </a:extLst>
          </p:cNvPr>
          <p:cNvPicPr>
            <a:picLocks noChangeAspect="1"/>
          </p:cNvPicPr>
          <p:nvPr/>
        </p:nvPicPr>
        <p:blipFill>
          <a:blip r:embed="rId3"/>
          <a:stretch>
            <a:fillRect/>
          </a:stretch>
        </p:blipFill>
        <p:spPr>
          <a:xfrm>
            <a:off x="4474691" y="2717791"/>
            <a:ext cx="4567020" cy="1642451"/>
          </a:xfrm>
          <a:prstGeom prst="rect">
            <a:avLst/>
          </a:prstGeom>
        </p:spPr>
      </p:pic>
      <p:sp>
        <p:nvSpPr>
          <p:cNvPr id="70" name="Rectangle 6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9" descr="Diagram&#10;&#10;Description automatically generated">
            <a:extLst>
              <a:ext uri="{FF2B5EF4-FFF2-40B4-BE49-F238E27FC236}">
                <a16:creationId xmlns:a16="http://schemas.microsoft.com/office/drawing/2014/main" id="{FEEEB339-FCA1-423B-9F44-1739CA782FD8}"/>
              </a:ext>
            </a:extLst>
          </p:cNvPr>
          <p:cNvPicPr>
            <a:picLocks noChangeAspect="1"/>
          </p:cNvPicPr>
          <p:nvPr/>
        </p:nvPicPr>
        <p:blipFill>
          <a:blip r:embed="rId4"/>
          <a:stretch>
            <a:fillRect/>
          </a:stretch>
        </p:blipFill>
        <p:spPr>
          <a:xfrm>
            <a:off x="4472387" y="4464930"/>
            <a:ext cx="4424667" cy="2346515"/>
          </a:xfrm>
          <a:prstGeom prst="rect">
            <a:avLst/>
          </a:prstGeom>
        </p:spPr>
      </p:pic>
      <p:pic>
        <p:nvPicPr>
          <p:cNvPr id="5" name="Picture 6" descr="Diagram&#10;&#10;Description automatically generated">
            <a:extLst>
              <a:ext uri="{FF2B5EF4-FFF2-40B4-BE49-F238E27FC236}">
                <a16:creationId xmlns:a16="http://schemas.microsoft.com/office/drawing/2014/main" id="{D9FB9BC6-14FC-42FB-AFF8-D20D91E0BB97}"/>
              </a:ext>
            </a:extLst>
          </p:cNvPr>
          <p:cNvPicPr>
            <a:picLocks noChangeAspect="1"/>
          </p:cNvPicPr>
          <p:nvPr/>
        </p:nvPicPr>
        <p:blipFill>
          <a:blip r:embed="rId5"/>
          <a:stretch>
            <a:fillRect/>
          </a:stretch>
        </p:blipFill>
        <p:spPr>
          <a:xfrm>
            <a:off x="4474692" y="387075"/>
            <a:ext cx="4491657" cy="2245828"/>
          </a:xfrm>
          <a:prstGeom prst="rect">
            <a:avLst/>
          </a:prstGeom>
        </p:spPr>
      </p:pic>
      <p:pic>
        <p:nvPicPr>
          <p:cNvPr id="16" name="Picture 37">
            <a:hlinkClick r:id="" action="ppaction://media"/>
            <a:extLst>
              <a:ext uri="{FF2B5EF4-FFF2-40B4-BE49-F238E27FC236}">
                <a16:creationId xmlns:a16="http://schemas.microsoft.com/office/drawing/2014/main" id="{5C78298B-A5DF-43E4-9773-312775F2A2C2}"/>
              </a:ext>
            </a:extLst>
          </p:cNvPr>
          <p:cNvPicPr>
            <a:picLocks noRot="1" noChangeAspect="1"/>
          </p:cNvPicPr>
          <p:nvPr>
            <a:videoFile r:link="rId1"/>
          </p:nvPr>
        </p:nvPicPr>
        <p:blipFill>
          <a:blip r:embed="rId6"/>
          <a:stretch>
            <a:fillRect/>
          </a:stretch>
        </p:blipFill>
        <p:spPr>
          <a:xfrm>
            <a:off x="834158" y="3934253"/>
            <a:ext cx="3248966" cy="2136322"/>
          </a:xfrm>
          <a:prstGeom prst="rect">
            <a:avLst/>
          </a:prstGeom>
        </p:spPr>
      </p:pic>
      <p:sp>
        <p:nvSpPr>
          <p:cNvPr id="38" name="TextBox 37">
            <a:extLst>
              <a:ext uri="{FF2B5EF4-FFF2-40B4-BE49-F238E27FC236}">
                <a16:creationId xmlns:a16="http://schemas.microsoft.com/office/drawing/2014/main" id="{C5E5AF51-9682-401E-B686-EFB7501F9607}"/>
              </a:ext>
            </a:extLst>
          </p:cNvPr>
          <p:cNvSpPr txBox="1"/>
          <p:nvPr/>
        </p:nvSpPr>
        <p:spPr>
          <a:xfrm>
            <a:off x="896108" y="62134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(My explanation)</a:t>
            </a:r>
            <a:endParaRPr kumimoji="0" lang="en-US" sz="1800" b="1" i="0" u="none" strike="noStrike" kern="1200" cap="none" spc="0" normalizeH="0" baseline="0" noProof="0" dirty="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150620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3">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643468"/>
            <a:ext cx="8178800"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 name="Picture 4" descr="Diagram&#10;&#10;Description automatically generated">
            <a:extLst>
              <a:ext uri="{FF2B5EF4-FFF2-40B4-BE49-F238E27FC236}">
                <a16:creationId xmlns:a16="http://schemas.microsoft.com/office/drawing/2014/main" id="{8962B75E-FE8C-4409-9048-389821C63FB2}"/>
              </a:ext>
            </a:extLst>
          </p:cNvPr>
          <p:cNvPicPr>
            <a:picLocks noChangeAspect="1"/>
          </p:cNvPicPr>
          <p:nvPr/>
        </p:nvPicPr>
        <p:blipFill>
          <a:blip r:embed="rId2"/>
          <a:stretch>
            <a:fillRect/>
          </a:stretch>
        </p:blipFill>
        <p:spPr>
          <a:xfrm>
            <a:off x="612112" y="2057679"/>
            <a:ext cx="2705100" cy="2641600"/>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575BF751-47CC-4D8C-BD26-8C3EAF6F8CC0}"/>
              </a:ext>
            </a:extLst>
          </p:cNvPr>
          <p:cNvPicPr>
            <a:picLocks noChangeAspect="1"/>
          </p:cNvPicPr>
          <p:nvPr/>
        </p:nvPicPr>
        <p:blipFill>
          <a:blip r:embed="rId3"/>
          <a:stretch>
            <a:fillRect/>
          </a:stretch>
        </p:blipFill>
        <p:spPr>
          <a:xfrm>
            <a:off x="3485020" y="1848338"/>
            <a:ext cx="5097330" cy="3118896"/>
          </a:xfrm>
          <a:prstGeom prst="rect">
            <a:avLst/>
          </a:prstGeom>
        </p:spPr>
      </p:pic>
    </p:spTree>
    <p:extLst>
      <p:ext uri="{BB962C8B-B14F-4D97-AF65-F5344CB8AC3E}">
        <p14:creationId xmlns:p14="http://schemas.microsoft.com/office/powerpoint/2010/main" val="2646942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Diagram&#10;&#10;Description automatically generated">
            <a:extLst>
              <a:ext uri="{FF2B5EF4-FFF2-40B4-BE49-F238E27FC236}">
                <a16:creationId xmlns:a16="http://schemas.microsoft.com/office/drawing/2014/main" id="{0C6E8042-4270-4203-A27E-5EF1B224CD51}"/>
              </a:ext>
            </a:extLst>
          </p:cNvPr>
          <p:cNvPicPr>
            <a:picLocks noChangeAspect="1"/>
          </p:cNvPicPr>
          <p:nvPr/>
        </p:nvPicPr>
        <p:blipFill>
          <a:blip r:embed="rId2"/>
          <a:stretch>
            <a:fillRect/>
          </a:stretch>
        </p:blipFill>
        <p:spPr>
          <a:xfrm>
            <a:off x="4152900" y="469900"/>
            <a:ext cx="4669692" cy="2004925"/>
          </a:xfrm>
          <a:prstGeom prst="rect">
            <a:avLst/>
          </a:prstGeom>
        </p:spPr>
      </p:pic>
      <p:pic>
        <p:nvPicPr>
          <p:cNvPr id="6" name="Picture 6" descr="Diagram&#10;&#10;Description automatically generated">
            <a:extLst>
              <a:ext uri="{FF2B5EF4-FFF2-40B4-BE49-F238E27FC236}">
                <a16:creationId xmlns:a16="http://schemas.microsoft.com/office/drawing/2014/main" id="{724D1702-D779-4572-82B5-0985228F48FD}"/>
              </a:ext>
            </a:extLst>
          </p:cNvPr>
          <p:cNvPicPr>
            <a:picLocks noChangeAspect="1"/>
          </p:cNvPicPr>
          <p:nvPr/>
        </p:nvPicPr>
        <p:blipFill>
          <a:blip r:embed="rId3"/>
          <a:stretch>
            <a:fillRect/>
          </a:stretch>
        </p:blipFill>
        <p:spPr>
          <a:xfrm>
            <a:off x="4111032" y="4506127"/>
            <a:ext cx="4560835" cy="2288930"/>
          </a:xfrm>
          <a:prstGeom prst="rect">
            <a:avLst/>
          </a:prstGeom>
        </p:spPr>
      </p:pic>
      <p:pic>
        <p:nvPicPr>
          <p:cNvPr id="5" name="Picture 5" descr="Diagram&#10;&#10;Description automatically generated">
            <a:extLst>
              <a:ext uri="{FF2B5EF4-FFF2-40B4-BE49-F238E27FC236}">
                <a16:creationId xmlns:a16="http://schemas.microsoft.com/office/drawing/2014/main" id="{7D1FA1EB-7BC7-46D9-8FAA-ED46156DBF43}"/>
              </a:ext>
            </a:extLst>
          </p:cNvPr>
          <p:cNvPicPr>
            <a:picLocks noChangeAspect="1"/>
          </p:cNvPicPr>
          <p:nvPr/>
        </p:nvPicPr>
        <p:blipFill>
          <a:blip r:embed="rId4"/>
          <a:stretch>
            <a:fillRect/>
          </a:stretch>
        </p:blipFill>
        <p:spPr>
          <a:xfrm>
            <a:off x="4111032" y="2483478"/>
            <a:ext cx="4719934" cy="1860898"/>
          </a:xfrm>
          <a:prstGeom prst="rect">
            <a:avLst/>
          </a:prstGeom>
        </p:spPr>
      </p:pic>
      <p:sp>
        <p:nvSpPr>
          <p:cNvPr id="2" name="Title 1">
            <a:extLst>
              <a:ext uri="{FF2B5EF4-FFF2-40B4-BE49-F238E27FC236}">
                <a16:creationId xmlns:a16="http://schemas.microsoft.com/office/drawing/2014/main" id="{F81CBD7D-CFC6-476D-B1E9-8F57897400AB}"/>
              </a:ext>
            </a:extLst>
          </p:cNvPr>
          <p:cNvSpPr>
            <a:spLocks noGrp="1"/>
          </p:cNvSpPr>
          <p:nvPr>
            <p:ph type="title"/>
          </p:nvPr>
        </p:nvSpPr>
        <p:spPr>
          <a:xfrm>
            <a:off x="647271" y="1012004"/>
            <a:ext cx="2562119" cy="4795408"/>
          </a:xfrm>
        </p:spPr>
        <p:txBody>
          <a:bodyPr lIns="0" tIns="0" rIns="0" bIns="0">
            <a:normAutofit/>
          </a:bodyPr>
          <a:lstStyle/>
          <a:p>
            <a:r>
              <a:rPr lang="en-US">
                <a:solidFill>
                  <a:srgbClr val="FFFFFF"/>
                </a:solidFill>
              </a:rPr>
              <a:t>Retailer Investors Case 1</a:t>
            </a:r>
          </a:p>
          <a:p>
            <a:br>
              <a:rPr lang="en-US">
                <a:solidFill>
                  <a:srgbClr val="FFFFFF"/>
                </a:solidFill>
              </a:rPr>
            </a:br>
            <a:endParaRPr lang="en-US">
              <a:solidFill>
                <a:srgbClr val="FFFFFF"/>
              </a:solidFill>
            </a:endParaRPr>
          </a:p>
        </p:txBody>
      </p:sp>
    </p:spTree>
    <p:extLst>
      <p:ext uri="{BB962C8B-B14F-4D97-AF65-F5344CB8AC3E}">
        <p14:creationId xmlns:p14="http://schemas.microsoft.com/office/powerpoint/2010/main" val="1062655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1CBD7D-CFC6-476D-B1E9-8F57897400AB}"/>
              </a:ext>
            </a:extLst>
          </p:cNvPr>
          <p:cNvSpPr>
            <a:spLocks noGrp="1"/>
          </p:cNvSpPr>
          <p:nvPr>
            <p:ph type="title"/>
          </p:nvPr>
        </p:nvSpPr>
        <p:spPr>
          <a:xfrm>
            <a:off x="647271" y="1012004"/>
            <a:ext cx="2562119" cy="4795408"/>
          </a:xfrm>
        </p:spPr>
        <p:txBody>
          <a:bodyPr wrap="square" lIns="0" tIns="0" rIns="0" bIns="0" anchor="t">
            <a:normAutofit/>
          </a:bodyPr>
          <a:lstStyle/>
          <a:p>
            <a:r>
              <a:rPr lang="en-US" dirty="0">
                <a:solidFill>
                  <a:srgbClr val="FFFFFF"/>
                </a:solidFill>
              </a:rPr>
              <a:t>Retailer Investors Case 2</a:t>
            </a:r>
          </a:p>
          <a:p>
            <a:br>
              <a:rPr lang="en-US" dirty="0"/>
            </a:br>
            <a:endParaRPr lang="en-US">
              <a:solidFill>
                <a:srgbClr val="FFFFFF"/>
              </a:solidFill>
            </a:endParaRPr>
          </a:p>
        </p:txBody>
      </p:sp>
      <p:pic>
        <p:nvPicPr>
          <p:cNvPr id="3" name="Picture 6" descr="Diagram&#10;&#10;Description automatically generated">
            <a:extLst>
              <a:ext uri="{FF2B5EF4-FFF2-40B4-BE49-F238E27FC236}">
                <a16:creationId xmlns:a16="http://schemas.microsoft.com/office/drawing/2014/main" id="{E59E73BE-B441-4DF8-9D5E-8BE2A461483C}"/>
              </a:ext>
            </a:extLst>
          </p:cNvPr>
          <p:cNvPicPr>
            <a:picLocks noChangeAspect="1"/>
          </p:cNvPicPr>
          <p:nvPr/>
        </p:nvPicPr>
        <p:blipFill>
          <a:blip r:embed="rId2"/>
          <a:stretch>
            <a:fillRect/>
          </a:stretch>
        </p:blipFill>
        <p:spPr>
          <a:xfrm>
            <a:off x="4254640" y="1936"/>
            <a:ext cx="4160018" cy="2474721"/>
          </a:xfrm>
          <a:prstGeom prst="rect">
            <a:avLst/>
          </a:prstGeom>
        </p:spPr>
      </p:pic>
      <p:pic>
        <p:nvPicPr>
          <p:cNvPr id="7" name="Picture 7" descr="Diagram&#10;&#10;Description automatically generated">
            <a:extLst>
              <a:ext uri="{FF2B5EF4-FFF2-40B4-BE49-F238E27FC236}">
                <a16:creationId xmlns:a16="http://schemas.microsoft.com/office/drawing/2014/main" id="{69F3269A-4AAB-4AFE-9EBB-FABDB2BF64E4}"/>
              </a:ext>
            </a:extLst>
          </p:cNvPr>
          <p:cNvPicPr>
            <a:picLocks noChangeAspect="1"/>
          </p:cNvPicPr>
          <p:nvPr/>
        </p:nvPicPr>
        <p:blipFill>
          <a:blip r:embed="rId3"/>
          <a:stretch>
            <a:fillRect/>
          </a:stretch>
        </p:blipFill>
        <p:spPr>
          <a:xfrm>
            <a:off x="4573517" y="2480999"/>
            <a:ext cx="3421778" cy="2281186"/>
          </a:xfrm>
          <a:prstGeom prst="rect">
            <a:avLst/>
          </a:prstGeom>
        </p:spPr>
      </p:pic>
      <p:pic>
        <p:nvPicPr>
          <p:cNvPr id="8" name="Picture 8" descr="Diagram&#10;&#10;Description automatically generated">
            <a:extLst>
              <a:ext uri="{FF2B5EF4-FFF2-40B4-BE49-F238E27FC236}">
                <a16:creationId xmlns:a16="http://schemas.microsoft.com/office/drawing/2014/main" id="{65A06A2F-F823-41B6-BAF3-17EBCC9DF188}"/>
              </a:ext>
            </a:extLst>
          </p:cNvPr>
          <p:cNvPicPr>
            <a:picLocks noChangeAspect="1"/>
          </p:cNvPicPr>
          <p:nvPr/>
        </p:nvPicPr>
        <p:blipFill>
          <a:blip r:embed="rId4"/>
          <a:stretch>
            <a:fillRect/>
          </a:stretch>
        </p:blipFill>
        <p:spPr>
          <a:xfrm>
            <a:off x="4297188" y="4734239"/>
            <a:ext cx="4116789" cy="2053632"/>
          </a:xfrm>
          <a:prstGeom prst="rect">
            <a:avLst/>
          </a:prstGeom>
        </p:spPr>
      </p:pic>
    </p:spTree>
    <p:extLst>
      <p:ext uri="{BB962C8B-B14F-4D97-AF65-F5344CB8AC3E}">
        <p14:creationId xmlns:p14="http://schemas.microsoft.com/office/powerpoint/2010/main" val="4174699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1CBD7D-CFC6-476D-B1E9-8F57897400AB}"/>
              </a:ext>
            </a:extLst>
          </p:cNvPr>
          <p:cNvSpPr>
            <a:spLocks noGrp="1"/>
          </p:cNvSpPr>
          <p:nvPr>
            <p:ph type="title"/>
          </p:nvPr>
        </p:nvSpPr>
        <p:spPr>
          <a:xfrm>
            <a:off x="647271" y="1012004"/>
            <a:ext cx="2562119" cy="4795408"/>
          </a:xfrm>
        </p:spPr>
        <p:txBody>
          <a:bodyPr wrap="square" lIns="0" tIns="0" rIns="0" bIns="0" anchor="t">
            <a:normAutofit/>
          </a:bodyPr>
          <a:lstStyle/>
          <a:p>
            <a:r>
              <a:rPr lang="en-US" dirty="0">
                <a:solidFill>
                  <a:srgbClr val="FFFFFF"/>
                </a:solidFill>
              </a:rPr>
              <a:t>NII Case</a:t>
            </a:r>
          </a:p>
          <a:p>
            <a:br>
              <a:rPr lang="en-US" dirty="0"/>
            </a:br>
            <a:endParaRPr lang="en-US">
              <a:solidFill>
                <a:srgbClr val="FFFFFF"/>
              </a:solidFill>
            </a:endParaRPr>
          </a:p>
        </p:txBody>
      </p:sp>
      <p:pic>
        <p:nvPicPr>
          <p:cNvPr id="4" name="Picture 4" descr="Diagram&#10;&#10;Description automatically generated">
            <a:extLst>
              <a:ext uri="{FF2B5EF4-FFF2-40B4-BE49-F238E27FC236}">
                <a16:creationId xmlns:a16="http://schemas.microsoft.com/office/drawing/2014/main" id="{5A9AC409-83AD-4D49-B0D0-CEE3048EB9FF}"/>
              </a:ext>
            </a:extLst>
          </p:cNvPr>
          <p:cNvPicPr>
            <a:picLocks noChangeAspect="1"/>
          </p:cNvPicPr>
          <p:nvPr/>
        </p:nvPicPr>
        <p:blipFill>
          <a:blip r:embed="rId2"/>
          <a:stretch>
            <a:fillRect/>
          </a:stretch>
        </p:blipFill>
        <p:spPr>
          <a:xfrm>
            <a:off x="4117835" y="-1151"/>
            <a:ext cx="4609472" cy="2296677"/>
          </a:xfrm>
          <a:prstGeom prst="rect">
            <a:avLst/>
          </a:prstGeom>
        </p:spPr>
      </p:pic>
      <p:pic>
        <p:nvPicPr>
          <p:cNvPr id="6" name="Picture 8" descr="A picture containing icon&#10;&#10;Description automatically generated">
            <a:extLst>
              <a:ext uri="{FF2B5EF4-FFF2-40B4-BE49-F238E27FC236}">
                <a16:creationId xmlns:a16="http://schemas.microsoft.com/office/drawing/2014/main" id="{6A14D24F-39B2-47C9-9F22-900BC810CCE6}"/>
              </a:ext>
            </a:extLst>
          </p:cNvPr>
          <p:cNvPicPr>
            <a:picLocks noChangeAspect="1"/>
          </p:cNvPicPr>
          <p:nvPr/>
        </p:nvPicPr>
        <p:blipFill>
          <a:blip r:embed="rId3"/>
          <a:stretch>
            <a:fillRect/>
          </a:stretch>
        </p:blipFill>
        <p:spPr>
          <a:xfrm>
            <a:off x="4115270" y="2292751"/>
            <a:ext cx="4597853" cy="2289244"/>
          </a:xfrm>
          <a:prstGeom prst="rect">
            <a:avLst/>
          </a:prstGeom>
        </p:spPr>
      </p:pic>
      <p:pic>
        <p:nvPicPr>
          <p:cNvPr id="9" name="Picture 9" descr="A picture containing diagram&#10;&#10;Description automatically generated">
            <a:extLst>
              <a:ext uri="{FF2B5EF4-FFF2-40B4-BE49-F238E27FC236}">
                <a16:creationId xmlns:a16="http://schemas.microsoft.com/office/drawing/2014/main" id="{FE72B0CE-E18D-41ED-8C01-B107E060E798}"/>
              </a:ext>
            </a:extLst>
          </p:cNvPr>
          <p:cNvPicPr>
            <a:picLocks noChangeAspect="1"/>
          </p:cNvPicPr>
          <p:nvPr/>
        </p:nvPicPr>
        <p:blipFill>
          <a:blip r:embed="rId4"/>
          <a:stretch>
            <a:fillRect/>
          </a:stretch>
        </p:blipFill>
        <p:spPr>
          <a:xfrm>
            <a:off x="4115270" y="4621246"/>
            <a:ext cx="4597853" cy="2179132"/>
          </a:xfrm>
          <a:prstGeom prst="rect">
            <a:avLst/>
          </a:prstGeom>
        </p:spPr>
      </p:pic>
    </p:spTree>
    <p:extLst>
      <p:ext uri="{BB962C8B-B14F-4D97-AF65-F5344CB8AC3E}">
        <p14:creationId xmlns:p14="http://schemas.microsoft.com/office/powerpoint/2010/main" val="67790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1877"/>
            <a:ext cx="5560060" cy="597599"/>
          </a:xfrm>
          <a:prstGeom prst="rect">
            <a:avLst/>
          </a:prstGeom>
        </p:spPr>
        <p:txBody>
          <a:bodyPr vert="horz" wrap="square" lIns="0" tIns="12700" rIns="0" bIns="0" rtlCol="0">
            <a:spAutoFit/>
          </a:bodyPr>
          <a:lstStyle/>
          <a:p>
            <a:pPr marL="12700">
              <a:lnSpc>
                <a:spcPct val="100000"/>
              </a:lnSpc>
              <a:spcBef>
                <a:spcPts val="100"/>
              </a:spcBef>
            </a:pPr>
            <a:r>
              <a:rPr lang="en-US" spc="10" dirty="0"/>
              <a:t>Categorization</a:t>
            </a:r>
            <a:endParaRPr spc="10" dirty="0"/>
          </a:p>
        </p:txBody>
      </p:sp>
      <p:sp>
        <p:nvSpPr>
          <p:cNvPr id="3" name="object 3"/>
          <p:cNvSpPr txBox="1"/>
          <p:nvPr/>
        </p:nvSpPr>
        <p:spPr>
          <a:xfrm>
            <a:off x="839469" y="1137844"/>
            <a:ext cx="7465062" cy="4981492"/>
          </a:xfrm>
          <a:prstGeom prst="rect">
            <a:avLst/>
          </a:prstGeom>
        </p:spPr>
        <p:txBody>
          <a:bodyPr vert="horz" wrap="square" lIns="0" tIns="178435" rIns="0" bIns="0" rtlCol="0">
            <a:spAutoFit/>
          </a:bodyPr>
          <a:lstStyle/>
          <a:p>
            <a:pPr marL="12700">
              <a:lnSpc>
                <a:spcPct val="100000"/>
              </a:lnSpc>
              <a:buSzPct val="80000"/>
              <a:tabLst>
                <a:tab pos="297815" algn="l"/>
                <a:tab pos="298450" algn="l"/>
              </a:tabLst>
            </a:pPr>
            <a:endParaRPr lang="en-US" sz="2400" dirty="0">
              <a:solidFill>
                <a:srgbClr val="C00000"/>
              </a:solidFill>
              <a:latin typeface="HelveticaNeue" panose="00000400000000000000" pitchFamily="2" charset="0"/>
              <a:cs typeface="Arial"/>
            </a:endParaRPr>
          </a:p>
          <a:p>
            <a:pPr marL="12700">
              <a:lnSpc>
                <a:spcPct val="100000"/>
              </a:lnSpc>
              <a:buSzPct val="80000"/>
              <a:tabLst>
                <a:tab pos="297815" algn="l"/>
                <a:tab pos="298450" algn="l"/>
              </a:tabLst>
            </a:pPr>
            <a:r>
              <a:rPr lang="en-US" sz="2400" dirty="0">
                <a:solidFill>
                  <a:srgbClr val="C00000"/>
                </a:solidFill>
                <a:latin typeface="HelveticaNeue" panose="00000400000000000000" pitchFamily="2" charset="0"/>
                <a:cs typeface="Arial"/>
              </a:rPr>
              <a:t>C1</a:t>
            </a:r>
            <a:r>
              <a:rPr lang="en-US" sz="2400" dirty="0">
                <a:latin typeface="HelveticaNeue" panose="00000400000000000000" pitchFamily="2" charset="0"/>
                <a:cs typeface="Arial"/>
              </a:rPr>
              <a:t> </a:t>
            </a:r>
          </a:p>
          <a:p>
            <a:pPr marL="12700">
              <a:lnSpc>
                <a:spcPct val="100000"/>
              </a:lnSpc>
              <a:buSzPct val="80000"/>
              <a:tabLst>
                <a:tab pos="297815" algn="l"/>
                <a:tab pos="298450" algn="l"/>
              </a:tabLst>
            </a:pPr>
            <a:endParaRPr lang="en-US" sz="2400" dirty="0">
              <a:latin typeface="HelveticaNeue" panose="00000400000000000000" pitchFamily="2" charset="0"/>
              <a:cs typeface="Arial"/>
            </a:endParaRPr>
          </a:p>
          <a:p>
            <a:pPr marL="12700">
              <a:lnSpc>
                <a:spcPct val="100000"/>
              </a:lnSpc>
              <a:buSzPct val="80000"/>
              <a:tabLst>
                <a:tab pos="297815" algn="l"/>
                <a:tab pos="298450" algn="l"/>
              </a:tabLst>
            </a:pPr>
            <a:endParaRPr lang="en-US" sz="2400" dirty="0">
              <a:latin typeface="HelveticaNeue" panose="00000400000000000000" pitchFamily="2" charset="0"/>
              <a:cs typeface="Arial"/>
            </a:endParaRPr>
          </a:p>
          <a:p>
            <a:pPr marL="12700">
              <a:lnSpc>
                <a:spcPct val="100000"/>
              </a:lnSpc>
              <a:buSzPct val="80000"/>
              <a:tabLst>
                <a:tab pos="297815" algn="l"/>
                <a:tab pos="298450" algn="l"/>
              </a:tabLst>
            </a:pPr>
            <a:endParaRPr lang="en-US" sz="2400" dirty="0">
              <a:latin typeface="HelveticaNeue" panose="00000400000000000000" pitchFamily="2" charset="0"/>
              <a:cs typeface="Arial"/>
            </a:endParaRPr>
          </a:p>
          <a:p>
            <a:pPr marL="12700">
              <a:lnSpc>
                <a:spcPct val="100000"/>
              </a:lnSpc>
              <a:buSzPct val="80000"/>
              <a:tabLst>
                <a:tab pos="297815" algn="l"/>
                <a:tab pos="298450" algn="l"/>
              </a:tabLst>
            </a:pPr>
            <a:r>
              <a:rPr lang="en-US" sz="2400" dirty="0">
                <a:solidFill>
                  <a:srgbClr val="C00000"/>
                </a:solidFill>
                <a:latin typeface="HelveticaNeue" panose="00000400000000000000" pitchFamily="2" charset="0"/>
                <a:cs typeface="Arial"/>
              </a:rPr>
              <a:t>C2</a:t>
            </a:r>
          </a:p>
          <a:p>
            <a:pPr marL="12700">
              <a:lnSpc>
                <a:spcPct val="100000"/>
              </a:lnSpc>
              <a:buSzPct val="80000"/>
              <a:tabLst>
                <a:tab pos="297815" algn="l"/>
                <a:tab pos="298450" algn="l"/>
              </a:tabLst>
            </a:pPr>
            <a:endParaRPr lang="en-US" sz="2400" dirty="0">
              <a:latin typeface="HelveticaNeue" panose="00000400000000000000" pitchFamily="2" charset="0"/>
              <a:cs typeface="Arial"/>
            </a:endParaRPr>
          </a:p>
          <a:p>
            <a:pPr marL="12700">
              <a:lnSpc>
                <a:spcPct val="100000"/>
              </a:lnSpc>
              <a:buSzPct val="80000"/>
              <a:tabLst>
                <a:tab pos="297815" algn="l"/>
                <a:tab pos="298450" algn="l"/>
              </a:tabLst>
            </a:pPr>
            <a:endParaRPr lang="en-US" sz="2400" dirty="0">
              <a:latin typeface="HelveticaNeue" panose="00000400000000000000" pitchFamily="2" charset="0"/>
              <a:cs typeface="Arial"/>
            </a:endParaRPr>
          </a:p>
          <a:p>
            <a:pPr marL="12700">
              <a:lnSpc>
                <a:spcPct val="100000"/>
              </a:lnSpc>
              <a:buSzPct val="80000"/>
              <a:tabLst>
                <a:tab pos="297815" algn="l"/>
                <a:tab pos="298450" algn="l"/>
              </a:tabLst>
            </a:pPr>
            <a:endParaRPr lang="en-US" sz="2400" dirty="0">
              <a:latin typeface="HelveticaNeue" panose="00000400000000000000" pitchFamily="2" charset="0"/>
              <a:cs typeface="Arial"/>
            </a:endParaRPr>
          </a:p>
          <a:p>
            <a:pPr marL="12700">
              <a:lnSpc>
                <a:spcPct val="100000"/>
              </a:lnSpc>
              <a:buSzPct val="80000"/>
              <a:tabLst>
                <a:tab pos="297815" algn="l"/>
                <a:tab pos="298450" algn="l"/>
              </a:tabLst>
            </a:pPr>
            <a:r>
              <a:rPr lang="en-US" sz="2400" dirty="0">
                <a:solidFill>
                  <a:srgbClr val="C00000"/>
                </a:solidFill>
                <a:latin typeface="HelveticaNeue" panose="00000400000000000000" pitchFamily="2" charset="0"/>
                <a:cs typeface="Arial"/>
              </a:rPr>
              <a:t>C3</a:t>
            </a:r>
          </a:p>
          <a:p>
            <a:pPr marL="12700">
              <a:lnSpc>
                <a:spcPct val="100000"/>
              </a:lnSpc>
              <a:buSzPct val="80000"/>
              <a:tabLst>
                <a:tab pos="297815" algn="l"/>
                <a:tab pos="298450" algn="l"/>
              </a:tabLst>
            </a:pPr>
            <a:endParaRPr lang="en-US" sz="2400" dirty="0">
              <a:latin typeface="HelveticaNeue" panose="00000400000000000000" pitchFamily="2" charset="0"/>
              <a:cs typeface="Arial"/>
            </a:endParaRPr>
          </a:p>
          <a:p>
            <a:pPr marL="12700">
              <a:lnSpc>
                <a:spcPct val="100000"/>
              </a:lnSpc>
              <a:buSzPct val="80000"/>
              <a:tabLst>
                <a:tab pos="297815" algn="l"/>
                <a:tab pos="298450" algn="l"/>
              </a:tabLst>
            </a:pPr>
            <a:endParaRPr lang="en-US" sz="2400" dirty="0">
              <a:latin typeface="HelveticaNeue" panose="00000400000000000000" pitchFamily="2" charset="0"/>
              <a:cs typeface="Arial"/>
            </a:endParaRPr>
          </a:p>
          <a:p>
            <a:pPr marL="12700">
              <a:lnSpc>
                <a:spcPct val="100000"/>
              </a:lnSpc>
              <a:buSzPct val="80000"/>
              <a:tabLst>
                <a:tab pos="297815" algn="l"/>
                <a:tab pos="298450" algn="l"/>
              </a:tabLst>
            </a:pPr>
            <a:r>
              <a:rPr lang="en-US" sz="2400" dirty="0">
                <a:solidFill>
                  <a:srgbClr val="C00000"/>
                </a:solidFill>
                <a:latin typeface="HelveticaNeue" panose="00000400000000000000" pitchFamily="2" charset="0"/>
                <a:cs typeface="Arial"/>
              </a:rPr>
              <a:t>C4</a:t>
            </a:r>
            <a:endParaRPr sz="2400" dirty="0">
              <a:latin typeface="HelveticaNeue" panose="00000400000000000000" pitchFamily="2" charset="0"/>
              <a:cs typeface="Arial"/>
            </a:endParaRPr>
          </a:p>
        </p:txBody>
      </p:sp>
      <p:sp>
        <p:nvSpPr>
          <p:cNvPr id="15" name="TextBox 14">
            <a:extLst>
              <a:ext uri="{FF2B5EF4-FFF2-40B4-BE49-F238E27FC236}">
                <a16:creationId xmlns:a16="http://schemas.microsoft.com/office/drawing/2014/main" id="{EE6BE704-DE6F-4882-B76C-9D54055DB0B4}"/>
              </a:ext>
            </a:extLst>
          </p:cNvPr>
          <p:cNvSpPr txBox="1"/>
          <p:nvPr/>
        </p:nvSpPr>
        <p:spPr>
          <a:xfrm>
            <a:off x="3155886" y="6488668"/>
            <a:ext cx="5988114" cy="369332"/>
          </a:xfrm>
          <a:prstGeom prst="rect">
            <a:avLst/>
          </a:prstGeom>
          <a:noFill/>
        </p:spPr>
        <p:txBody>
          <a:bodyPr wrap="none" rtlCol="0">
            <a:spAutoFit/>
          </a:bodyPr>
          <a:lstStyle/>
          <a:p>
            <a:r>
              <a:rPr lang="en-US" dirty="0">
                <a:solidFill>
                  <a:schemeClr val="bg1">
                    <a:lumMod val="50000"/>
                  </a:schemeClr>
                </a:solidFill>
              </a:rPr>
              <a:t>Source: </a:t>
            </a:r>
            <a:r>
              <a:rPr lang="en-US" dirty="0">
                <a:hlinkClick r:id="rId3"/>
              </a:rPr>
              <a:t>http://lawtimesjournal.in/merchant-banking-in-india/</a:t>
            </a:r>
            <a:r>
              <a:rPr lang="en-US" dirty="0"/>
              <a:t> </a:t>
            </a:r>
          </a:p>
        </p:txBody>
      </p:sp>
      <p:graphicFrame>
        <p:nvGraphicFramePr>
          <p:cNvPr id="16" name="Table 16">
            <a:extLst>
              <a:ext uri="{FF2B5EF4-FFF2-40B4-BE49-F238E27FC236}">
                <a16:creationId xmlns:a16="http://schemas.microsoft.com/office/drawing/2014/main" id="{8B3E2646-9C29-4E7F-8E5A-A22C32A67A29}"/>
              </a:ext>
            </a:extLst>
          </p:cNvPr>
          <p:cNvGraphicFramePr>
            <a:graphicFrameLocks noGrp="1"/>
          </p:cNvGraphicFramePr>
          <p:nvPr>
            <p:extLst>
              <p:ext uri="{D42A27DB-BD31-4B8C-83A1-F6EECF244321}">
                <p14:modId xmlns:p14="http://schemas.microsoft.com/office/powerpoint/2010/main" val="2816009635"/>
              </p:ext>
            </p:extLst>
          </p:nvPr>
        </p:nvGraphicFramePr>
        <p:xfrm>
          <a:off x="1721963" y="1352743"/>
          <a:ext cx="6096000" cy="13716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088056721"/>
                    </a:ext>
                  </a:extLst>
                </a:gridCol>
                <a:gridCol w="3048000">
                  <a:extLst>
                    <a:ext uri="{9D8B030D-6E8A-4147-A177-3AD203B41FA5}">
                      <a16:colId xmlns:a16="http://schemas.microsoft.com/office/drawing/2014/main" val="2716839086"/>
                    </a:ext>
                  </a:extLst>
                </a:gridCol>
              </a:tblGrid>
              <a:tr h="370840">
                <a:tc>
                  <a:txBody>
                    <a:bodyPr/>
                    <a:lstStyle/>
                    <a:p>
                      <a:pPr algn="ctr"/>
                      <a:r>
                        <a:rPr lang="en-US" sz="2400" dirty="0">
                          <a:latin typeface="HelveticaNeue" panose="00000400000000000000" pitchFamily="2" charset="0"/>
                        </a:rPr>
                        <a:t>Issue Manager</a:t>
                      </a:r>
                    </a:p>
                  </a:txBody>
                  <a:tcPr/>
                </a:tc>
                <a:tc>
                  <a:txBody>
                    <a:bodyPr/>
                    <a:lstStyle/>
                    <a:p>
                      <a:pPr algn="ctr"/>
                      <a:r>
                        <a:rPr lang="en-US" sz="2400" dirty="0">
                          <a:latin typeface="HelveticaNeue" panose="00000400000000000000" pitchFamily="2" charset="0"/>
                        </a:rPr>
                        <a:t>Advisor</a:t>
                      </a:r>
                    </a:p>
                  </a:txBody>
                  <a:tcPr/>
                </a:tc>
                <a:extLst>
                  <a:ext uri="{0D108BD9-81ED-4DB2-BD59-A6C34878D82A}">
                    <a16:rowId xmlns:a16="http://schemas.microsoft.com/office/drawing/2014/main" val="2134715681"/>
                  </a:ext>
                </a:extLst>
              </a:tr>
              <a:tr h="370840">
                <a:tc>
                  <a:txBody>
                    <a:bodyPr/>
                    <a:lstStyle/>
                    <a:p>
                      <a:pPr algn="ctr"/>
                      <a:r>
                        <a:rPr lang="en-US" sz="2400" dirty="0">
                          <a:latin typeface="HelveticaNeue" panose="00000400000000000000" pitchFamily="2" charset="0"/>
                        </a:rPr>
                        <a:t>Book Underwriter</a:t>
                      </a:r>
                    </a:p>
                  </a:txBody>
                  <a:tcPr/>
                </a:tc>
                <a:tc>
                  <a:txBody>
                    <a:bodyPr/>
                    <a:lstStyle/>
                    <a:p>
                      <a:pPr algn="ctr"/>
                      <a:r>
                        <a:rPr lang="en-US" sz="2400" dirty="0">
                          <a:latin typeface="HelveticaNeue" panose="00000400000000000000" pitchFamily="2" charset="0"/>
                        </a:rPr>
                        <a:t>Consultant</a:t>
                      </a:r>
                    </a:p>
                  </a:txBody>
                  <a:tcPr/>
                </a:tc>
                <a:extLst>
                  <a:ext uri="{0D108BD9-81ED-4DB2-BD59-A6C34878D82A}">
                    <a16:rowId xmlns:a16="http://schemas.microsoft.com/office/drawing/2014/main" val="2759774371"/>
                  </a:ext>
                </a:extLst>
              </a:tr>
              <a:tr h="370840">
                <a:tc>
                  <a:txBody>
                    <a:bodyPr/>
                    <a:lstStyle/>
                    <a:p>
                      <a:pPr algn="ctr"/>
                      <a:r>
                        <a:rPr lang="en-US" sz="2400" dirty="0">
                          <a:latin typeface="HelveticaNeue" panose="00000400000000000000" pitchFamily="2" charset="0"/>
                        </a:rPr>
                        <a:t>Portfolio Manager</a:t>
                      </a:r>
                    </a:p>
                  </a:txBody>
                  <a:tcPr/>
                </a:tc>
                <a:tc>
                  <a:txBody>
                    <a:bodyPr/>
                    <a:lstStyle/>
                    <a:p>
                      <a:pPr algn="ctr"/>
                      <a:endParaRPr lang="en-US" sz="2400" dirty="0">
                        <a:latin typeface="HelveticaNeue" panose="00000400000000000000" pitchFamily="2" charset="0"/>
                      </a:endParaRPr>
                    </a:p>
                  </a:txBody>
                  <a:tcPr/>
                </a:tc>
                <a:extLst>
                  <a:ext uri="{0D108BD9-81ED-4DB2-BD59-A6C34878D82A}">
                    <a16:rowId xmlns:a16="http://schemas.microsoft.com/office/drawing/2014/main" val="700970767"/>
                  </a:ext>
                </a:extLst>
              </a:tr>
            </a:tbl>
          </a:graphicData>
        </a:graphic>
      </p:graphicFrame>
      <p:graphicFrame>
        <p:nvGraphicFramePr>
          <p:cNvPr id="19" name="Table 19">
            <a:extLst>
              <a:ext uri="{FF2B5EF4-FFF2-40B4-BE49-F238E27FC236}">
                <a16:creationId xmlns:a16="http://schemas.microsoft.com/office/drawing/2014/main" id="{3DDFE0A0-7241-477A-A8C3-325D4F4172F9}"/>
              </a:ext>
            </a:extLst>
          </p:cNvPr>
          <p:cNvGraphicFramePr>
            <a:graphicFrameLocks noGrp="1"/>
          </p:cNvGraphicFramePr>
          <p:nvPr>
            <p:extLst>
              <p:ext uri="{D42A27DB-BD31-4B8C-83A1-F6EECF244321}">
                <p14:modId xmlns:p14="http://schemas.microsoft.com/office/powerpoint/2010/main" val="3686841746"/>
              </p:ext>
            </p:extLst>
          </p:nvPr>
        </p:nvGraphicFramePr>
        <p:xfrm>
          <a:off x="1721963" y="3038393"/>
          <a:ext cx="6096000" cy="914400"/>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4014062382"/>
                    </a:ext>
                  </a:extLst>
                </a:gridCol>
                <a:gridCol w="3048000">
                  <a:extLst>
                    <a:ext uri="{9D8B030D-6E8A-4147-A177-3AD203B41FA5}">
                      <a16:colId xmlns:a16="http://schemas.microsoft.com/office/drawing/2014/main" val="1948016712"/>
                    </a:ext>
                  </a:extLst>
                </a:gridCol>
              </a:tblGrid>
              <a:tr h="370840">
                <a:tc>
                  <a:txBody>
                    <a:bodyPr/>
                    <a:lstStyle/>
                    <a:p>
                      <a:pPr algn="ctr"/>
                      <a:r>
                        <a:rPr lang="en-US" sz="2400" dirty="0">
                          <a:latin typeface="HelveticaNeue" panose="00000400000000000000" pitchFamily="2" charset="0"/>
                        </a:rPr>
                        <a:t>Book Underwriter</a:t>
                      </a:r>
                    </a:p>
                  </a:txBody>
                  <a:tcPr/>
                </a:tc>
                <a:tc>
                  <a:txBody>
                    <a:bodyPr/>
                    <a:lstStyle/>
                    <a:p>
                      <a:pPr algn="ctr"/>
                      <a:r>
                        <a:rPr lang="en-US" sz="2400" dirty="0">
                          <a:latin typeface="HelveticaNeue" panose="00000400000000000000" pitchFamily="2" charset="0"/>
                        </a:rPr>
                        <a:t>Advisor</a:t>
                      </a:r>
                    </a:p>
                  </a:txBody>
                  <a:tcPr/>
                </a:tc>
                <a:extLst>
                  <a:ext uri="{0D108BD9-81ED-4DB2-BD59-A6C34878D82A}">
                    <a16:rowId xmlns:a16="http://schemas.microsoft.com/office/drawing/2014/main" val="987405827"/>
                  </a:ext>
                </a:extLst>
              </a:tr>
              <a:tr h="370840">
                <a:tc>
                  <a:txBody>
                    <a:bodyPr/>
                    <a:lstStyle/>
                    <a:p>
                      <a:pPr algn="ctr"/>
                      <a:r>
                        <a:rPr lang="en-US" sz="2400" dirty="0">
                          <a:latin typeface="HelveticaNeue" panose="00000400000000000000" pitchFamily="2" charset="0"/>
                        </a:rPr>
                        <a:t>Portfolio Manager</a:t>
                      </a:r>
                    </a:p>
                  </a:txBody>
                  <a:tcPr/>
                </a:tc>
                <a:tc>
                  <a:txBody>
                    <a:bodyPr/>
                    <a:lstStyle/>
                    <a:p>
                      <a:pPr algn="ctr"/>
                      <a:r>
                        <a:rPr lang="en-US" sz="2400" dirty="0">
                          <a:latin typeface="HelveticaNeue" panose="00000400000000000000" pitchFamily="2" charset="0"/>
                        </a:rPr>
                        <a:t>Consultant</a:t>
                      </a:r>
                    </a:p>
                  </a:txBody>
                  <a:tcPr/>
                </a:tc>
                <a:extLst>
                  <a:ext uri="{0D108BD9-81ED-4DB2-BD59-A6C34878D82A}">
                    <a16:rowId xmlns:a16="http://schemas.microsoft.com/office/drawing/2014/main" val="666708504"/>
                  </a:ext>
                </a:extLst>
              </a:tr>
            </a:tbl>
          </a:graphicData>
        </a:graphic>
      </p:graphicFrame>
      <p:graphicFrame>
        <p:nvGraphicFramePr>
          <p:cNvPr id="21" name="Table 19">
            <a:extLst>
              <a:ext uri="{FF2B5EF4-FFF2-40B4-BE49-F238E27FC236}">
                <a16:creationId xmlns:a16="http://schemas.microsoft.com/office/drawing/2014/main" id="{22E69370-716F-4894-AD85-72F2A7AAE247}"/>
              </a:ext>
            </a:extLst>
          </p:cNvPr>
          <p:cNvGraphicFramePr>
            <a:graphicFrameLocks noGrp="1"/>
          </p:cNvGraphicFramePr>
          <p:nvPr>
            <p:extLst>
              <p:ext uri="{D42A27DB-BD31-4B8C-83A1-F6EECF244321}">
                <p14:modId xmlns:p14="http://schemas.microsoft.com/office/powerpoint/2010/main" val="2329442575"/>
              </p:ext>
            </p:extLst>
          </p:nvPr>
        </p:nvGraphicFramePr>
        <p:xfrm>
          <a:off x="1721963" y="4578817"/>
          <a:ext cx="6096000" cy="457200"/>
        </p:xfrm>
        <a:graphic>
          <a:graphicData uri="http://schemas.openxmlformats.org/drawingml/2006/table">
            <a:tbl>
              <a:tblPr bandRow="1">
                <a:tableStyleId>{5C22544A-7EE6-4342-B048-85BDC9FD1C3A}</a:tableStyleId>
              </a:tblPr>
              <a:tblGrid>
                <a:gridCol w="2689782">
                  <a:extLst>
                    <a:ext uri="{9D8B030D-6E8A-4147-A177-3AD203B41FA5}">
                      <a16:colId xmlns:a16="http://schemas.microsoft.com/office/drawing/2014/main" val="4014062382"/>
                    </a:ext>
                  </a:extLst>
                </a:gridCol>
                <a:gridCol w="1593130">
                  <a:extLst>
                    <a:ext uri="{9D8B030D-6E8A-4147-A177-3AD203B41FA5}">
                      <a16:colId xmlns:a16="http://schemas.microsoft.com/office/drawing/2014/main" val="1948016712"/>
                    </a:ext>
                  </a:extLst>
                </a:gridCol>
                <a:gridCol w="1813088">
                  <a:extLst>
                    <a:ext uri="{9D8B030D-6E8A-4147-A177-3AD203B41FA5}">
                      <a16:colId xmlns:a16="http://schemas.microsoft.com/office/drawing/2014/main" val="4030612402"/>
                    </a:ext>
                  </a:extLst>
                </a:gridCol>
              </a:tblGrid>
              <a:tr h="370840">
                <a:tc>
                  <a:txBody>
                    <a:bodyPr/>
                    <a:lstStyle/>
                    <a:p>
                      <a:pPr algn="ctr"/>
                      <a:r>
                        <a:rPr lang="en-US" sz="2400" dirty="0">
                          <a:latin typeface="HelveticaNeue" panose="00000400000000000000" pitchFamily="2" charset="0"/>
                        </a:rPr>
                        <a:t>Book Underwriter</a:t>
                      </a:r>
                    </a:p>
                  </a:txBody>
                  <a:tcPr/>
                </a:tc>
                <a:tc>
                  <a:txBody>
                    <a:bodyPr/>
                    <a:lstStyle/>
                    <a:p>
                      <a:pPr algn="ctr"/>
                      <a:r>
                        <a:rPr lang="en-US" sz="2400" dirty="0">
                          <a:latin typeface="HelveticaNeue" panose="00000400000000000000" pitchFamily="2" charset="0"/>
                        </a:rPr>
                        <a:t>Advisor</a:t>
                      </a:r>
                    </a:p>
                  </a:txBody>
                  <a:tcPr/>
                </a:tc>
                <a:tc>
                  <a:txBody>
                    <a:bodyPr/>
                    <a:lstStyle/>
                    <a:p>
                      <a:pPr algn="ctr"/>
                      <a:r>
                        <a:rPr lang="en-US" sz="2400" dirty="0">
                          <a:latin typeface="HelveticaNeue" panose="00000400000000000000" pitchFamily="2" charset="0"/>
                        </a:rPr>
                        <a:t>Consultant</a:t>
                      </a:r>
                    </a:p>
                  </a:txBody>
                  <a:tcPr/>
                </a:tc>
                <a:extLst>
                  <a:ext uri="{0D108BD9-81ED-4DB2-BD59-A6C34878D82A}">
                    <a16:rowId xmlns:a16="http://schemas.microsoft.com/office/drawing/2014/main" val="987405827"/>
                  </a:ext>
                </a:extLst>
              </a:tr>
            </a:tbl>
          </a:graphicData>
        </a:graphic>
      </p:graphicFrame>
      <p:graphicFrame>
        <p:nvGraphicFramePr>
          <p:cNvPr id="23" name="Table 19">
            <a:extLst>
              <a:ext uri="{FF2B5EF4-FFF2-40B4-BE49-F238E27FC236}">
                <a16:creationId xmlns:a16="http://schemas.microsoft.com/office/drawing/2014/main" id="{2FC58DDD-B1CD-4366-947F-AD17EF931744}"/>
              </a:ext>
            </a:extLst>
          </p:cNvPr>
          <p:cNvGraphicFramePr>
            <a:graphicFrameLocks noGrp="1"/>
          </p:cNvGraphicFramePr>
          <p:nvPr>
            <p:extLst>
              <p:ext uri="{D42A27DB-BD31-4B8C-83A1-F6EECF244321}">
                <p14:modId xmlns:p14="http://schemas.microsoft.com/office/powerpoint/2010/main" val="3045376444"/>
              </p:ext>
            </p:extLst>
          </p:nvPr>
        </p:nvGraphicFramePr>
        <p:xfrm>
          <a:off x="1721962" y="5662042"/>
          <a:ext cx="6096002" cy="457200"/>
        </p:xfrm>
        <a:graphic>
          <a:graphicData uri="http://schemas.openxmlformats.org/drawingml/2006/table">
            <a:tbl>
              <a:tblPr bandRow="1">
                <a:tableStyleId>{5C22544A-7EE6-4342-B048-85BDC9FD1C3A}</a:tableStyleId>
              </a:tblPr>
              <a:tblGrid>
                <a:gridCol w="3048001">
                  <a:extLst>
                    <a:ext uri="{9D8B030D-6E8A-4147-A177-3AD203B41FA5}">
                      <a16:colId xmlns:a16="http://schemas.microsoft.com/office/drawing/2014/main" val="1948016712"/>
                    </a:ext>
                  </a:extLst>
                </a:gridCol>
                <a:gridCol w="3048001">
                  <a:extLst>
                    <a:ext uri="{9D8B030D-6E8A-4147-A177-3AD203B41FA5}">
                      <a16:colId xmlns:a16="http://schemas.microsoft.com/office/drawing/2014/main" val="4030612402"/>
                    </a:ext>
                  </a:extLst>
                </a:gridCol>
              </a:tblGrid>
              <a:tr h="370840">
                <a:tc>
                  <a:txBody>
                    <a:bodyPr/>
                    <a:lstStyle/>
                    <a:p>
                      <a:pPr algn="ctr"/>
                      <a:r>
                        <a:rPr lang="en-US" sz="2400" dirty="0">
                          <a:latin typeface="HelveticaNeue" panose="00000400000000000000" pitchFamily="2" charset="0"/>
                        </a:rPr>
                        <a:t>Advisor</a:t>
                      </a:r>
                    </a:p>
                  </a:txBody>
                  <a:tcPr>
                    <a:solidFill>
                      <a:srgbClr val="E9EDF4"/>
                    </a:solidFill>
                  </a:tcPr>
                </a:tc>
                <a:tc>
                  <a:txBody>
                    <a:bodyPr/>
                    <a:lstStyle/>
                    <a:p>
                      <a:pPr algn="ctr"/>
                      <a:r>
                        <a:rPr lang="en-US" sz="2400" dirty="0">
                          <a:latin typeface="HelveticaNeue" panose="00000400000000000000" pitchFamily="2" charset="0"/>
                        </a:rPr>
                        <a:t>Consultant</a:t>
                      </a:r>
                    </a:p>
                  </a:txBody>
                  <a:tcPr>
                    <a:solidFill>
                      <a:srgbClr val="E9EDF4"/>
                    </a:solidFill>
                  </a:tcPr>
                </a:tc>
                <a:extLst>
                  <a:ext uri="{0D108BD9-81ED-4DB2-BD59-A6C34878D82A}">
                    <a16:rowId xmlns:a16="http://schemas.microsoft.com/office/drawing/2014/main" val="987405827"/>
                  </a:ext>
                </a:extLst>
              </a:tr>
            </a:tbl>
          </a:graphicData>
        </a:graphic>
      </p:graphicFrame>
      <p:sp>
        <p:nvSpPr>
          <p:cNvPr id="9" name="object 2">
            <a:extLst>
              <a:ext uri="{FF2B5EF4-FFF2-40B4-BE49-F238E27FC236}">
                <a16:creationId xmlns:a16="http://schemas.microsoft.com/office/drawing/2014/main" id="{8D2F86EA-C0F0-4D66-AC13-9B55C518159E}"/>
              </a:ext>
            </a:extLst>
          </p:cNvPr>
          <p:cNvSpPr txBox="1">
            <a:spLocks/>
          </p:cNvSpPr>
          <p:nvPr/>
        </p:nvSpPr>
        <p:spPr>
          <a:xfrm>
            <a:off x="7923412" y="1717942"/>
            <a:ext cx="1086858" cy="641201"/>
          </a:xfrm>
          <a:prstGeom prst="rect">
            <a:avLst/>
          </a:prstGeom>
        </p:spPr>
        <p:txBody>
          <a:bodyPr vert="horz" wrap="square" lIns="0" tIns="12700" rIns="0" bIns="0" rtlCol="0">
            <a:spAutoFit/>
          </a:bodyPr>
          <a:lstStyle>
            <a:lvl1pPr>
              <a:defRPr sz="3800" b="0" i="0">
                <a:solidFill>
                  <a:srgbClr val="16649A"/>
                </a:solidFill>
                <a:latin typeface="Arial"/>
                <a:ea typeface="+mj-ea"/>
                <a:cs typeface="Arial"/>
              </a:defRPr>
            </a:lvl1pPr>
          </a:lstStyle>
          <a:p>
            <a:pPr marL="12700" algn="ctr">
              <a:spcBef>
                <a:spcPts val="100"/>
              </a:spcBef>
            </a:pPr>
            <a:r>
              <a:rPr lang="en-US" sz="2000" b="1" kern="0" spc="10" dirty="0">
                <a:solidFill>
                  <a:srgbClr val="C00000"/>
                </a:solidFill>
              </a:rPr>
              <a:t>Lead </a:t>
            </a:r>
          </a:p>
          <a:p>
            <a:pPr marL="12700" algn="ctr">
              <a:spcBef>
                <a:spcPts val="100"/>
              </a:spcBef>
            </a:pPr>
            <a:r>
              <a:rPr lang="en-US" sz="2000" b="1" kern="0" spc="10" dirty="0">
                <a:solidFill>
                  <a:srgbClr val="C00000"/>
                </a:solidFill>
              </a:rPr>
              <a:t>Manager</a:t>
            </a:r>
          </a:p>
        </p:txBody>
      </p:sp>
      <p:sp>
        <p:nvSpPr>
          <p:cNvPr id="4" name="object 2">
            <a:extLst>
              <a:ext uri="{FF2B5EF4-FFF2-40B4-BE49-F238E27FC236}">
                <a16:creationId xmlns:a16="http://schemas.microsoft.com/office/drawing/2014/main" id="{EC2BBC62-0861-4A92-8971-D1637E0318B3}"/>
              </a:ext>
            </a:extLst>
          </p:cNvPr>
          <p:cNvSpPr txBox="1">
            <a:spLocks/>
          </p:cNvSpPr>
          <p:nvPr/>
        </p:nvSpPr>
        <p:spPr>
          <a:xfrm>
            <a:off x="7923412" y="3108399"/>
            <a:ext cx="1086858" cy="641201"/>
          </a:xfrm>
          <a:prstGeom prst="rect">
            <a:avLst/>
          </a:prstGeom>
        </p:spPr>
        <p:txBody>
          <a:bodyPr vert="horz" wrap="square" lIns="0" tIns="12700" rIns="0" bIns="0" rtlCol="0">
            <a:spAutoFit/>
          </a:bodyPr>
          <a:lstStyle>
            <a:lvl1pPr>
              <a:defRPr sz="3800" b="0" i="0">
                <a:solidFill>
                  <a:srgbClr val="16649A"/>
                </a:solidFill>
                <a:latin typeface="Arial"/>
                <a:ea typeface="+mj-ea"/>
                <a:cs typeface="Arial"/>
              </a:defRPr>
            </a:lvl1pPr>
          </a:lstStyle>
          <a:p>
            <a:pPr marL="12700" algn="ctr">
              <a:spcBef>
                <a:spcPts val="100"/>
              </a:spcBef>
            </a:pPr>
            <a:r>
              <a:rPr lang="en-US" sz="2000" b="1" kern="0" spc="10" dirty="0">
                <a:solidFill>
                  <a:srgbClr val="C00000"/>
                </a:solidFill>
              </a:rPr>
              <a:t>Co - </a:t>
            </a:r>
          </a:p>
          <a:p>
            <a:pPr marL="12700" algn="ctr">
              <a:spcBef>
                <a:spcPts val="100"/>
              </a:spcBef>
            </a:pPr>
            <a:r>
              <a:rPr lang="en-US" sz="2000" b="1" kern="0" spc="10" dirty="0">
                <a:solidFill>
                  <a:srgbClr val="C00000"/>
                </a:solidFill>
              </a:rPr>
              <a:t>Manager</a:t>
            </a:r>
          </a:p>
        </p:txBody>
      </p:sp>
      <p:sp>
        <p:nvSpPr>
          <p:cNvPr id="5" name="object 2">
            <a:extLst>
              <a:ext uri="{FF2B5EF4-FFF2-40B4-BE49-F238E27FC236}">
                <a16:creationId xmlns:a16="http://schemas.microsoft.com/office/drawing/2014/main" id="{C352AEB1-7853-4172-B4E0-7A9753B19E20}"/>
              </a:ext>
            </a:extLst>
          </p:cNvPr>
          <p:cNvSpPr txBox="1">
            <a:spLocks/>
          </p:cNvSpPr>
          <p:nvPr/>
        </p:nvSpPr>
        <p:spPr>
          <a:xfrm>
            <a:off x="7817480" y="5607231"/>
            <a:ext cx="1361990" cy="566822"/>
          </a:xfrm>
          <a:prstGeom prst="rect">
            <a:avLst/>
          </a:prstGeom>
        </p:spPr>
        <p:txBody>
          <a:bodyPr vert="horz" wrap="square" lIns="0" tIns="12700" rIns="0" bIns="0" rtlCol="0">
            <a:spAutoFit/>
          </a:bodyPr>
          <a:lstStyle>
            <a:lvl1pPr>
              <a:defRPr sz="3800" b="0" i="0">
                <a:solidFill>
                  <a:srgbClr val="16649A"/>
                </a:solidFill>
                <a:latin typeface="Arial"/>
                <a:ea typeface="+mj-ea"/>
                <a:cs typeface="Arial"/>
              </a:defRPr>
            </a:lvl1pPr>
          </a:lstStyle>
          <a:p>
            <a:pPr marL="12700" algn="ctr">
              <a:spcBef>
                <a:spcPts val="100"/>
              </a:spcBef>
            </a:pPr>
            <a:r>
              <a:rPr lang="en-US" sz="1800" b="1" kern="0" spc="10" dirty="0">
                <a:solidFill>
                  <a:srgbClr val="C00000"/>
                </a:solidFill>
              </a:rPr>
              <a:t>Document Processor</a:t>
            </a:r>
          </a:p>
        </p:txBody>
      </p:sp>
      <p:sp>
        <p:nvSpPr>
          <p:cNvPr id="6" name="object 2">
            <a:extLst>
              <a:ext uri="{FF2B5EF4-FFF2-40B4-BE49-F238E27FC236}">
                <a16:creationId xmlns:a16="http://schemas.microsoft.com/office/drawing/2014/main" id="{B2E8F92A-488D-4D2B-B377-194B49F3F711}"/>
              </a:ext>
            </a:extLst>
          </p:cNvPr>
          <p:cNvSpPr txBox="1">
            <a:spLocks/>
          </p:cNvSpPr>
          <p:nvPr/>
        </p:nvSpPr>
        <p:spPr>
          <a:xfrm>
            <a:off x="7815725" y="4524007"/>
            <a:ext cx="1361990" cy="566822"/>
          </a:xfrm>
          <a:prstGeom prst="rect">
            <a:avLst/>
          </a:prstGeom>
        </p:spPr>
        <p:txBody>
          <a:bodyPr vert="horz" wrap="square" lIns="0" tIns="12700" rIns="0" bIns="0" rtlCol="0">
            <a:spAutoFit/>
          </a:bodyPr>
          <a:lstStyle>
            <a:lvl1pPr>
              <a:defRPr sz="3800" b="0" i="0">
                <a:solidFill>
                  <a:srgbClr val="16649A"/>
                </a:solidFill>
                <a:latin typeface="Arial"/>
                <a:ea typeface="+mj-ea"/>
                <a:cs typeface="Arial"/>
              </a:defRPr>
            </a:lvl1pPr>
          </a:lstStyle>
          <a:p>
            <a:pPr marL="12700" algn="ctr">
              <a:spcBef>
                <a:spcPts val="100"/>
              </a:spcBef>
            </a:pPr>
            <a:r>
              <a:rPr lang="en-US" sz="1800" b="1" kern="0" spc="10" dirty="0">
                <a:solidFill>
                  <a:srgbClr val="C00000"/>
                </a:solidFill>
              </a:rPr>
              <a:t>Price Band Advisor</a:t>
            </a:r>
          </a:p>
        </p:txBody>
      </p:sp>
    </p:spTree>
    <p:extLst>
      <p:ext uri="{BB962C8B-B14F-4D97-AF65-F5344CB8AC3E}">
        <p14:creationId xmlns:p14="http://schemas.microsoft.com/office/powerpoint/2010/main" val="373416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Table&#10;&#10;Description automatically generated">
            <a:extLst>
              <a:ext uri="{FF2B5EF4-FFF2-40B4-BE49-F238E27FC236}">
                <a16:creationId xmlns:a16="http://schemas.microsoft.com/office/drawing/2014/main" id="{5A9AC409-83AD-4D49-B0D0-CEE3048EB9FF}"/>
              </a:ext>
            </a:extLst>
          </p:cNvPr>
          <p:cNvPicPr>
            <a:picLocks noChangeAspect="1"/>
          </p:cNvPicPr>
          <p:nvPr/>
        </p:nvPicPr>
        <p:blipFill>
          <a:blip r:embed="rId2"/>
          <a:stretch>
            <a:fillRect/>
          </a:stretch>
        </p:blipFill>
        <p:spPr>
          <a:xfrm>
            <a:off x="4540095" y="333794"/>
            <a:ext cx="3563985" cy="3519225"/>
          </a:xfrm>
          <a:prstGeom prst="rect">
            <a:avLst/>
          </a:prstGeom>
        </p:spPr>
      </p:pic>
      <p:pic>
        <p:nvPicPr>
          <p:cNvPr id="6" name="Picture 8" descr="Table&#10;&#10;Description automatically generated">
            <a:extLst>
              <a:ext uri="{FF2B5EF4-FFF2-40B4-BE49-F238E27FC236}">
                <a16:creationId xmlns:a16="http://schemas.microsoft.com/office/drawing/2014/main" id="{6A14D24F-39B2-47C9-9F22-900BC810CCE6}"/>
              </a:ext>
            </a:extLst>
          </p:cNvPr>
          <p:cNvPicPr>
            <a:picLocks noChangeAspect="1"/>
          </p:cNvPicPr>
          <p:nvPr/>
        </p:nvPicPr>
        <p:blipFill>
          <a:blip r:embed="rId3"/>
          <a:stretch>
            <a:fillRect/>
          </a:stretch>
        </p:blipFill>
        <p:spPr>
          <a:xfrm>
            <a:off x="434287" y="2586460"/>
            <a:ext cx="3150762" cy="1894418"/>
          </a:xfrm>
          <a:prstGeom prst="rect">
            <a:avLst/>
          </a:prstGeom>
        </p:spPr>
      </p:pic>
      <p:pic>
        <p:nvPicPr>
          <p:cNvPr id="3" name="Picture 4" descr="Table&#10;&#10;Description automatically generated">
            <a:extLst>
              <a:ext uri="{FF2B5EF4-FFF2-40B4-BE49-F238E27FC236}">
                <a16:creationId xmlns:a16="http://schemas.microsoft.com/office/drawing/2014/main" id="{86D9BF29-8403-4FF3-9A87-F91F8F0BDAA4}"/>
              </a:ext>
            </a:extLst>
          </p:cNvPr>
          <p:cNvPicPr>
            <a:picLocks noChangeAspect="1"/>
          </p:cNvPicPr>
          <p:nvPr/>
        </p:nvPicPr>
        <p:blipFill>
          <a:blip r:embed="rId4"/>
          <a:stretch>
            <a:fillRect/>
          </a:stretch>
        </p:blipFill>
        <p:spPr>
          <a:xfrm>
            <a:off x="4029389" y="4103438"/>
            <a:ext cx="4903595" cy="1456288"/>
          </a:xfrm>
          <a:prstGeom prst="rect">
            <a:avLst/>
          </a:prstGeom>
        </p:spPr>
      </p:pic>
      <p:sp>
        <p:nvSpPr>
          <p:cNvPr id="5" name="TextBox 4">
            <a:extLst>
              <a:ext uri="{FF2B5EF4-FFF2-40B4-BE49-F238E27FC236}">
                <a16:creationId xmlns:a16="http://schemas.microsoft.com/office/drawing/2014/main" id="{32CB9BBE-7F26-4E3C-92B9-4EB0C52C0A04}"/>
              </a:ext>
            </a:extLst>
          </p:cNvPr>
          <p:cNvSpPr txBox="1"/>
          <p:nvPr/>
        </p:nvSpPr>
        <p:spPr>
          <a:xfrm>
            <a:off x="495719" y="526031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Registrar:</a:t>
            </a:r>
            <a:endParaRPr kumimoji="0" lang="en-US" sz="1800" b="0" i="0" u="none" strike="noStrike" kern="1200" cap="none" spc="0" normalizeH="0" baseline="0" noProof="0" dirty="0">
              <a:ln>
                <a:noFill/>
              </a:ln>
              <a:solidFill>
                <a:prstClr val="white"/>
              </a:solidFill>
              <a:effectLst/>
              <a:uLnTx/>
              <a:uFillTx/>
              <a:latin typeface="Calibri"/>
              <a:ea typeface="+mn-lt"/>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lt"/>
                <a:cs typeface="Calibri"/>
              </a:rPr>
              <a:t>KF </a:t>
            </a:r>
            <a:r>
              <a:rPr kumimoji="0" lang="en-US" sz="1800" b="0" i="0" u="none" strike="noStrike" kern="1200" cap="none" spc="0" normalizeH="0" baseline="0" noProof="0" dirty="0" err="1">
                <a:ln>
                  <a:noFill/>
                </a:ln>
                <a:solidFill>
                  <a:prstClr val="white"/>
                </a:solidFill>
                <a:effectLst/>
                <a:uLnTx/>
                <a:uFillTx/>
                <a:latin typeface="Calibri"/>
                <a:ea typeface="+mn-lt"/>
                <a:cs typeface="Calibri"/>
              </a:rPr>
              <a:t>Infitech</a:t>
            </a:r>
            <a:r>
              <a:rPr kumimoji="0" lang="en-US" sz="1800" b="0" i="0" u="none" strike="noStrike" kern="1200" cap="none" spc="0" normalizeH="0" baseline="0" noProof="0" dirty="0">
                <a:ln>
                  <a:noFill/>
                </a:ln>
                <a:solidFill>
                  <a:prstClr val="white"/>
                </a:solidFill>
                <a:effectLst/>
                <a:uLnTx/>
                <a:uFillTx/>
                <a:latin typeface="Calibri"/>
                <a:ea typeface="+mn-lt"/>
                <a:cs typeface="Calibri"/>
              </a:rPr>
              <a:t> Private Limited</a:t>
            </a:r>
            <a:endParaRPr kumimoji="0" lang="en-US" sz="1800" b="0" i="0" u="none" strike="noStrike" kern="1200" cap="none" spc="0" normalizeH="0" baseline="0" noProof="0">
              <a:ln>
                <a:noFill/>
              </a:ln>
              <a:solidFill>
                <a:prstClr val="white"/>
              </a:solidFill>
              <a:effectLst/>
              <a:uLnTx/>
              <a:uFillTx/>
              <a:latin typeface="Calibri"/>
              <a:ea typeface="+mn-ea"/>
              <a:cs typeface="Calibri"/>
            </a:endParaRPr>
          </a:p>
        </p:txBody>
      </p:sp>
      <p:pic>
        <p:nvPicPr>
          <p:cNvPr id="7" name="Picture 7" descr="A picture containing drawing&#10;&#10;Description automatically generated">
            <a:extLst>
              <a:ext uri="{FF2B5EF4-FFF2-40B4-BE49-F238E27FC236}">
                <a16:creationId xmlns:a16="http://schemas.microsoft.com/office/drawing/2014/main" id="{563B6B9B-58E7-44CD-9998-B2E8DA02B475}"/>
              </a:ext>
            </a:extLst>
          </p:cNvPr>
          <p:cNvPicPr>
            <a:picLocks noChangeAspect="1"/>
          </p:cNvPicPr>
          <p:nvPr/>
        </p:nvPicPr>
        <p:blipFill>
          <a:blip r:embed="rId5"/>
          <a:stretch>
            <a:fillRect/>
          </a:stretch>
        </p:blipFill>
        <p:spPr>
          <a:xfrm>
            <a:off x="864158" y="864577"/>
            <a:ext cx="2014694" cy="849923"/>
          </a:xfrm>
          <a:prstGeom prst="rect">
            <a:avLst/>
          </a:prstGeom>
        </p:spPr>
      </p:pic>
    </p:spTree>
    <p:extLst>
      <p:ext uri="{BB962C8B-B14F-4D97-AF65-F5344CB8AC3E}">
        <p14:creationId xmlns:p14="http://schemas.microsoft.com/office/powerpoint/2010/main" val="2858543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Table&#10;&#10;Description automatically generated">
            <a:extLst>
              <a:ext uri="{FF2B5EF4-FFF2-40B4-BE49-F238E27FC236}">
                <a16:creationId xmlns:a16="http://schemas.microsoft.com/office/drawing/2014/main" id="{5A9AC409-83AD-4D49-B0D0-CEE3048EB9FF}"/>
              </a:ext>
            </a:extLst>
          </p:cNvPr>
          <p:cNvPicPr>
            <a:picLocks noChangeAspect="1"/>
          </p:cNvPicPr>
          <p:nvPr/>
        </p:nvPicPr>
        <p:blipFill>
          <a:blip r:embed="rId2"/>
          <a:stretch>
            <a:fillRect/>
          </a:stretch>
        </p:blipFill>
        <p:spPr>
          <a:xfrm>
            <a:off x="3906818" y="333794"/>
            <a:ext cx="4612826" cy="3519225"/>
          </a:xfrm>
          <a:prstGeom prst="rect">
            <a:avLst/>
          </a:prstGeom>
        </p:spPr>
      </p:pic>
      <p:pic>
        <p:nvPicPr>
          <p:cNvPr id="6" name="Picture 8" descr="Table&#10;&#10;Description automatically generated">
            <a:extLst>
              <a:ext uri="{FF2B5EF4-FFF2-40B4-BE49-F238E27FC236}">
                <a16:creationId xmlns:a16="http://schemas.microsoft.com/office/drawing/2014/main" id="{6A14D24F-39B2-47C9-9F22-900BC810CCE6}"/>
              </a:ext>
            </a:extLst>
          </p:cNvPr>
          <p:cNvPicPr>
            <a:picLocks noChangeAspect="1"/>
          </p:cNvPicPr>
          <p:nvPr/>
        </p:nvPicPr>
        <p:blipFill>
          <a:blip r:embed="rId3"/>
          <a:stretch>
            <a:fillRect/>
          </a:stretch>
        </p:blipFill>
        <p:spPr>
          <a:xfrm>
            <a:off x="476155" y="2770046"/>
            <a:ext cx="2891181" cy="2163641"/>
          </a:xfrm>
          <a:prstGeom prst="rect">
            <a:avLst/>
          </a:prstGeom>
        </p:spPr>
      </p:pic>
      <p:pic>
        <p:nvPicPr>
          <p:cNvPr id="9" name="Picture 9" descr="Table&#10;&#10;Description automatically generated">
            <a:extLst>
              <a:ext uri="{FF2B5EF4-FFF2-40B4-BE49-F238E27FC236}">
                <a16:creationId xmlns:a16="http://schemas.microsoft.com/office/drawing/2014/main" id="{FE72B0CE-E18D-41ED-8C01-B107E060E798}"/>
              </a:ext>
            </a:extLst>
          </p:cNvPr>
          <p:cNvPicPr>
            <a:picLocks noChangeAspect="1"/>
          </p:cNvPicPr>
          <p:nvPr/>
        </p:nvPicPr>
        <p:blipFill>
          <a:blip r:embed="rId4"/>
          <a:stretch>
            <a:fillRect/>
          </a:stretch>
        </p:blipFill>
        <p:spPr>
          <a:xfrm>
            <a:off x="4039907" y="4285240"/>
            <a:ext cx="4597853" cy="1611847"/>
          </a:xfrm>
          <a:prstGeom prst="rect">
            <a:avLst/>
          </a:prstGeom>
        </p:spPr>
      </p:pic>
      <p:sp>
        <p:nvSpPr>
          <p:cNvPr id="3" name="TextBox 2">
            <a:extLst>
              <a:ext uri="{FF2B5EF4-FFF2-40B4-BE49-F238E27FC236}">
                <a16:creationId xmlns:a16="http://schemas.microsoft.com/office/drawing/2014/main" id="{FCA61DEC-3FF6-4180-B65E-D98A790E293B}"/>
              </a:ext>
            </a:extLst>
          </p:cNvPr>
          <p:cNvSpPr txBox="1"/>
          <p:nvPr/>
        </p:nvSpPr>
        <p:spPr>
          <a:xfrm>
            <a:off x="545960" y="5360796"/>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lt"/>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lt"/>
                <a:cs typeface="Calibri"/>
              </a:rPr>
              <a:t>Registrar:</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Big Share Services</a:t>
            </a:r>
            <a:endParaRPr kumimoji="0" lang="en-US" sz="1800" b="0" i="0" u="none" strike="noStrike" kern="1200" cap="none" spc="0" normalizeH="0" baseline="0" noProof="0" dirty="0">
              <a:ln>
                <a:noFill/>
              </a:ln>
              <a:solidFill>
                <a:prstClr val="white"/>
              </a:solidFill>
              <a:effectLst/>
              <a:uLnTx/>
              <a:uFillTx/>
              <a:latin typeface="Calibri"/>
              <a:ea typeface="+mn-lt"/>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Calibri"/>
            </a:endParaRPr>
          </a:p>
        </p:txBody>
      </p:sp>
      <p:pic>
        <p:nvPicPr>
          <p:cNvPr id="5" name="Picture 6" descr="Logo, company name&#10;&#10;Description automatically generated">
            <a:extLst>
              <a:ext uri="{FF2B5EF4-FFF2-40B4-BE49-F238E27FC236}">
                <a16:creationId xmlns:a16="http://schemas.microsoft.com/office/drawing/2014/main" id="{50E27D50-273D-48C1-93C2-0E9BAACCF5F3}"/>
              </a:ext>
            </a:extLst>
          </p:cNvPr>
          <p:cNvPicPr>
            <a:picLocks noChangeAspect="1"/>
          </p:cNvPicPr>
          <p:nvPr/>
        </p:nvPicPr>
        <p:blipFill>
          <a:blip r:embed="rId5"/>
          <a:stretch>
            <a:fillRect/>
          </a:stretch>
        </p:blipFill>
        <p:spPr>
          <a:xfrm>
            <a:off x="681089" y="907700"/>
            <a:ext cx="1861668" cy="1148863"/>
          </a:xfrm>
          <a:prstGeom prst="rect">
            <a:avLst/>
          </a:prstGeom>
        </p:spPr>
      </p:pic>
    </p:spTree>
    <p:extLst>
      <p:ext uri="{BB962C8B-B14F-4D97-AF65-F5344CB8AC3E}">
        <p14:creationId xmlns:p14="http://schemas.microsoft.com/office/powerpoint/2010/main" val="1266798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8" descr="Text&#10;&#10;Description automatically generated">
            <a:extLst>
              <a:ext uri="{FF2B5EF4-FFF2-40B4-BE49-F238E27FC236}">
                <a16:creationId xmlns:a16="http://schemas.microsoft.com/office/drawing/2014/main" id="{6A14D24F-39B2-47C9-9F22-900BC810CCE6}"/>
              </a:ext>
            </a:extLst>
          </p:cNvPr>
          <p:cNvPicPr>
            <a:picLocks noChangeAspect="1"/>
          </p:cNvPicPr>
          <p:nvPr/>
        </p:nvPicPr>
        <p:blipFill>
          <a:blip r:embed="rId2"/>
          <a:stretch>
            <a:fillRect/>
          </a:stretch>
        </p:blipFill>
        <p:spPr>
          <a:xfrm>
            <a:off x="400793" y="2814159"/>
            <a:ext cx="3209377" cy="986845"/>
          </a:xfrm>
          <a:prstGeom prst="rect">
            <a:avLst/>
          </a:prstGeom>
        </p:spPr>
      </p:pic>
      <p:pic>
        <p:nvPicPr>
          <p:cNvPr id="5" name="Picture 6" descr="Table&#10;&#10;Description automatically generated">
            <a:extLst>
              <a:ext uri="{FF2B5EF4-FFF2-40B4-BE49-F238E27FC236}">
                <a16:creationId xmlns:a16="http://schemas.microsoft.com/office/drawing/2014/main" id="{34A6B608-22CA-4269-A9E3-EC93DCD31D18}"/>
              </a:ext>
            </a:extLst>
          </p:cNvPr>
          <p:cNvPicPr>
            <a:picLocks noChangeAspect="1"/>
          </p:cNvPicPr>
          <p:nvPr/>
        </p:nvPicPr>
        <p:blipFill>
          <a:blip r:embed="rId3"/>
          <a:stretch>
            <a:fillRect/>
          </a:stretch>
        </p:blipFill>
        <p:spPr>
          <a:xfrm>
            <a:off x="3962400" y="289834"/>
            <a:ext cx="4158342" cy="4176549"/>
          </a:xfrm>
          <a:prstGeom prst="rect">
            <a:avLst/>
          </a:prstGeom>
        </p:spPr>
      </p:pic>
      <p:pic>
        <p:nvPicPr>
          <p:cNvPr id="7" name="Picture 7" descr="Table&#10;&#10;Description automatically generated">
            <a:extLst>
              <a:ext uri="{FF2B5EF4-FFF2-40B4-BE49-F238E27FC236}">
                <a16:creationId xmlns:a16="http://schemas.microsoft.com/office/drawing/2014/main" id="{A9CA4F69-AD4A-4020-ACA9-397319E91012}"/>
              </a:ext>
            </a:extLst>
          </p:cNvPr>
          <p:cNvPicPr>
            <a:picLocks noChangeAspect="1"/>
          </p:cNvPicPr>
          <p:nvPr/>
        </p:nvPicPr>
        <p:blipFill>
          <a:blip r:embed="rId4"/>
          <a:stretch>
            <a:fillRect/>
          </a:stretch>
        </p:blipFill>
        <p:spPr>
          <a:xfrm>
            <a:off x="4029389" y="4830038"/>
            <a:ext cx="4476540" cy="1409858"/>
          </a:xfrm>
          <a:prstGeom prst="rect">
            <a:avLst/>
          </a:prstGeom>
        </p:spPr>
      </p:pic>
      <p:sp>
        <p:nvSpPr>
          <p:cNvPr id="8" name="TextBox 7">
            <a:extLst>
              <a:ext uri="{FF2B5EF4-FFF2-40B4-BE49-F238E27FC236}">
                <a16:creationId xmlns:a16="http://schemas.microsoft.com/office/drawing/2014/main" id="{A201CEA1-BE86-4C3D-A1ED-A0781F649689}"/>
              </a:ext>
            </a:extLst>
          </p:cNvPr>
          <p:cNvSpPr txBox="1"/>
          <p:nvPr/>
        </p:nvSpPr>
        <p:spPr>
          <a:xfrm>
            <a:off x="495719" y="5260312"/>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lt"/>
                <a:cs typeface="Calibri"/>
              </a:rPr>
              <a:t>Registrar: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KF </a:t>
            </a:r>
            <a:r>
              <a:rPr kumimoji="0" lang="en-US" sz="1800" b="0" i="0" u="none" strike="noStrike" kern="1200" cap="none" spc="0" normalizeH="0" baseline="0" noProof="0" dirty="0" err="1">
                <a:ln>
                  <a:noFill/>
                </a:ln>
                <a:solidFill>
                  <a:prstClr val="white"/>
                </a:solidFill>
                <a:effectLst/>
                <a:uLnTx/>
                <a:uFillTx/>
                <a:latin typeface="Calibri"/>
                <a:ea typeface="+mn-ea"/>
                <a:cs typeface="+mn-cs"/>
              </a:rPr>
              <a:t>Infitech</a:t>
            </a:r>
            <a:r>
              <a:rPr kumimoji="0" lang="en-US" sz="1800" b="0" i="0" u="none" strike="noStrike" kern="1200" cap="none" spc="0" normalizeH="0" baseline="0" noProof="0" dirty="0">
                <a:ln>
                  <a:noFill/>
                </a:ln>
                <a:solidFill>
                  <a:prstClr val="white"/>
                </a:solidFill>
                <a:effectLst/>
                <a:uLnTx/>
                <a:uFillTx/>
                <a:latin typeface="Calibri"/>
                <a:ea typeface="+mn-ea"/>
                <a:cs typeface="+mn-cs"/>
              </a:rPr>
              <a:t> Private Limited</a:t>
            </a:r>
            <a:endParaRPr kumimoji="0" lang="en-US" sz="1800" b="0" i="0" u="none" strike="noStrike" kern="1200" cap="none" spc="0" normalizeH="0" baseline="0" noProof="0" dirty="0">
              <a:ln>
                <a:noFill/>
              </a:ln>
              <a:solidFill>
                <a:prstClr val="white"/>
              </a:solidFill>
              <a:effectLst/>
              <a:uLnTx/>
              <a:uFillTx/>
              <a:latin typeface="Calibri"/>
              <a:ea typeface="+mn-lt"/>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Calibri"/>
            </a:endParaRPr>
          </a:p>
        </p:txBody>
      </p:sp>
      <p:pic>
        <p:nvPicPr>
          <p:cNvPr id="9" name="Picture 9" descr="A picture containing logo&#10;&#10;Description automatically generated">
            <a:extLst>
              <a:ext uri="{FF2B5EF4-FFF2-40B4-BE49-F238E27FC236}">
                <a16:creationId xmlns:a16="http://schemas.microsoft.com/office/drawing/2014/main" id="{BC8B85F4-538A-47FC-913E-7603339C3124}"/>
              </a:ext>
            </a:extLst>
          </p:cNvPr>
          <p:cNvPicPr>
            <a:picLocks noChangeAspect="1"/>
          </p:cNvPicPr>
          <p:nvPr/>
        </p:nvPicPr>
        <p:blipFill>
          <a:blip r:embed="rId5"/>
          <a:stretch>
            <a:fillRect/>
          </a:stretch>
        </p:blipFill>
        <p:spPr>
          <a:xfrm>
            <a:off x="545960" y="979605"/>
            <a:ext cx="2743200" cy="661737"/>
          </a:xfrm>
          <a:prstGeom prst="rect">
            <a:avLst/>
          </a:prstGeom>
        </p:spPr>
      </p:pic>
    </p:spTree>
    <p:extLst>
      <p:ext uri="{BB962C8B-B14F-4D97-AF65-F5344CB8AC3E}">
        <p14:creationId xmlns:p14="http://schemas.microsoft.com/office/powerpoint/2010/main" val="2652689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AFB7-FFFB-4175-97DE-126010EEA68D}"/>
              </a:ext>
            </a:extLst>
          </p:cNvPr>
          <p:cNvSpPr>
            <a:spLocks noGrp="1"/>
          </p:cNvSpPr>
          <p:nvPr>
            <p:ph type="title"/>
          </p:nvPr>
        </p:nvSpPr>
        <p:spPr>
          <a:xfrm>
            <a:off x="535940" y="242316"/>
            <a:ext cx="8072119" cy="584775"/>
          </a:xfrm>
        </p:spPr>
        <p:txBody>
          <a:bodyPr wrap="square" lIns="0" tIns="0" rIns="0" bIns="0" anchor="t">
            <a:spAutoFit/>
          </a:bodyPr>
          <a:lstStyle/>
          <a:p>
            <a:r>
              <a:rPr lang="en-GB"/>
              <a:t>Role of </a:t>
            </a:r>
            <a:r>
              <a:rPr lang="en-GB" b="1"/>
              <a:t>Lead Manager</a:t>
            </a:r>
            <a:r>
              <a:rPr lang="en-GB"/>
              <a:t> in New Issue</a:t>
            </a:r>
          </a:p>
        </p:txBody>
      </p:sp>
      <p:sp>
        <p:nvSpPr>
          <p:cNvPr id="3" name="Text Placeholder 2">
            <a:extLst>
              <a:ext uri="{FF2B5EF4-FFF2-40B4-BE49-F238E27FC236}">
                <a16:creationId xmlns:a16="http://schemas.microsoft.com/office/drawing/2014/main" id="{52BA6D1E-2BF3-43C4-94F6-DFD4EF82E430}"/>
              </a:ext>
            </a:extLst>
          </p:cNvPr>
          <p:cNvSpPr>
            <a:spLocks noGrp="1"/>
          </p:cNvSpPr>
          <p:nvPr>
            <p:ph type="body" idx="1"/>
          </p:nvPr>
        </p:nvSpPr>
        <p:spPr>
          <a:xfrm>
            <a:off x="535940" y="1252220"/>
            <a:ext cx="8233832" cy="2585323"/>
          </a:xfrm>
        </p:spPr>
        <p:txBody>
          <a:bodyPr wrap="square" lIns="0" tIns="0" rIns="0" bIns="0" anchor="t">
            <a:spAutoFit/>
          </a:bodyPr>
          <a:lstStyle/>
          <a:p>
            <a:pPr marL="342900" indent="-342900">
              <a:buAutoNum type="arabicPeriod"/>
            </a:pPr>
            <a:r>
              <a:rPr lang="en-GB"/>
              <a:t>Independent Financial Institution </a:t>
            </a:r>
            <a:r>
              <a:rPr lang="en-GB" u="sng"/>
              <a:t>appointed</a:t>
            </a:r>
            <a:r>
              <a:rPr lang="en-GB"/>
              <a:t> by the company </a:t>
            </a:r>
          </a:p>
          <a:p>
            <a:pPr marL="342900" indent="-342900">
              <a:buAutoNum type="arabicPeriod"/>
            </a:pPr>
            <a:r>
              <a:rPr lang="en-GB"/>
              <a:t>LM should have a valid SEBI registration to be appointed</a:t>
            </a:r>
          </a:p>
          <a:p>
            <a:pPr marL="342900" indent="-342900">
              <a:buAutoNum type="arabicPeriod"/>
            </a:pPr>
            <a:r>
              <a:rPr lang="en-GB" u="sng"/>
              <a:t>MoU</a:t>
            </a:r>
            <a:r>
              <a:rPr lang="en-GB"/>
              <a:t> to be signed with the issuing company. It </a:t>
            </a:r>
            <a:r>
              <a:rPr lang="en-GB">
                <a:cs typeface="Calibri"/>
              </a:rPr>
              <a:t>should highlight mutual rights, liabilities and obligations relating to issue</a:t>
            </a:r>
            <a:endParaRPr lang="en-GB" u="sng">
              <a:cs typeface="Calibri"/>
            </a:endParaRPr>
          </a:p>
          <a:p>
            <a:pPr marL="342900" indent="-342900">
              <a:buAutoNum type="arabicPeriod"/>
            </a:pPr>
            <a:r>
              <a:rPr lang="en-GB">
                <a:cs typeface="Calibri"/>
              </a:rPr>
              <a:t>Guidelines on the maximum limits of LMs by SEBI as laid down in Section 30 of SEBI Act, 1992: </a:t>
            </a:r>
          </a:p>
          <a:p>
            <a:endParaRPr lang="en-GB">
              <a:cs typeface="Calibri"/>
            </a:endParaRPr>
          </a:p>
          <a:p>
            <a:pPr marL="342900" indent="-342900">
              <a:buAutoNum type="arabicPeriod"/>
            </a:pPr>
            <a:endParaRPr lang="en-GB"/>
          </a:p>
          <a:p>
            <a:pPr lvl="1"/>
            <a:endParaRPr lang="en-GB" sz="1200"/>
          </a:p>
          <a:p>
            <a:pPr marL="800100" lvl="1" indent="-342900">
              <a:buAutoNum type="arabicPeriod"/>
            </a:pPr>
            <a:endParaRPr lang="en-GB" sz="1200"/>
          </a:p>
        </p:txBody>
      </p:sp>
      <p:graphicFrame>
        <p:nvGraphicFramePr>
          <p:cNvPr id="4" name="Diagram 4">
            <a:extLst>
              <a:ext uri="{FF2B5EF4-FFF2-40B4-BE49-F238E27FC236}">
                <a16:creationId xmlns:a16="http://schemas.microsoft.com/office/drawing/2014/main" id="{2DC30E82-86FD-43CC-BD2A-4CFFCEEE0CBC}"/>
              </a:ext>
            </a:extLst>
          </p:cNvPr>
          <p:cNvGraphicFramePr/>
          <p:nvPr>
            <p:extLst>
              <p:ext uri="{D42A27DB-BD31-4B8C-83A1-F6EECF244321}">
                <p14:modId xmlns:p14="http://schemas.microsoft.com/office/powerpoint/2010/main" val="304688194"/>
              </p:ext>
            </p:extLst>
          </p:nvPr>
        </p:nvGraphicFramePr>
        <p:xfrm>
          <a:off x="763483" y="3484033"/>
          <a:ext cx="7746999"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37" name="Picture 537" descr="Table&#10;&#10;Description automatically generated">
            <a:extLst>
              <a:ext uri="{FF2B5EF4-FFF2-40B4-BE49-F238E27FC236}">
                <a16:creationId xmlns:a16="http://schemas.microsoft.com/office/drawing/2014/main" id="{5A9B3DB1-182B-4507-87D1-A43E35B508E6}"/>
              </a:ext>
            </a:extLst>
          </p:cNvPr>
          <p:cNvPicPr>
            <a:picLocks noChangeAspect="1"/>
          </p:cNvPicPr>
          <p:nvPr/>
        </p:nvPicPr>
        <p:blipFill>
          <a:blip r:embed="rId7"/>
          <a:stretch>
            <a:fillRect/>
          </a:stretch>
        </p:blipFill>
        <p:spPr>
          <a:xfrm>
            <a:off x="1794299" y="3095353"/>
            <a:ext cx="4806950" cy="1005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38" name="TextBox 537">
            <a:extLst>
              <a:ext uri="{FF2B5EF4-FFF2-40B4-BE49-F238E27FC236}">
                <a16:creationId xmlns:a16="http://schemas.microsoft.com/office/drawing/2014/main" id="{7C965DB7-8F8B-40B7-947F-1D9D0D315BD8}"/>
              </a:ext>
            </a:extLst>
          </p:cNvPr>
          <p:cNvSpPr txBox="1"/>
          <p:nvPr/>
        </p:nvSpPr>
        <p:spPr>
          <a:xfrm>
            <a:off x="2132965" y="4480983"/>
            <a:ext cx="4468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Obligations of LMs in the life cycle of an IPO: </a:t>
            </a:r>
          </a:p>
        </p:txBody>
      </p:sp>
      <p:sp>
        <p:nvSpPr>
          <p:cNvPr id="5" name="TextBox 4">
            <a:extLst>
              <a:ext uri="{FF2B5EF4-FFF2-40B4-BE49-F238E27FC236}">
                <a16:creationId xmlns:a16="http://schemas.microsoft.com/office/drawing/2014/main" id="{ADF8C81E-23F5-4153-9A8E-F8615E348ADA}"/>
              </a:ext>
            </a:extLst>
          </p:cNvPr>
          <p:cNvSpPr txBox="1"/>
          <p:nvPr/>
        </p:nvSpPr>
        <p:spPr>
          <a:xfrm>
            <a:off x="535940" y="6092464"/>
            <a:ext cx="5169535" cy="523220"/>
          </a:xfrm>
          <a:prstGeom prst="rect">
            <a:avLst/>
          </a:prstGeom>
          <a:noFill/>
        </p:spPr>
        <p:txBody>
          <a:bodyPr wrap="square" rtlCol="0">
            <a:spAutoFit/>
          </a:bodyPr>
          <a:lstStyle/>
          <a:p>
            <a:r>
              <a:rPr lang="en-US" sz="2800" dirty="0">
                <a:latin typeface="HelveticaNeue" panose="00000400000000000000" pitchFamily="2" charset="0"/>
              </a:rPr>
              <a:t>Abdul </a:t>
            </a:r>
            <a:r>
              <a:rPr lang="en-US" sz="2800" dirty="0" err="1">
                <a:latin typeface="HelveticaNeue" panose="00000400000000000000" pitchFamily="2" charset="0"/>
              </a:rPr>
              <a:t>Ahadh</a:t>
            </a:r>
            <a:endParaRPr lang="en-US" sz="2800" dirty="0">
              <a:latin typeface="HelveticaNeue" panose="00000400000000000000" pitchFamily="2" charset="0"/>
            </a:endParaRPr>
          </a:p>
        </p:txBody>
      </p:sp>
    </p:spTree>
    <p:extLst>
      <p:ext uri="{BB962C8B-B14F-4D97-AF65-F5344CB8AC3E}">
        <p14:creationId xmlns:p14="http://schemas.microsoft.com/office/powerpoint/2010/main" val="4283835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503A-434B-4C0C-9B45-0F107DA8CD6F}"/>
              </a:ext>
            </a:extLst>
          </p:cNvPr>
          <p:cNvSpPr>
            <a:spLocks noGrp="1"/>
          </p:cNvSpPr>
          <p:nvPr>
            <p:ph type="title"/>
          </p:nvPr>
        </p:nvSpPr>
        <p:spPr>
          <a:xfrm>
            <a:off x="535940" y="242316"/>
            <a:ext cx="8072119" cy="584775"/>
          </a:xfrm>
        </p:spPr>
        <p:txBody>
          <a:bodyPr wrap="square" lIns="0" tIns="0" rIns="0" bIns="0" anchor="t">
            <a:spAutoFit/>
          </a:bodyPr>
          <a:lstStyle/>
          <a:p>
            <a:r>
              <a:rPr lang="en-GB"/>
              <a:t>Pre-Issue Role: Part 1 </a:t>
            </a:r>
          </a:p>
        </p:txBody>
      </p:sp>
      <p:sp>
        <p:nvSpPr>
          <p:cNvPr id="3" name="Text Placeholder 2">
            <a:extLst>
              <a:ext uri="{FF2B5EF4-FFF2-40B4-BE49-F238E27FC236}">
                <a16:creationId xmlns:a16="http://schemas.microsoft.com/office/drawing/2014/main" id="{07992A74-FBBA-44C3-BE05-CD0D60BB45FE}"/>
              </a:ext>
            </a:extLst>
          </p:cNvPr>
          <p:cNvSpPr>
            <a:spLocks noGrp="1"/>
          </p:cNvSpPr>
          <p:nvPr>
            <p:ph type="body" idx="1"/>
          </p:nvPr>
        </p:nvSpPr>
        <p:spPr>
          <a:xfrm>
            <a:off x="534457" y="1273387"/>
            <a:ext cx="8032750" cy="5053756"/>
          </a:xfrm>
        </p:spPr>
        <p:txBody>
          <a:bodyPr wrap="square" lIns="0" tIns="0" rIns="0" bIns="0" anchor="t">
            <a:spAutoFit/>
          </a:bodyPr>
          <a:lstStyle/>
          <a:p>
            <a:pPr marL="342900" indent="-342900">
              <a:lnSpc>
                <a:spcPct val="150000"/>
              </a:lnSpc>
              <a:buAutoNum type="arabicPeriod"/>
            </a:pPr>
            <a:r>
              <a:rPr lang="en-GB" dirty="0">
                <a:latin typeface="HelveticaNeue" panose="00000400000000000000" pitchFamily="2" charset="0"/>
              </a:rPr>
              <a:t>Prepare </a:t>
            </a:r>
            <a:r>
              <a:rPr lang="en-GB" dirty="0">
                <a:solidFill>
                  <a:srgbClr val="C00000"/>
                </a:solidFill>
                <a:latin typeface="HelveticaNeue" panose="00000400000000000000" pitchFamily="2" charset="0"/>
              </a:rPr>
              <a:t>Draft Offer Prospectus Document </a:t>
            </a:r>
            <a:r>
              <a:rPr lang="en-GB" dirty="0">
                <a:latin typeface="HelveticaNeue" panose="00000400000000000000" pitchFamily="2" charset="0"/>
              </a:rPr>
              <a:t>for IPO highlighting: </a:t>
            </a:r>
            <a:endParaRPr lang="en-US" dirty="0">
              <a:latin typeface="HelveticaNeue" panose="00000400000000000000" pitchFamily="2" charset="0"/>
            </a:endParaRPr>
          </a:p>
          <a:p>
            <a:pPr marL="800100" lvl="1" indent="-342900">
              <a:lnSpc>
                <a:spcPct val="150000"/>
              </a:lnSpc>
              <a:buFont typeface="Wingdings"/>
              <a:buChar char="ü"/>
            </a:pPr>
            <a:r>
              <a:rPr lang="en-GB" sz="1400" dirty="0">
                <a:latin typeface="HelveticaNeue" panose="00000400000000000000" pitchFamily="2" charset="0"/>
                <a:cs typeface="Arial"/>
              </a:rPr>
              <a:t>Background of the company </a:t>
            </a:r>
          </a:p>
          <a:p>
            <a:pPr marL="800100" lvl="1" indent="-342900">
              <a:lnSpc>
                <a:spcPct val="150000"/>
              </a:lnSpc>
              <a:buFont typeface="Wingdings"/>
              <a:buChar char="ü"/>
            </a:pPr>
            <a:r>
              <a:rPr lang="en-GB" sz="1400" dirty="0">
                <a:latin typeface="HelveticaNeue" panose="00000400000000000000" pitchFamily="2" charset="0"/>
                <a:cs typeface="Arial"/>
              </a:rPr>
              <a:t>Promoters</a:t>
            </a:r>
          </a:p>
          <a:p>
            <a:pPr marL="800100" lvl="1" indent="-342900">
              <a:lnSpc>
                <a:spcPct val="150000"/>
              </a:lnSpc>
              <a:buFont typeface="Wingdings"/>
              <a:buChar char="ü"/>
            </a:pPr>
            <a:r>
              <a:rPr lang="en-GB" sz="1400" dirty="0">
                <a:latin typeface="HelveticaNeue" panose="00000400000000000000" pitchFamily="2" charset="0"/>
                <a:cs typeface="Arial"/>
              </a:rPr>
              <a:t>Vision and Mission</a:t>
            </a:r>
          </a:p>
          <a:p>
            <a:pPr marL="800100" lvl="1" indent="-342900">
              <a:lnSpc>
                <a:spcPct val="150000"/>
              </a:lnSpc>
              <a:spcAft>
                <a:spcPts val="1000"/>
              </a:spcAft>
              <a:buFont typeface="Wingdings"/>
              <a:buChar char="ü"/>
            </a:pPr>
            <a:r>
              <a:rPr lang="en-GB" sz="1400" dirty="0">
                <a:latin typeface="HelveticaNeue" panose="00000400000000000000" pitchFamily="2" charset="0"/>
                <a:cs typeface="Arial"/>
              </a:rPr>
              <a:t>Financial Performance of the company </a:t>
            </a:r>
          </a:p>
          <a:p>
            <a:pPr marL="342900" indent="-342900">
              <a:spcAft>
                <a:spcPts val="1000"/>
              </a:spcAft>
              <a:buAutoNum type="arabicPeriod"/>
            </a:pPr>
            <a:r>
              <a:rPr lang="en-GB" dirty="0">
                <a:solidFill>
                  <a:srgbClr val="C00000"/>
                </a:solidFill>
                <a:latin typeface="HelveticaNeue" panose="00000400000000000000" pitchFamily="2" charset="0"/>
              </a:rPr>
              <a:t>File Draft Offer Prospectus with SEBI </a:t>
            </a:r>
            <a:r>
              <a:rPr lang="en-GB" dirty="0">
                <a:latin typeface="HelveticaNeue" panose="00000400000000000000" pitchFamily="2" charset="0"/>
              </a:rPr>
              <a:t>at least 21 days prior to filing of Offer Document with Registrar of Company(</a:t>
            </a:r>
            <a:r>
              <a:rPr lang="en-GB" dirty="0" err="1">
                <a:latin typeface="HelveticaNeue" panose="00000400000000000000" pitchFamily="2" charset="0"/>
              </a:rPr>
              <a:t>RoC</a:t>
            </a:r>
            <a:r>
              <a:rPr lang="en-GB" dirty="0">
                <a:latin typeface="HelveticaNeue" panose="00000400000000000000" pitchFamily="2" charset="0"/>
              </a:rPr>
              <a:t>) / Stock Exchanges (SEs)</a:t>
            </a:r>
          </a:p>
          <a:p>
            <a:pPr marL="342900" indent="-342900">
              <a:spcAft>
                <a:spcPts val="1000"/>
              </a:spcAft>
              <a:buAutoNum type="arabicPeriod"/>
            </a:pPr>
            <a:r>
              <a:rPr lang="en-GB" dirty="0">
                <a:solidFill>
                  <a:srgbClr val="C00000"/>
                </a:solidFill>
                <a:latin typeface="HelveticaNeue" panose="00000400000000000000" pitchFamily="2" charset="0"/>
              </a:rPr>
              <a:t>SEBI may specify changes </a:t>
            </a:r>
            <a:r>
              <a:rPr lang="en-GB" dirty="0">
                <a:latin typeface="HelveticaNeue" panose="00000400000000000000" pitchFamily="2" charset="0"/>
              </a:rPr>
              <a:t>in the Draft Offer Document and the issuer of Lead Manager will carry out changes before filing with </a:t>
            </a:r>
            <a:r>
              <a:rPr lang="en-GB" dirty="0" err="1">
                <a:latin typeface="HelveticaNeue" panose="00000400000000000000" pitchFamily="2" charset="0"/>
              </a:rPr>
              <a:t>RoC</a:t>
            </a:r>
            <a:r>
              <a:rPr lang="en-GB" dirty="0">
                <a:latin typeface="HelveticaNeue" panose="00000400000000000000" pitchFamily="2" charset="0"/>
              </a:rPr>
              <a:t>/SEs </a:t>
            </a:r>
          </a:p>
          <a:p>
            <a:pPr marL="342900" indent="-342900">
              <a:buAutoNum type="arabicPeriod"/>
            </a:pPr>
            <a:r>
              <a:rPr lang="en-GB" dirty="0">
                <a:solidFill>
                  <a:srgbClr val="C00000"/>
                </a:solidFill>
                <a:latin typeface="HelveticaNeue" panose="00000400000000000000" pitchFamily="2" charset="0"/>
              </a:rPr>
              <a:t>Advertisements/Road Shows </a:t>
            </a:r>
            <a:r>
              <a:rPr lang="en-GB" dirty="0">
                <a:latin typeface="HelveticaNeue" panose="00000400000000000000" pitchFamily="2" charset="0"/>
              </a:rPr>
              <a:t>for the IPO:</a:t>
            </a:r>
          </a:p>
          <a:p>
            <a:pPr marL="800100" lvl="1" indent="-342900">
              <a:lnSpc>
                <a:spcPct val="150000"/>
              </a:lnSpc>
              <a:buFont typeface="Wingdings"/>
              <a:buChar char="ü"/>
            </a:pPr>
            <a:r>
              <a:rPr lang="en-GB" sz="1400" dirty="0">
                <a:latin typeface="HelveticaNeue" panose="00000400000000000000" pitchFamily="2" charset="0"/>
                <a:cs typeface="Arial"/>
              </a:rPr>
              <a:t>Advertisement in 1 English national newspaper, 1 Hindi national newspaper and 1 regional language newspaper inviting public comments to SEBI</a:t>
            </a:r>
          </a:p>
          <a:p>
            <a:pPr marL="800100" lvl="1" indent="-342900">
              <a:lnSpc>
                <a:spcPct val="150000"/>
              </a:lnSpc>
              <a:buFont typeface="Wingdings"/>
              <a:buChar char="ü"/>
            </a:pPr>
            <a:r>
              <a:rPr lang="en-GB" sz="1400" dirty="0">
                <a:latin typeface="HelveticaNeue" panose="00000400000000000000" pitchFamily="2" charset="0"/>
                <a:cs typeface="Arial"/>
              </a:rPr>
              <a:t>Roadshows (series of meetings with potential investors and executives) held across different locations </a:t>
            </a:r>
          </a:p>
          <a:p>
            <a:pPr marL="800100" lvl="1" indent="-342900">
              <a:lnSpc>
                <a:spcPct val="150000"/>
              </a:lnSpc>
              <a:buFont typeface="Wingdings"/>
              <a:buChar char="ü"/>
            </a:pPr>
            <a:endParaRPr lang="en-GB" sz="1400" dirty="0">
              <a:latin typeface="HelveticaNeue" panose="00000400000000000000" pitchFamily="2" charset="0"/>
              <a:cs typeface="Arial"/>
            </a:endParaRPr>
          </a:p>
        </p:txBody>
      </p:sp>
      <p:sp>
        <p:nvSpPr>
          <p:cNvPr id="4" name="TextBox 3">
            <a:extLst>
              <a:ext uri="{FF2B5EF4-FFF2-40B4-BE49-F238E27FC236}">
                <a16:creationId xmlns:a16="http://schemas.microsoft.com/office/drawing/2014/main" id="{5C673419-61F1-4B03-9DF1-0DAAB07535F5}"/>
              </a:ext>
            </a:extLst>
          </p:cNvPr>
          <p:cNvSpPr txBox="1"/>
          <p:nvPr/>
        </p:nvSpPr>
        <p:spPr>
          <a:xfrm>
            <a:off x="4152900" y="1644650"/>
            <a:ext cx="4658783" cy="13450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lnSpc>
                <a:spcPct val="150000"/>
              </a:lnSpc>
              <a:buFont typeface="Wingdings,Sans-Serif"/>
              <a:buChar char="ü"/>
            </a:pPr>
            <a:r>
              <a:rPr lang="en-GB" sz="1400">
                <a:latin typeface="Arial"/>
                <a:cs typeface="Arial"/>
              </a:rPr>
              <a:t>IPO Goals and Targets </a:t>
            </a:r>
            <a:endParaRPr lang="en-US" sz="1400">
              <a:latin typeface="Arial"/>
              <a:ea typeface="+mn-lt"/>
              <a:cs typeface="+mn-lt"/>
            </a:endParaRPr>
          </a:p>
          <a:p>
            <a:pPr marL="800100" lvl="1" indent="-342900">
              <a:lnSpc>
                <a:spcPct val="150000"/>
              </a:lnSpc>
              <a:buFont typeface="Wingdings,Sans-Serif"/>
              <a:buChar char="ü"/>
            </a:pPr>
            <a:r>
              <a:rPr lang="en-GB" sz="1400">
                <a:latin typeface="Arial"/>
                <a:cs typeface="Arial"/>
              </a:rPr>
              <a:t>Forms of Issue</a:t>
            </a:r>
            <a:endParaRPr lang="en-US" sz="1400">
              <a:latin typeface="Arial"/>
              <a:ea typeface="+mn-lt"/>
              <a:cs typeface="+mn-lt"/>
            </a:endParaRPr>
          </a:p>
          <a:p>
            <a:pPr marL="800100" lvl="1" indent="-342900">
              <a:lnSpc>
                <a:spcPct val="150000"/>
              </a:lnSpc>
              <a:buFont typeface="Wingdings,Sans-Serif"/>
              <a:buChar char="ü"/>
            </a:pPr>
            <a:r>
              <a:rPr lang="en-GB" sz="1400">
                <a:latin typeface="Arial"/>
                <a:cs typeface="Arial"/>
              </a:rPr>
              <a:t>Future sales  </a:t>
            </a:r>
          </a:p>
          <a:p>
            <a:pPr marL="800100" lvl="1" indent="-342900">
              <a:lnSpc>
                <a:spcPct val="150000"/>
              </a:lnSpc>
              <a:buFont typeface="Wingdings,Sans-Serif"/>
              <a:buChar char="ü"/>
            </a:pPr>
            <a:r>
              <a:rPr lang="en-GB" sz="1400">
                <a:latin typeface="Arial"/>
                <a:cs typeface="Arial"/>
              </a:rPr>
              <a:t>Investment Projection of the company</a:t>
            </a:r>
            <a:endParaRPr lang="en-GB"/>
          </a:p>
        </p:txBody>
      </p:sp>
    </p:spTree>
    <p:extLst>
      <p:ext uri="{BB962C8B-B14F-4D97-AF65-F5344CB8AC3E}">
        <p14:creationId xmlns:p14="http://schemas.microsoft.com/office/powerpoint/2010/main" val="645372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D0DE-53E5-4E2F-9169-2EDDD88B8BD5}"/>
              </a:ext>
            </a:extLst>
          </p:cNvPr>
          <p:cNvSpPr>
            <a:spLocks noGrp="1"/>
          </p:cNvSpPr>
          <p:nvPr>
            <p:ph type="title"/>
          </p:nvPr>
        </p:nvSpPr>
        <p:spPr>
          <a:xfrm>
            <a:off x="516257" y="308991"/>
            <a:ext cx="8072119" cy="584775"/>
          </a:xfrm>
        </p:spPr>
        <p:txBody>
          <a:bodyPr wrap="square" lIns="0" tIns="0" rIns="0" bIns="0" anchor="t">
            <a:spAutoFit/>
          </a:bodyPr>
          <a:lstStyle/>
          <a:p>
            <a:r>
              <a:rPr lang="en-GB" dirty="0"/>
              <a:t>Pre-Issue Role: Part 2 </a:t>
            </a:r>
          </a:p>
        </p:txBody>
      </p:sp>
      <p:sp>
        <p:nvSpPr>
          <p:cNvPr id="3" name="Text Placeholder 2">
            <a:extLst>
              <a:ext uri="{FF2B5EF4-FFF2-40B4-BE49-F238E27FC236}">
                <a16:creationId xmlns:a16="http://schemas.microsoft.com/office/drawing/2014/main" id="{FCCB2EF4-85BB-4407-BEA7-ADE592E6A2E6}"/>
              </a:ext>
            </a:extLst>
          </p:cNvPr>
          <p:cNvSpPr>
            <a:spLocks noGrp="1"/>
          </p:cNvSpPr>
          <p:nvPr>
            <p:ph type="body" idx="1"/>
          </p:nvPr>
        </p:nvSpPr>
        <p:spPr>
          <a:xfrm>
            <a:off x="555626" y="1061466"/>
            <a:ext cx="8032750" cy="5585568"/>
          </a:xfrm>
        </p:spPr>
        <p:txBody>
          <a:bodyPr wrap="square" lIns="0" tIns="0" rIns="0" bIns="0" anchor="t">
            <a:spAutoFit/>
          </a:bodyPr>
          <a:lstStyle/>
          <a:p>
            <a:pPr marL="342900" indent="-342900">
              <a:lnSpc>
                <a:spcPct val="150000"/>
              </a:lnSpc>
              <a:spcAft>
                <a:spcPts val="1000"/>
              </a:spcAft>
              <a:buAutoNum type="arabicPeriod"/>
            </a:pPr>
            <a:r>
              <a:rPr lang="en-GB" dirty="0">
                <a:solidFill>
                  <a:srgbClr val="C00000"/>
                </a:solidFill>
                <a:latin typeface="HelveticaNeue" panose="00000400000000000000" pitchFamily="2" charset="0"/>
              </a:rPr>
              <a:t>Submit the offer prospectus </a:t>
            </a:r>
            <a:r>
              <a:rPr lang="en-GB" dirty="0">
                <a:latin typeface="HelveticaNeue" panose="00000400000000000000" pitchFamily="2" charset="0"/>
              </a:rPr>
              <a:t>(document after changes made in Draft offer document) to SEs and </a:t>
            </a:r>
            <a:r>
              <a:rPr lang="en-GB" dirty="0" err="1">
                <a:latin typeface="HelveticaNeue" panose="00000400000000000000" pitchFamily="2" charset="0"/>
              </a:rPr>
              <a:t>RoC</a:t>
            </a:r>
            <a:r>
              <a:rPr lang="en-GB" dirty="0">
                <a:latin typeface="HelveticaNeue" panose="00000400000000000000" pitchFamily="2" charset="0"/>
              </a:rPr>
              <a:t> and get it approved</a:t>
            </a:r>
            <a:endParaRPr lang="en-US" dirty="0">
              <a:latin typeface="HelveticaNeue" panose="00000400000000000000" pitchFamily="2" charset="0"/>
            </a:endParaRPr>
          </a:p>
          <a:p>
            <a:pPr marL="342900" indent="-342900">
              <a:lnSpc>
                <a:spcPct val="150000"/>
              </a:lnSpc>
              <a:spcAft>
                <a:spcPts val="1000"/>
              </a:spcAft>
              <a:buAutoNum type="arabicPeriod"/>
            </a:pPr>
            <a:r>
              <a:rPr lang="en-GB" dirty="0">
                <a:latin typeface="HelveticaNeue" panose="00000400000000000000" pitchFamily="2" charset="0"/>
              </a:rPr>
              <a:t>Issuer Company consults LMs as well as </a:t>
            </a:r>
            <a:r>
              <a:rPr lang="en-GB" dirty="0" err="1">
                <a:latin typeface="HelveticaNeue" panose="00000400000000000000" pitchFamily="2" charset="0"/>
              </a:rPr>
              <a:t>RoCs</a:t>
            </a:r>
            <a:r>
              <a:rPr lang="en-GB" dirty="0">
                <a:latin typeface="HelveticaNeue" panose="00000400000000000000" pitchFamily="2" charset="0"/>
              </a:rPr>
              <a:t> and SEs to </a:t>
            </a:r>
            <a:r>
              <a:rPr lang="en-GB" dirty="0">
                <a:solidFill>
                  <a:srgbClr val="C00000"/>
                </a:solidFill>
                <a:latin typeface="HelveticaNeue" panose="00000400000000000000" pitchFamily="2" charset="0"/>
              </a:rPr>
              <a:t>finalise the date </a:t>
            </a:r>
            <a:r>
              <a:rPr lang="en-GB" dirty="0">
                <a:latin typeface="HelveticaNeue" panose="00000400000000000000" pitchFamily="2" charset="0"/>
              </a:rPr>
              <a:t>and duration of the IPO</a:t>
            </a:r>
          </a:p>
          <a:p>
            <a:pPr marL="342900" indent="-342900">
              <a:lnSpc>
                <a:spcPct val="150000"/>
              </a:lnSpc>
              <a:buAutoNum type="arabicPeriod"/>
            </a:pPr>
            <a:r>
              <a:rPr lang="en-GB" dirty="0">
                <a:latin typeface="HelveticaNeue" panose="00000400000000000000" pitchFamily="2" charset="0"/>
              </a:rPr>
              <a:t>Fixed </a:t>
            </a:r>
            <a:r>
              <a:rPr lang="en-GB" dirty="0">
                <a:solidFill>
                  <a:srgbClr val="C00000"/>
                </a:solidFill>
                <a:latin typeface="HelveticaNeue" panose="00000400000000000000" pitchFamily="2" charset="0"/>
              </a:rPr>
              <a:t>Price/Price Band is determined </a:t>
            </a:r>
            <a:r>
              <a:rPr lang="en-GB" dirty="0">
                <a:latin typeface="HelveticaNeue" panose="00000400000000000000" pitchFamily="2" charset="0"/>
              </a:rPr>
              <a:t>with the help of Issuer company </a:t>
            </a:r>
          </a:p>
          <a:p>
            <a:pPr marL="800100" lvl="1" indent="-342900">
              <a:lnSpc>
                <a:spcPct val="150000"/>
              </a:lnSpc>
              <a:buFont typeface="Wingdings"/>
              <a:buChar char="ü"/>
            </a:pPr>
            <a:r>
              <a:rPr lang="en-GB" sz="1400" dirty="0">
                <a:latin typeface="HelveticaNeue" panose="00000400000000000000" pitchFamily="2" charset="0"/>
                <a:cs typeface="Arial"/>
              </a:rPr>
              <a:t>Spread between floor and the cap should not be &gt; 20% (Book Built IPO) </a:t>
            </a:r>
          </a:p>
          <a:p>
            <a:pPr marL="800100" lvl="1" indent="-342900">
              <a:lnSpc>
                <a:spcPct val="150000"/>
              </a:lnSpc>
              <a:spcAft>
                <a:spcPts val="1000"/>
              </a:spcAft>
              <a:buFont typeface="Wingdings"/>
              <a:buChar char="ü"/>
            </a:pPr>
            <a:r>
              <a:rPr lang="en-GB" sz="1400" dirty="0">
                <a:latin typeface="HelveticaNeue" panose="00000400000000000000" pitchFamily="2" charset="0"/>
                <a:cs typeface="Arial"/>
              </a:rPr>
              <a:t>Price band if revised, should be widely disseminated across websites/press release/terminals/SEs and bidding period will be extended by 3 days</a:t>
            </a:r>
          </a:p>
          <a:p>
            <a:pPr marL="342900" indent="-342900">
              <a:lnSpc>
                <a:spcPct val="150000"/>
              </a:lnSpc>
              <a:spcAft>
                <a:spcPts val="1000"/>
              </a:spcAft>
              <a:buAutoNum type="arabicPeriod"/>
            </a:pPr>
            <a:r>
              <a:rPr lang="en-GB" dirty="0">
                <a:latin typeface="HelveticaNeue" panose="00000400000000000000" pitchFamily="2" charset="0"/>
              </a:rPr>
              <a:t>Modify Offer Prospectus with date &amp; price band (the document is now called </a:t>
            </a:r>
            <a:r>
              <a:rPr lang="en-GB" dirty="0">
                <a:solidFill>
                  <a:srgbClr val="C00000"/>
                </a:solidFill>
                <a:latin typeface="HelveticaNeue" panose="00000400000000000000" pitchFamily="2" charset="0"/>
              </a:rPr>
              <a:t>Red Herring Prospectus(</a:t>
            </a:r>
            <a:r>
              <a:rPr lang="en-GB" dirty="0">
                <a:latin typeface="HelveticaNeue" panose="00000400000000000000" pitchFamily="2" charset="0"/>
              </a:rPr>
              <a:t>RHP)) </a:t>
            </a:r>
          </a:p>
          <a:p>
            <a:pPr marL="342900" indent="-342900">
              <a:lnSpc>
                <a:spcPct val="150000"/>
              </a:lnSpc>
              <a:buAutoNum type="arabicPeriod"/>
            </a:pPr>
            <a:r>
              <a:rPr lang="en-GB" dirty="0">
                <a:latin typeface="HelveticaNeue" panose="00000400000000000000" pitchFamily="2" charset="0"/>
              </a:rPr>
              <a:t>RHP and IPO application forms are printed and posted to syndicate members (commercial/investment banks registered with SEBI) which is further distributed to potential investors </a:t>
            </a:r>
          </a:p>
        </p:txBody>
      </p:sp>
    </p:spTree>
    <p:extLst>
      <p:ext uri="{BB962C8B-B14F-4D97-AF65-F5344CB8AC3E}">
        <p14:creationId xmlns:p14="http://schemas.microsoft.com/office/powerpoint/2010/main" val="404948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CECD-D1D1-4681-BA0A-FC6B8373F60C}"/>
              </a:ext>
            </a:extLst>
          </p:cNvPr>
          <p:cNvSpPr>
            <a:spLocks noGrp="1"/>
          </p:cNvSpPr>
          <p:nvPr>
            <p:ph type="title"/>
          </p:nvPr>
        </p:nvSpPr>
        <p:spPr>
          <a:xfrm>
            <a:off x="535939" y="295343"/>
            <a:ext cx="8072119" cy="584775"/>
          </a:xfrm>
        </p:spPr>
        <p:txBody>
          <a:bodyPr wrap="square" lIns="0" tIns="0" rIns="0" bIns="0" anchor="t">
            <a:spAutoFit/>
          </a:bodyPr>
          <a:lstStyle/>
          <a:p>
            <a:r>
              <a:rPr lang="en-GB" dirty="0"/>
              <a:t>Price Fixing </a:t>
            </a:r>
          </a:p>
        </p:txBody>
      </p:sp>
      <p:sp>
        <p:nvSpPr>
          <p:cNvPr id="3" name="Text Placeholder 2">
            <a:extLst>
              <a:ext uri="{FF2B5EF4-FFF2-40B4-BE49-F238E27FC236}">
                <a16:creationId xmlns:a16="http://schemas.microsoft.com/office/drawing/2014/main" id="{5102F90A-56B2-4F76-B494-3BE42AEE78AE}"/>
              </a:ext>
            </a:extLst>
          </p:cNvPr>
          <p:cNvSpPr>
            <a:spLocks noGrp="1"/>
          </p:cNvSpPr>
          <p:nvPr>
            <p:ph type="body" idx="1"/>
          </p:nvPr>
        </p:nvSpPr>
        <p:spPr>
          <a:xfrm>
            <a:off x="575308" y="973644"/>
            <a:ext cx="8032750" cy="2344231"/>
          </a:xfrm>
        </p:spPr>
        <p:txBody>
          <a:bodyPr wrap="square" lIns="0" tIns="0" rIns="0" bIns="0" anchor="t">
            <a:spAutoFit/>
          </a:bodyPr>
          <a:lstStyle/>
          <a:p>
            <a:pPr marL="342900" indent="-342900">
              <a:spcAft>
                <a:spcPts val="1000"/>
              </a:spcAft>
              <a:buAutoNum type="arabicPeriod"/>
            </a:pPr>
            <a:r>
              <a:rPr lang="en-GB" sz="2400" dirty="0">
                <a:latin typeface="HelveticaNeue" panose="00000400000000000000" pitchFamily="2" charset="0"/>
              </a:rPr>
              <a:t>After the Public Issue closes for investors bidding, Lead Managers </a:t>
            </a:r>
            <a:r>
              <a:rPr lang="en-GB" sz="2400" dirty="0">
                <a:solidFill>
                  <a:srgbClr val="C00000"/>
                </a:solidFill>
                <a:latin typeface="HelveticaNeue" panose="00000400000000000000" pitchFamily="2" charset="0"/>
              </a:rPr>
              <a:t>evaluate the final issue price</a:t>
            </a:r>
            <a:r>
              <a:rPr lang="en-GB" sz="2400" dirty="0">
                <a:latin typeface="HelveticaNeue" panose="00000400000000000000" pitchFamily="2" charset="0"/>
              </a:rPr>
              <a:t> (Cut-off price) based on the bids received  </a:t>
            </a:r>
            <a:endParaRPr lang="en-US" sz="2400" dirty="0">
              <a:latin typeface="HelveticaNeue" panose="00000400000000000000" pitchFamily="2" charset="0"/>
            </a:endParaRPr>
          </a:p>
          <a:p>
            <a:pPr marL="342900" indent="-342900">
              <a:buAutoNum type="arabicPeriod"/>
            </a:pPr>
            <a:r>
              <a:rPr lang="en-GB" sz="2400" dirty="0">
                <a:latin typeface="HelveticaNeue" panose="00000400000000000000" pitchFamily="2" charset="0"/>
              </a:rPr>
              <a:t>Lead Managers </a:t>
            </a:r>
            <a:r>
              <a:rPr lang="en-GB" sz="2400" dirty="0">
                <a:solidFill>
                  <a:srgbClr val="C00000"/>
                </a:solidFill>
                <a:latin typeface="HelveticaNeue" panose="00000400000000000000" pitchFamily="2" charset="0"/>
              </a:rPr>
              <a:t>update the RHP </a:t>
            </a:r>
            <a:r>
              <a:rPr lang="en-GB" sz="2400" dirty="0">
                <a:latin typeface="HelveticaNeue" panose="00000400000000000000" pitchFamily="2" charset="0"/>
              </a:rPr>
              <a:t>with final issue price and send it to SEBI and Stock Exchanges  </a:t>
            </a:r>
          </a:p>
          <a:p>
            <a:pPr marL="342900" indent="-342900">
              <a:buAutoNum type="arabicPeriod"/>
            </a:pPr>
            <a:endParaRPr lang="en-GB" sz="2400" dirty="0">
              <a:latin typeface="HelveticaNeue" panose="00000400000000000000" pitchFamily="2" charset="0"/>
            </a:endParaRPr>
          </a:p>
        </p:txBody>
      </p:sp>
      <p:sp>
        <p:nvSpPr>
          <p:cNvPr id="4" name="TextBox 3">
            <a:extLst>
              <a:ext uri="{FF2B5EF4-FFF2-40B4-BE49-F238E27FC236}">
                <a16:creationId xmlns:a16="http://schemas.microsoft.com/office/drawing/2014/main" id="{968919FE-B94B-4294-B4AB-C53AD2777325}"/>
              </a:ext>
            </a:extLst>
          </p:cNvPr>
          <p:cNvSpPr txBox="1"/>
          <p:nvPr/>
        </p:nvSpPr>
        <p:spPr>
          <a:xfrm>
            <a:off x="448733" y="3232150"/>
            <a:ext cx="545253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800" dirty="0">
                <a:solidFill>
                  <a:srgbClr val="16649A"/>
                </a:solidFill>
                <a:latin typeface="Arial"/>
              </a:rPr>
              <a:t>Stock Listing </a:t>
            </a:r>
            <a:endParaRPr lang="en-GB" sz="3800" dirty="0">
              <a:latin typeface="Arial"/>
              <a:cs typeface="Arial"/>
            </a:endParaRPr>
          </a:p>
        </p:txBody>
      </p:sp>
      <p:sp>
        <p:nvSpPr>
          <p:cNvPr id="5" name="TextBox 4">
            <a:extLst>
              <a:ext uri="{FF2B5EF4-FFF2-40B4-BE49-F238E27FC236}">
                <a16:creationId xmlns:a16="http://schemas.microsoft.com/office/drawing/2014/main" id="{8180C12E-8B24-4DEC-9117-E6BBA2711A23}"/>
              </a:ext>
            </a:extLst>
          </p:cNvPr>
          <p:cNvSpPr txBox="1"/>
          <p:nvPr/>
        </p:nvSpPr>
        <p:spPr>
          <a:xfrm>
            <a:off x="535939" y="3951366"/>
            <a:ext cx="8278283" cy="20672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1000"/>
              </a:spcAft>
              <a:buAutoNum type="arabicPeriod"/>
            </a:pPr>
            <a:r>
              <a:rPr lang="en-US" sz="2400" dirty="0">
                <a:latin typeface="HelveticaNeue" panose="00000400000000000000" pitchFamily="2" charset="0"/>
                <a:ea typeface="+mn-lt"/>
                <a:cs typeface="+mn-lt"/>
              </a:rPr>
              <a:t>Once all allocated shares are transferred to </a:t>
            </a:r>
            <a:r>
              <a:rPr lang="en-US" sz="2400" dirty="0" err="1">
                <a:latin typeface="HelveticaNeue" panose="00000400000000000000" pitchFamily="2" charset="0"/>
                <a:ea typeface="+mn-lt"/>
                <a:cs typeface="+mn-lt"/>
              </a:rPr>
              <a:t>demat</a:t>
            </a:r>
            <a:r>
              <a:rPr lang="en-US" sz="2400" dirty="0">
                <a:latin typeface="HelveticaNeue" panose="00000400000000000000" pitchFamily="2" charset="0"/>
                <a:ea typeface="+mn-lt"/>
                <a:cs typeface="+mn-lt"/>
              </a:rPr>
              <a:t> account of investors, Lead Manager with the help of Stock Exchange </a:t>
            </a:r>
            <a:r>
              <a:rPr lang="en-US" sz="2400" dirty="0">
                <a:solidFill>
                  <a:srgbClr val="C00000"/>
                </a:solidFill>
                <a:latin typeface="HelveticaNeue" panose="00000400000000000000" pitchFamily="2" charset="0"/>
                <a:ea typeface="+mn-lt"/>
                <a:cs typeface="+mn-lt"/>
              </a:rPr>
              <a:t>decides Issue Listing Date </a:t>
            </a:r>
            <a:endParaRPr lang="en-US" sz="2400" dirty="0">
              <a:solidFill>
                <a:srgbClr val="C00000"/>
              </a:solidFill>
              <a:latin typeface="HelveticaNeue" panose="00000400000000000000" pitchFamily="2" charset="0"/>
              <a:cs typeface="Calibri"/>
            </a:endParaRPr>
          </a:p>
          <a:p>
            <a:pPr marL="342900" indent="-342900">
              <a:buAutoNum type="arabicPeriod"/>
            </a:pPr>
            <a:r>
              <a:rPr lang="en-US" sz="2400" dirty="0">
                <a:latin typeface="HelveticaNeue" panose="00000400000000000000" pitchFamily="2" charset="0"/>
                <a:ea typeface="+mn-lt"/>
                <a:cs typeface="+mn-lt"/>
              </a:rPr>
              <a:t>Finally share of the issuer company gets </a:t>
            </a:r>
            <a:r>
              <a:rPr lang="en-US" sz="2400" dirty="0">
                <a:solidFill>
                  <a:srgbClr val="C00000"/>
                </a:solidFill>
                <a:latin typeface="HelveticaNeue" panose="00000400000000000000" pitchFamily="2" charset="0"/>
                <a:ea typeface="+mn-lt"/>
                <a:cs typeface="+mn-lt"/>
              </a:rPr>
              <a:t>listed in Stock Market </a:t>
            </a:r>
            <a:endParaRPr lang="en-US" sz="2400" dirty="0">
              <a:solidFill>
                <a:srgbClr val="C00000"/>
              </a:solidFill>
              <a:latin typeface="HelveticaNeue" panose="00000400000000000000" pitchFamily="2" charset="0"/>
              <a:cs typeface="Calibri"/>
            </a:endParaRPr>
          </a:p>
        </p:txBody>
      </p:sp>
    </p:spTree>
    <p:extLst>
      <p:ext uri="{BB962C8B-B14F-4D97-AF65-F5344CB8AC3E}">
        <p14:creationId xmlns:p14="http://schemas.microsoft.com/office/powerpoint/2010/main" val="915094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BEAE-9083-4A11-9270-139CC51F661B}"/>
              </a:ext>
            </a:extLst>
          </p:cNvPr>
          <p:cNvSpPr>
            <a:spLocks noGrp="1"/>
          </p:cNvSpPr>
          <p:nvPr>
            <p:ph type="title"/>
          </p:nvPr>
        </p:nvSpPr>
        <p:spPr>
          <a:xfrm>
            <a:off x="535940" y="242316"/>
            <a:ext cx="8072119" cy="1169551"/>
          </a:xfrm>
        </p:spPr>
        <p:txBody>
          <a:bodyPr wrap="square" lIns="0" tIns="0" rIns="0" bIns="0" anchor="t">
            <a:spAutoFit/>
          </a:bodyPr>
          <a:lstStyle/>
          <a:p>
            <a:r>
              <a:rPr lang="en-GB"/>
              <a:t>Summary: Life cycle of an IPO</a:t>
            </a:r>
            <a:br>
              <a:rPr lang="en-GB" dirty="0"/>
            </a:br>
            <a:endParaRPr lang="en-GB" dirty="0"/>
          </a:p>
        </p:txBody>
      </p:sp>
      <p:sp>
        <p:nvSpPr>
          <p:cNvPr id="192" name="Rectangle 191">
            <a:extLst>
              <a:ext uri="{FF2B5EF4-FFF2-40B4-BE49-F238E27FC236}">
                <a16:creationId xmlns:a16="http://schemas.microsoft.com/office/drawing/2014/main" id="{34407D28-63DF-466F-9D1E-A93CB958715E}"/>
              </a:ext>
            </a:extLst>
          </p:cNvPr>
          <p:cNvSpPr/>
          <p:nvPr/>
        </p:nvSpPr>
        <p:spPr>
          <a:xfrm>
            <a:off x="500591" y="1230842"/>
            <a:ext cx="1449917" cy="751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cs typeface="Calibri"/>
              </a:rPr>
              <a:t>Appoinment of </a:t>
            </a:r>
            <a:r>
              <a:rPr lang="en-GB" sz="1200">
                <a:cs typeface="Calibri"/>
              </a:rPr>
              <a:t>LM, RoC &amp; </a:t>
            </a:r>
            <a:r>
              <a:rPr lang="en-GB" sz="1200" dirty="0">
                <a:cs typeface="Calibri"/>
              </a:rPr>
              <a:t>Syndicate members</a:t>
            </a:r>
          </a:p>
        </p:txBody>
      </p:sp>
      <p:sp>
        <p:nvSpPr>
          <p:cNvPr id="193" name="Arrow: Down 192">
            <a:extLst>
              <a:ext uri="{FF2B5EF4-FFF2-40B4-BE49-F238E27FC236}">
                <a16:creationId xmlns:a16="http://schemas.microsoft.com/office/drawing/2014/main" id="{E17773B3-1C9A-46EF-8339-25D0CB2A4081}"/>
              </a:ext>
            </a:extLst>
          </p:cNvPr>
          <p:cNvSpPr/>
          <p:nvPr/>
        </p:nvSpPr>
        <p:spPr>
          <a:xfrm>
            <a:off x="985349" y="2114296"/>
            <a:ext cx="486833" cy="465666"/>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Rectangle 193">
            <a:extLst>
              <a:ext uri="{FF2B5EF4-FFF2-40B4-BE49-F238E27FC236}">
                <a16:creationId xmlns:a16="http://schemas.microsoft.com/office/drawing/2014/main" id="{BB616E7F-1626-455A-A533-E2DB3AEB507F}"/>
              </a:ext>
            </a:extLst>
          </p:cNvPr>
          <p:cNvSpPr/>
          <p:nvPr/>
        </p:nvSpPr>
        <p:spPr>
          <a:xfrm>
            <a:off x="500590" y="2680758"/>
            <a:ext cx="1449917" cy="75141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cs typeface="Calibri"/>
              </a:rPr>
              <a:t>Prepare Draft Offer Prospectus</a:t>
            </a:r>
          </a:p>
        </p:txBody>
      </p:sp>
      <p:sp>
        <p:nvSpPr>
          <p:cNvPr id="197" name="Arrow: Down 196">
            <a:extLst>
              <a:ext uri="{FF2B5EF4-FFF2-40B4-BE49-F238E27FC236}">
                <a16:creationId xmlns:a16="http://schemas.microsoft.com/office/drawing/2014/main" id="{E8615C15-40BA-453E-B54E-91F37DDCF3B3}"/>
              </a:ext>
            </a:extLst>
          </p:cNvPr>
          <p:cNvSpPr/>
          <p:nvPr/>
        </p:nvSpPr>
        <p:spPr>
          <a:xfrm>
            <a:off x="985348" y="3564212"/>
            <a:ext cx="486833" cy="465666"/>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Rectangle 198">
            <a:extLst>
              <a:ext uri="{FF2B5EF4-FFF2-40B4-BE49-F238E27FC236}">
                <a16:creationId xmlns:a16="http://schemas.microsoft.com/office/drawing/2014/main" id="{75E3C499-FFE5-45F0-A942-BC84EA1CE2FD}"/>
              </a:ext>
            </a:extLst>
          </p:cNvPr>
          <p:cNvSpPr/>
          <p:nvPr/>
        </p:nvSpPr>
        <p:spPr>
          <a:xfrm>
            <a:off x="500590" y="4130674"/>
            <a:ext cx="1449917" cy="75141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cs typeface="Calibri"/>
              </a:rPr>
              <a:t>Filing with SEBI </a:t>
            </a:r>
            <a:endParaRPr lang="en-GB" sz="1200" dirty="0">
              <a:cs typeface="Calibri"/>
            </a:endParaRPr>
          </a:p>
        </p:txBody>
      </p:sp>
      <p:sp>
        <p:nvSpPr>
          <p:cNvPr id="200" name="Arrow: Down 199">
            <a:extLst>
              <a:ext uri="{FF2B5EF4-FFF2-40B4-BE49-F238E27FC236}">
                <a16:creationId xmlns:a16="http://schemas.microsoft.com/office/drawing/2014/main" id="{D332A6F4-A08C-49B4-ABA3-4B08E490FD5A}"/>
              </a:ext>
            </a:extLst>
          </p:cNvPr>
          <p:cNvSpPr/>
          <p:nvPr/>
        </p:nvSpPr>
        <p:spPr>
          <a:xfrm>
            <a:off x="985347" y="5014128"/>
            <a:ext cx="486833" cy="465666"/>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Rectangle 200">
            <a:extLst>
              <a:ext uri="{FF2B5EF4-FFF2-40B4-BE49-F238E27FC236}">
                <a16:creationId xmlns:a16="http://schemas.microsoft.com/office/drawing/2014/main" id="{4E3FAD4A-4FC9-418D-B0CC-ACB8D5A31012}"/>
              </a:ext>
            </a:extLst>
          </p:cNvPr>
          <p:cNvSpPr/>
          <p:nvPr/>
        </p:nvSpPr>
        <p:spPr>
          <a:xfrm>
            <a:off x="500589" y="5580590"/>
            <a:ext cx="1449917" cy="75141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cs typeface="Calibri"/>
              </a:rPr>
              <a:t>Pre-Marketing/ Roadshows</a:t>
            </a:r>
            <a:endParaRPr lang="en-GB" sz="1200" dirty="0">
              <a:cs typeface="Calibri"/>
            </a:endParaRPr>
          </a:p>
        </p:txBody>
      </p:sp>
      <p:sp>
        <p:nvSpPr>
          <p:cNvPr id="202" name="Arrow: Right 201">
            <a:extLst>
              <a:ext uri="{FF2B5EF4-FFF2-40B4-BE49-F238E27FC236}">
                <a16:creationId xmlns:a16="http://schemas.microsoft.com/office/drawing/2014/main" id="{804C0EF0-EFD6-4FD0-9016-16910A35606D}"/>
              </a:ext>
            </a:extLst>
          </p:cNvPr>
          <p:cNvSpPr/>
          <p:nvPr/>
        </p:nvSpPr>
        <p:spPr>
          <a:xfrm>
            <a:off x="2119588" y="5710808"/>
            <a:ext cx="486833" cy="486833"/>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Rectangle 202">
            <a:extLst>
              <a:ext uri="{FF2B5EF4-FFF2-40B4-BE49-F238E27FC236}">
                <a16:creationId xmlns:a16="http://schemas.microsoft.com/office/drawing/2014/main" id="{8D44A2FF-53E9-4CFA-9412-2D61F9046F22}"/>
              </a:ext>
            </a:extLst>
          </p:cNvPr>
          <p:cNvSpPr/>
          <p:nvPr/>
        </p:nvSpPr>
        <p:spPr>
          <a:xfrm>
            <a:off x="2776005" y="5580589"/>
            <a:ext cx="1449917" cy="751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cs typeface="Calibri"/>
              </a:rPr>
              <a:t>SEBI Clearance </a:t>
            </a:r>
            <a:endParaRPr lang="en-GB" sz="1200" dirty="0">
              <a:cs typeface="Calibri"/>
            </a:endParaRPr>
          </a:p>
        </p:txBody>
      </p:sp>
      <p:sp>
        <p:nvSpPr>
          <p:cNvPr id="204" name="Arrow: Right 203">
            <a:extLst>
              <a:ext uri="{FF2B5EF4-FFF2-40B4-BE49-F238E27FC236}">
                <a16:creationId xmlns:a16="http://schemas.microsoft.com/office/drawing/2014/main" id="{2B040515-FCB6-40D4-96AB-126594FBC316}"/>
              </a:ext>
            </a:extLst>
          </p:cNvPr>
          <p:cNvSpPr/>
          <p:nvPr/>
        </p:nvSpPr>
        <p:spPr>
          <a:xfrm>
            <a:off x="4395004" y="5710807"/>
            <a:ext cx="486833" cy="486833"/>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Rectangle 204">
            <a:extLst>
              <a:ext uri="{FF2B5EF4-FFF2-40B4-BE49-F238E27FC236}">
                <a16:creationId xmlns:a16="http://schemas.microsoft.com/office/drawing/2014/main" id="{9647F5EA-268A-41B2-8213-E797B96B0698}"/>
              </a:ext>
            </a:extLst>
          </p:cNvPr>
          <p:cNvSpPr/>
          <p:nvPr/>
        </p:nvSpPr>
        <p:spPr>
          <a:xfrm>
            <a:off x="5051421" y="5580588"/>
            <a:ext cx="1449917" cy="75141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dirty="0">
                <a:cs typeface="Calibri"/>
              </a:rPr>
              <a:t>Filing of Offer </a:t>
            </a:r>
            <a:r>
              <a:rPr lang="en-GB" sz="1200">
                <a:cs typeface="Calibri"/>
              </a:rPr>
              <a:t>Document with RoC &amp; SEs</a:t>
            </a:r>
            <a:endParaRPr lang="en-GB" sz="1200" dirty="0">
              <a:cs typeface="Calibri"/>
            </a:endParaRPr>
          </a:p>
        </p:txBody>
      </p:sp>
      <p:sp>
        <p:nvSpPr>
          <p:cNvPr id="206" name="Arrow: Right 205">
            <a:extLst>
              <a:ext uri="{FF2B5EF4-FFF2-40B4-BE49-F238E27FC236}">
                <a16:creationId xmlns:a16="http://schemas.microsoft.com/office/drawing/2014/main" id="{9F546CAF-661E-43AF-BA2E-180B91238A5F}"/>
              </a:ext>
            </a:extLst>
          </p:cNvPr>
          <p:cNvSpPr/>
          <p:nvPr/>
        </p:nvSpPr>
        <p:spPr>
          <a:xfrm>
            <a:off x="6670420" y="5710806"/>
            <a:ext cx="486833" cy="486833"/>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Rectangle 207">
            <a:extLst>
              <a:ext uri="{FF2B5EF4-FFF2-40B4-BE49-F238E27FC236}">
                <a16:creationId xmlns:a16="http://schemas.microsoft.com/office/drawing/2014/main" id="{22584B9E-6C38-4DF8-A5E5-17A8AE541B9C}"/>
              </a:ext>
            </a:extLst>
          </p:cNvPr>
          <p:cNvSpPr/>
          <p:nvPr/>
        </p:nvSpPr>
        <p:spPr>
          <a:xfrm>
            <a:off x="7326837" y="5580587"/>
            <a:ext cx="1449917" cy="751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cs typeface="Calibri"/>
              </a:rPr>
              <a:t>Bidding for the Public Issue</a:t>
            </a:r>
            <a:endParaRPr lang="en-GB" sz="1200" dirty="0">
              <a:cs typeface="Calibri"/>
            </a:endParaRPr>
          </a:p>
        </p:txBody>
      </p:sp>
      <p:sp>
        <p:nvSpPr>
          <p:cNvPr id="209" name="Arrow: Up 208">
            <a:extLst>
              <a:ext uri="{FF2B5EF4-FFF2-40B4-BE49-F238E27FC236}">
                <a16:creationId xmlns:a16="http://schemas.microsoft.com/office/drawing/2014/main" id="{3B19201A-615F-46F7-ABD4-C01AA77F6E4F}"/>
              </a:ext>
            </a:extLst>
          </p:cNvPr>
          <p:cNvSpPr/>
          <p:nvPr/>
        </p:nvSpPr>
        <p:spPr>
          <a:xfrm>
            <a:off x="7811600" y="4992963"/>
            <a:ext cx="486833" cy="486832"/>
          </a:xfrm>
          <a:prstGeom prst="up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Rectangle 209">
            <a:extLst>
              <a:ext uri="{FF2B5EF4-FFF2-40B4-BE49-F238E27FC236}">
                <a16:creationId xmlns:a16="http://schemas.microsoft.com/office/drawing/2014/main" id="{B8F4E147-B107-4924-A2A2-C4FECEDFD73B}"/>
              </a:ext>
            </a:extLst>
          </p:cNvPr>
          <p:cNvSpPr/>
          <p:nvPr/>
        </p:nvSpPr>
        <p:spPr>
          <a:xfrm>
            <a:off x="7326836" y="4130670"/>
            <a:ext cx="1449917" cy="75141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cs typeface="Calibri"/>
              </a:rPr>
              <a:t>Price Fixing </a:t>
            </a:r>
            <a:endParaRPr lang="en-GB" sz="1200" dirty="0">
              <a:cs typeface="Calibri"/>
            </a:endParaRPr>
          </a:p>
        </p:txBody>
      </p:sp>
      <p:sp>
        <p:nvSpPr>
          <p:cNvPr id="211" name="Arrow: Up 210">
            <a:extLst>
              <a:ext uri="{FF2B5EF4-FFF2-40B4-BE49-F238E27FC236}">
                <a16:creationId xmlns:a16="http://schemas.microsoft.com/office/drawing/2014/main" id="{33F9FAF8-1B2B-43BE-B41F-21365B597242}"/>
              </a:ext>
            </a:extLst>
          </p:cNvPr>
          <p:cNvSpPr/>
          <p:nvPr/>
        </p:nvSpPr>
        <p:spPr>
          <a:xfrm>
            <a:off x="7811599" y="3543046"/>
            <a:ext cx="486833" cy="486832"/>
          </a:xfrm>
          <a:prstGeom prst="up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Rectangle 211">
            <a:extLst>
              <a:ext uri="{FF2B5EF4-FFF2-40B4-BE49-F238E27FC236}">
                <a16:creationId xmlns:a16="http://schemas.microsoft.com/office/drawing/2014/main" id="{13965027-8B7F-4596-A6E4-B150A4B3D933}"/>
              </a:ext>
            </a:extLst>
          </p:cNvPr>
          <p:cNvSpPr/>
          <p:nvPr/>
        </p:nvSpPr>
        <p:spPr>
          <a:xfrm>
            <a:off x="7326835" y="2680753"/>
            <a:ext cx="1449917" cy="7514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solidFill>
                  <a:srgbClr val="16649A"/>
                </a:solidFill>
                <a:cs typeface="Calibri"/>
              </a:rPr>
              <a:t>Processing IPO applications </a:t>
            </a:r>
            <a:endParaRPr lang="en-GB" sz="1200" dirty="0">
              <a:solidFill>
                <a:srgbClr val="16649A"/>
              </a:solidFill>
              <a:cs typeface="Calibri"/>
            </a:endParaRPr>
          </a:p>
        </p:txBody>
      </p:sp>
      <p:sp>
        <p:nvSpPr>
          <p:cNvPr id="213" name="Arrow: Up 212">
            <a:extLst>
              <a:ext uri="{FF2B5EF4-FFF2-40B4-BE49-F238E27FC236}">
                <a16:creationId xmlns:a16="http://schemas.microsoft.com/office/drawing/2014/main" id="{99CA9C00-8906-46FA-A6B4-FBB6C2870742}"/>
              </a:ext>
            </a:extLst>
          </p:cNvPr>
          <p:cNvSpPr/>
          <p:nvPr/>
        </p:nvSpPr>
        <p:spPr>
          <a:xfrm>
            <a:off x="7811598" y="2098657"/>
            <a:ext cx="486833" cy="486832"/>
          </a:xfrm>
          <a:prstGeom prst="up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Rectangle 213">
            <a:extLst>
              <a:ext uri="{FF2B5EF4-FFF2-40B4-BE49-F238E27FC236}">
                <a16:creationId xmlns:a16="http://schemas.microsoft.com/office/drawing/2014/main" id="{400D36CD-B527-438F-9E1D-2E31FF8E402E}"/>
              </a:ext>
            </a:extLst>
          </p:cNvPr>
          <p:cNvSpPr/>
          <p:nvPr/>
        </p:nvSpPr>
        <p:spPr>
          <a:xfrm>
            <a:off x="7326834" y="1236364"/>
            <a:ext cx="1449917" cy="7514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solidFill>
                  <a:srgbClr val="16649A"/>
                </a:solidFill>
                <a:cs typeface="Calibri"/>
              </a:rPr>
              <a:t>Shares transfer to </a:t>
            </a:r>
            <a:r>
              <a:rPr lang="en-GB" sz="1200" dirty="0">
                <a:solidFill>
                  <a:srgbClr val="16649A"/>
                </a:solidFill>
                <a:cs typeface="Calibri"/>
              </a:rPr>
              <a:t>Investors</a:t>
            </a:r>
          </a:p>
        </p:txBody>
      </p:sp>
      <p:sp>
        <p:nvSpPr>
          <p:cNvPr id="215" name="Arrow: Left 214">
            <a:extLst>
              <a:ext uri="{FF2B5EF4-FFF2-40B4-BE49-F238E27FC236}">
                <a16:creationId xmlns:a16="http://schemas.microsoft.com/office/drawing/2014/main" id="{8B862172-9913-4A07-B4E2-5617086A64E0}"/>
              </a:ext>
            </a:extLst>
          </p:cNvPr>
          <p:cNvSpPr/>
          <p:nvPr/>
        </p:nvSpPr>
        <p:spPr>
          <a:xfrm>
            <a:off x="6662364" y="1364850"/>
            <a:ext cx="489046" cy="489044"/>
          </a:xfrm>
          <a:prstGeom prst="lef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Rectangle 215">
            <a:extLst>
              <a:ext uri="{FF2B5EF4-FFF2-40B4-BE49-F238E27FC236}">
                <a16:creationId xmlns:a16="http://schemas.microsoft.com/office/drawing/2014/main" id="{E37AD42E-220F-4D78-98A0-A436818B271C}"/>
              </a:ext>
            </a:extLst>
          </p:cNvPr>
          <p:cNvSpPr/>
          <p:nvPr/>
        </p:nvSpPr>
        <p:spPr>
          <a:xfrm>
            <a:off x="5052206" y="1236363"/>
            <a:ext cx="1449917" cy="75141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cs typeface="Calibri"/>
              </a:rPr>
              <a:t>Stock Listing</a:t>
            </a:r>
            <a:endParaRPr lang="en-GB" sz="1200" dirty="0">
              <a:cs typeface="Calibri"/>
            </a:endParaRPr>
          </a:p>
        </p:txBody>
      </p:sp>
      <p:sp>
        <p:nvSpPr>
          <p:cNvPr id="218" name="TextBox 217">
            <a:extLst>
              <a:ext uri="{FF2B5EF4-FFF2-40B4-BE49-F238E27FC236}">
                <a16:creationId xmlns:a16="http://schemas.microsoft.com/office/drawing/2014/main" id="{E1B95B7E-492B-4D5E-A18D-0CC9B5159D9D}"/>
              </a:ext>
            </a:extLst>
          </p:cNvPr>
          <p:cNvSpPr txBox="1"/>
          <p:nvPr/>
        </p:nvSpPr>
        <p:spPr>
          <a:xfrm>
            <a:off x="197181" y="925061"/>
            <a:ext cx="25157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solidFill>
                  <a:srgbClr val="16649A"/>
                </a:solidFill>
              </a:rPr>
              <a:t>(IPO Process Initialisation)</a:t>
            </a:r>
            <a:endParaRPr lang="en-US" sz="1400">
              <a:solidFill>
                <a:srgbClr val="16649A"/>
              </a:solidFill>
            </a:endParaRPr>
          </a:p>
        </p:txBody>
      </p:sp>
      <p:sp>
        <p:nvSpPr>
          <p:cNvPr id="219" name="Rectangle 218">
            <a:extLst>
              <a:ext uri="{FF2B5EF4-FFF2-40B4-BE49-F238E27FC236}">
                <a16:creationId xmlns:a16="http://schemas.microsoft.com/office/drawing/2014/main" id="{CD6A2CD7-25CC-4E0B-A3FD-CEE2F397CDC4}"/>
              </a:ext>
            </a:extLst>
          </p:cNvPr>
          <p:cNvSpPr/>
          <p:nvPr/>
        </p:nvSpPr>
        <p:spPr>
          <a:xfrm>
            <a:off x="3543300" y="3479799"/>
            <a:ext cx="169333" cy="15875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Rectangle 219">
            <a:extLst>
              <a:ext uri="{FF2B5EF4-FFF2-40B4-BE49-F238E27FC236}">
                <a16:creationId xmlns:a16="http://schemas.microsoft.com/office/drawing/2014/main" id="{BB4A9DA0-F518-4CEC-BB3E-15418EE7A50D}"/>
              </a:ext>
            </a:extLst>
          </p:cNvPr>
          <p:cNvSpPr/>
          <p:nvPr/>
        </p:nvSpPr>
        <p:spPr>
          <a:xfrm>
            <a:off x="3548591" y="3707342"/>
            <a:ext cx="169334" cy="1587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TextBox 220">
            <a:extLst>
              <a:ext uri="{FF2B5EF4-FFF2-40B4-BE49-F238E27FC236}">
                <a16:creationId xmlns:a16="http://schemas.microsoft.com/office/drawing/2014/main" id="{DBD0D4DA-0F34-4C58-AEDF-946F61C5CD0E}"/>
              </a:ext>
            </a:extLst>
          </p:cNvPr>
          <p:cNvSpPr txBox="1"/>
          <p:nvPr/>
        </p:nvSpPr>
        <p:spPr>
          <a:xfrm>
            <a:off x="3718983" y="3189816"/>
            <a:ext cx="294428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t>Role of: </a:t>
            </a:r>
            <a:endParaRPr lang="en-GB" sz="1400">
              <a:cs typeface="Calibri"/>
            </a:endParaRPr>
          </a:p>
          <a:p>
            <a:r>
              <a:rPr lang="en-GB" sz="1400">
                <a:cs typeface="Calibri"/>
              </a:rPr>
              <a:t>Lead Manager (LM) </a:t>
            </a:r>
          </a:p>
          <a:p>
            <a:r>
              <a:rPr lang="en-GB" sz="1400">
                <a:cs typeface="Calibri"/>
              </a:rPr>
              <a:t>Registrar of Company (RoC)</a:t>
            </a:r>
            <a:endParaRPr lang="en-GB" sz="1400" dirty="0">
              <a:cs typeface="Calibri"/>
            </a:endParaRPr>
          </a:p>
        </p:txBody>
      </p:sp>
    </p:spTree>
    <p:extLst>
      <p:ext uri="{BB962C8B-B14F-4D97-AF65-F5344CB8AC3E}">
        <p14:creationId xmlns:p14="http://schemas.microsoft.com/office/powerpoint/2010/main" val="404538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39" y="531877"/>
            <a:ext cx="6838255" cy="597599"/>
          </a:xfrm>
          <a:prstGeom prst="rect">
            <a:avLst/>
          </a:prstGeom>
        </p:spPr>
        <p:txBody>
          <a:bodyPr vert="horz" wrap="square" lIns="0" tIns="12700" rIns="0" bIns="0" rtlCol="0">
            <a:spAutoFit/>
          </a:bodyPr>
          <a:lstStyle/>
          <a:p>
            <a:pPr marL="12700">
              <a:lnSpc>
                <a:spcPct val="100000"/>
              </a:lnSpc>
              <a:spcBef>
                <a:spcPts val="100"/>
              </a:spcBef>
            </a:pPr>
            <a:r>
              <a:rPr lang="en-US" spc="10" dirty="0"/>
              <a:t>Example: </a:t>
            </a:r>
            <a:r>
              <a:rPr lang="en-US" spc="10" dirty="0" err="1"/>
              <a:t>MindSpace</a:t>
            </a:r>
            <a:r>
              <a:rPr lang="en-US" spc="10" dirty="0"/>
              <a:t> REIT IPO</a:t>
            </a:r>
            <a:endParaRPr spc="10" dirty="0"/>
          </a:p>
        </p:txBody>
      </p:sp>
      <p:sp>
        <p:nvSpPr>
          <p:cNvPr id="15" name="TextBox 14">
            <a:extLst>
              <a:ext uri="{FF2B5EF4-FFF2-40B4-BE49-F238E27FC236}">
                <a16:creationId xmlns:a16="http://schemas.microsoft.com/office/drawing/2014/main" id="{EE6BE704-DE6F-4882-B76C-9D54055DB0B4}"/>
              </a:ext>
            </a:extLst>
          </p:cNvPr>
          <p:cNvSpPr txBox="1"/>
          <p:nvPr/>
        </p:nvSpPr>
        <p:spPr>
          <a:xfrm>
            <a:off x="190255" y="6461573"/>
            <a:ext cx="8763489" cy="369332"/>
          </a:xfrm>
          <a:prstGeom prst="rect">
            <a:avLst/>
          </a:prstGeom>
          <a:noFill/>
        </p:spPr>
        <p:txBody>
          <a:bodyPr wrap="none" rtlCol="0">
            <a:spAutoFit/>
          </a:bodyPr>
          <a:lstStyle/>
          <a:p>
            <a:r>
              <a:rPr lang="en-US" dirty="0">
                <a:solidFill>
                  <a:schemeClr val="bg1">
                    <a:lumMod val="50000"/>
                  </a:schemeClr>
                </a:solidFill>
              </a:rPr>
              <a:t>Source: </a:t>
            </a:r>
            <a:r>
              <a:rPr lang="en-US" dirty="0">
                <a:hlinkClick r:id="rId3"/>
              </a:rPr>
              <a:t>https://www.bseindia.com/downloads/ipo/20201319346MBP_Reits_03012020.pdf</a:t>
            </a:r>
            <a:r>
              <a:rPr lang="en-US" dirty="0"/>
              <a:t> </a:t>
            </a:r>
          </a:p>
        </p:txBody>
      </p:sp>
      <p:pic>
        <p:nvPicPr>
          <p:cNvPr id="1026" name="Picture 2" descr="morgan-stanley-logo - IP Wire">
            <a:extLst>
              <a:ext uri="{FF2B5EF4-FFF2-40B4-BE49-F238E27FC236}">
                <a16:creationId xmlns:a16="http://schemas.microsoft.com/office/drawing/2014/main" id="{78135066-BEF2-4ADD-8649-50B7810BC1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3544" y="1427562"/>
            <a:ext cx="141584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bout - Axis Capital Ltd | Twenty19">
            <a:extLst>
              <a:ext uri="{FF2B5EF4-FFF2-40B4-BE49-F238E27FC236}">
                <a16:creationId xmlns:a16="http://schemas.microsoft.com/office/drawing/2014/main" id="{1D466116-2792-4EAA-A641-480C713767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9228" y="2285978"/>
            <a:ext cx="1828800" cy="5711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itigroup - Wikipedia">
            <a:extLst>
              <a:ext uri="{FF2B5EF4-FFF2-40B4-BE49-F238E27FC236}">
                <a16:creationId xmlns:a16="http://schemas.microsoft.com/office/drawing/2014/main" id="{CDBEFC36-F1E7-4E54-8C82-777BD7082DD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8457" y="1266860"/>
            <a:ext cx="914400" cy="59436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8" descr="BofA Securities">
            <a:extLst>
              <a:ext uri="{FF2B5EF4-FFF2-40B4-BE49-F238E27FC236}">
                <a16:creationId xmlns:a16="http://schemas.microsoft.com/office/drawing/2014/main" id="{940CABEB-1DCB-4EDF-A7F1-82B343F5FED2}"/>
              </a:ext>
            </a:extLst>
          </p:cNvPr>
          <p:cNvSpPr>
            <a:spLocks noChangeAspect="1" noChangeArrowheads="1"/>
          </p:cNvSpPr>
          <p:nvPr/>
        </p:nvSpPr>
        <p:spPr bwMode="auto">
          <a:xfrm>
            <a:off x="4419600" y="3276600"/>
            <a:ext cx="914400" cy="91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UBS Logo - PNG and Vector - Logo Download">
            <a:extLst>
              <a:ext uri="{FF2B5EF4-FFF2-40B4-BE49-F238E27FC236}">
                <a16:creationId xmlns:a16="http://schemas.microsoft.com/office/drawing/2014/main" id="{DD7A8FD3-C441-4FAF-B163-E45BAA73B68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96179" y="3034007"/>
            <a:ext cx="1828800" cy="6616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LSA – Insights. Execution. Capital.">
            <a:extLst>
              <a:ext uri="{FF2B5EF4-FFF2-40B4-BE49-F238E27FC236}">
                <a16:creationId xmlns:a16="http://schemas.microsoft.com/office/drawing/2014/main" id="{A87A1CF1-860E-498B-9B84-E326720B866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7067" y="5578518"/>
            <a:ext cx="1828800" cy="82661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Nomura Holdings – Logos Download">
            <a:extLst>
              <a:ext uri="{FF2B5EF4-FFF2-40B4-BE49-F238E27FC236}">
                <a16:creationId xmlns:a16="http://schemas.microsoft.com/office/drawing/2014/main" id="{D7AD17D2-CFD8-465F-B535-12704818305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38979" y="2141003"/>
            <a:ext cx="2743200" cy="50625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mbit logo – Finance Training Academy">
            <a:extLst>
              <a:ext uri="{FF2B5EF4-FFF2-40B4-BE49-F238E27FC236}">
                <a16:creationId xmlns:a16="http://schemas.microsoft.com/office/drawing/2014/main" id="{37B5DCA5-337A-4CBE-96DF-ACFDBEB8A758}"/>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3694" b="34937"/>
          <a:stretch/>
        </p:blipFill>
        <p:spPr bwMode="auto">
          <a:xfrm>
            <a:off x="777067" y="4706744"/>
            <a:ext cx="1828800" cy="57368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Sterlite Technologies24Jan19">
            <a:extLst>
              <a:ext uri="{FF2B5EF4-FFF2-40B4-BE49-F238E27FC236}">
                <a16:creationId xmlns:a16="http://schemas.microsoft.com/office/drawing/2014/main" id="{1D759955-5B49-4CEB-9DDF-09AB11F3042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7067" y="3665708"/>
            <a:ext cx="1828800"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JM Financial Limited">
            <a:extLst>
              <a:ext uri="{FF2B5EF4-FFF2-40B4-BE49-F238E27FC236}">
                <a16:creationId xmlns:a16="http://schemas.microsoft.com/office/drawing/2014/main" id="{46079C9E-3963-4081-99BC-AF3011E803E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8979" y="3974275"/>
            <a:ext cx="2743200" cy="64580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Kotak Investment Banking appoints Shubham Majumder as Executive Director">
            <a:extLst>
              <a:ext uri="{FF2B5EF4-FFF2-40B4-BE49-F238E27FC236}">
                <a16:creationId xmlns:a16="http://schemas.microsoft.com/office/drawing/2014/main" id="{A8A7D7D7-71CF-4D01-B82D-8193F69C5AA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067" y="2479347"/>
            <a:ext cx="1828800" cy="88827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ortfolio Analysis and Trading Services from BofA Securities">
            <a:extLst>
              <a:ext uri="{FF2B5EF4-FFF2-40B4-BE49-F238E27FC236}">
                <a16:creationId xmlns:a16="http://schemas.microsoft.com/office/drawing/2014/main" id="{614082BA-037C-4538-964F-52E69B3D6771}"/>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36617" b="37050"/>
          <a:stretch/>
        </p:blipFill>
        <p:spPr bwMode="auto">
          <a:xfrm>
            <a:off x="3538979" y="1266860"/>
            <a:ext cx="2743200" cy="379241"/>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CICI Securities Q1FY2I PAT jumps 70% to Rs 193 crore | Global Prime News">
            <a:extLst>
              <a:ext uri="{FF2B5EF4-FFF2-40B4-BE49-F238E27FC236}">
                <a16:creationId xmlns:a16="http://schemas.microsoft.com/office/drawing/2014/main" id="{5629E8BD-6B2D-4BC6-B1CB-DA3E7DDFBC2D}"/>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38979" y="5006832"/>
            <a:ext cx="2743200" cy="469583"/>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DFC Logo - LogoDix">
            <a:extLst>
              <a:ext uri="{FF2B5EF4-FFF2-40B4-BE49-F238E27FC236}">
                <a16:creationId xmlns:a16="http://schemas.microsoft.com/office/drawing/2014/main" id="{5A1A1199-9E1A-4B79-9C78-CD7B6311738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38979" y="5863163"/>
            <a:ext cx="2743200" cy="54197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E9281D3E-B3BB-4967-B5A3-257CB5BEEC96}"/>
              </a:ext>
            </a:extLst>
          </p:cNvPr>
          <p:cNvGrpSpPr/>
          <p:nvPr/>
        </p:nvGrpSpPr>
        <p:grpSpPr>
          <a:xfrm>
            <a:off x="6567949" y="5041203"/>
            <a:ext cx="2347266" cy="1268666"/>
            <a:chOff x="6756161" y="5047293"/>
            <a:chExt cx="2073896" cy="1268666"/>
          </a:xfrm>
        </p:grpSpPr>
        <p:sp>
          <p:nvSpPr>
            <p:cNvPr id="8" name="Rectangle 7">
              <a:extLst>
                <a:ext uri="{FF2B5EF4-FFF2-40B4-BE49-F238E27FC236}">
                  <a16:creationId xmlns:a16="http://schemas.microsoft.com/office/drawing/2014/main" id="{07BFEF8E-EF90-4917-921C-77A6478A7B50}"/>
                </a:ext>
              </a:extLst>
            </p:cNvPr>
            <p:cNvSpPr/>
            <p:nvPr/>
          </p:nvSpPr>
          <p:spPr>
            <a:xfrm>
              <a:off x="6756161" y="5047293"/>
              <a:ext cx="2073896" cy="1268666"/>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a:extLst>
                <a:ext uri="{FF2B5EF4-FFF2-40B4-BE49-F238E27FC236}">
                  <a16:creationId xmlns:a16="http://schemas.microsoft.com/office/drawing/2014/main" id="{BD00AF0D-AEB2-4E73-A1D5-D23C16739596}"/>
                </a:ext>
              </a:extLst>
            </p:cNvPr>
            <p:cNvSpPr txBox="1"/>
            <p:nvPr/>
          </p:nvSpPr>
          <p:spPr>
            <a:xfrm>
              <a:off x="7286462" y="5139573"/>
              <a:ext cx="1074333" cy="369332"/>
            </a:xfrm>
            <a:prstGeom prst="rect">
              <a:avLst/>
            </a:prstGeom>
            <a:noFill/>
          </p:spPr>
          <p:txBody>
            <a:bodyPr wrap="none" rtlCol="0">
              <a:spAutoFit/>
            </a:bodyPr>
            <a:lstStyle/>
            <a:p>
              <a:r>
                <a:rPr lang="en-US" dirty="0">
                  <a:latin typeface="HelveticaNeue" panose="00000400000000000000" pitchFamily="2" charset="0"/>
                </a:rPr>
                <a:t>Registrar</a:t>
              </a:r>
            </a:p>
          </p:txBody>
        </p:sp>
        <p:pic>
          <p:nvPicPr>
            <p:cNvPr id="1058" name="Picture 34" descr="KFin Technologies Private Limited (@KFintechHyd) | Twitter">
              <a:extLst>
                <a:ext uri="{FF2B5EF4-FFF2-40B4-BE49-F238E27FC236}">
                  <a16:creationId xmlns:a16="http://schemas.microsoft.com/office/drawing/2014/main" id="{9016F0D3-D4A0-46CE-BEB1-E8AE2F9E6820}"/>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35861" b="34996"/>
            <a:stretch/>
          </p:blipFill>
          <p:spPr bwMode="auto">
            <a:xfrm>
              <a:off x="6878708" y="5601185"/>
              <a:ext cx="1828800" cy="532964"/>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DB46239A-8EF0-4736-B652-02C3EEC5AF13}"/>
              </a:ext>
            </a:extLst>
          </p:cNvPr>
          <p:cNvSpPr txBox="1"/>
          <p:nvPr/>
        </p:nvSpPr>
        <p:spPr>
          <a:xfrm>
            <a:off x="4947976" y="1595666"/>
            <a:ext cx="1883849" cy="338554"/>
          </a:xfrm>
          <a:prstGeom prst="rect">
            <a:avLst/>
          </a:prstGeom>
          <a:noFill/>
        </p:spPr>
        <p:txBody>
          <a:bodyPr wrap="none" rtlCol="0">
            <a:spAutoFit/>
          </a:bodyPr>
          <a:lstStyle/>
          <a:p>
            <a:r>
              <a:rPr lang="en-US" sz="1600" dirty="0">
                <a:latin typeface="HelveticaNeue" panose="00000400000000000000" pitchFamily="2" charset="0"/>
              </a:rPr>
              <a:t>* DSP Merrill Lynch</a:t>
            </a:r>
          </a:p>
        </p:txBody>
      </p:sp>
      <p:grpSp>
        <p:nvGrpSpPr>
          <p:cNvPr id="17" name="Group 16">
            <a:extLst>
              <a:ext uri="{FF2B5EF4-FFF2-40B4-BE49-F238E27FC236}">
                <a16:creationId xmlns:a16="http://schemas.microsoft.com/office/drawing/2014/main" id="{95BC2C9B-7CC2-4FEF-B7D5-CC3532058B6E}"/>
              </a:ext>
            </a:extLst>
          </p:cNvPr>
          <p:cNvGrpSpPr/>
          <p:nvPr/>
        </p:nvGrpSpPr>
        <p:grpSpPr>
          <a:xfrm>
            <a:off x="5964305" y="3093827"/>
            <a:ext cx="3554549" cy="1736211"/>
            <a:chOff x="5964307" y="3047282"/>
            <a:chExt cx="3554549" cy="1736211"/>
          </a:xfrm>
        </p:grpSpPr>
        <p:sp>
          <p:nvSpPr>
            <p:cNvPr id="12" name="TextBox 11">
              <a:extLst>
                <a:ext uri="{FF2B5EF4-FFF2-40B4-BE49-F238E27FC236}">
                  <a16:creationId xmlns:a16="http://schemas.microsoft.com/office/drawing/2014/main" id="{A528D504-70B3-444A-A550-E7B8D0D75F34}"/>
                </a:ext>
              </a:extLst>
            </p:cNvPr>
            <p:cNvSpPr txBox="1"/>
            <p:nvPr/>
          </p:nvSpPr>
          <p:spPr>
            <a:xfrm>
              <a:off x="5964307" y="3047282"/>
              <a:ext cx="3554549" cy="1600438"/>
            </a:xfrm>
            <a:prstGeom prst="rect">
              <a:avLst/>
            </a:prstGeom>
            <a:noFill/>
          </p:spPr>
          <p:txBody>
            <a:bodyPr wrap="square" rtlCol="0">
              <a:spAutoFit/>
            </a:bodyPr>
            <a:lstStyle/>
            <a:p>
              <a:pPr algn="ctr"/>
              <a:r>
                <a:rPr lang="en-US" sz="3200" dirty="0">
                  <a:solidFill>
                    <a:srgbClr val="C00000"/>
                  </a:solidFill>
                  <a:latin typeface="HelveticaNeue" panose="00000400000000000000" pitchFamily="2" charset="0"/>
                </a:rPr>
                <a:t>13</a:t>
              </a:r>
              <a:r>
                <a:rPr lang="en-US" sz="2400" dirty="0">
                  <a:solidFill>
                    <a:srgbClr val="C00000"/>
                  </a:solidFill>
                  <a:latin typeface="HelveticaNeue" panose="00000400000000000000" pitchFamily="2" charset="0"/>
                </a:rPr>
                <a:t> </a:t>
              </a:r>
            </a:p>
            <a:p>
              <a:pPr algn="ctr"/>
              <a:r>
                <a:rPr lang="en-US" dirty="0">
                  <a:latin typeface="HelveticaNeue" panose="00000400000000000000" pitchFamily="2" charset="0"/>
                </a:rPr>
                <a:t>Merchant Bankers</a:t>
              </a:r>
            </a:p>
            <a:p>
              <a:pPr algn="ctr"/>
              <a:endParaRPr lang="en-US" sz="2400" dirty="0">
                <a:latin typeface="HelveticaNeue" panose="00000400000000000000" pitchFamily="2" charset="0"/>
              </a:endParaRPr>
            </a:p>
            <a:p>
              <a:pPr algn="ctr"/>
              <a:r>
                <a:rPr lang="en-US" dirty="0">
                  <a:latin typeface="HelveticaNeue" panose="00000400000000000000" pitchFamily="2" charset="0"/>
                </a:rPr>
                <a:t>All of them = </a:t>
              </a:r>
              <a:r>
                <a:rPr lang="en-US" sz="2400" dirty="0">
                  <a:solidFill>
                    <a:srgbClr val="C00000"/>
                  </a:solidFill>
                  <a:latin typeface="HelveticaNeue" panose="00000400000000000000" pitchFamily="2" charset="0"/>
                </a:rPr>
                <a:t>LEAD</a:t>
              </a:r>
            </a:p>
          </p:txBody>
        </p:sp>
        <p:sp>
          <p:nvSpPr>
            <p:cNvPr id="14" name="Rectangle 13">
              <a:extLst>
                <a:ext uri="{FF2B5EF4-FFF2-40B4-BE49-F238E27FC236}">
                  <a16:creationId xmlns:a16="http://schemas.microsoft.com/office/drawing/2014/main" id="{9519577A-3653-4CC1-8F09-6D86B22A3215}"/>
                </a:ext>
              </a:extLst>
            </p:cNvPr>
            <p:cNvSpPr/>
            <p:nvPr/>
          </p:nvSpPr>
          <p:spPr>
            <a:xfrm>
              <a:off x="6567949" y="3051561"/>
              <a:ext cx="2347266" cy="1731932"/>
            </a:xfrm>
            <a:prstGeom prst="rect">
              <a:avLst/>
            </a:prstGeom>
            <a:noFill/>
            <a:ln>
              <a:solidFill>
                <a:srgbClr val="166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68741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1877"/>
            <a:ext cx="7614922" cy="597599"/>
          </a:xfrm>
          <a:prstGeom prst="rect">
            <a:avLst/>
          </a:prstGeom>
        </p:spPr>
        <p:txBody>
          <a:bodyPr vert="horz" wrap="square" lIns="0" tIns="12700" rIns="0" bIns="0" rtlCol="0">
            <a:spAutoFit/>
          </a:bodyPr>
          <a:lstStyle/>
          <a:p>
            <a:pPr marL="12700">
              <a:lnSpc>
                <a:spcPct val="100000"/>
              </a:lnSpc>
              <a:spcBef>
                <a:spcPts val="100"/>
              </a:spcBef>
            </a:pPr>
            <a:r>
              <a:rPr lang="en-US" spc="10" dirty="0"/>
              <a:t>Pre – Issue Obligations</a:t>
            </a:r>
            <a:endParaRPr spc="10" dirty="0"/>
          </a:p>
        </p:txBody>
      </p:sp>
      <p:sp>
        <p:nvSpPr>
          <p:cNvPr id="3" name="object 3"/>
          <p:cNvSpPr txBox="1"/>
          <p:nvPr/>
        </p:nvSpPr>
        <p:spPr>
          <a:xfrm>
            <a:off x="535939" y="1129476"/>
            <a:ext cx="7778501" cy="5093830"/>
          </a:xfrm>
          <a:prstGeom prst="rect">
            <a:avLst/>
          </a:prstGeom>
        </p:spPr>
        <p:txBody>
          <a:bodyPr vert="horz" wrap="square" lIns="0" tIns="178435" rIns="0" bIns="0" rtlCol="0">
            <a:spAutoFit/>
          </a:bodyPr>
          <a:lstStyle/>
          <a:p>
            <a:pPr marL="469900" indent="-457200">
              <a:lnSpc>
                <a:spcPct val="150000"/>
              </a:lnSpc>
              <a:buSzPct val="80000"/>
              <a:buFont typeface="+mj-lt"/>
              <a:buAutoNum type="arabicPeriod"/>
              <a:tabLst>
                <a:tab pos="297815" algn="l"/>
                <a:tab pos="298450" algn="l"/>
              </a:tabLst>
            </a:pPr>
            <a:r>
              <a:rPr lang="en-US" sz="2400" dirty="0">
                <a:latin typeface="HelveticaNeue" panose="00000400000000000000" pitchFamily="2" charset="0"/>
                <a:cs typeface="Arial"/>
              </a:rPr>
              <a:t>Furnish </a:t>
            </a:r>
            <a:r>
              <a:rPr lang="en-US" sz="2400" b="1" dirty="0">
                <a:latin typeface="HelveticaNeue" panose="00000400000000000000" pitchFamily="2" charset="0"/>
                <a:cs typeface="Arial"/>
              </a:rPr>
              <a:t>*</a:t>
            </a:r>
            <a:r>
              <a:rPr lang="en-US" sz="2400" dirty="0">
                <a:latin typeface="HelveticaNeue" panose="00000400000000000000" pitchFamily="2" charset="0"/>
                <a:cs typeface="Arial"/>
              </a:rPr>
              <a:t> </a:t>
            </a:r>
            <a:r>
              <a:rPr lang="en-US" sz="2400" dirty="0">
                <a:solidFill>
                  <a:srgbClr val="C00000"/>
                </a:solidFill>
                <a:latin typeface="HelveticaNeue" panose="00000400000000000000" pitchFamily="2" charset="0"/>
                <a:cs typeface="Arial"/>
              </a:rPr>
              <a:t>Due Diligence Certificate </a:t>
            </a:r>
            <a:r>
              <a:rPr lang="en-US" sz="2400" dirty="0">
                <a:latin typeface="HelveticaNeue" panose="00000400000000000000" pitchFamily="2" charset="0"/>
                <a:cs typeface="Arial"/>
              </a:rPr>
              <a:t>to SEBI</a:t>
            </a:r>
          </a:p>
          <a:p>
            <a:pPr marL="469900" indent="-457200">
              <a:lnSpc>
                <a:spcPct val="150000"/>
              </a:lnSpc>
              <a:buSzPct val="80000"/>
              <a:buFont typeface="+mj-lt"/>
              <a:buAutoNum type="arabicPeriod"/>
              <a:tabLst>
                <a:tab pos="297815" algn="l"/>
                <a:tab pos="298450" algn="l"/>
              </a:tabLst>
            </a:pPr>
            <a:r>
              <a:rPr lang="en-US" sz="2400" dirty="0">
                <a:latin typeface="HelveticaNeue" panose="00000400000000000000" pitchFamily="2" charset="0"/>
                <a:cs typeface="Arial"/>
              </a:rPr>
              <a:t>Dispatch of Issue Material</a:t>
            </a:r>
          </a:p>
          <a:p>
            <a:pPr marL="927100" lvl="1" indent="-457200">
              <a:lnSpc>
                <a:spcPct val="150000"/>
              </a:lnSpc>
              <a:buSzPct val="80000"/>
              <a:buFont typeface="+mj-lt"/>
              <a:buAutoNum type="arabicPeriod"/>
              <a:tabLst>
                <a:tab pos="297815" algn="l"/>
                <a:tab pos="298450" algn="l"/>
              </a:tabLst>
            </a:pPr>
            <a:r>
              <a:rPr lang="en-US" sz="2400" dirty="0">
                <a:solidFill>
                  <a:srgbClr val="C00000"/>
                </a:solidFill>
                <a:latin typeface="HelveticaNeue" panose="00000400000000000000" pitchFamily="2" charset="0"/>
                <a:cs typeface="Arial"/>
              </a:rPr>
              <a:t>MoU</a:t>
            </a:r>
            <a:r>
              <a:rPr lang="en-US" sz="2400" dirty="0">
                <a:latin typeface="HelveticaNeue" panose="00000400000000000000" pitchFamily="2" charset="0"/>
                <a:cs typeface="Arial"/>
              </a:rPr>
              <a:t> – Issuer &amp; Lead Merchant Banker</a:t>
            </a:r>
          </a:p>
          <a:p>
            <a:pPr marL="927100" lvl="1" indent="-457200">
              <a:lnSpc>
                <a:spcPct val="150000"/>
              </a:lnSpc>
              <a:buSzPct val="80000"/>
              <a:buFont typeface="+mj-lt"/>
              <a:buAutoNum type="arabicPeriod"/>
              <a:tabLst>
                <a:tab pos="297815" algn="l"/>
                <a:tab pos="298450" algn="l"/>
              </a:tabLst>
            </a:pPr>
            <a:r>
              <a:rPr lang="en-US" sz="2400" b="1" dirty="0">
                <a:latin typeface="HelveticaNeue" panose="00000400000000000000" pitchFamily="2" charset="0"/>
                <a:cs typeface="Arial"/>
              </a:rPr>
              <a:t>*</a:t>
            </a:r>
            <a:r>
              <a:rPr lang="en-US" sz="2400" dirty="0">
                <a:latin typeface="HelveticaNeue" panose="00000400000000000000" pitchFamily="2" charset="0"/>
                <a:cs typeface="Arial"/>
              </a:rPr>
              <a:t> Offer Document </a:t>
            </a:r>
            <a:r>
              <a:rPr lang="en-US" sz="2400" dirty="0">
                <a:latin typeface="HelveticaNeue" panose="00000400000000000000" pitchFamily="2" charset="0"/>
                <a:cs typeface="Arial"/>
                <a:sym typeface="Wingdings" panose="05000000000000000000" pitchFamily="2" charset="2"/>
              </a:rPr>
              <a:t> </a:t>
            </a:r>
            <a:r>
              <a:rPr lang="en-US" sz="2400" dirty="0">
                <a:solidFill>
                  <a:srgbClr val="C00000"/>
                </a:solidFill>
                <a:latin typeface="HelveticaNeue" panose="00000400000000000000" pitchFamily="2" charset="0"/>
                <a:cs typeface="Arial"/>
              </a:rPr>
              <a:t>DRHP</a:t>
            </a:r>
            <a:endParaRPr lang="en-US" sz="2400" dirty="0">
              <a:latin typeface="HelveticaNeue" panose="00000400000000000000" pitchFamily="2" charset="0"/>
              <a:cs typeface="Arial"/>
            </a:endParaRPr>
          </a:p>
          <a:p>
            <a:pPr marL="1384300" lvl="2" indent="-457200">
              <a:lnSpc>
                <a:spcPct val="150000"/>
              </a:lnSpc>
              <a:buSzPct val="80000"/>
              <a:buFont typeface="+mj-lt"/>
              <a:buAutoNum type="arabicPeriod"/>
              <a:tabLst>
                <a:tab pos="297815" algn="l"/>
                <a:tab pos="298450" algn="l"/>
              </a:tabLst>
            </a:pPr>
            <a:r>
              <a:rPr lang="en-US" sz="1600" dirty="0">
                <a:latin typeface="HelveticaNeue" panose="00000400000000000000" pitchFamily="2" charset="0"/>
                <a:cs typeface="Arial"/>
              </a:rPr>
              <a:t>Estimated IPO size</a:t>
            </a:r>
          </a:p>
          <a:p>
            <a:pPr marL="1384300" lvl="2" indent="-457200">
              <a:lnSpc>
                <a:spcPct val="150000"/>
              </a:lnSpc>
              <a:buSzPct val="80000"/>
              <a:buFont typeface="+mj-lt"/>
              <a:buAutoNum type="arabicPeriod"/>
              <a:tabLst>
                <a:tab pos="297815" algn="l"/>
                <a:tab pos="298450" algn="l"/>
              </a:tabLst>
            </a:pPr>
            <a:r>
              <a:rPr lang="en-US" sz="1600" dirty="0">
                <a:latin typeface="HelveticaNeue" panose="00000400000000000000" pitchFamily="2" charset="0"/>
                <a:cs typeface="Arial"/>
              </a:rPr>
              <a:t>#shares being offered to public</a:t>
            </a:r>
          </a:p>
          <a:p>
            <a:pPr marL="1384300" lvl="2" indent="-457200">
              <a:lnSpc>
                <a:spcPct val="150000"/>
              </a:lnSpc>
              <a:buSzPct val="80000"/>
              <a:buFont typeface="+mj-lt"/>
              <a:buAutoNum type="arabicPeriod"/>
              <a:tabLst>
                <a:tab pos="297815" algn="l"/>
                <a:tab pos="298450" algn="l"/>
              </a:tabLst>
            </a:pPr>
            <a:r>
              <a:rPr lang="en-US" sz="1600" dirty="0">
                <a:latin typeface="HelveticaNeue" panose="00000400000000000000" pitchFamily="2" charset="0"/>
                <a:cs typeface="Arial"/>
              </a:rPr>
              <a:t>Why IPO? And where shall funds go?</a:t>
            </a:r>
          </a:p>
          <a:p>
            <a:pPr marL="469900" indent="-457200">
              <a:lnSpc>
                <a:spcPct val="150000"/>
              </a:lnSpc>
              <a:buSzPct val="80000"/>
              <a:buFont typeface="+mj-lt"/>
              <a:buAutoNum type="arabicPeriod"/>
              <a:tabLst>
                <a:tab pos="297815" algn="l"/>
                <a:tab pos="298450" algn="l"/>
              </a:tabLst>
            </a:pPr>
            <a:r>
              <a:rPr lang="en-US" sz="2400" dirty="0">
                <a:latin typeface="HelveticaNeue" panose="00000400000000000000" pitchFamily="2" charset="0"/>
                <a:cs typeface="Arial"/>
              </a:rPr>
              <a:t>Submit </a:t>
            </a:r>
            <a:r>
              <a:rPr lang="en-US" sz="2400" dirty="0">
                <a:solidFill>
                  <a:srgbClr val="C00000"/>
                </a:solidFill>
                <a:latin typeface="HelveticaNeue" panose="00000400000000000000" pitchFamily="2" charset="0"/>
                <a:cs typeface="Arial"/>
              </a:rPr>
              <a:t>Undertaking</a:t>
            </a:r>
          </a:p>
          <a:p>
            <a:pPr marL="469900" indent="-457200">
              <a:lnSpc>
                <a:spcPct val="150000"/>
              </a:lnSpc>
              <a:buSzPct val="80000"/>
              <a:buFont typeface="+mj-lt"/>
              <a:buAutoNum type="arabicPeriod"/>
              <a:tabLst>
                <a:tab pos="297815" algn="l"/>
                <a:tab pos="298450" algn="l"/>
              </a:tabLst>
            </a:pPr>
            <a:r>
              <a:rPr lang="en-US" sz="2400" dirty="0">
                <a:latin typeface="HelveticaNeue" panose="00000400000000000000" pitchFamily="2" charset="0"/>
                <a:cs typeface="Arial"/>
              </a:rPr>
              <a:t>Submit List of </a:t>
            </a:r>
            <a:r>
              <a:rPr lang="en-US" sz="2400" dirty="0">
                <a:solidFill>
                  <a:srgbClr val="C00000"/>
                </a:solidFill>
                <a:latin typeface="HelveticaNeue" panose="00000400000000000000" pitchFamily="2" charset="0"/>
                <a:cs typeface="Arial"/>
              </a:rPr>
              <a:t>Promoters</a:t>
            </a:r>
            <a:r>
              <a:rPr lang="en-US" sz="2400" dirty="0">
                <a:latin typeface="HelveticaNeue" panose="00000400000000000000" pitchFamily="2" charset="0"/>
                <a:cs typeface="Arial"/>
              </a:rPr>
              <a:t> and their shareholdings</a:t>
            </a:r>
          </a:p>
          <a:p>
            <a:pPr marL="469900" indent="-457200">
              <a:lnSpc>
                <a:spcPct val="150000"/>
              </a:lnSpc>
              <a:buSzPct val="80000"/>
              <a:buFont typeface="+mj-lt"/>
              <a:buAutoNum type="arabicPeriod"/>
              <a:tabLst>
                <a:tab pos="297815" algn="l"/>
                <a:tab pos="298450" algn="l"/>
              </a:tabLst>
            </a:pPr>
            <a:r>
              <a:rPr lang="en-US" sz="2400" dirty="0">
                <a:latin typeface="HelveticaNeue" panose="00000400000000000000" pitchFamily="2" charset="0"/>
                <a:cs typeface="Arial"/>
              </a:rPr>
              <a:t>Appointment of </a:t>
            </a:r>
            <a:r>
              <a:rPr lang="en-US" sz="2400" dirty="0">
                <a:solidFill>
                  <a:srgbClr val="C00000"/>
                </a:solidFill>
                <a:latin typeface="HelveticaNeue" panose="00000400000000000000" pitchFamily="2" charset="0"/>
                <a:cs typeface="Arial"/>
              </a:rPr>
              <a:t>Co-managers</a:t>
            </a:r>
            <a:r>
              <a:rPr lang="en-US" sz="2400" dirty="0">
                <a:latin typeface="HelveticaNeue" panose="00000400000000000000" pitchFamily="2" charset="0"/>
                <a:cs typeface="Arial"/>
              </a:rPr>
              <a:t> and other </a:t>
            </a:r>
            <a:r>
              <a:rPr lang="en-US" sz="2400" dirty="0">
                <a:solidFill>
                  <a:srgbClr val="C00000"/>
                </a:solidFill>
                <a:latin typeface="HelveticaNeue" panose="00000400000000000000" pitchFamily="2" charset="0"/>
                <a:cs typeface="Arial"/>
              </a:rPr>
              <a:t>Intermediaries</a:t>
            </a:r>
          </a:p>
        </p:txBody>
      </p:sp>
      <p:sp>
        <p:nvSpPr>
          <p:cNvPr id="4" name="TextBox 3">
            <a:extLst>
              <a:ext uri="{FF2B5EF4-FFF2-40B4-BE49-F238E27FC236}">
                <a16:creationId xmlns:a16="http://schemas.microsoft.com/office/drawing/2014/main" id="{DB8B9C05-44B1-4106-9F68-6FE7AF30DE1F}"/>
              </a:ext>
            </a:extLst>
          </p:cNvPr>
          <p:cNvSpPr txBox="1"/>
          <p:nvPr/>
        </p:nvSpPr>
        <p:spPr>
          <a:xfrm>
            <a:off x="2141506" y="6211669"/>
            <a:ext cx="7002494" cy="646331"/>
          </a:xfrm>
          <a:prstGeom prst="rect">
            <a:avLst/>
          </a:prstGeom>
          <a:noFill/>
        </p:spPr>
        <p:txBody>
          <a:bodyPr wrap="none" rtlCol="0">
            <a:spAutoFit/>
          </a:bodyPr>
          <a:lstStyle/>
          <a:p>
            <a:r>
              <a:rPr lang="en-US" dirty="0">
                <a:solidFill>
                  <a:schemeClr val="bg1">
                    <a:lumMod val="50000"/>
                  </a:schemeClr>
                </a:solidFill>
              </a:rPr>
              <a:t>Sources: </a:t>
            </a:r>
            <a:r>
              <a:rPr lang="en-US" dirty="0">
                <a:solidFill>
                  <a:schemeClr val="bg1">
                    <a:lumMod val="50000"/>
                  </a:schemeClr>
                </a:solidFill>
                <a:hlinkClick r:id="rId3"/>
              </a:rPr>
              <a:t>https://www.sebi.gov.in/guide/guide20005.html</a:t>
            </a:r>
            <a:endParaRPr lang="en-US" dirty="0">
              <a:solidFill>
                <a:schemeClr val="bg1">
                  <a:lumMod val="50000"/>
                </a:schemeClr>
              </a:solidFill>
            </a:endParaRPr>
          </a:p>
          <a:p>
            <a:r>
              <a:rPr lang="en-US" dirty="0">
                <a:solidFill>
                  <a:schemeClr val="bg1">
                    <a:lumMod val="50000"/>
                  </a:schemeClr>
                </a:solidFill>
                <a:hlinkClick r:id="rId4"/>
              </a:rPr>
              <a:t>https://zerodha.com/varsity/wp-content/uploads/2015/04/module1.pdf</a:t>
            </a:r>
            <a:r>
              <a:rPr lang="en-US" dirty="0">
                <a:solidFill>
                  <a:schemeClr val="bg1">
                    <a:lumMod val="50000"/>
                  </a:schemeClr>
                </a:solidFill>
              </a:rPr>
              <a:t> </a:t>
            </a:r>
          </a:p>
        </p:txBody>
      </p:sp>
      <p:sp>
        <p:nvSpPr>
          <p:cNvPr id="6" name="TextBox 5">
            <a:extLst>
              <a:ext uri="{FF2B5EF4-FFF2-40B4-BE49-F238E27FC236}">
                <a16:creationId xmlns:a16="http://schemas.microsoft.com/office/drawing/2014/main" id="{5F94E821-9CDD-44D7-91BD-CA980F600CED}"/>
              </a:ext>
            </a:extLst>
          </p:cNvPr>
          <p:cNvSpPr txBox="1"/>
          <p:nvPr/>
        </p:nvSpPr>
        <p:spPr>
          <a:xfrm>
            <a:off x="5350974" y="3146197"/>
            <a:ext cx="3793026" cy="1521442"/>
          </a:xfrm>
          <a:prstGeom prst="rect">
            <a:avLst/>
          </a:prstGeom>
          <a:noFill/>
        </p:spPr>
        <p:txBody>
          <a:bodyPr wrap="none" rtlCol="0">
            <a:spAutoFit/>
          </a:bodyPr>
          <a:lstStyle/>
          <a:p>
            <a:pPr marL="469900" indent="-457200">
              <a:lnSpc>
                <a:spcPct val="150000"/>
              </a:lnSpc>
              <a:buSzPct val="80000"/>
              <a:buFont typeface="+mj-lt"/>
              <a:buAutoNum type="arabicPeriod"/>
              <a:tabLst>
                <a:tab pos="297815" algn="l"/>
                <a:tab pos="298450" algn="l"/>
              </a:tabLst>
            </a:pPr>
            <a:r>
              <a:rPr lang="en-US" sz="1600" dirty="0">
                <a:latin typeface="HelveticaNeue" panose="00000400000000000000" pitchFamily="2" charset="0"/>
                <a:cs typeface="Arial"/>
              </a:rPr>
              <a:t>Business description</a:t>
            </a:r>
          </a:p>
          <a:p>
            <a:pPr marL="469900" indent="-457200">
              <a:lnSpc>
                <a:spcPct val="150000"/>
              </a:lnSpc>
              <a:buSzPct val="80000"/>
              <a:buFont typeface="+mj-lt"/>
              <a:buAutoNum type="arabicPeriod"/>
              <a:tabLst>
                <a:tab pos="297815" algn="l"/>
                <a:tab pos="298450" algn="l"/>
              </a:tabLst>
            </a:pPr>
            <a:r>
              <a:rPr lang="en-US" sz="1600" dirty="0">
                <a:latin typeface="HelveticaNeue" panose="00000400000000000000" pitchFamily="2" charset="0"/>
                <a:cs typeface="Arial"/>
              </a:rPr>
              <a:t>Complete financial statements</a:t>
            </a:r>
          </a:p>
          <a:p>
            <a:pPr marL="469900" indent="-457200">
              <a:lnSpc>
                <a:spcPct val="150000"/>
              </a:lnSpc>
              <a:buSzPct val="80000"/>
              <a:buFont typeface="+mj-lt"/>
              <a:buAutoNum type="arabicPeriod"/>
              <a:tabLst>
                <a:tab pos="297815" algn="l"/>
                <a:tab pos="298450" algn="l"/>
              </a:tabLst>
            </a:pPr>
            <a:r>
              <a:rPr lang="en-US" sz="1600" dirty="0">
                <a:latin typeface="HelveticaNeue" panose="00000400000000000000" pitchFamily="2" charset="0"/>
                <a:cs typeface="Arial"/>
              </a:rPr>
              <a:t>Management Discussion &amp; Analysis</a:t>
            </a:r>
          </a:p>
          <a:p>
            <a:pPr marL="469900" indent="-457200">
              <a:lnSpc>
                <a:spcPct val="150000"/>
              </a:lnSpc>
              <a:buSzPct val="80000"/>
              <a:buFont typeface="+mj-lt"/>
              <a:buAutoNum type="arabicPeriod"/>
              <a:tabLst>
                <a:tab pos="297815" algn="l"/>
                <a:tab pos="298450" algn="l"/>
              </a:tabLst>
            </a:pPr>
            <a:r>
              <a:rPr lang="en-US" sz="1600" dirty="0">
                <a:latin typeface="HelveticaNeue" panose="00000400000000000000" pitchFamily="2" charset="0"/>
                <a:cs typeface="Arial"/>
              </a:rPr>
              <a:t>Risks involved in the business</a:t>
            </a:r>
          </a:p>
        </p:txBody>
      </p:sp>
    </p:spTree>
    <p:extLst>
      <p:ext uri="{BB962C8B-B14F-4D97-AF65-F5344CB8AC3E}">
        <p14:creationId xmlns:p14="http://schemas.microsoft.com/office/powerpoint/2010/main" val="262306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8B9C05-44B1-4106-9F68-6FE7AF30DE1F}"/>
              </a:ext>
            </a:extLst>
          </p:cNvPr>
          <p:cNvSpPr txBox="1"/>
          <p:nvPr/>
        </p:nvSpPr>
        <p:spPr>
          <a:xfrm>
            <a:off x="960082" y="6451574"/>
            <a:ext cx="7399270" cy="369332"/>
          </a:xfrm>
          <a:prstGeom prst="rect">
            <a:avLst/>
          </a:prstGeom>
          <a:noFill/>
        </p:spPr>
        <p:txBody>
          <a:bodyPr wrap="none" rtlCol="0">
            <a:spAutoFit/>
          </a:bodyPr>
          <a:lstStyle/>
          <a:p>
            <a:r>
              <a:rPr lang="en-US" dirty="0">
                <a:solidFill>
                  <a:schemeClr val="bg1">
                    <a:lumMod val="50000"/>
                  </a:schemeClr>
                </a:solidFill>
              </a:rPr>
              <a:t>Source: </a:t>
            </a:r>
            <a:r>
              <a:rPr lang="en-US" dirty="0">
                <a:solidFill>
                  <a:schemeClr val="bg1">
                    <a:lumMod val="50000"/>
                  </a:schemeClr>
                </a:solidFill>
                <a:hlinkClick r:id="rId3"/>
              </a:rPr>
              <a:t>hdfcsec.com/hsl.docs//IPO%20note%20-%20Mindspace%20REIT.pdf</a:t>
            </a:r>
            <a:r>
              <a:rPr lang="en-US" dirty="0">
                <a:solidFill>
                  <a:schemeClr val="bg1">
                    <a:lumMod val="50000"/>
                  </a:schemeClr>
                </a:solidFill>
              </a:rPr>
              <a:t> </a:t>
            </a:r>
          </a:p>
        </p:txBody>
      </p:sp>
      <p:sp>
        <p:nvSpPr>
          <p:cNvPr id="9" name="object 3">
            <a:extLst>
              <a:ext uri="{FF2B5EF4-FFF2-40B4-BE49-F238E27FC236}">
                <a16:creationId xmlns:a16="http://schemas.microsoft.com/office/drawing/2014/main" id="{5F701C43-8835-4094-BC53-50EBFB4B68F5}"/>
              </a:ext>
            </a:extLst>
          </p:cNvPr>
          <p:cNvSpPr txBox="1"/>
          <p:nvPr/>
        </p:nvSpPr>
        <p:spPr>
          <a:xfrm>
            <a:off x="535939" y="1129476"/>
            <a:ext cx="7778501" cy="4539833"/>
          </a:xfrm>
          <a:prstGeom prst="rect">
            <a:avLst/>
          </a:prstGeom>
        </p:spPr>
        <p:txBody>
          <a:bodyPr vert="horz" wrap="square" lIns="0" tIns="178435" rIns="0" bIns="0" rtlCol="0">
            <a:spAutoFit/>
          </a:bodyPr>
          <a:lstStyle/>
          <a:p>
            <a:pPr marL="12700">
              <a:lnSpc>
                <a:spcPct val="150000"/>
              </a:lnSpc>
              <a:buSzPct val="80000"/>
              <a:tabLst>
                <a:tab pos="297815" algn="l"/>
                <a:tab pos="298450" algn="l"/>
              </a:tabLst>
            </a:pPr>
            <a:r>
              <a:rPr lang="en-US" sz="2400" dirty="0">
                <a:latin typeface="HelveticaNeue" panose="00000400000000000000" pitchFamily="2" charset="0"/>
                <a:cs typeface="Arial"/>
              </a:rPr>
              <a:t>Contents</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Background</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Net Proceeds Utilization</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Internal Asset Portfolio</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Client + Supplier Study</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Industry Comparison</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Business Risks</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Financials</a:t>
            </a:r>
          </a:p>
        </p:txBody>
      </p:sp>
      <p:sp>
        <p:nvSpPr>
          <p:cNvPr id="14" name="TextBox 13">
            <a:extLst>
              <a:ext uri="{FF2B5EF4-FFF2-40B4-BE49-F238E27FC236}">
                <a16:creationId xmlns:a16="http://schemas.microsoft.com/office/drawing/2014/main" id="{B0071C9B-344A-4A62-BA87-94062B05D70D}"/>
              </a:ext>
            </a:extLst>
          </p:cNvPr>
          <p:cNvSpPr txBox="1"/>
          <p:nvPr/>
        </p:nvSpPr>
        <p:spPr>
          <a:xfrm>
            <a:off x="348793" y="5768054"/>
            <a:ext cx="3694562" cy="584775"/>
          </a:xfrm>
          <a:prstGeom prst="rect">
            <a:avLst/>
          </a:prstGeom>
          <a:noFill/>
        </p:spPr>
        <p:txBody>
          <a:bodyPr wrap="square" rtlCol="0">
            <a:spAutoFit/>
          </a:bodyPr>
          <a:lstStyle/>
          <a:p>
            <a:pPr algn="ctr"/>
            <a:r>
              <a:rPr lang="en-US" sz="3200" dirty="0">
                <a:latin typeface="HelveticaNeue" panose="00000400000000000000" pitchFamily="2" charset="0"/>
              </a:rPr>
              <a:t>Investor Consensus</a:t>
            </a:r>
            <a:endParaRPr lang="en-US" sz="2400" dirty="0">
              <a:latin typeface="HelveticaNeue" panose="00000400000000000000" pitchFamily="2" charset="0"/>
            </a:endParaRPr>
          </a:p>
        </p:txBody>
      </p:sp>
      <p:grpSp>
        <p:nvGrpSpPr>
          <p:cNvPr id="6" name="Group 5">
            <a:extLst>
              <a:ext uri="{FF2B5EF4-FFF2-40B4-BE49-F238E27FC236}">
                <a16:creationId xmlns:a16="http://schemas.microsoft.com/office/drawing/2014/main" id="{B2412478-B410-46C1-9E7B-A6FF14CD50F5}"/>
              </a:ext>
            </a:extLst>
          </p:cNvPr>
          <p:cNvGrpSpPr/>
          <p:nvPr/>
        </p:nvGrpSpPr>
        <p:grpSpPr>
          <a:xfrm>
            <a:off x="4166014" y="558944"/>
            <a:ext cx="4977986" cy="5909165"/>
            <a:chOff x="4166014" y="0"/>
            <a:chExt cx="4977986" cy="5909165"/>
          </a:xfrm>
        </p:grpSpPr>
        <p:pic>
          <p:nvPicPr>
            <p:cNvPr id="3" name="Picture 2">
              <a:extLst>
                <a:ext uri="{FF2B5EF4-FFF2-40B4-BE49-F238E27FC236}">
                  <a16:creationId xmlns:a16="http://schemas.microsoft.com/office/drawing/2014/main" id="{5F0AC034-4968-4661-BBF9-CF1858920816}"/>
                </a:ext>
              </a:extLst>
            </p:cNvPr>
            <p:cNvPicPr>
              <a:picLocks noChangeAspect="1"/>
            </p:cNvPicPr>
            <p:nvPr/>
          </p:nvPicPr>
          <p:blipFill rotWithShape="1">
            <a:blip r:embed="rId4"/>
            <a:srcRect l="28350" r="28247" b="14808"/>
            <a:stretch/>
          </p:blipFill>
          <p:spPr>
            <a:xfrm>
              <a:off x="4166014" y="0"/>
              <a:ext cx="4977986" cy="5496232"/>
            </a:xfrm>
            <a:prstGeom prst="rect">
              <a:avLst/>
            </a:prstGeom>
          </p:spPr>
        </p:pic>
        <p:pic>
          <p:nvPicPr>
            <p:cNvPr id="5" name="Picture 4">
              <a:extLst>
                <a:ext uri="{FF2B5EF4-FFF2-40B4-BE49-F238E27FC236}">
                  <a16:creationId xmlns:a16="http://schemas.microsoft.com/office/drawing/2014/main" id="{A0D0B356-DBD6-4C2E-9B6C-B98FC5DBF973}"/>
                </a:ext>
              </a:extLst>
            </p:cNvPr>
            <p:cNvPicPr>
              <a:picLocks noChangeAspect="1"/>
            </p:cNvPicPr>
            <p:nvPr/>
          </p:nvPicPr>
          <p:blipFill rotWithShape="1">
            <a:blip r:embed="rId4"/>
            <a:srcRect l="28350" t="93600" r="28247"/>
            <a:stretch/>
          </p:blipFill>
          <p:spPr>
            <a:xfrm>
              <a:off x="4166014" y="5496232"/>
              <a:ext cx="4977986" cy="412933"/>
            </a:xfrm>
            <a:prstGeom prst="rect">
              <a:avLst/>
            </a:prstGeom>
          </p:spPr>
        </p:pic>
      </p:grpSp>
      <p:sp>
        <p:nvSpPr>
          <p:cNvPr id="10" name="object 2">
            <a:extLst>
              <a:ext uri="{FF2B5EF4-FFF2-40B4-BE49-F238E27FC236}">
                <a16:creationId xmlns:a16="http://schemas.microsoft.com/office/drawing/2014/main" id="{FDE6741A-B41B-4819-8FE4-53E07AC4A451}"/>
              </a:ext>
            </a:extLst>
          </p:cNvPr>
          <p:cNvSpPr txBox="1">
            <a:spLocks/>
          </p:cNvSpPr>
          <p:nvPr/>
        </p:nvSpPr>
        <p:spPr>
          <a:xfrm>
            <a:off x="535939" y="37094"/>
            <a:ext cx="7901160" cy="1115690"/>
          </a:xfrm>
          <a:prstGeom prst="rect">
            <a:avLst/>
          </a:prstGeom>
        </p:spPr>
        <p:txBody>
          <a:bodyPr vert="horz" wrap="square" lIns="0" tIns="12700" rIns="0" bIns="0" rtlCol="0">
            <a:spAutoFit/>
          </a:bodyPr>
          <a:lstStyle>
            <a:lvl1pPr>
              <a:defRPr sz="3800" b="0" i="0">
                <a:solidFill>
                  <a:srgbClr val="16649A"/>
                </a:solidFill>
                <a:latin typeface="Arial"/>
                <a:ea typeface="+mj-ea"/>
                <a:cs typeface="Arial"/>
              </a:defRPr>
            </a:lvl1pPr>
          </a:lstStyle>
          <a:p>
            <a:pPr marL="12700">
              <a:spcBef>
                <a:spcPts val="100"/>
              </a:spcBef>
            </a:pPr>
            <a:r>
              <a:rPr lang="en-US" kern="0" spc="10" dirty="0"/>
              <a:t>Example: </a:t>
            </a:r>
            <a:r>
              <a:rPr lang="en-US" kern="0" spc="10" dirty="0" err="1"/>
              <a:t>MindSpace</a:t>
            </a:r>
            <a:r>
              <a:rPr lang="en-US" kern="0" spc="10" dirty="0"/>
              <a:t> Due Diligence</a:t>
            </a:r>
          </a:p>
          <a:p>
            <a:pPr marL="12700">
              <a:spcBef>
                <a:spcPts val="100"/>
              </a:spcBef>
            </a:pPr>
            <a:endParaRPr lang="en-US" sz="800" kern="0" spc="10" dirty="0"/>
          </a:p>
          <a:p>
            <a:pPr marL="12700">
              <a:spcBef>
                <a:spcPts val="100"/>
              </a:spcBef>
            </a:pPr>
            <a:r>
              <a:rPr lang="en-US" sz="2400" kern="0" spc="10" dirty="0"/>
              <a:t>Done by </a:t>
            </a:r>
          </a:p>
        </p:txBody>
      </p:sp>
      <p:pic>
        <p:nvPicPr>
          <p:cNvPr id="8" name="Picture 32" descr="HDFC Logo - LogoDix">
            <a:extLst>
              <a:ext uri="{FF2B5EF4-FFF2-40B4-BE49-F238E27FC236}">
                <a16:creationId xmlns:a16="http://schemas.microsoft.com/office/drawing/2014/main" id="{AA172FE8-0E02-4C4A-AF4C-969F0F97E2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6823" y="791469"/>
            <a:ext cx="1828800" cy="36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97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8B9C05-44B1-4106-9F68-6FE7AF30DE1F}"/>
              </a:ext>
            </a:extLst>
          </p:cNvPr>
          <p:cNvSpPr txBox="1"/>
          <p:nvPr/>
        </p:nvSpPr>
        <p:spPr>
          <a:xfrm>
            <a:off x="46980" y="6429453"/>
            <a:ext cx="5568447" cy="369332"/>
          </a:xfrm>
          <a:prstGeom prst="rect">
            <a:avLst/>
          </a:prstGeom>
          <a:noFill/>
        </p:spPr>
        <p:txBody>
          <a:bodyPr wrap="none" rtlCol="0">
            <a:spAutoFit/>
          </a:bodyPr>
          <a:lstStyle/>
          <a:p>
            <a:r>
              <a:rPr lang="en-US" dirty="0">
                <a:solidFill>
                  <a:schemeClr val="bg1">
                    <a:lumMod val="50000"/>
                  </a:schemeClr>
                </a:solidFill>
              </a:rPr>
              <a:t>Source: </a:t>
            </a:r>
            <a:r>
              <a:rPr lang="en-US" dirty="0">
                <a:solidFill>
                  <a:schemeClr val="bg1">
                    <a:lumMod val="50000"/>
                  </a:schemeClr>
                </a:solidFill>
                <a:hlinkClick r:id="rId3"/>
              </a:rPr>
              <a:t>https://www.sebi.gov.in/guide/guide2000s3.html</a:t>
            </a:r>
            <a:r>
              <a:rPr lang="en-US" dirty="0">
                <a:solidFill>
                  <a:schemeClr val="bg1">
                    <a:lumMod val="50000"/>
                  </a:schemeClr>
                </a:solidFill>
              </a:rPr>
              <a:t> </a:t>
            </a:r>
          </a:p>
        </p:txBody>
      </p:sp>
      <p:grpSp>
        <p:nvGrpSpPr>
          <p:cNvPr id="18" name="Group 17">
            <a:extLst>
              <a:ext uri="{FF2B5EF4-FFF2-40B4-BE49-F238E27FC236}">
                <a16:creationId xmlns:a16="http://schemas.microsoft.com/office/drawing/2014/main" id="{F31B31B2-E197-4DDE-B1AC-2A0671BA843E}"/>
              </a:ext>
            </a:extLst>
          </p:cNvPr>
          <p:cNvGrpSpPr/>
          <p:nvPr/>
        </p:nvGrpSpPr>
        <p:grpSpPr>
          <a:xfrm>
            <a:off x="98062" y="4729372"/>
            <a:ext cx="9123309" cy="1700081"/>
            <a:chOff x="46980" y="1303023"/>
            <a:chExt cx="9123309" cy="1700081"/>
          </a:xfrm>
        </p:grpSpPr>
        <p:sp>
          <p:nvSpPr>
            <p:cNvPr id="9" name="object 3">
              <a:extLst>
                <a:ext uri="{FF2B5EF4-FFF2-40B4-BE49-F238E27FC236}">
                  <a16:creationId xmlns:a16="http://schemas.microsoft.com/office/drawing/2014/main" id="{5F701C43-8835-4094-BC53-50EBFB4B68F5}"/>
                </a:ext>
              </a:extLst>
            </p:cNvPr>
            <p:cNvSpPr txBox="1"/>
            <p:nvPr/>
          </p:nvSpPr>
          <p:spPr>
            <a:xfrm>
              <a:off x="535939" y="1303023"/>
              <a:ext cx="8399926" cy="1288173"/>
            </a:xfrm>
            <a:prstGeom prst="rect">
              <a:avLst/>
            </a:prstGeom>
          </p:spPr>
          <p:txBody>
            <a:bodyPr vert="horz" wrap="square" lIns="0" tIns="178435" rIns="0" bIns="0" numCol="1" rtlCol="0">
              <a:spAutoFit/>
            </a:bodyPr>
            <a:lstStyle/>
            <a:p>
              <a:pPr marL="225425" indent="-212725">
                <a:lnSpc>
                  <a:spcPct val="150000"/>
                </a:lnSpc>
                <a:buSzPct val="80000"/>
                <a:buFont typeface="Arial" panose="020B0604020202020204" pitchFamily="34" charset="0"/>
                <a:buChar char="•"/>
                <a:tabLst>
                  <a:tab pos="297815" algn="l"/>
                  <a:tab pos="298450" algn="l"/>
                </a:tabLst>
              </a:pPr>
              <a:r>
                <a:rPr lang="en-US" sz="1600" dirty="0">
                  <a:solidFill>
                    <a:srgbClr val="C00000"/>
                  </a:solidFill>
                  <a:latin typeface="HelveticaNeue" panose="00000400000000000000" pitchFamily="2" charset="0"/>
                  <a:cs typeface="Arial"/>
                </a:rPr>
                <a:t>MoU</a:t>
              </a:r>
            </a:p>
            <a:p>
              <a:pPr marL="225425" indent="-212725">
                <a:lnSpc>
                  <a:spcPct val="150000"/>
                </a:lnSpc>
                <a:buSzPct val="80000"/>
                <a:buFont typeface="Arial" panose="020B0604020202020204" pitchFamily="34" charset="0"/>
                <a:buChar char="•"/>
                <a:tabLst>
                  <a:tab pos="297815" algn="l"/>
                  <a:tab pos="298450" algn="l"/>
                </a:tabLst>
              </a:pPr>
              <a:r>
                <a:rPr lang="en-US" sz="1600" dirty="0">
                  <a:solidFill>
                    <a:srgbClr val="C00000"/>
                  </a:solidFill>
                  <a:latin typeface="HelveticaNeue" panose="00000400000000000000" pitchFamily="2" charset="0"/>
                  <a:cs typeface="Arial"/>
                </a:rPr>
                <a:t>Govt. Clearance</a:t>
              </a:r>
            </a:p>
            <a:p>
              <a:pPr marL="225425" indent="-212725">
                <a:lnSpc>
                  <a:spcPct val="150000"/>
                </a:lnSpc>
                <a:buSzPct val="80000"/>
                <a:buFont typeface="Arial" panose="020B0604020202020204" pitchFamily="34" charset="0"/>
                <a:buChar char="•"/>
                <a:tabLst>
                  <a:tab pos="297815" algn="l"/>
                  <a:tab pos="298450" algn="l"/>
                </a:tabLst>
              </a:pPr>
              <a:r>
                <a:rPr lang="en-US" sz="1600" dirty="0" err="1">
                  <a:solidFill>
                    <a:srgbClr val="C00000"/>
                  </a:solidFill>
                  <a:latin typeface="HelveticaNeue" panose="00000400000000000000" pitchFamily="2" charset="0"/>
                  <a:cs typeface="Arial"/>
                </a:rPr>
                <a:t>StockEx</a:t>
              </a:r>
              <a:r>
                <a:rPr lang="en-US" sz="1600" dirty="0">
                  <a:solidFill>
                    <a:srgbClr val="C00000"/>
                  </a:solidFill>
                  <a:latin typeface="HelveticaNeue" panose="00000400000000000000" pitchFamily="2" charset="0"/>
                  <a:cs typeface="Arial"/>
                </a:rPr>
                <a:t> Listing Agreement</a:t>
              </a:r>
              <a:endParaRPr lang="en-US" sz="1600" dirty="0">
                <a:latin typeface="HelveticaNeue" panose="00000400000000000000" pitchFamily="2" charset="0"/>
                <a:cs typeface="Arial"/>
              </a:endParaRPr>
            </a:p>
          </p:txBody>
        </p:sp>
        <p:sp>
          <p:nvSpPr>
            <p:cNvPr id="13" name="TextBox 12">
              <a:extLst>
                <a:ext uri="{FF2B5EF4-FFF2-40B4-BE49-F238E27FC236}">
                  <a16:creationId xmlns:a16="http://schemas.microsoft.com/office/drawing/2014/main" id="{285C8DB6-2E65-4CDE-A2A7-D8745D2705EF}"/>
                </a:ext>
              </a:extLst>
            </p:cNvPr>
            <p:cNvSpPr txBox="1"/>
            <p:nvPr/>
          </p:nvSpPr>
          <p:spPr>
            <a:xfrm rot="16200000">
              <a:off x="-330367" y="1844517"/>
              <a:ext cx="1124026" cy="369332"/>
            </a:xfrm>
            <a:prstGeom prst="rect">
              <a:avLst/>
            </a:prstGeom>
            <a:noFill/>
          </p:spPr>
          <p:txBody>
            <a:bodyPr wrap="none" rtlCol="0">
              <a:spAutoFit/>
            </a:bodyPr>
            <a:lstStyle/>
            <a:p>
              <a:r>
                <a:rPr lang="en-US" sz="1800" dirty="0">
                  <a:latin typeface="HelveticaNeue" panose="00000400000000000000" pitchFamily="2" charset="0"/>
                  <a:cs typeface="Arial"/>
                </a:rPr>
                <a:t>Annexure</a:t>
              </a:r>
            </a:p>
          </p:txBody>
        </p:sp>
        <p:sp>
          <p:nvSpPr>
            <p:cNvPr id="15" name="TextBox 14">
              <a:extLst>
                <a:ext uri="{FF2B5EF4-FFF2-40B4-BE49-F238E27FC236}">
                  <a16:creationId xmlns:a16="http://schemas.microsoft.com/office/drawing/2014/main" id="{C18751A5-67E5-447C-954E-CEBDF28DB66C}"/>
                </a:ext>
              </a:extLst>
            </p:cNvPr>
            <p:cNvSpPr txBox="1"/>
            <p:nvPr/>
          </p:nvSpPr>
          <p:spPr>
            <a:xfrm>
              <a:off x="3246551" y="1303023"/>
              <a:ext cx="2978701" cy="1293496"/>
            </a:xfrm>
            <a:prstGeom prst="rect">
              <a:avLst/>
            </a:prstGeom>
            <a:noFill/>
          </p:spPr>
          <p:txBody>
            <a:bodyPr wrap="none" rtlCol="0">
              <a:spAutoFit/>
            </a:bodyPr>
            <a:lstStyle/>
            <a:p>
              <a:pPr marL="225425" indent="-212725">
                <a:lnSpc>
                  <a:spcPct val="150000"/>
                </a:lnSpc>
                <a:buSzPct val="80000"/>
                <a:buFont typeface="Arial" panose="020B0604020202020204" pitchFamily="34" charset="0"/>
                <a:buChar char="•"/>
                <a:tabLst>
                  <a:tab pos="297815" algn="l"/>
                  <a:tab pos="298450" algn="l"/>
                </a:tabLst>
              </a:pPr>
              <a:r>
                <a:rPr lang="en-US" sz="1800" dirty="0">
                  <a:solidFill>
                    <a:srgbClr val="C00000"/>
                  </a:solidFill>
                  <a:latin typeface="HelveticaNeue" panose="00000400000000000000" pitchFamily="2" charset="0"/>
                  <a:cs typeface="Arial"/>
                </a:rPr>
                <a:t>Banker Consent Letters</a:t>
              </a:r>
            </a:p>
            <a:p>
              <a:pPr marL="225425" indent="-212725">
                <a:lnSpc>
                  <a:spcPct val="150000"/>
                </a:lnSpc>
                <a:buSzPct val="80000"/>
                <a:buFont typeface="Arial" panose="020B0604020202020204" pitchFamily="34" charset="0"/>
                <a:buChar char="•"/>
                <a:tabLst>
                  <a:tab pos="297815" algn="l"/>
                  <a:tab pos="298450" algn="l"/>
                </a:tabLst>
              </a:pPr>
              <a:r>
                <a:rPr lang="en-US" sz="1800" dirty="0">
                  <a:solidFill>
                    <a:srgbClr val="C00000"/>
                  </a:solidFill>
                  <a:latin typeface="HelveticaNeue" panose="00000400000000000000" pitchFamily="2" charset="0"/>
                  <a:cs typeface="Arial"/>
                </a:rPr>
                <a:t>Underwriter Addressal</a:t>
              </a:r>
            </a:p>
            <a:p>
              <a:pPr marL="225425" indent="-212725">
                <a:lnSpc>
                  <a:spcPct val="150000"/>
                </a:lnSpc>
                <a:buSzPct val="80000"/>
                <a:buFont typeface="Arial" panose="020B0604020202020204" pitchFamily="34" charset="0"/>
                <a:buChar char="•"/>
                <a:tabLst>
                  <a:tab pos="297815" algn="l"/>
                  <a:tab pos="298450" algn="l"/>
                </a:tabLst>
              </a:pPr>
              <a:r>
                <a:rPr lang="en-US" sz="1800" dirty="0">
                  <a:solidFill>
                    <a:srgbClr val="C00000"/>
                  </a:solidFill>
                  <a:latin typeface="HelveticaNeue" panose="00000400000000000000" pitchFamily="2" charset="0"/>
                  <a:cs typeface="Arial"/>
                </a:rPr>
                <a:t>Minutes of Board Meeting</a:t>
              </a:r>
              <a:endParaRPr lang="en-US" dirty="0"/>
            </a:p>
          </p:txBody>
        </p:sp>
        <p:sp>
          <p:nvSpPr>
            <p:cNvPr id="17" name="TextBox 16">
              <a:extLst>
                <a:ext uri="{FF2B5EF4-FFF2-40B4-BE49-F238E27FC236}">
                  <a16:creationId xmlns:a16="http://schemas.microsoft.com/office/drawing/2014/main" id="{213266EF-547E-4635-A877-F29D13B6FB5A}"/>
                </a:ext>
              </a:extLst>
            </p:cNvPr>
            <p:cNvSpPr txBox="1"/>
            <p:nvPr/>
          </p:nvSpPr>
          <p:spPr>
            <a:xfrm>
              <a:off x="6225252" y="1303023"/>
              <a:ext cx="2945037" cy="1700081"/>
            </a:xfrm>
            <a:prstGeom prst="rect">
              <a:avLst/>
            </a:prstGeom>
            <a:noFill/>
          </p:spPr>
          <p:txBody>
            <a:bodyPr wrap="none" rtlCol="0">
              <a:spAutoFit/>
            </a:bodyPr>
            <a:lstStyle/>
            <a:p>
              <a:pPr marL="225425" indent="-225425">
                <a:lnSpc>
                  <a:spcPct val="150000"/>
                </a:lnSpc>
                <a:buSzPct val="80000"/>
                <a:buFont typeface="Arial" panose="020B0604020202020204" pitchFamily="34" charset="0"/>
                <a:buChar char="•"/>
                <a:tabLst>
                  <a:tab pos="225425" algn="l"/>
                  <a:tab pos="298450" algn="l"/>
                </a:tabLst>
              </a:pPr>
              <a:r>
                <a:rPr lang="en-US" sz="1800" dirty="0">
                  <a:solidFill>
                    <a:srgbClr val="C00000"/>
                  </a:solidFill>
                  <a:latin typeface="HelveticaNeue" panose="00000400000000000000" pitchFamily="2" charset="0"/>
                  <a:cs typeface="Arial"/>
                </a:rPr>
                <a:t>Environmental Clearance </a:t>
              </a:r>
            </a:p>
            <a:p>
              <a:pPr>
                <a:lnSpc>
                  <a:spcPct val="150000"/>
                </a:lnSpc>
                <a:buSzPct val="80000"/>
                <a:tabLst>
                  <a:tab pos="225425" algn="l"/>
                  <a:tab pos="298450" algn="l"/>
                </a:tabLst>
              </a:pPr>
              <a:r>
                <a:rPr lang="en-US" dirty="0">
                  <a:solidFill>
                    <a:srgbClr val="C00000"/>
                  </a:solidFill>
                  <a:latin typeface="HelveticaNeue" panose="00000400000000000000" pitchFamily="2" charset="0"/>
                  <a:cs typeface="Arial"/>
                </a:rPr>
                <a:t>	</a:t>
              </a:r>
              <a:r>
                <a:rPr lang="en-US" sz="1800" dirty="0">
                  <a:solidFill>
                    <a:srgbClr val="C00000"/>
                  </a:solidFill>
                  <a:latin typeface="HelveticaNeue" panose="00000400000000000000" pitchFamily="2" charset="0"/>
                  <a:cs typeface="Arial"/>
                </a:rPr>
                <a:t>by PCB</a:t>
              </a:r>
            </a:p>
            <a:p>
              <a:pPr marL="225425" indent="-225425">
                <a:lnSpc>
                  <a:spcPct val="150000"/>
                </a:lnSpc>
                <a:buSzPct val="80000"/>
                <a:buFont typeface="Arial" panose="020B0604020202020204" pitchFamily="34" charset="0"/>
                <a:buChar char="•"/>
                <a:tabLst>
                  <a:tab pos="225425" algn="l"/>
                  <a:tab pos="298450" algn="l"/>
                </a:tabLst>
              </a:pPr>
              <a:r>
                <a:rPr lang="en-US" sz="1800" dirty="0">
                  <a:solidFill>
                    <a:srgbClr val="C00000"/>
                  </a:solidFill>
                  <a:latin typeface="HelveticaNeue" panose="00000400000000000000" pitchFamily="2" charset="0"/>
                  <a:cs typeface="Arial"/>
                </a:rPr>
                <a:t>RBI Approval</a:t>
              </a:r>
            </a:p>
            <a:p>
              <a:pPr marL="225425" indent="-225425">
                <a:lnSpc>
                  <a:spcPct val="150000"/>
                </a:lnSpc>
                <a:buSzPct val="80000"/>
                <a:buFont typeface="Arial" panose="020B0604020202020204" pitchFamily="34" charset="0"/>
                <a:buChar char="•"/>
                <a:tabLst>
                  <a:tab pos="225425" algn="l"/>
                  <a:tab pos="298450" algn="l"/>
                </a:tabLst>
              </a:pPr>
              <a:r>
                <a:rPr lang="en-US" sz="1800" dirty="0">
                  <a:solidFill>
                    <a:srgbClr val="C00000"/>
                  </a:solidFill>
                  <a:latin typeface="HelveticaNeue" panose="00000400000000000000" pitchFamily="2" charset="0"/>
                  <a:cs typeface="Arial"/>
                </a:rPr>
                <a:t>Auditor Clearance</a:t>
              </a:r>
            </a:p>
          </p:txBody>
        </p:sp>
      </p:grpSp>
      <p:grpSp>
        <p:nvGrpSpPr>
          <p:cNvPr id="19" name="Group 18">
            <a:extLst>
              <a:ext uri="{FF2B5EF4-FFF2-40B4-BE49-F238E27FC236}">
                <a16:creationId xmlns:a16="http://schemas.microsoft.com/office/drawing/2014/main" id="{50E27971-FD21-4C3A-AD0B-05E9669A40CF}"/>
              </a:ext>
            </a:extLst>
          </p:cNvPr>
          <p:cNvGrpSpPr/>
          <p:nvPr/>
        </p:nvGrpSpPr>
        <p:grpSpPr>
          <a:xfrm>
            <a:off x="46980" y="1307591"/>
            <a:ext cx="9097020" cy="3580605"/>
            <a:chOff x="0" y="2848848"/>
            <a:chExt cx="9097020" cy="3580605"/>
          </a:xfrm>
        </p:grpSpPr>
        <p:pic>
          <p:nvPicPr>
            <p:cNvPr id="20" name="Picture 19">
              <a:extLst>
                <a:ext uri="{FF2B5EF4-FFF2-40B4-BE49-F238E27FC236}">
                  <a16:creationId xmlns:a16="http://schemas.microsoft.com/office/drawing/2014/main" id="{51B3B9D0-2533-4D76-8F62-8C76C02BEE1B}"/>
                </a:ext>
              </a:extLst>
            </p:cNvPr>
            <p:cNvPicPr>
              <a:picLocks noChangeAspect="1"/>
            </p:cNvPicPr>
            <p:nvPr/>
          </p:nvPicPr>
          <p:blipFill rotWithShape="1">
            <a:blip r:embed="rId4"/>
            <a:srcRect t="7892" r="1134" b="29244"/>
            <a:stretch/>
          </p:blipFill>
          <p:spPr>
            <a:xfrm>
              <a:off x="28358" y="2848848"/>
              <a:ext cx="9040305" cy="3233394"/>
            </a:xfrm>
            <a:prstGeom prst="rect">
              <a:avLst/>
            </a:prstGeom>
          </p:spPr>
        </p:pic>
        <p:pic>
          <p:nvPicPr>
            <p:cNvPr id="21" name="Picture 20">
              <a:extLst>
                <a:ext uri="{FF2B5EF4-FFF2-40B4-BE49-F238E27FC236}">
                  <a16:creationId xmlns:a16="http://schemas.microsoft.com/office/drawing/2014/main" id="{127E821E-0AE3-4C10-90F6-F6612997AE75}"/>
                </a:ext>
              </a:extLst>
            </p:cNvPr>
            <p:cNvPicPr>
              <a:picLocks noChangeAspect="1"/>
            </p:cNvPicPr>
            <p:nvPr/>
          </p:nvPicPr>
          <p:blipFill rotWithShape="1">
            <a:blip r:embed="rId4"/>
            <a:srcRect t="81631" r="513" b="11618"/>
            <a:stretch/>
          </p:blipFill>
          <p:spPr>
            <a:xfrm>
              <a:off x="0" y="6082242"/>
              <a:ext cx="9097020" cy="347211"/>
            </a:xfrm>
            <a:prstGeom prst="rect">
              <a:avLst/>
            </a:prstGeom>
          </p:spPr>
        </p:pic>
      </p:grpSp>
      <p:sp>
        <p:nvSpPr>
          <p:cNvPr id="14" name="TextBox 13">
            <a:extLst>
              <a:ext uri="{FF2B5EF4-FFF2-40B4-BE49-F238E27FC236}">
                <a16:creationId xmlns:a16="http://schemas.microsoft.com/office/drawing/2014/main" id="{B0071C9B-344A-4A62-BA87-94062B05D70D}"/>
              </a:ext>
            </a:extLst>
          </p:cNvPr>
          <p:cNvSpPr txBox="1"/>
          <p:nvPr/>
        </p:nvSpPr>
        <p:spPr>
          <a:xfrm>
            <a:off x="4759183" y="1425572"/>
            <a:ext cx="4462188" cy="1077218"/>
          </a:xfrm>
          <a:prstGeom prst="rect">
            <a:avLst/>
          </a:prstGeom>
          <a:noFill/>
        </p:spPr>
        <p:txBody>
          <a:bodyPr wrap="square" rtlCol="0">
            <a:spAutoFit/>
          </a:bodyPr>
          <a:lstStyle/>
          <a:p>
            <a:pPr algn="ctr"/>
            <a:r>
              <a:rPr lang="en-US" sz="3200" dirty="0">
                <a:latin typeface="HelveticaNeue" panose="00000400000000000000" pitchFamily="2" charset="0"/>
              </a:rPr>
              <a:t>SEBI pre-defined </a:t>
            </a:r>
            <a:r>
              <a:rPr lang="en-US" sz="3200" dirty="0">
                <a:solidFill>
                  <a:srgbClr val="C00000"/>
                </a:solidFill>
                <a:latin typeface="HelveticaNeue" panose="00000400000000000000" pitchFamily="2" charset="0"/>
              </a:rPr>
              <a:t>Letterhead</a:t>
            </a:r>
            <a:r>
              <a:rPr lang="en-US" sz="3200" dirty="0">
                <a:latin typeface="HelveticaNeue" panose="00000400000000000000" pitchFamily="2" charset="0"/>
              </a:rPr>
              <a:t> + </a:t>
            </a:r>
            <a:r>
              <a:rPr lang="en-US" sz="3200" dirty="0">
                <a:solidFill>
                  <a:srgbClr val="C00000"/>
                </a:solidFill>
                <a:latin typeface="HelveticaNeue" panose="00000400000000000000" pitchFamily="2" charset="0"/>
              </a:rPr>
              <a:t>Annexure</a:t>
            </a:r>
            <a:endParaRPr lang="en-US" sz="2400" dirty="0">
              <a:solidFill>
                <a:srgbClr val="C00000"/>
              </a:solidFill>
              <a:latin typeface="HelveticaNeue" panose="00000400000000000000" pitchFamily="2" charset="0"/>
            </a:endParaRPr>
          </a:p>
        </p:txBody>
      </p:sp>
      <p:sp>
        <p:nvSpPr>
          <p:cNvPr id="22" name="object 2">
            <a:extLst>
              <a:ext uri="{FF2B5EF4-FFF2-40B4-BE49-F238E27FC236}">
                <a16:creationId xmlns:a16="http://schemas.microsoft.com/office/drawing/2014/main" id="{09763E3C-2E8D-4C96-886F-2E22268C2254}"/>
              </a:ext>
            </a:extLst>
          </p:cNvPr>
          <p:cNvSpPr txBox="1">
            <a:spLocks noGrp="1"/>
          </p:cNvSpPr>
          <p:nvPr>
            <p:ph type="title"/>
          </p:nvPr>
        </p:nvSpPr>
        <p:spPr>
          <a:xfrm>
            <a:off x="535940" y="531877"/>
            <a:ext cx="7614922" cy="597599"/>
          </a:xfrm>
          <a:prstGeom prst="rect">
            <a:avLst/>
          </a:prstGeom>
        </p:spPr>
        <p:txBody>
          <a:bodyPr vert="horz" wrap="square" lIns="0" tIns="12700" rIns="0" bIns="0" rtlCol="0">
            <a:spAutoFit/>
          </a:bodyPr>
          <a:lstStyle/>
          <a:p>
            <a:pPr marL="12700">
              <a:lnSpc>
                <a:spcPct val="100000"/>
              </a:lnSpc>
              <a:spcBef>
                <a:spcPts val="100"/>
              </a:spcBef>
            </a:pPr>
            <a:r>
              <a:rPr lang="en-US" spc="10" dirty="0"/>
              <a:t>Example: Due Diligence Certificate</a:t>
            </a:r>
            <a:endParaRPr spc="10" dirty="0"/>
          </a:p>
        </p:txBody>
      </p:sp>
    </p:spTree>
    <p:extLst>
      <p:ext uri="{BB962C8B-B14F-4D97-AF65-F5344CB8AC3E}">
        <p14:creationId xmlns:p14="http://schemas.microsoft.com/office/powerpoint/2010/main" val="201718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8B9C05-44B1-4106-9F68-6FE7AF30DE1F}"/>
              </a:ext>
            </a:extLst>
          </p:cNvPr>
          <p:cNvSpPr txBox="1"/>
          <p:nvPr/>
        </p:nvSpPr>
        <p:spPr>
          <a:xfrm>
            <a:off x="46980" y="6429453"/>
            <a:ext cx="8874289" cy="369332"/>
          </a:xfrm>
          <a:prstGeom prst="rect">
            <a:avLst/>
          </a:prstGeom>
          <a:noFill/>
        </p:spPr>
        <p:txBody>
          <a:bodyPr wrap="none" rtlCol="0">
            <a:spAutoFit/>
          </a:bodyPr>
          <a:lstStyle/>
          <a:p>
            <a:r>
              <a:rPr lang="en-US" dirty="0">
                <a:solidFill>
                  <a:schemeClr val="bg1">
                    <a:lumMod val="50000"/>
                  </a:schemeClr>
                </a:solidFill>
              </a:rPr>
              <a:t>Source: </a:t>
            </a:r>
            <a:r>
              <a:rPr lang="en-US" dirty="0">
                <a:solidFill>
                  <a:schemeClr val="bg1">
                    <a:lumMod val="50000"/>
                  </a:schemeClr>
                </a:solidFill>
                <a:hlinkClick r:id="rId3"/>
              </a:rPr>
              <a:t>investmentbank.kotak.com/mindspace-business-parks-reit-final-offer-document.pdf</a:t>
            </a:r>
            <a:r>
              <a:rPr lang="en-US" dirty="0">
                <a:solidFill>
                  <a:schemeClr val="bg1">
                    <a:lumMod val="50000"/>
                  </a:schemeClr>
                </a:solidFill>
              </a:rPr>
              <a:t> </a:t>
            </a:r>
          </a:p>
        </p:txBody>
      </p:sp>
      <p:pic>
        <p:nvPicPr>
          <p:cNvPr id="7" name="Picture 6">
            <a:extLst>
              <a:ext uri="{FF2B5EF4-FFF2-40B4-BE49-F238E27FC236}">
                <a16:creationId xmlns:a16="http://schemas.microsoft.com/office/drawing/2014/main" id="{B76A80EC-7F37-4D2A-8E48-AB4EDAEFE50F}"/>
              </a:ext>
            </a:extLst>
          </p:cNvPr>
          <p:cNvPicPr>
            <a:picLocks noChangeAspect="1"/>
          </p:cNvPicPr>
          <p:nvPr/>
        </p:nvPicPr>
        <p:blipFill rotWithShape="1">
          <a:blip r:embed="rId4"/>
          <a:srcRect l="33093" t="5292" r="32474" b="8351"/>
          <a:stretch/>
        </p:blipFill>
        <p:spPr>
          <a:xfrm>
            <a:off x="4659717" y="0"/>
            <a:ext cx="4484284" cy="6326123"/>
          </a:xfrm>
          <a:prstGeom prst="rect">
            <a:avLst/>
          </a:prstGeom>
        </p:spPr>
      </p:pic>
      <p:sp>
        <p:nvSpPr>
          <p:cNvPr id="9" name="object 3">
            <a:extLst>
              <a:ext uri="{FF2B5EF4-FFF2-40B4-BE49-F238E27FC236}">
                <a16:creationId xmlns:a16="http://schemas.microsoft.com/office/drawing/2014/main" id="{5F701C43-8835-4094-BC53-50EBFB4B68F5}"/>
              </a:ext>
            </a:extLst>
          </p:cNvPr>
          <p:cNvSpPr txBox="1"/>
          <p:nvPr/>
        </p:nvSpPr>
        <p:spPr>
          <a:xfrm>
            <a:off x="535939" y="1129476"/>
            <a:ext cx="7778501" cy="4355167"/>
          </a:xfrm>
          <a:prstGeom prst="rect">
            <a:avLst/>
          </a:prstGeom>
        </p:spPr>
        <p:txBody>
          <a:bodyPr vert="horz" wrap="square" lIns="0" tIns="178435" rIns="0" bIns="0" rtlCol="0">
            <a:spAutoFit/>
          </a:bodyPr>
          <a:lstStyle/>
          <a:p>
            <a:pPr marL="12700">
              <a:lnSpc>
                <a:spcPct val="150000"/>
              </a:lnSpc>
              <a:buSzPct val="80000"/>
              <a:tabLst>
                <a:tab pos="297815" algn="l"/>
                <a:tab pos="298450" algn="l"/>
              </a:tabLst>
            </a:pPr>
            <a:r>
              <a:rPr lang="en-US" sz="2400" dirty="0">
                <a:latin typeface="HelveticaNeue" panose="00000400000000000000" pitchFamily="2" charset="0"/>
                <a:cs typeface="Arial"/>
              </a:rPr>
              <a:t>Key Contents</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Risk Factors</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Corporate Structure</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Financial Statements</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Offer Proceeding</a:t>
            </a:r>
          </a:p>
          <a:p>
            <a:pPr marL="927100" lvl="1" indent="-457200">
              <a:lnSpc>
                <a:spcPct val="150000"/>
              </a:lnSpc>
              <a:buSzPct val="80000"/>
              <a:buFont typeface="Arial" panose="020B0604020202020204" pitchFamily="34" charset="0"/>
              <a:buChar char="•"/>
              <a:tabLst>
                <a:tab pos="297815" algn="l"/>
                <a:tab pos="298450" algn="l"/>
              </a:tabLst>
            </a:pPr>
            <a:r>
              <a:rPr lang="en-US" dirty="0">
                <a:latin typeface="HelveticaNeue" panose="00000400000000000000" pitchFamily="2" charset="0"/>
                <a:cs typeface="Arial"/>
              </a:rPr>
              <a:t>Use of Money</a:t>
            </a:r>
          </a:p>
          <a:p>
            <a:pPr marL="927100" lvl="1" indent="-457200">
              <a:lnSpc>
                <a:spcPct val="150000"/>
              </a:lnSpc>
              <a:buSzPct val="80000"/>
              <a:buFont typeface="Arial" panose="020B0604020202020204" pitchFamily="34" charset="0"/>
              <a:buChar char="•"/>
              <a:tabLst>
                <a:tab pos="297815" algn="l"/>
                <a:tab pos="298450" algn="l"/>
              </a:tabLst>
            </a:pPr>
            <a:r>
              <a:rPr lang="en-US" dirty="0">
                <a:latin typeface="HelveticaNeue" panose="00000400000000000000" pitchFamily="2" charset="0"/>
                <a:cs typeface="Arial"/>
              </a:rPr>
              <a:t>Price Ranges </a:t>
            </a:r>
          </a:p>
          <a:p>
            <a:pPr marL="469900" indent="-457200">
              <a:lnSpc>
                <a:spcPct val="150000"/>
              </a:lnSpc>
              <a:buSzPct val="80000"/>
              <a:buFont typeface="Arial" panose="020B0604020202020204" pitchFamily="34" charset="0"/>
              <a:buChar char="•"/>
              <a:tabLst>
                <a:tab pos="297815" algn="l"/>
                <a:tab pos="298450" algn="l"/>
              </a:tabLst>
            </a:pPr>
            <a:r>
              <a:rPr lang="en-US" sz="2400" dirty="0">
                <a:solidFill>
                  <a:srgbClr val="C00000"/>
                </a:solidFill>
                <a:latin typeface="HelveticaNeue" panose="00000400000000000000" pitchFamily="2" charset="0"/>
                <a:cs typeface="Arial"/>
              </a:rPr>
              <a:t>Regulation Bindings</a:t>
            </a:r>
            <a:endParaRPr lang="en-US" sz="2400" dirty="0">
              <a:latin typeface="HelveticaNeue" panose="00000400000000000000" pitchFamily="2" charset="0"/>
              <a:cs typeface="Arial"/>
            </a:endParaRPr>
          </a:p>
        </p:txBody>
      </p:sp>
      <p:sp>
        <p:nvSpPr>
          <p:cNvPr id="10" name="object 2">
            <a:extLst>
              <a:ext uri="{FF2B5EF4-FFF2-40B4-BE49-F238E27FC236}">
                <a16:creationId xmlns:a16="http://schemas.microsoft.com/office/drawing/2014/main" id="{FDE6741A-B41B-4819-8FE4-53E07AC4A451}"/>
              </a:ext>
            </a:extLst>
          </p:cNvPr>
          <p:cNvSpPr txBox="1">
            <a:spLocks/>
          </p:cNvSpPr>
          <p:nvPr/>
        </p:nvSpPr>
        <p:spPr>
          <a:xfrm>
            <a:off x="283027" y="162660"/>
            <a:ext cx="7614922" cy="1182375"/>
          </a:xfrm>
          <a:prstGeom prst="rect">
            <a:avLst/>
          </a:prstGeom>
        </p:spPr>
        <p:txBody>
          <a:bodyPr vert="horz" wrap="square" lIns="0" tIns="12700" rIns="0" bIns="0" rtlCol="0">
            <a:spAutoFit/>
          </a:bodyPr>
          <a:lstStyle>
            <a:lvl1pPr>
              <a:defRPr sz="3800" b="0" i="0">
                <a:solidFill>
                  <a:srgbClr val="16649A"/>
                </a:solidFill>
                <a:latin typeface="Arial"/>
                <a:ea typeface="+mj-ea"/>
                <a:cs typeface="Arial"/>
              </a:defRPr>
            </a:lvl1pPr>
          </a:lstStyle>
          <a:p>
            <a:pPr marL="12700">
              <a:spcBef>
                <a:spcPts val="100"/>
              </a:spcBef>
            </a:pPr>
            <a:r>
              <a:rPr lang="en-US" kern="0" spc="10" dirty="0"/>
              <a:t>Example: </a:t>
            </a:r>
            <a:r>
              <a:rPr lang="en-US" kern="0" spc="10" dirty="0" err="1"/>
              <a:t>MindSpace</a:t>
            </a:r>
            <a:br>
              <a:rPr lang="en-US" kern="0" spc="10" dirty="0"/>
            </a:br>
            <a:r>
              <a:rPr lang="en-US" kern="0" spc="10" dirty="0"/>
              <a:t>Offer Document</a:t>
            </a:r>
          </a:p>
        </p:txBody>
      </p:sp>
      <p:sp>
        <p:nvSpPr>
          <p:cNvPr id="14" name="TextBox 13">
            <a:extLst>
              <a:ext uri="{FF2B5EF4-FFF2-40B4-BE49-F238E27FC236}">
                <a16:creationId xmlns:a16="http://schemas.microsoft.com/office/drawing/2014/main" id="{B0071C9B-344A-4A62-BA87-94062B05D70D}"/>
              </a:ext>
            </a:extLst>
          </p:cNvPr>
          <p:cNvSpPr txBox="1"/>
          <p:nvPr/>
        </p:nvSpPr>
        <p:spPr>
          <a:xfrm>
            <a:off x="535939" y="5519377"/>
            <a:ext cx="3554549" cy="584775"/>
          </a:xfrm>
          <a:prstGeom prst="rect">
            <a:avLst/>
          </a:prstGeom>
          <a:noFill/>
        </p:spPr>
        <p:txBody>
          <a:bodyPr wrap="square" rtlCol="0">
            <a:spAutoFit/>
          </a:bodyPr>
          <a:lstStyle/>
          <a:p>
            <a:pPr algn="ctr"/>
            <a:r>
              <a:rPr lang="en-US" sz="3200" dirty="0">
                <a:latin typeface="HelveticaNeue" panose="00000400000000000000" pitchFamily="2" charset="0"/>
              </a:rPr>
              <a:t>Overall</a:t>
            </a:r>
            <a:r>
              <a:rPr lang="en-US" sz="3200" dirty="0">
                <a:solidFill>
                  <a:srgbClr val="C00000"/>
                </a:solidFill>
                <a:latin typeface="HelveticaNeue" panose="00000400000000000000" pitchFamily="2" charset="0"/>
              </a:rPr>
              <a:t> 674 </a:t>
            </a:r>
            <a:r>
              <a:rPr lang="en-US" sz="3200" dirty="0">
                <a:latin typeface="HelveticaNeue" panose="00000400000000000000" pitchFamily="2" charset="0"/>
              </a:rPr>
              <a:t>Pages</a:t>
            </a:r>
            <a:endParaRPr lang="en-US" sz="2400" dirty="0">
              <a:latin typeface="HelveticaNeue" panose="00000400000000000000" pitchFamily="2" charset="0"/>
            </a:endParaRPr>
          </a:p>
        </p:txBody>
      </p:sp>
    </p:spTree>
    <p:extLst>
      <p:ext uri="{BB962C8B-B14F-4D97-AF65-F5344CB8AC3E}">
        <p14:creationId xmlns:p14="http://schemas.microsoft.com/office/powerpoint/2010/main" val="294282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961257"/>
            <a:ext cx="7985891" cy="5152051"/>
          </a:xfrm>
          <a:prstGeom prst="rect">
            <a:avLst/>
          </a:prstGeom>
        </p:spPr>
        <p:txBody>
          <a:bodyPr vert="horz" wrap="square" lIns="0" tIns="178435" rIns="0" bIns="0" rtlCol="0">
            <a:spAutoFit/>
          </a:bodyPr>
          <a:lstStyle/>
          <a:p>
            <a:pPr marL="344488" indent="-331788">
              <a:lnSpc>
                <a:spcPct val="150000"/>
              </a:lnSpc>
              <a:buSzPct val="80000"/>
              <a:buFont typeface="+mj-lt"/>
              <a:buAutoNum type="arabicPeriod"/>
              <a:tabLst>
                <a:tab pos="297815" algn="l"/>
                <a:tab pos="298450" algn="l"/>
              </a:tabLst>
            </a:pPr>
            <a:r>
              <a:rPr lang="en-US" sz="2000" dirty="0">
                <a:latin typeface="HelveticaNeue" panose="00000400000000000000" pitchFamily="2" charset="0"/>
                <a:cs typeface="Arial"/>
              </a:rPr>
              <a:t>* Post-issue monitoring reports : </a:t>
            </a:r>
            <a:r>
              <a:rPr lang="en-US" sz="2000" dirty="0">
                <a:solidFill>
                  <a:srgbClr val="C00000"/>
                </a:solidFill>
                <a:latin typeface="HelveticaNeue" panose="00000400000000000000" pitchFamily="2" charset="0"/>
                <a:cs typeface="Arial"/>
              </a:rPr>
              <a:t>3-Day</a:t>
            </a:r>
            <a:r>
              <a:rPr lang="en-US" sz="2000" dirty="0">
                <a:latin typeface="HelveticaNeue" panose="00000400000000000000" pitchFamily="2" charset="0"/>
                <a:cs typeface="Arial"/>
              </a:rPr>
              <a:t> &amp; </a:t>
            </a:r>
            <a:r>
              <a:rPr lang="en-US" sz="2000" dirty="0">
                <a:solidFill>
                  <a:srgbClr val="C00000"/>
                </a:solidFill>
                <a:latin typeface="HelveticaNeue" panose="00000400000000000000" pitchFamily="2" charset="0"/>
                <a:cs typeface="Arial"/>
              </a:rPr>
              <a:t>78-Day</a:t>
            </a:r>
            <a:endParaRPr lang="en-US" sz="2000" dirty="0">
              <a:latin typeface="HelveticaNeue" panose="00000400000000000000" pitchFamily="2" charset="0"/>
              <a:cs typeface="Arial"/>
            </a:endParaRPr>
          </a:p>
          <a:p>
            <a:pPr marL="355600" indent="-342900">
              <a:lnSpc>
                <a:spcPct val="150000"/>
              </a:lnSpc>
              <a:buSzPct val="80000"/>
              <a:buFont typeface="+mj-lt"/>
              <a:buAutoNum type="arabicPeriod"/>
              <a:tabLst>
                <a:tab pos="297815" algn="l"/>
                <a:tab pos="298450" algn="l"/>
              </a:tabLst>
            </a:pPr>
            <a:r>
              <a:rPr lang="en-US" sz="2000" dirty="0">
                <a:latin typeface="HelveticaNeue" panose="00000400000000000000" pitchFamily="2" charset="0"/>
                <a:cs typeface="Arial"/>
              </a:rPr>
              <a:t>* Redressal of Investor Grievances</a:t>
            </a:r>
          </a:p>
          <a:p>
            <a:pPr marL="355600" indent="-342900">
              <a:lnSpc>
                <a:spcPct val="150000"/>
              </a:lnSpc>
              <a:buSzPct val="80000"/>
              <a:buFont typeface="+mj-lt"/>
              <a:buAutoNum type="arabicPeriod"/>
              <a:tabLst>
                <a:tab pos="297815" algn="l"/>
                <a:tab pos="298450" algn="l"/>
              </a:tabLst>
            </a:pPr>
            <a:r>
              <a:rPr lang="en-US" sz="2000" dirty="0">
                <a:solidFill>
                  <a:srgbClr val="C00000"/>
                </a:solidFill>
                <a:latin typeface="HelveticaNeue" panose="00000400000000000000" pitchFamily="2" charset="0"/>
                <a:cs typeface="Arial"/>
              </a:rPr>
              <a:t>Underwriters</a:t>
            </a:r>
            <a:r>
              <a:rPr lang="en-US" sz="2000" dirty="0">
                <a:latin typeface="HelveticaNeue" panose="00000400000000000000" pitchFamily="2" charset="0"/>
                <a:cs typeface="Arial"/>
              </a:rPr>
              <a:t>: If the issue is proposed to be closed at the earliest closing date, the lead Merchant Banker shall satisfy himself that the issue is fully subscribed before announcing closure of the issue.</a:t>
            </a:r>
          </a:p>
          <a:p>
            <a:pPr marL="355600" indent="-342900">
              <a:lnSpc>
                <a:spcPct val="150000"/>
              </a:lnSpc>
              <a:buSzPct val="80000"/>
              <a:buFont typeface="+mj-lt"/>
              <a:buAutoNum type="arabicPeriod"/>
              <a:tabLst>
                <a:tab pos="297815" algn="l"/>
                <a:tab pos="298450" algn="l"/>
              </a:tabLst>
            </a:pPr>
            <a:r>
              <a:rPr lang="en-US" sz="2000" dirty="0">
                <a:solidFill>
                  <a:srgbClr val="C00000"/>
                </a:solidFill>
                <a:latin typeface="HelveticaNeue" panose="00000400000000000000" pitchFamily="2" charset="0"/>
                <a:cs typeface="Arial"/>
              </a:rPr>
              <a:t>Stock Invest Compliance </a:t>
            </a:r>
            <a:r>
              <a:rPr lang="en-US" sz="2000" dirty="0">
                <a:latin typeface="HelveticaNeue" panose="00000400000000000000" pitchFamily="2" charset="0"/>
                <a:cs typeface="Arial"/>
              </a:rPr>
              <a:t>as per RBI mandates</a:t>
            </a:r>
          </a:p>
          <a:p>
            <a:pPr marL="355600" indent="-342900">
              <a:lnSpc>
                <a:spcPct val="150000"/>
              </a:lnSpc>
              <a:buSzPct val="80000"/>
              <a:buFont typeface="+mj-lt"/>
              <a:buAutoNum type="arabicPeriod"/>
              <a:tabLst>
                <a:tab pos="297815" algn="l"/>
                <a:tab pos="298450" algn="l"/>
              </a:tabLst>
            </a:pPr>
            <a:r>
              <a:rPr lang="en-US" sz="2000" dirty="0">
                <a:solidFill>
                  <a:srgbClr val="C00000"/>
                </a:solidFill>
                <a:latin typeface="HelveticaNeue" panose="00000400000000000000" pitchFamily="2" charset="0"/>
                <a:cs typeface="Arial"/>
              </a:rPr>
              <a:t>Payment of interest </a:t>
            </a:r>
            <a:r>
              <a:rPr lang="en-US" sz="2000" dirty="0">
                <a:latin typeface="HelveticaNeue" panose="00000400000000000000" pitchFamily="2" charset="0"/>
                <a:cs typeface="Arial"/>
              </a:rPr>
              <a:t>for delayed dispatch </a:t>
            </a:r>
          </a:p>
          <a:p>
            <a:pPr marL="755650" lvl="1" indent="-285750">
              <a:lnSpc>
                <a:spcPct val="150000"/>
              </a:lnSpc>
              <a:buSzPct val="80000"/>
              <a:buFont typeface="Arial" panose="020B0604020202020204" pitchFamily="34" charset="0"/>
              <a:buChar char="•"/>
              <a:tabLst>
                <a:tab pos="297815" algn="l"/>
                <a:tab pos="298450" algn="l"/>
              </a:tabLst>
            </a:pPr>
            <a:r>
              <a:rPr lang="en-US" dirty="0">
                <a:latin typeface="HelveticaNeue" panose="00000400000000000000" pitchFamily="2" charset="0"/>
                <a:cs typeface="Arial"/>
              </a:rPr>
              <a:t>Allotment letters</a:t>
            </a:r>
          </a:p>
          <a:p>
            <a:pPr marL="355600" indent="-342900">
              <a:lnSpc>
                <a:spcPct val="150000"/>
              </a:lnSpc>
              <a:buSzPct val="80000"/>
              <a:buFont typeface="+mj-lt"/>
              <a:buAutoNum type="arabicPeriod"/>
              <a:tabLst>
                <a:tab pos="297815" algn="l"/>
                <a:tab pos="298450" algn="l"/>
              </a:tabLst>
            </a:pPr>
            <a:r>
              <a:rPr lang="en-US" sz="2000" dirty="0">
                <a:latin typeface="HelveticaNeue" panose="00000400000000000000" pitchFamily="2" charset="0"/>
                <a:cs typeface="Arial"/>
              </a:rPr>
              <a:t>Ensure money received from the issue is kept in a separate bank</a:t>
            </a:r>
          </a:p>
          <a:p>
            <a:pPr marL="355600" indent="-342900">
              <a:lnSpc>
                <a:spcPct val="150000"/>
              </a:lnSpc>
              <a:buSzPct val="80000"/>
              <a:buFont typeface="+mj-lt"/>
              <a:buAutoNum type="arabicPeriod"/>
              <a:tabLst>
                <a:tab pos="297815" algn="l"/>
                <a:tab pos="298450" algn="l"/>
              </a:tabLst>
            </a:pPr>
            <a:r>
              <a:rPr lang="en-US" sz="2000" dirty="0">
                <a:solidFill>
                  <a:srgbClr val="C00000"/>
                </a:solidFill>
                <a:latin typeface="HelveticaNeue" panose="00000400000000000000" pitchFamily="2" charset="0"/>
                <a:cs typeface="Arial"/>
              </a:rPr>
              <a:t>Post – issue advertisement</a:t>
            </a:r>
          </a:p>
          <a:p>
            <a:pPr marL="755650" lvl="1" indent="-285750">
              <a:lnSpc>
                <a:spcPct val="150000"/>
              </a:lnSpc>
              <a:buSzPct val="80000"/>
              <a:buFont typeface="Arial" panose="020B0604020202020204" pitchFamily="34" charset="0"/>
              <a:buChar char="•"/>
              <a:tabLst>
                <a:tab pos="297815" algn="l"/>
                <a:tab pos="298450" algn="l"/>
              </a:tabLst>
            </a:pPr>
            <a:r>
              <a:rPr lang="en-US" dirty="0">
                <a:latin typeface="HelveticaNeue" panose="00000400000000000000" pitchFamily="2" charset="0"/>
                <a:cs typeface="Arial"/>
              </a:rPr>
              <a:t>Subscription Status</a:t>
            </a:r>
          </a:p>
        </p:txBody>
      </p:sp>
      <p:sp>
        <p:nvSpPr>
          <p:cNvPr id="2" name="object 2"/>
          <p:cNvSpPr txBox="1">
            <a:spLocks noGrp="1"/>
          </p:cNvSpPr>
          <p:nvPr>
            <p:ph type="title"/>
          </p:nvPr>
        </p:nvSpPr>
        <p:spPr>
          <a:xfrm>
            <a:off x="535940" y="363658"/>
            <a:ext cx="7614922" cy="597599"/>
          </a:xfrm>
          <a:prstGeom prst="rect">
            <a:avLst/>
          </a:prstGeom>
        </p:spPr>
        <p:txBody>
          <a:bodyPr vert="horz" wrap="square" lIns="0" tIns="12700" rIns="0" bIns="0" rtlCol="0">
            <a:spAutoFit/>
          </a:bodyPr>
          <a:lstStyle/>
          <a:p>
            <a:pPr marL="12700">
              <a:lnSpc>
                <a:spcPct val="100000"/>
              </a:lnSpc>
              <a:spcBef>
                <a:spcPts val="100"/>
              </a:spcBef>
            </a:pPr>
            <a:r>
              <a:rPr lang="en-US" spc="10" dirty="0"/>
              <a:t>Post – issue Obligations</a:t>
            </a:r>
            <a:endParaRPr spc="10" dirty="0"/>
          </a:p>
        </p:txBody>
      </p:sp>
      <p:sp>
        <p:nvSpPr>
          <p:cNvPr id="4" name="TextBox 3">
            <a:extLst>
              <a:ext uri="{FF2B5EF4-FFF2-40B4-BE49-F238E27FC236}">
                <a16:creationId xmlns:a16="http://schemas.microsoft.com/office/drawing/2014/main" id="{DB8B9C05-44B1-4106-9F68-6FE7AF30DE1F}"/>
              </a:ext>
            </a:extLst>
          </p:cNvPr>
          <p:cNvSpPr txBox="1"/>
          <p:nvPr/>
        </p:nvSpPr>
        <p:spPr>
          <a:xfrm>
            <a:off x="3575553" y="6488668"/>
            <a:ext cx="5568447" cy="369332"/>
          </a:xfrm>
          <a:prstGeom prst="rect">
            <a:avLst/>
          </a:prstGeom>
          <a:noFill/>
        </p:spPr>
        <p:txBody>
          <a:bodyPr wrap="none" rtlCol="0">
            <a:spAutoFit/>
          </a:bodyPr>
          <a:lstStyle/>
          <a:p>
            <a:r>
              <a:rPr lang="en-US" dirty="0">
                <a:solidFill>
                  <a:schemeClr val="bg1">
                    <a:lumMod val="50000"/>
                  </a:schemeClr>
                </a:solidFill>
              </a:rPr>
              <a:t>Source: </a:t>
            </a:r>
            <a:r>
              <a:rPr lang="en-US" dirty="0">
                <a:solidFill>
                  <a:schemeClr val="bg1">
                    <a:lumMod val="50000"/>
                  </a:schemeClr>
                </a:solidFill>
                <a:hlinkClick r:id="rId3"/>
              </a:rPr>
              <a:t>https://www.sebi.gov.in/guide/guide20007.html</a:t>
            </a:r>
            <a:endParaRPr lang="en-US" dirty="0">
              <a:solidFill>
                <a:schemeClr val="bg1">
                  <a:lumMod val="50000"/>
                </a:schemeClr>
              </a:solidFill>
            </a:endParaRPr>
          </a:p>
        </p:txBody>
      </p:sp>
      <p:sp>
        <p:nvSpPr>
          <p:cNvPr id="7" name="TextBox 6">
            <a:extLst>
              <a:ext uri="{FF2B5EF4-FFF2-40B4-BE49-F238E27FC236}">
                <a16:creationId xmlns:a16="http://schemas.microsoft.com/office/drawing/2014/main" id="{88666D78-C259-4662-A283-A0604696FA75}"/>
              </a:ext>
            </a:extLst>
          </p:cNvPr>
          <p:cNvSpPr txBox="1"/>
          <p:nvPr/>
        </p:nvSpPr>
        <p:spPr>
          <a:xfrm>
            <a:off x="3649684" y="4424358"/>
            <a:ext cx="2432076" cy="369332"/>
          </a:xfrm>
          <a:prstGeom prst="rect">
            <a:avLst/>
          </a:prstGeom>
          <a:noFill/>
        </p:spPr>
        <p:txBody>
          <a:bodyPr wrap="none" rtlCol="0">
            <a:spAutoFit/>
          </a:bodyPr>
          <a:lstStyle/>
          <a:p>
            <a:pPr marL="285750" indent="-285750">
              <a:buSzPct val="80000"/>
              <a:buFont typeface="Arial" panose="020B0604020202020204" pitchFamily="34" charset="0"/>
              <a:buChar char="•"/>
            </a:pPr>
            <a:r>
              <a:rPr lang="en-US" dirty="0">
                <a:latin typeface="HelveticaNeue" panose="00000400000000000000" pitchFamily="2" charset="0"/>
                <a:cs typeface="Arial"/>
              </a:rPr>
              <a:t>Refund Orders, etc.</a:t>
            </a:r>
            <a:endParaRPr lang="en-US" dirty="0"/>
          </a:p>
        </p:txBody>
      </p:sp>
      <p:sp>
        <p:nvSpPr>
          <p:cNvPr id="9" name="TextBox 8">
            <a:extLst>
              <a:ext uri="{FF2B5EF4-FFF2-40B4-BE49-F238E27FC236}">
                <a16:creationId xmlns:a16="http://schemas.microsoft.com/office/drawing/2014/main" id="{73B59FC7-4963-493D-BD9B-5824CBD61296}"/>
              </a:ext>
            </a:extLst>
          </p:cNvPr>
          <p:cNvSpPr txBox="1"/>
          <p:nvPr/>
        </p:nvSpPr>
        <p:spPr>
          <a:xfrm>
            <a:off x="3649684" y="5703837"/>
            <a:ext cx="3506088" cy="369332"/>
          </a:xfrm>
          <a:prstGeom prst="rect">
            <a:avLst/>
          </a:prstGeom>
          <a:noFill/>
        </p:spPr>
        <p:txBody>
          <a:bodyPr wrap="none" rtlCol="0">
            <a:spAutoFit/>
          </a:bodyPr>
          <a:lstStyle/>
          <a:p>
            <a:pPr marL="285750" indent="-285750">
              <a:buSzPct val="80000"/>
              <a:buFont typeface="Arial" panose="020B0604020202020204" pitchFamily="34" charset="0"/>
              <a:buChar char="•"/>
            </a:pPr>
            <a:r>
              <a:rPr lang="en-US" dirty="0">
                <a:latin typeface="HelveticaNeue" panose="00000400000000000000" pitchFamily="2" charset="0"/>
                <a:cs typeface="Arial"/>
              </a:rPr>
              <a:t># (value) and % of applications</a:t>
            </a:r>
            <a:endParaRPr lang="en-US" dirty="0"/>
          </a:p>
        </p:txBody>
      </p:sp>
      <p:sp>
        <p:nvSpPr>
          <p:cNvPr id="11" name="TextBox 10">
            <a:extLst>
              <a:ext uri="{FF2B5EF4-FFF2-40B4-BE49-F238E27FC236}">
                <a16:creationId xmlns:a16="http://schemas.microsoft.com/office/drawing/2014/main" id="{F69246F9-9D90-49B8-A898-838D0174F9C3}"/>
              </a:ext>
            </a:extLst>
          </p:cNvPr>
          <p:cNvSpPr txBox="1"/>
          <p:nvPr/>
        </p:nvSpPr>
        <p:spPr>
          <a:xfrm>
            <a:off x="3649684" y="6096252"/>
            <a:ext cx="1051891" cy="369332"/>
          </a:xfrm>
          <a:prstGeom prst="rect">
            <a:avLst/>
          </a:prstGeom>
          <a:noFill/>
        </p:spPr>
        <p:txBody>
          <a:bodyPr wrap="none" rtlCol="0">
            <a:spAutoFit/>
          </a:bodyPr>
          <a:lstStyle/>
          <a:p>
            <a:pPr marL="285750" indent="-285750">
              <a:buSzPct val="80000"/>
              <a:buFont typeface="Arial" panose="020B0604020202020204" pitchFamily="34" charset="0"/>
              <a:buChar char="•"/>
            </a:pPr>
            <a:r>
              <a:rPr lang="en-US" dirty="0">
                <a:latin typeface="HelveticaNeue" panose="00000400000000000000" pitchFamily="2" charset="0"/>
                <a:cs typeface="Arial"/>
              </a:rPr>
              <a:t>Dates</a:t>
            </a:r>
            <a:endParaRPr lang="en-US" dirty="0"/>
          </a:p>
        </p:txBody>
      </p:sp>
      <p:sp>
        <p:nvSpPr>
          <p:cNvPr id="13" name="TextBox 12">
            <a:extLst>
              <a:ext uri="{FF2B5EF4-FFF2-40B4-BE49-F238E27FC236}">
                <a16:creationId xmlns:a16="http://schemas.microsoft.com/office/drawing/2014/main" id="{664122E1-EC29-4A58-8621-2F0B76285477}"/>
              </a:ext>
            </a:extLst>
          </p:cNvPr>
          <p:cNvSpPr txBox="1"/>
          <p:nvPr/>
        </p:nvSpPr>
        <p:spPr>
          <a:xfrm>
            <a:off x="918992" y="6096252"/>
            <a:ext cx="2236510" cy="369332"/>
          </a:xfrm>
          <a:prstGeom prst="rect">
            <a:avLst/>
          </a:prstGeom>
          <a:noFill/>
        </p:spPr>
        <p:txBody>
          <a:bodyPr wrap="none" rtlCol="0">
            <a:spAutoFit/>
          </a:bodyPr>
          <a:lstStyle/>
          <a:p>
            <a:pPr marL="285750" indent="-285750">
              <a:buSzPct val="80000"/>
              <a:buFont typeface="Arial" panose="020B0604020202020204" pitchFamily="34" charset="0"/>
              <a:buChar char="•"/>
            </a:pPr>
            <a:r>
              <a:rPr lang="en-US" dirty="0">
                <a:latin typeface="HelveticaNeue" panose="00000400000000000000" pitchFamily="2" charset="0"/>
                <a:cs typeface="Arial"/>
              </a:rPr>
              <a:t>Basis of allotment</a:t>
            </a:r>
            <a:endParaRPr lang="en-US" dirty="0"/>
          </a:p>
        </p:txBody>
      </p:sp>
    </p:spTree>
    <p:extLst>
      <p:ext uri="{BB962C8B-B14F-4D97-AF65-F5344CB8AC3E}">
        <p14:creationId xmlns:p14="http://schemas.microsoft.com/office/powerpoint/2010/main" val="84216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963" y="259060"/>
            <a:ext cx="8490073" cy="597599"/>
          </a:xfrm>
          <a:prstGeom prst="rect">
            <a:avLst/>
          </a:prstGeom>
        </p:spPr>
        <p:txBody>
          <a:bodyPr vert="horz" wrap="square" lIns="0" tIns="12700" rIns="0" bIns="0" rtlCol="0">
            <a:spAutoFit/>
          </a:bodyPr>
          <a:lstStyle/>
          <a:p>
            <a:pPr marL="12700">
              <a:lnSpc>
                <a:spcPct val="100000"/>
              </a:lnSpc>
              <a:spcBef>
                <a:spcPts val="100"/>
              </a:spcBef>
            </a:pPr>
            <a:r>
              <a:rPr lang="en-US" spc="10" dirty="0"/>
              <a:t>Post Issue Monitoring Reports Reports</a:t>
            </a:r>
            <a:endParaRPr spc="10" dirty="0"/>
          </a:p>
        </p:txBody>
      </p:sp>
      <p:sp>
        <p:nvSpPr>
          <p:cNvPr id="4" name="TextBox 3">
            <a:extLst>
              <a:ext uri="{FF2B5EF4-FFF2-40B4-BE49-F238E27FC236}">
                <a16:creationId xmlns:a16="http://schemas.microsoft.com/office/drawing/2014/main" id="{DB8B9C05-44B1-4106-9F68-6FE7AF30DE1F}"/>
              </a:ext>
            </a:extLst>
          </p:cNvPr>
          <p:cNvSpPr txBox="1"/>
          <p:nvPr/>
        </p:nvSpPr>
        <p:spPr>
          <a:xfrm>
            <a:off x="3458533" y="6488668"/>
            <a:ext cx="5685467" cy="369332"/>
          </a:xfrm>
          <a:prstGeom prst="rect">
            <a:avLst/>
          </a:prstGeom>
          <a:noFill/>
        </p:spPr>
        <p:txBody>
          <a:bodyPr wrap="none" rtlCol="0">
            <a:spAutoFit/>
          </a:bodyPr>
          <a:lstStyle/>
          <a:p>
            <a:r>
              <a:rPr lang="en-US" dirty="0">
                <a:solidFill>
                  <a:schemeClr val="bg1">
                    <a:lumMod val="50000"/>
                  </a:schemeClr>
                </a:solidFill>
              </a:rPr>
              <a:t>Source: </a:t>
            </a:r>
            <a:r>
              <a:rPr lang="en-US" dirty="0">
                <a:solidFill>
                  <a:schemeClr val="bg1">
                    <a:lumMod val="50000"/>
                  </a:schemeClr>
                </a:solidFill>
                <a:hlinkClick r:id="rId3"/>
              </a:rPr>
              <a:t>https://www.sebi.gov.in/guide/guide2000s16.html</a:t>
            </a:r>
            <a:r>
              <a:rPr lang="en-US" dirty="0">
                <a:solidFill>
                  <a:schemeClr val="bg1">
                    <a:lumMod val="50000"/>
                  </a:schemeClr>
                </a:solidFill>
              </a:rPr>
              <a:t> </a:t>
            </a:r>
          </a:p>
        </p:txBody>
      </p:sp>
      <p:graphicFrame>
        <p:nvGraphicFramePr>
          <p:cNvPr id="5" name="Table 5">
            <a:extLst>
              <a:ext uri="{FF2B5EF4-FFF2-40B4-BE49-F238E27FC236}">
                <a16:creationId xmlns:a16="http://schemas.microsoft.com/office/drawing/2014/main" id="{46DB7821-C878-4E24-A251-E41A41EFD43E}"/>
              </a:ext>
            </a:extLst>
          </p:cNvPr>
          <p:cNvGraphicFramePr>
            <a:graphicFrameLocks noGrp="1"/>
          </p:cNvGraphicFramePr>
          <p:nvPr>
            <p:extLst>
              <p:ext uri="{D42A27DB-BD31-4B8C-83A1-F6EECF244321}">
                <p14:modId xmlns:p14="http://schemas.microsoft.com/office/powerpoint/2010/main" val="1834320592"/>
              </p:ext>
            </p:extLst>
          </p:nvPr>
        </p:nvGraphicFramePr>
        <p:xfrm>
          <a:off x="186813" y="1090404"/>
          <a:ext cx="8770374" cy="4566920"/>
        </p:xfrm>
        <a:graphic>
          <a:graphicData uri="http://schemas.openxmlformats.org/drawingml/2006/table">
            <a:tbl>
              <a:tblPr firstRow="1" bandRow="1">
                <a:tableStyleId>{5C22544A-7EE6-4342-B048-85BDC9FD1C3A}</a:tableStyleId>
              </a:tblPr>
              <a:tblGrid>
                <a:gridCol w="4385187">
                  <a:extLst>
                    <a:ext uri="{9D8B030D-6E8A-4147-A177-3AD203B41FA5}">
                      <a16:colId xmlns:a16="http://schemas.microsoft.com/office/drawing/2014/main" val="1460811851"/>
                    </a:ext>
                  </a:extLst>
                </a:gridCol>
                <a:gridCol w="4385187">
                  <a:extLst>
                    <a:ext uri="{9D8B030D-6E8A-4147-A177-3AD203B41FA5}">
                      <a16:colId xmlns:a16="http://schemas.microsoft.com/office/drawing/2014/main" val="3284421650"/>
                    </a:ext>
                  </a:extLst>
                </a:gridCol>
              </a:tblGrid>
              <a:tr h="370840">
                <a:tc gridSpan="2">
                  <a:txBody>
                    <a:bodyPr/>
                    <a:lstStyle/>
                    <a:p>
                      <a:pPr algn="ctr"/>
                      <a:r>
                        <a:rPr lang="en-US" dirty="0"/>
                        <a:t>Responsibility of Post – Issue Lead Merchant Bankers of Issuer</a:t>
                      </a:r>
                    </a:p>
                  </a:txBody>
                  <a:tcPr/>
                </a:tc>
                <a:tc hMerge="1">
                  <a:txBody>
                    <a:bodyPr/>
                    <a:lstStyle/>
                    <a:p>
                      <a:endParaRPr lang="en-US" dirty="0"/>
                    </a:p>
                  </a:txBody>
                  <a:tcPr/>
                </a:tc>
                <a:extLst>
                  <a:ext uri="{0D108BD9-81ED-4DB2-BD59-A6C34878D82A}">
                    <a16:rowId xmlns:a16="http://schemas.microsoft.com/office/drawing/2014/main" val="227288452"/>
                  </a:ext>
                </a:extLst>
              </a:tr>
              <a:tr h="370840">
                <a:tc>
                  <a:txBody>
                    <a:bodyPr/>
                    <a:lstStyle/>
                    <a:p>
                      <a:r>
                        <a:rPr lang="en-US" sz="1600" b="1" kern="1200" dirty="0">
                          <a:solidFill>
                            <a:schemeClr val="tx1"/>
                          </a:solidFill>
                          <a:latin typeface="HelveticaNeue" panose="00000400000000000000" pitchFamily="2" charset="0"/>
                          <a:ea typeface="+mn-ea"/>
                          <a:cs typeface="Arial"/>
                        </a:rPr>
                        <a:t>Subscription Status</a:t>
                      </a:r>
                    </a:p>
                  </a:txBody>
                  <a:tcPr/>
                </a:tc>
                <a:tc>
                  <a:txBody>
                    <a:bodyPr/>
                    <a:lstStyle/>
                    <a:p>
                      <a:r>
                        <a:rPr lang="en-US" sz="1600" kern="1200" dirty="0">
                          <a:solidFill>
                            <a:schemeClr val="tx1"/>
                          </a:solidFill>
                          <a:latin typeface="HelveticaNeue" panose="00000400000000000000" pitchFamily="2" charset="0"/>
                          <a:ea typeface="+mn-ea"/>
                          <a:cs typeface="Arial"/>
                        </a:rPr>
                        <a:t>Oversubscribed/ Undersubscribed</a:t>
                      </a:r>
                    </a:p>
                  </a:txBody>
                  <a:tcPr/>
                </a:tc>
                <a:extLst>
                  <a:ext uri="{0D108BD9-81ED-4DB2-BD59-A6C34878D82A}">
                    <a16:rowId xmlns:a16="http://schemas.microsoft.com/office/drawing/2014/main" val="629551953"/>
                  </a:ext>
                </a:extLst>
              </a:tr>
              <a:tr h="370840">
                <a:tc>
                  <a:txBody>
                    <a:bodyPr/>
                    <a:lstStyle/>
                    <a:p>
                      <a:r>
                        <a:rPr lang="en-US" sz="1600" kern="1200" dirty="0">
                          <a:solidFill>
                            <a:schemeClr val="tx1"/>
                          </a:solidFill>
                          <a:latin typeface="HelveticaNeue" panose="00000400000000000000" pitchFamily="2" charset="0"/>
                          <a:ea typeface="+mn-ea"/>
                          <a:cs typeface="Arial"/>
                        </a:rPr>
                        <a:t>Closing Dates</a:t>
                      </a:r>
                    </a:p>
                  </a:txBody>
                  <a:tcPr/>
                </a:tc>
                <a:tc>
                  <a:txBody>
                    <a:bodyPr/>
                    <a:lstStyle/>
                    <a:p>
                      <a:r>
                        <a:rPr lang="en-US" sz="1600" kern="1200" dirty="0">
                          <a:solidFill>
                            <a:schemeClr val="tx1"/>
                          </a:solidFill>
                          <a:latin typeface="HelveticaNeue" panose="00000400000000000000" pitchFamily="2" charset="0"/>
                          <a:ea typeface="+mn-ea"/>
                          <a:cs typeface="Arial"/>
                        </a:rPr>
                        <a:t>Earliest + Actual</a:t>
                      </a:r>
                    </a:p>
                  </a:txBody>
                  <a:tcPr/>
                </a:tc>
                <a:extLst>
                  <a:ext uri="{0D108BD9-81ED-4DB2-BD59-A6C34878D82A}">
                    <a16:rowId xmlns:a16="http://schemas.microsoft.com/office/drawing/2014/main" val="4037055222"/>
                  </a:ext>
                </a:extLst>
              </a:tr>
              <a:tr h="370840">
                <a:tc>
                  <a:txBody>
                    <a:bodyPr/>
                    <a:lstStyle/>
                    <a:p>
                      <a:r>
                        <a:rPr lang="en-US" sz="1600" kern="1200" dirty="0">
                          <a:solidFill>
                            <a:schemeClr val="tx1"/>
                          </a:solidFill>
                          <a:latin typeface="HelveticaNeue" panose="00000400000000000000" pitchFamily="2" charset="0"/>
                          <a:ea typeface="+mn-ea"/>
                          <a:cs typeface="Arial"/>
                        </a:rPr>
                        <a:t>Issue Details</a:t>
                      </a:r>
                    </a:p>
                  </a:txBody>
                  <a:tcPr/>
                </a:tc>
                <a:tc>
                  <a:txBody>
                    <a:bodyPr/>
                    <a:lstStyle/>
                    <a:p>
                      <a:pPr marL="285750" indent="-285750">
                        <a:buFont typeface="Arial" panose="020B0604020202020204" pitchFamily="34" charset="0"/>
                        <a:buChar char="•"/>
                      </a:pPr>
                      <a:r>
                        <a:rPr lang="en-US" sz="1600" kern="1200" dirty="0">
                          <a:solidFill>
                            <a:schemeClr val="tx1"/>
                          </a:solidFill>
                          <a:latin typeface="HelveticaNeue" panose="00000400000000000000" pitchFamily="2" charset="0"/>
                          <a:ea typeface="+mn-ea"/>
                          <a:cs typeface="Arial"/>
                        </a:rPr>
                        <a:t>Nature of Instruments (Equity/FCD/PCD/NCD/Others, etc.) </a:t>
                      </a:r>
                    </a:p>
                    <a:p>
                      <a:pPr marL="285750" indent="-285750">
                        <a:buFont typeface="Arial" panose="020B0604020202020204" pitchFamily="34" charset="0"/>
                        <a:buChar char="•"/>
                      </a:pPr>
                      <a:r>
                        <a:rPr lang="en-US" sz="1600" kern="1200" dirty="0">
                          <a:solidFill>
                            <a:schemeClr val="tx1"/>
                          </a:solidFill>
                          <a:latin typeface="HelveticaNeue" panose="00000400000000000000" pitchFamily="2" charset="0"/>
                          <a:ea typeface="+mn-ea"/>
                          <a:cs typeface="Arial"/>
                        </a:rPr>
                        <a:t>Offer Price of Instruments</a:t>
                      </a:r>
                    </a:p>
                  </a:txBody>
                  <a:tcPr/>
                </a:tc>
                <a:extLst>
                  <a:ext uri="{0D108BD9-81ED-4DB2-BD59-A6C34878D82A}">
                    <a16:rowId xmlns:a16="http://schemas.microsoft.com/office/drawing/2014/main" val="4203046619"/>
                  </a:ext>
                </a:extLst>
              </a:tr>
              <a:tr h="370840">
                <a:tc>
                  <a:txBody>
                    <a:bodyPr/>
                    <a:lstStyle/>
                    <a:p>
                      <a:r>
                        <a:rPr lang="en-US" sz="1600" kern="1200" dirty="0">
                          <a:solidFill>
                            <a:schemeClr val="tx1"/>
                          </a:solidFill>
                          <a:latin typeface="HelveticaNeue" panose="00000400000000000000" pitchFamily="2" charset="0"/>
                          <a:ea typeface="+mn-ea"/>
                          <a:cs typeface="Arial"/>
                        </a:rPr>
                        <a:t>Issue Size</a:t>
                      </a:r>
                    </a:p>
                  </a:txBody>
                  <a:tcPr/>
                </a:tc>
                <a:tc>
                  <a:txBody>
                    <a:bodyPr/>
                    <a:lstStyle/>
                    <a:p>
                      <a:r>
                        <a:rPr lang="en-US" sz="1600" kern="1200" dirty="0">
                          <a:solidFill>
                            <a:schemeClr val="tx1"/>
                          </a:solidFill>
                          <a:latin typeface="HelveticaNeue" panose="00000400000000000000" pitchFamily="2" charset="0"/>
                          <a:ea typeface="+mn-ea"/>
                          <a:cs typeface="Arial"/>
                        </a:rPr>
                        <a:t>Promoters Contribution + Net Public Offer</a:t>
                      </a:r>
                    </a:p>
                  </a:txBody>
                  <a:tcPr/>
                </a:tc>
                <a:extLst>
                  <a:ext uri="{0D108BD9-81ED-4DB2-BD59-A6C34878D82A}">
                    <a16:rowId xmlns:a16="http://schemas.microsoft.com/office/drawing/2014/main" val="654162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HelveticaNeue" panose="00000400000000000000" pitchFamily="2" charset="0"/>
                          <a:ea typeface="+mn-ea"/>
                          <a:cs typeface="Arial"/>
                        </a:rPr>
                        <a:t>Subscription Details</a:t>
                      </a:r>
                    </a:p>
                    <a:p>
                      <a:endParaRPr lang="en-US" sz="1600" kern="1200" dirty="0">
                        <a:solidFill>
                          <a:schemeClr val="tx1"/>
                        </a:solidFill>
                        <a:latin typeface="HelveticaNeue" panose="00000400000000000000" pitchFamily="2" charset="0"/>
                        <a:ea typeface="+mn-ea"/>
                        <a:cs typeface="Arial"/>
                      </a:endParaRPr>
                    </a:p>
                  </a:txBody>
                  <a:tcPr/>
                </a:tc>
                <a:tc>
                  <a:txBody>
                    <a:bodyPr/>
                    <a:lstStyle/>
                    <a:p>
                      <a:pPr marL="285750" indent="-285750">
                        <a:buFont typeface="Arial" panose="020B0604020202020204" pitchFamily="34" charset="0"/>
                        <a:buChar char="•"/>
                      </a:pPr>
                      <a:r>
                        <a:rPr lang="en-US" sz="1600" kern="1200" dirty="0">
                          <a:solidFill>
                            <a:schemeClr val="tx1"/>
                          </a:solidFill>
                          <a:latin typeface="HelveticaNeue" panose="00000400000000000000" pitchFamily="2" charset="0"/>
                          <a:ea typeface="+mn-ea"/>
                          <a:cs typeface="Arial"/>
                        </a:rPr>
                        <a:t>Total amount to be collected on application Amount Collected on application</a:t>
                      </a:r>
                    </a:p>
                    <a:p>
                      <a:pPr marL="285750" indent="-285750">
                        <a:buFont typeface="Arial" panose="020B0604020202020204" pitchFamily="34" charset="0"/>
                        <a:buChar char="•"/>
                      </a:pPr>
                      <a:r>
                        <a:rPr lang="en-US" sz="1600" kern="1200" dirty="0">
                          <a:solidFill>
                            <a:schemeClr val="tx1"/>
                          </a:solidFill>
                          <a:latin typeface="HelveticaNeue" panose="00000400000000000000" pitchFamily="2" charset="0"/>
                          <a:ea typeface="+mn-ea"/>
                          <a:cs typeface="Arial"/>
                        </a:rPr>
                        <a:t>% subscription</a:t>
                      </a:r>
                    </a:p>
                    <a:p>
                      <a:pPr marL="285750" indent="-285750">
                        <a:buFont typeface="Arial" panose="020B0604020202020204" pitchFamily="34" charset="0"/>
                        <a:buChar char="•"/>
                      </a:pPr>
                      <a:r>
                        <a:rPr lang="en-US" sz="1600" kern="1200" dirty="0">
                          <a:solidFill>
                            <a:schemeClr val="tx1"/>
                          </a:solidFill>
                          <a:latin typeface="HelveticaNeue" panose="00000400000000000000" pitchFamily="2" charset="0"/>
                          <a:ea typeface="+mn-ea"/>
                          <a:cs typeface="Arial"/>
                        </a:rPr>
                        <a:t>Amount subscribed by reserved category on reserved basis</a:t>
                      </a:r>
                    </a:p>
                  </a:txBody>
                  <a:tcPr/>
                </a:tc>
                <a:extLst>
                  <a:ext uri="{0D108BD9-81ED-4DB2-BD59-A6C34878D82A}">
                    <a16:rowId xmlns:a16="http://schemas.microsoft.com/office/drawing/2014/main" val="1054244203"/>
                  </a:ext>
                </a:extLst>
              </a:tr>
              <a:tr h="37084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HelveticaNeue" panose="00000400000000000000" pitchFamily="2" charset="0"/>
                          <a:ea typeface="+mn-ea"/>
                          <a:cs typeface="Arial"/>
                        </a:rPr>
                        <a:t>Has 90% minimum subscription of the amount through offer document been collected </a:t>
                      </a:r>
                      <a:r>
                        <a:rPr lang="en-US" sz="1600" b="1" kern="1200" dirty="0">
                          <a:solidFill>
                            <a:schemeClr val="tx1"/>
                          </a:solidFill>
                          <a:latin typeface="HelveticaNeue" panose="00000400000000000000" pitchFamily="2" charset="0"/>
                          <a:ea typeface="+mn-ea"/>
                          <a:cs typeface="Arial"/>
                        </a:rPr>
                        <a:t>?</a:t>
                      </a:r>
                    </a:p>
                  </a:txBody>
                  <a:tcPr/>
                </a:tc>
                <a:tc>
                  <a:txBody>
                    <a:bodyPr/>
                    <a:lstStyle/>
                    <a:p>
                      <a:r>
                        <a:rPr lang="en-US" sz="1600" kern="1200" dirty="0">
                          <a:solidFill>
                            <a:srgbClr val="00B050"/>
                          </a:solidFill>
                          <a:latin typeface="HelveticaNeue" panose="00000400000000000000" pitchFamily="2" charset="0"/>
                          <a:ea typeface="+mn-ea"/>
                          <a:cs typeface="Arial"/>
                        </a:rPr>
                        <a:t>YES</a:t>
                      </a:r>
                      <a:r>
                        <a:rPr lang="en-US" sz="1600" kern="1200" dirty="0">
                          <a:solidFill>
                            <a:schemeClr val="tx1"/>
                          </a:solidFill>
                          <a:latin typeface="HelveticaNeue" panose="00000400000000000000" pitchFamily="2" charset="0"/>
                          <a:ea typeface="+mn-ea"/>
                          <a:cs typeface="Arial"/>
                        </a:rPr>
                        <a:t>/ </a:t>
                      </a:r>
                      <a:r>
                        <a:rPr lang="en-US" sz="1600" kern="1200" dirty="0">
                          <a:solidFill>
                            <a:srgbClr val="C00000"/>
                          </a:solidFill>
                          <a:latin typeface="HelveticaNeue" panose="00000400000000000000" pitchFamily="2" charset="0"/>
                          <a:ea typeface="+mn-ea"/>
                          <a:cs typeface="Arial"/>
                        </a:rPr>
                        <a:t>NO</a:t>
                      </a:r>
                    </a:p>
                  </a:txBody>
                  <a:tcPr/>
                </a:tc>
                <a:extLst>
                  <a:ext uri="{0D108BD9-81ED-4DB2-BD59-A6C34878D82A}">
                    <a16:rowId xmlns:a16="http://schemas.microsoft.com/office/drawing/2014/main" val="1599732272"/>
                  </a:ext>
                </a:extLst>
              </a:tr>
              <a:tr h="370840">
                <a:tc>
                  <a:txBody>
                    <a:bodyPr/>
                    <a:lstStyle/>
                    <a:p>
                      <a:r>
                        <a:rPr lang="en-US" sz="1600" kern="1200" dirty="0">
                          <a:solidFill>
                            <a:schemeClr val="tx1"/>
                          </a:solidFill>
                          <a:latin typeface="HelveticaNeue" panose="00000400000000000000" pitchFamily="2" charset="0"/>
                          <a:ea typeface="+mn-ea"/>
                          <a:cs typeface="Arial"/>
                        </a:rPr>
                        <a:t>Signature</a:t>
                      </a:r>
                    </a:p>
                  </a:txBody>
                  <a:tcPr/>
                </a:tc>
                <a:tc>
                  <a:txBody>
                    <a:bodyPr/>
                    <a:lstStyle/>
                    <a:p>
                      <a:r>
                        <a:rPr lang="en-US" sz="1600" kern="1200" dirty="0">
                          <a:solidFill>
                            <a:schemeClr val="tx1"/>
                          </a:solidFill>
                          <a:latin typeface="HelveticaNeue" panose="00000400000000000000" pitchFamily="2" charset="0"/>
                          <a:ea typeface="+mn-ea"/>
                          <a:cs typeface="Arial"/>
                        </a:rPr>
                        <a:t>Registrar/ Lead Merchant Banker</a:t>
                      </a:r>
                    </a:p>
                  </a:txBody>
                  <a:tcPr/>
                </a:tc>
                <a:extLst>
                  <a:ext uri="{0D108BD9-81ED-4DB2-BD59-A6C34878D82A}">
                    <a16:rowId xmlns:a16="http://schemas.microsoft.com/office/drawing/2014/main" val="3178104007"/>
                  </a:ext>
                </a:extLst>
              </a:tr>
            </a:tbl>
          </a:graphicData>
        </a:graphic>
      </p:graphicFrame>
      <p:sp>
        <p:nvSpPr>
          <p:cNvPr id="6" name="TextBox 5">
            <a:extLst>
              <a:ext uri="{FF2B5EF4-FFF2-40B4-BE49-F238E27FC236}">
                <a16:creationId xmlns:a16="http://schemas.microsoft.com/office/drawing/2014/main" id="{C3562C53-0A57-43C7-AB02-09717BF5658F}"/>
              </a:ext>
            </a:extLst>
          </p:cNvPr>
          <p:cNvSpPr txBox="1"/>
          <p:nvPr/>
        </p:nvSpPr>
        <p:spPr>
          <a:xfrm>
            <a:off x="1963771" y="5945688"/>
            <a:ext cx="2416046" cy="461665"/>
          </a:xfrm>
          <a:prstGeom prst="rect">
            <a:avLst/>
          </a:prstGeom>
          <a:noFill/>
        </p:spPr>
        <p:txBody>
          <a:bodyPr wrap="none" rtlCol="0">
            <a:spAutoFit/>
          </a:bodyPr>
          <a:lstStyle/>
          <a:p>
            <a:pPr marL="285750" indent="-285750">
              <a:buSzPct val="80000"/>
              <a:buFont typeface="Arial" panose="020B0604020202020204" pitchFamily="34" charset="0"/>
              <a:buChar char="•"/>
            </a:pPr>
            <a:r>
              <a:rPr lang="en-US" sz="2400" dirty="0">
                <a:latin typeface="HelveticaNeue" panose="00000400000000000000" pitchFamily="2" charset="0"/>
                <a:cs typeface="Arial"/>
              </a:rPr>
              <a:t># Underwriters</a:t>
            </a:r>
            <a:endParaRPr lang="en-US" sz="2400" dirty="0"/>
          </a:p>
        </p:txBody>
      </p:sp>
      <p:sp>
        <p:nvSpPr>
          <p:cNvPr id="8" name="TextBox 7">
            <a:extLst>
              <a:ext uri="{FF2B5EF4-FFF2-40B4-BE49-F238E27FC236}">
                <a16:creationId xmlns:a16="http://schemas.microsoft.com/office/drawing/2014/main" id="{4FF2ED26-30A3-46B3-B32D-D6077FC32E4F}"/>
              </a:ext>
            </a:extLst>
          </p:cNvPr>
          <p:cNvSpPr txBox="1"/>
          <p:nvPr/>
        </p:nvSpPr>
        <p:spPr>
          <a:xfrm>
            <a:off x="4571999" y="5945689"/>
            <a:ext cx="3079689" cy="461665"/>
          </a:xfrm>
          <a:prstGeom prst="rect">
            <a:avLst/>
          </a:prstGeom>
          <a:noFill/>
        </p:spPr>
        <p:txBody>
          <a:bodyPr wrap="none" rtlCol="0">
            <a:spAutoFit/>
          </a:bodyPr>
          <a:lstStyle/>
          <a:p>
            <a:pPr marL="285750" indent="-285750">
              <a:buSzPct val="80000"/>
              <a:buFont typeface="Arial" panose="020B0604020202020204" pitchFamily="34" charset="0"/>
              <a:buChar char="•"/>
            </a:pPr>
            <a:r>
              <a:rPr lang="en-US" sz="2400" dirty="0">
                <a:latin typeface="HelveticaNeue" panose="00000400000000000000" pitchFamily="2" charset="0"/>
                <a:cs typeface="Arial"/>
              </a:rPr>
              <a:t>Investor Grievances</a:t>
            </a:r>
            <a:endParaRPr lang="en-US" sz="2400" dirty="0"/>
          </a:p>
        </p:txBody>
      </p:sp>
      <p:sp>
        <p:nvSpPr>
          <p:cNvPr id="15" name="TextBox 14">
            <a:extLst>
              <a:ext uri="{FF2B5EF4-FFF2-40B4-BE49-F238E27FC236}">
                <a16:creationId xmlns:a16="http://schemas.microsoft.com/office/drawing/2014/main" id="{E422B2A6-928B-4E33-8544-A980B1CD088D}"/>
              </a:ext>
            </a:extLst>
          </p:cNvPr>
          <p:cNvSpPr txBox="1"/>
          <p:nvPr/>
        </p:nvSpPr>
        <p:spPr>
          <a:xfrm>
            <a:off x="294903" y="5831315"/>
            <a:ext cx="1476686" cy="584775"/>
          </a:xfrm>
          <a:prstGeom prst="rect">
            <a:avLst/>
          </a:prstGeom>
          <a:noFill/>
        </p:spPr>
        <p:txBody>
          <a:bodyPr wrap="none" rtlCol="0">
            <a:spAutoFit/>
          </a:bodyPr>
          <a:lstStyle/>
          <a:p>
            <a:pPr>
              <a:buSzPct val="80000"/>
            </a:pPr>
            <a:r>
              <a:rPr lang="en-US" sz="3200" dirty="0">
                <a:solidFill>
                  <a:srgbClr val="C00000"/>
                </a:solidFill>
                <a:latin typeface="HelveticaNeue" panose="00000400000000000000" pitchFamily="2" charset="0"/>
                <a:cs typeface="Arial"/>
              </a:rPr>
              <a:t>78-Day</a:t>
            </a:r>
            <a:endParaRPr lang="en-US" sz="3200" dirty="0"/>
          </a:p>
        </p:txBody>
      </p:sp>
    </p:spTree>
    <p:extLst>
      <p:ext uri="{BB962C8B-B14F-4D97-AF65-F5344CB8AC3E}">
        <p14:creationId xmlns:p14="http://schemas.microsoft.com/office/powerpoint/2010/main" val="221422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TotalTime>
  <Words>1963</Words>
  <Application>Microsoft Office PowerPoint</Application>
  <PresentationFormat>On-screen Show (4:3)</PresentationFormat>
  <Paragraphs>372</Paragraphs>
  <Slides>27</Slides>
  <Notes>14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HelveticaNeue</vt:lpstr>
      <vt:lpstr>Wingdings</vt:lpstr>
      <vt:lpstr>Wingdings,Sans-Serif</vt:lpstr>
      <vt:lpstr>Office Theme</vt:lpstr>
      <vt:lpstr>Role of Merchant Banks in new issue</vt:lpstr>
      <vt:lpstr>Categorization</vt:lpstr>
      <vt:lpstr>Example: MindSpace REIT IPO</vt:lpstr>
      <vt:lpstr>Pre – Issue Obligations</vt:lpstr>
      <vt:lpstr>PowerPoint Presentation</vt:lpstr>
      <vt:lpstr>Example: Due Diligence Certificate</vt:lpstr>
      <vt:lpstr>PowerPoint Presentation</vt:lpstr>
      <vt:lpstr>Post – issue Obligations</vt:lpstr>
      <vt:lpstr>Post Issue Monitoring Reports Reports</vt:lpstr>
      <vt:lpstr>SEBI Norms: Redressal of Investor Grievances</vt:lpstr>
      <vt:lpstr>Guidance on Advertisement</vt:lpstr>
      <vt:lpstr>Example: Allocation of Responsibilities</vt:lpstr>
      <vt:lpstr>Example: Allocation of Responsibilities</vt:lpstr>
      <vt:lpstr>Summary: Roles &amp; Responsibilities</vt:lpstr>
      <vt:lpstr>Registrar &amp; IPO allotment  : Ankit Pandey (17MF3FP18)</vt:lpstr>
      <vt:lpstr>PowerPoint Presentation</vt:lpstr>
      <vt:lpstr>Retailer Investors Case 1  </vt:lpstr>
      <vt:lpstr>Retailer Investors Case 2  </vt:lpstr>
      <vt:lpstr>NII Case  </vt:lpstr>
      <vt:lpstr>PowerPoint Presentation</vt:lpstr>
      <vt:lpstr>PowerPoint Presentation</vt:lpstr>
      <vt:lpstr>PowerPoint Presentation</vt:lpstr>
      <vt:lpstr>Role of Lead Manager in New Issue</vt:lpstr>
      <vt:lpstr>Pre-Issue Role: Part 1 </vt:lpstr>
      <vt:lpstr>Pre-Issue Role: Part 2 </vt:lpstr>
      <vt:lpstr>Price Fixing </vt:lpstr>
      <vt:lpstr>Summary: Life cycle of an IPO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Addendum</dc:title>
  <dc:creator>Ashish Gokarnkar</dc:creator>
  <cp:lastModifiedBy>Ashish Gokarnkar</cp:lastModifiedBy>
  <cp:revision>214</cp:revision>
  <dcterms:created xsi:type="dcterms:W3CDTF">2020-09-10T11:01:43Z</dcterms:created>
  <dcterms:modified xsi:type="dcterms:W3CDTF">2020-10-28T11:26:10Z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2020-09-10T00:00:00Z</vt:filetime>
  </property>
</Properties>
</file>