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Nunito"/>
      <p:regular r:id="rId47"/>
      <p:bold r:id="rId48"/>
      <p:italic r:id="rId49"/>
      <p:boldItalic r:id="rId50"/>
    </p:embeddedFont>
    <p:embeddedFont>
      <p:font typeface="Lato"/>
      <p:regular r:id="rId51"/>
      <p:bold r:id="rId52"/>
      <p:italic r:id="rId53"/>
      <p:boldItalic r:id="rId54"/>
    </p:embeddedFont>
    <p:embeddedFont>
      <p:font typeface="Maven Pro"/>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D5C628-F59A-4276-9250-C254A5615F90}">
  <a:tblStyle styleId="{B8D5C628-F59A-4276-9250-C254A5615F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font" Target="fonts/Nunito-regular.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Nunito-boldItalic.fntdata"/><Relationship Id="rId55" Type="http://schemas.openxmlformats.org/officeDocument/2006/relationships/font" Target="fonts/MavenPro-regular.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font" Target="fonts/Roboto-italic.fntdata"/><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font" Target="fonts/Lato-italic.fntdata"/><Relationship Id="rId11" Type="http://schemas.openxmlformats.org/officeDocument/2006/relationships/slide" Target="slides/slide5.xml"/><Relationship Id="rId58" Type="http://schemas.openxmlformats.org/officeDocument/2006/relationships/customXml" Target="../customXml/item2.xml"/><Relationship Id="rId5" Type="http://schemas.openxmlformats.org/officeDocument/2006/relationships/slideMaster" Target="slideMasters/slideMaster1.xml"/><Relationship Id="rId19" Type="http://schemas.openxmlformats.org/officeDocument/2006/relationships/slide" Target="slides/slide13.xml"/><Relationship Id="rId43" Type="http://schemas.openxmlformats.org/officeDocument/2006/relationships/font" Target="fonts/Roboto-regular.fntdata"/><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bold.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MavenPro-bold.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Lato-regular.fntdata"/><Relationship Id="rId3" Type="http://schemas.openxmlformats.org/officeDocument/2006/relationships/presProps" Target="presProps.xml"/><Relationship Id="rId46" Type="http://schemas.openxmlformats.org/officeDocument/2006/relationships/font" Target="fonts/Roboto-boldItalic.fntdata"/><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59" Type="http://schemas.openxmlformats.org/officeDocument/2006/relationships/customXml" Target="../customXml/item3.xml"/><Relationship Id="rId41" Type="http://schemas.openxmlformats.org/officeDocument/2006/relationships/slide" Target="slides/slide35.xml"/><Relationship Id="rId20" Type="http://schemas.openxmlformats.org/officeDocument/2006/relationships/slide" Target="slides/slide14.xml"/><Relationship Id="rId54" Type="http://schemas.openxmlformats.org/officeDocument/2006/relationships/font" Target="fonts/Lato-boldItalic.fntdata"/><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font" Target="fonts/Nunito-italic.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 Id="rId57" Type="http://schemas.openxmlformats.org/officeDocument/2006/relationships/customXml" Target="../customXml/item1.xml"/><Relationship Id="rId44" Type="http://schemas.openxmlformats.org/officeDocument/2006/relationships/font" Target="fonts/Roboto-bold.fntdata"/><Relationship Id="rId31" Type="http://schemas.openxmlformats.org/officeDocument/2006/relationships/slide" Target="slides/slide25.xml"/><Relationship Id="rId52" Type="http://schemas.openxmlformats.org/officeDocument/2006/relationships/font" Target="fonts/Lato-bold.fntdata"/><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4fd4c1db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4fd4c1db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4fd4c1db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4fd4c1db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4fd4c1db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4fd4c1db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4fd4c1db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4fd4c1db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4fd4c1db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4fd4c1db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637dd101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637dd101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637dd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637dd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637dd10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637dd10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637dd10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637dd10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637dd10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637dd10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ea9c86a2f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ea9c86a2f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637dd10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637dd10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637dd10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637dd10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637dd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637dd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637dd101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a637dd101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637dd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637dd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637dd101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637dd101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49a4d47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49a4d47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49a4d47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a49a4d47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49a4d47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49a4d47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49a4d47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49a4d47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f8b58836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f8b58836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49a4d47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49a4d47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opening the market once again, the market saw a dip of 13.15 %. Had it been more than 15 %, the rule of halting for 2 hrs would kick in eventually.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49a4d47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49a4d47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49a4d47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49a4d47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 drop in march 2020, in just a short span of time we saw the dip comparable to that dip around 2008, where it took 3-4 months to see the drop of that extent. In both the cases there was the use of circuit breaker.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49a4d47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49a4d47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49a4d472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49a4d472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49a4d47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49a4d47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Halt observed on 24 Aug 2015 was due to “Flash Crash”</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54e110ec770fe5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e110ec770fe5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f8b58836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f8b58836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f8b58836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f8b58836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f8b58836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f8b58836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637dd10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637dd10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f8b58836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f8b58836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4fd4c1db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4fd4c1db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nvSpPr>
        <p:spPr>
          <a:xfrm>
            <a:off x="597475" y="1033300"/>
            <a:ext cx="7383000" cy="21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Maven Pro"/>
                <a:ea typeface="Maven Pro"/>
                <a:cs typeface="Maven Pro"/>
                <a:sym typeface="Maven Pro"/>
              </a:rPr>
              <a:t>Terms: Bulk Trade, Block Trade, Price bands, </a:t>
            </a:r>
            <a:r>
              <a:rPr b="1" lang="en" sz="2800">
                <a:solidFill>
                  <a:schemeClr val="lt1"/>
                </a:solidFill>
                <a:latin typeface="Maven Pro"/>
                <a:ea typeface="Maven Pro"/>
                <a:cs typeface="Maven Pro"/>
                <a:sym typeface="Maven Pro"/>
              </a:rPr>
              <a:t>Circuit Breaker</a:t>
            </a:r>
            <a:r>
              <a:rPr b="1" lang="en" sz="2800">
                <a:solidFill>
                  <a:srgbClr val="FFFFFF"/>
                </a:solidFill>
                <a:latin typeface="Maven Pro"/>
                <a:ea typeface="Maven Pro"/>
                <a:cs typeface="Maven Pro"/>
                <a:sym typeface="Maven Pro"/>
              </a:rPr>
              <a:t> with examples and impacts on markets</a:t>
            </a:r>
            <a:endParaRPr b="1" sz="2800">
              <a:solidFill>
                <a:srgbClr val="FFFFFF"/>
              </a:solidFill>
              <a:latin typeface="Maven Pro"/>
              <a:ea typeface="Maven Pro"/>
              <a:cs typeface="Maven Pro"/>
              <a:sym typeface="Maven Pro"/>
            </a:endParaRPr>
          </a:p>
        </p:txBody>
      </p:sp>
      <p:sp>
        <p:nvSpPr>
          <p:cNvPr id="278" name="Google Shape;278;p13"/>
          <p:cNvSpPr txBox="1"/>
          <p:nvPr/>
        </p:nvSpPr>
        <p:spPr>
          <a:xfrm>
            <a:off x="748525" y="3274875"/>
            <a:ext cx="3753300" cy="16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Group 10</a:t>
            </a:r>
            <a:r>
              <a:rPr lang="en">
                <a:solidFill>
                  <a:srgbClr val="FFFFFF"/>
                </a:solidFill>
                <a:latin typeface="Nunito"/>
                <a:ea typeface="Nunito"/>
                <a:cs typeface="Nunito"/>
                <a:sym typeface="Nunito"/>
              </a:rPr>
              <a:t>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Akshat Goel (19ME30064)</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Ayush Vajpeyi (17EE10062)</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Nihar Joshi (17CH10029)</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AutoNum type="arabicPeriod"/>
            </a:pPr>
            <a:r>
              <a:rPr lang="en">
                <a:solidFill>
                  <a:srgbClr val="FFFFFF"/>
                </a:solidFill>
                <a:latin typeface="Nunito"/>
                <a:ea typeface="Nunito"/>
                <a:cs typeface="Nunito"/>
                <a:sym typeface="Nunito"/>
              </a:rPr>
              <a:t>Utkarsh Pratap Singh (17MT30036)</a:t>
            </a:r>
            <a:endParaRPr>
              <a:solidFill>
                <a:srgbClr val="FFFFFF"/>
              </a:solidFill>
              <a:latin typeface="Nunito"/>
              <a:ea typeface="Nunito"/>
              <a:cs typeface="Nunito"/>
              <a:sym typeface="Nunito"/>
            </a:endParaRPr>
          </a:p>
          <a:p>
            <a:pPr indent="0" lvl="0" marL="457200" rtl="0" algn="l">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333" name="Google Shape;333;p22"/>
          <p:cNvSpPr txBox="1"/>
          <p:nvPr>
            <p:ph idx="1" type="body"/>
          </p:nvPr>
        </p:nvSpPr>
        <p:spPr>
          <a:xfrm>
            <a:off x="1303800" y="1532850"/>
            <a:ext cx="7030500" cy="30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block deal is a deal in the sale and purchase of a large number of securities generally by the institutional investors at an arranged price between the 2 parties. In general it involves at least 5Lc. shares or minimum value of 5Cr. as per SEBI rules.</a:t>
            </a:r>
            <a:endParaRPr sz="1400"/>
          </a:p>
          <a:p>
            <a:pPr indent="0" lvl="0" marL="0" rtl="0" algn="l">
              <a:spcBef>
                <a:spcPts val="1600"/>
              </a:spcBef>
              <a:spcAft>
                <a:spcPts val="0"/>
              </a:spcAft>
              <a:buNone/>
            </a:pPr>
            <a:r>
              <a:rPr lang="en" sz="1400"/>
              <a:t>A block deal can be transacted even outside the open market  through a private purchase agreement to lessen the impact on the security and cannot be detected in the normal trading window by a retail investor.</a:t>
            </a:r>
            <a:endParaRPr sz="1400"/>
          </a:p>
          <a:p>
            <a:pPr indent="0" lvl="0" marL="0" rtl="0" algn="l">
              <a:spcBef>
                <a:spcPts val="1600"/>
              </a:spcBef>
              <a:spcAft>
                <a:spcPts val="0"/>
              </a:spcAft>
              <a:buNone/>
            </a:pPr>
            <a:r>
              <a:rPr lang="en" sz="1400"/>
              <a:t>These block deals are done through different brokers to mask the true size of the deal.</a:t>
            </a:r>
            <a:endParaRPr sz="1400"/>
          </a:p>
          <a:p>
            <a:pPr indent="0" lvl="0" marL="0" rtl="0" algn="l">
              <a:spcBef>
                <a:spcPts val="1600"/>
              </a:spcBef>
              <a:spcAft>
                <a:spcPts val="1600"/>
              </a:spcAft>
              <a:buNone/>
            </a:pPr>
            <a:r>
              <a:rPr lang="en" sz="1400"/>
              <a:t>SEBI states that that block deal orders should be placed for the price not exceeding +1% to -1% of </a:t>
            </a:r>
            <a:r>
              <a:rPr lang="en" sz="1400">
                <a:highlight>
                  <a:srgbClr val="FFFFFF"/>
                </a:highlight>
              </a:rPr>
              <a:t>previous day’s closing or at CMP(Current Market Price).</a:t>
            </a:r>
            <a:endParaRPr sz="14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239500" y="180675"/>
            <a:ext cx="70305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deals data of past 1 month...</a:t>
            </a:r>
            <a:endParaRPr/>
          </a:p>
        </p:txBody>
      </p:sp>
      <p:pic>
        <p:nvPicPr>
          <p:cNvPr id="339" name="Google Shape;339;p23"/>
          <p:cNvPicPr preferRelativeResize="0"/>
          <p:nvPr/>
        </p:nvPicPr>
        <p:blipFill>
          <a:blip r:embed="rId3">
            <a:alphaModFix/>
          </a:blip>
          <a:stretch>
            <a:fillRect/>
          </a:stretch>
        </p:blipFill>
        <p:spPr>
          <a:xfrm>
            <a:off x="1303800" y="803775"/>
            <a:ext cx="6690050" cy="428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369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block trading...</a:t>
            </a:r>
            <a:endParaRPr/>
          </a:p>
        </p:txBody>
      </p:sp>
      <p:sp>
        <p:nvSpPr>
          <p:cNvPr id="345" name="Google Shape;345;p24"/>
          <p:cNvSpPr txBox="1"/>
          <p:nvPr>
            <p:ph idx="1" type="body"/>
          </p:nvPr>
        </p:nvSpPr>
        <p:spPr>
          <a:xfrm>
            <a:off x="1303800" y="971550"/>
            <a:ext cx="7030500" cy="39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1. An order may be placed for a minimum quantity of 5La. shares or of 5Cr. i</a:t>
            </a:r>
            <a:r>
              <a:rPr lang="en" sz="1400"/>
              <a:t>n value and this rule by SEBI is with effect from 2/09/2005 and before it the definition was of &gt;0.5% of the equity shares of a company.</a:t>
            </a:r>
            <a:endParaRPr sz="1400"/>
          </a:p>
          <a:p>
            <a:pPr indent="0" lvl="0" marL="0" rtl="0" algn="l">
              <a:lnSpc>
                <a:spcPct val="100000"/>
              </a:lnSpc>
              <a:spcBef>
                <a:spcPts val="1600"/>
              </a:spcBef>
              <a:spcAft>
                <a:spcPts val="0"/>
              </a:spcAft>
              <a:buNone/>
            </a:pPr>
            <a:r>
              <a:rPr lang="en" sz="1400"/>
              <a:t>2. Every block deal has to result in delivery and “Block deal” orders cannot be squared off or reversed..</a:t>
            </a:r>
            <a:endParaRPr sz="1400"/>
          </a:p>
          <a:p>
            <a:pPr indent="0" lvl="0" marL="0" rtl="0" algn="l">
              <a:lnSpc>
                <a:spcPct val="100000"/>
              </a:lnSpc>
              <a:spcBef>
                <a:spcPts val="1600"/>
              </a:spcBef>
              <a:spcAft>
                <a:spcPts val="0"/>
              </a:spcAft>
              <a:buNone/>
            </a:pPr>
            <a:r>
              <a:rPr lang="en" sz="1400"/>
              <a:t>3. According to rules by SEBI the block deals can  be executed only 2 times in a trading session day</a:t>
            </a:r>
            <a:r>
              <a:rPr lang="en" sz="1400">
                <a:highlight>
                  <a:srgbClr val="FFFFFF"/>
                </a:highlight>
              </a:rPr>
              <a:t> i.e. morning block deal session(</a:t>
            </a:r>
            <a:r>
              <a:rPr lang="en" sz="1050">
                <a:solidFill>
                  <a:srgbClr val="4A4A4A"/>
                </a:solidFill>
                <a:highlight>
                  <a:srgbClr val="FFFFFF"/>
                </a:highlight>
                <a:latin typeface="Roboto"/>
                <a:ea typeface="Roboto"/>
                <a:cs typeface="Roboto"/>
                <a:sym typeface="Roboto"/>
              </a:rPr>
              <a:t> 08:45 AM to 09:00 AM.</a:t>
            </a:r>
            <a:r>
              <a:rPr lang="en" sz="1400">
                <a:highlight>
                  <a:srgbClr val="FFFFFF"/>
                </a:highlight>
              </a:rPr>
              <a:t>) and afternoon</a:t>
            </a:r>
            <a:r>
              <a:rPr lang="en" sz="1400">
                <a:highlight>
                  <a:srgbClr val="FFFFFF"/>
                </a:highlight>
              </a:rPr>
              <a:t> block deal session(</a:t>
            </a:r>
            <a:r>
              <a:rPr lang="en" sz="1050">
                <a:solidFill>
                  <a:srgbClr val="4A4A4A"/>
                </a:solidFill>
                <a:highlight>
                  <a:srgbClr val="FFFFFF"/>
                </a:highlight>
                <a:latin typeface="Roboto"/>
                <a:ea typeface="Roboto"/>
                <a:cs typeface="Roboto"/>
                <a:sym typeface="Roboto"/>
              </a:rPr>
              <a:t> 02:05 PM to 2:20 PM.</a:t>
            </a:r>
            <a:r>
              <a:rPr lang="en" sz="1400">
                <a:highlight>
                  <a:srgbClr val="FFFFFF"/>
                </a:highlight>
              </a:rPr>
              <a:t>)</a:t>
            </a:r>
            <a:endParaRPr sz="1400">
              <a:highlight>
                <a:srgbClr val="FFFFFF"/>
              </a:highlight>
            </a:endParaRPr>
          </a:p>
          <a:p>
            <a:pPr indent="0" lvl="0" marL="0" rtl="0" algn="l">
              <a:lnSpc>
                <a:spcPct val="100000"/>
              </a:lnSpc>
              <a:spcBef>
                <a:spcPts val="1600"/>
              </a:spcBef>
              <a:spcAft>
                <a:spcPts val="0"/>
              </a:spcAft>
              <a:buNone/>
            </a:pPr>
            <a:r>
              <a:rPr lang="en" sz="1400"/>
              <a:t>4. The stock exchanges shall give information on block deals such as name of the script, name of the client, quantity of the shares bought/sold, traded price etc. to the public on the same day but after the market hours so it is advised by market experts to not take a trading position on a script on basis of a block deal.</a:t>
            </a:r>
            <a:endParaRPr sz="1400"/>
          </a:p>
          <a:p>
            <a:pPr indent="0" lvl="0" marL="0" rtl="0" algn="l">
              <a:lnSpc>
                <a:spcPct val="100000"/>
              </a:lnSpc>
              <a:spcBef>
                <a:spcPts val="1600"/>
              </a:spcBef>
              <a:spcAft>
                <a:spcPts val="1600"/>
              </a:spcAft>
              <a:buNone/>
            </a:pPr>
            <a:r>
              <a:rPr lang="en" sz="1400"/>
              <a:t>5. The orders may be placed in block deal window at a price not exceeding +1% or -1% from previous day closing price or current market price.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on market and investors</a:t>
            </a:r>
            <a:endParaRPr/>
          </a:p>
        </p:txBody>
      </p:sp>
      <p:sp>
        <p:nvSpPr>
          <p:cNvPr id="351" name="Google Shape;351;p25"/>
          <p:cNvSpPr txBox="1"/>
          <p:nvPr>
            <p:ph idx="1" type="body"/>
          </p:nvPr>
        </p:nvSpPr>
        <p:spPr>
          <a:xfrm>
            <a:off x="1303800" y="1157300"/>
            <a:ext cx="7030500" cy="392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Impact on the investors completely depends on three factors:-who sold the shares, reason for selling the shares and who bought the shares.</a:t>
            </a:r>
            <a:endParaRPr sz="1400"/>
          </a:p>
          <a:p>
            <a:pPr indent="-317500" lvl="0" marL="457200" rtl="0" algn="l">
              <a:spcBef>
                <a:spcPts val="0"/>
              </a:spcBef>
              <a:spcAft>
                <a:spcPts val="0"/>
              </a:spcAft>
              <a:buSzPts val="1400"/>
              <a:buAutoNum type="arabicPeriod"/>
            </a:pPr>
            <a:r>
              <a:rPr lang="en" sz="1400"/>
              <a:t>If the shares were pledged by the promoters and were offloaded by the creditors then it means share price  may fall further eg. Kingfisher airlines.</a:t>
            </a:r>
            <a:endParaRPr sz="1400"/>
          </a:p>
          <a:p>
            <a:pPr indent="-317500" lvl="0" marL="457200" rtl="0" algn="l">
              <a:spcBef>
                <a:spcPts val="0"/>
              </a:spcBef>
              <a:spcAft>
                <a:spcPts val="0"/>
              </a:spcAft>
              <a:buSzPts val="1400"/>
              <a:buAutoNum type="arabicPeriod"/>
            </a:pPr>
            <a:r>
              <a:rPr lang="en" sz="1400"/>
              <a:t>If the promoter or HNIs(High Network Individuals) want to sell their holdings for some other purposes, then there is short term panic but when the news is out the price stabilizes again eg. Infosys(Narayan murthy).</a:t>
            </a:r>
            <a:endParaRPr sz="1400"/>
          </a:p>
          <a:p>
            <a:pPr indent="-317500" lvl="0" marL="457200" rtl="0" algn="l">
              <a:spcBef>
                <a:spcPts val="0"/>
              </a:spcBef>
              <a:spcAft>
                <a:spcPts val="0"/>
              </a:spcAft>
              <a:buSzPts val="1400"/>
              <a:buAutoNum type="arabicPeriod"/>
            </a:pPr>
            <a:r>
              <a:rPr lang="en" sz="1400"/>
              <a:t>Sometimes the investors closely watch the buying and selling of the major fund houses and price may shoot up in the sentiment but for short time only and this will also intensify if the manager of fund is also popular like Rajeev thakkar, Madhu kela, Nimesh shah etc.</a:t>
            </a:r>
            <a:endParaRPr sz="1400"/>
          </a:p>
          <a:p>
            <a:pPr indent="-317500" lvl="0" marL="457200" rtl="0" algn="l">
              <a:spcBef>
                <a:spcPts val="0"/>
              </a:spcBef>
              <a:spcAft>
                <a:spcPts val="0"/>
              </a:spcAft>
              <a:buSzPts val="1400"/>
              <a:buAutoNum type="arabicPeriod"/>
            </a:pPr>
            <a:r>
              <a:rPr lang="en" sz="1400"/>
              <a:t>Also sometimes there may be a short shot up in price if any major HNI like vijay kedia,rakesh jhunjhunwala,damani ji etc. is buying any shares in his/her portfolio as they are generally considered to make profitable investments.</a:t>
            </a:r>
            <a:endParaRPr sz="1400"/>
          </a:p>
          <a:p>
            <a:pPr indent="0" lvl="0" marL="457200" rtl="0" algn="l">
              <a:spcBef>
                <a:spcPts val="1600"/>
              </a:spcBef>
              <a:spcAft>
                <a:spcPts val="0"/>
              </a:spcAft>
              <a:buNone/>
            </a:pP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block deals...</a:t>
            </a:r>
            <a:endParaRPr/>
          </a:p>
        </p:txBody>
      </p:sp>
      <p:sp>
        <p:nvSpPr>
          <p:cNvPr id="357" name="Google Shape;357;p26"/>
          <p:cNvSpPr txBox="1"/>
          <p:nvPr>
            <p:ph idx="1" type="body"/>
          </p:nvPr>
        </p:nvSpPr>
        <p:spPr>
          <a:xfrm>
            <a:off x="1303800" y="1896675"/>
            <a:ext cx="7461600" cy="313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solidFill>
                  <a:srgbClr val="47525E"/>
                </a:solidFill>
                <a:highlight>
                  <a:srgbClr val="FFFFFF"/>
                </a:highlight>
              </a:rPr>
              <a:t>Kotak Mahindra Bank Ltd’s promoter Uday Kotak on June 2, 2020, sold 56 million of his shares of the bank for at least </a:t>
            </a:r>
            <a:r>
              <a:rPr lang="en" sz="1400">
                <a:solidFill>
                  <a:srgbClr val="6B6B6B"/>
                </a:solidFill>
                <a:highlight>
                  <a:srgbClr val="FFFFFF"/>
                </a:highlight>
              </a:rPr>
              <a:t>₹</a:t>
            </a:r>
            <a:r>
              <a:rPr lang="en" sz="1400">
                <a:solidFill>
                  <a:srgbClr val="47525E"/>
                </a:solidFill>
                <a:highlight>
                  <a:srgbClr val="FFFFFF"/>
                </a:highlight>
              </a:rPr>
              <a:t>6,913.75 crore through a block deal in an effort to reduce his stake in the bank to 26.1 per cent, close to the promoter-holding level as allowed by the RBI licensing rules of 2015( In it a promoter of a private bank is required to reduce the holding to 40% within 3 years,20% within 10 years and 15% within 15 years of since operations started).</a:t>
            </a:r>
            <a:endParaRPr sz="1400">
              <a:solidFill>
                <a:srgbClr val="47525E"/>
              </a:solidFill>
              <a:highlight>
                <a:srgbClr val="FFFFFF"/>
              </a:highlight>
            </a:endParaRPr>
          </a:p>
          <a:p>
            <a:pPr indent="-317500" lvl="0" marL="457200" rtl="0" algn="l">
              <a:spcBef>
                <a:spcPts val="0"/>
              </a:spcBef>
              <a:spcAft>
                <a:spcPts val="0"/>
              </a:spcAft>
              <a:buSzPts val="1400"/>
              <a:buAutoNum type="arabicPeriod"/>
            </a:pPr>
            <a:r>
              <a:rPr lang="en" sz="1400">
                <a:solidFill>
                  <a:srgbClr val="47525E"/>
                </a:solidFill>
                <a:highlight>
                  <a:srgbClr val="FFFFFF"/>
                </a:highlight>
              </a:rPr>
              <a:t>Cross holdings between the Ambani brothers in 2005 was completed through block deal platforms of recognised stock exchanges in India.</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243525" y="598575"/>
            <a:ext cx="74160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Differences between Bulk and Block Deals</a:t>
            </a:r>
            <a:endParaRPr/>
          </a:p>
        </p:txBody>
      </p:sp>
      <p:graphicFrame>
        <p:nvGraphicFramePr>
          <p:cNvPr id="363" name="Google Shape;363;p27"/>
          <p:cNvGraphicFramePr/>
          <p:nvPr/>
        </p:nvGraphicFramePr>
        <p:xfrm>
          <a:off x="1183550" y="1597875"/>
          <a:ext cx="3000000" cy="3000000"/>
        </p:xfrm>
        <a:graphic>
          <a:graphicData uri="http://schemas.openxmlformats.org/drawingml/2006/table">
            <a:tbl>
              <a:tblPr>
                <a:noFill/>
                <a:tableStyleId>{B8D5C628-F59A-4276-9250-C254A5615F90}</a:tableStyleId>
              </a:tblPr>
              <a:tblGrid>
                <a:gridCol w="3619500"/>
                <a:gridCol w="3619500"/>
              </a:tblGrid>
              <a:tr h="381000">
                <a:tc>
                  <a:txBody>
                    <a:bodyPr/>
                    <a:lstStyle/>
                    <a:p>
                      <a:pPr indent="0" lvl="0" marL="0" rtl="0" algn="ctr">
                        <a:spcBef>
                          <a:spcPts val="0"/>
                        </a:spcBef>
                        <a:spcAft>
                          <a:spcPts val="0"/>
                        </a:spcAft>
                        <a:buNone/>
                      </a:pPr>
                      <a:r>
                        <a:rPr b="1" lang="en"/>
                        <a:t>Bulk Deals</a:t>
                      </a:r>
                      <a:endParaRPr b="1"/>
                    </a:p>
                  </a:txBody>
                  <a:tcPr marT="91425" marB="91425" marR="91425" marL="91425">
                    <a:solidFill>
                      <a:srgbClr val="F3F3F3"/>
                    </a:solidFill>
                  </a:tcPr>
                </a:tc>
                <a:tc>
                  <a:txBody>
                    <a:bodyPr/>
                    <a:lstStyle/>
                    <a:p>
                      <a:pPr indent="0" lvl="0" marL="0" rtl="0" algn="ctr">
                        <a:spcBef>
                          <a:spcPts val="0"/>
                        </a:spcBef>
                        <a:spcAft>
                          <a:spcPts val="0"/>
                        </a:spcAft>
                        <a:buNone/>
                      </a:pPr>
                      <a:r>
                        <a:rPr b="1" lang="en"/>
                        <a:t>Block Deals</a:t>
                      </a:r>
                      <a:endParaRPr b="1"/>
                    </a:p>
                  </a:txBody>
                  <a:tcPr marT="91425" marB="91425" marR="91425" marL="91425">
                    <a:solidFill>
                      <a:srgbClr val="F3F3F3"/>
                    </a:solidFill>
                  </a:tcPr>
                </a:tc>
              </a:tr>
              <a:tr h="381000">
                <a:tc>
                  <a:txBody>
                    <a:bodyPr/>
                    <a:lstStyle/>
                    <a:p>
                      <a:pPr indent="-311150" lvl="0" marL="457200" rtl="0" algn="l">
                        <a:spcBef>
                          <a:spcPts val="0"/>
                        </a:spcBef>
                        <a:spcAft>
                          <a:spcPts val="0"/>
                        </a:spcAft>
                        <a:buSzPts val="1300"/>
                        <a:buChar char="●"/>
                      </a:pPr>
                      <a:r>
                        <a:rPr lang="en" sz="1250">
                          <a:solidFill>
                            <a:srgbClr val="333333"/>
                          </a:solidFill>
                          <a:highlight>
                            <a:srgbClr val="FFFFFF"/>
                          </a:highlight>
                        </a:rPr>
                        <a:t>Total quantity bought or sold is more than 0.5% of the total number of shares of the company.</a:t>
                      </a:r>
                      <a:endParaRPr sz="1250">
                        <a:solidFill>
                          <a:srgbClr val="333333"/>
                        </a:solidFill>
                        <a:highlight>
                          <a:srgbClr val="FFFFFF"/>
                        </a:highlight>
                      </a:endParaRPr>
                    </a:p>
                    <a:p>
                      <a:pPr indent="0" lvl="0" marL="0" rtl="0" algn="l">
                        <a:spcBef>
                          <a:spcPts val="0"/>
                        </a:spcBef>
                        <a:spcAft>
                          <a:spcPts val="0"/>
                        </a:spcAft>
                        <a:buNone/>
                      </a:pPr>
                      <a:r>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 sz="1250">
                          <a:solidFill>
                            <a:srgbClr val="333333"/>
                          </a:solidFill>
                          <a:highlight>
                            <a:srgbClr val="FFFFFF"/>
                          </a:highlight>
                        </a:rPr>
                        <a:t>Can be transacted in slices, throughout the day.</a:t>
                      </a:r>
                      <a:endParaRPr sz="1250">
                        <a:solidFill>
                          <a:srgbClr val="333333"/>
                        </a:solidFill>
                        <a:highlight>
                          <a:srgbClr val="FFFFFF"/>
                        </a:highlight>
                      </a:endParaRPr>
                    </a:p>
                    <a:p>
                      <a:pPr indent="0" lvl="0" marL="0" rtl="0" algn="l">
                        <a:spcBef>
                          <a:spcPts val="0"/>
                        </a:spcBef>
                        <a:spcAft>
                          <a:spcPts val="0"/>
                        </a:spcAft>
                        <a:buNone/>
                      </a:pPr>
                      <a:r>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 sz="1250">
                          <a:solidFill>
                            <a:srgbClr val="333333"/>
                          </a:solidFill>
                          <a:highlight>
                            <a:srgbClr val="FFFFFF"/>
                          </a:highlight>
                        </a:rPr>
                        <a:t>Bulk orders are visible to everyone.</a:t>
                      </a:r>
                      <a:endParaRPr sz="1250">
                        <a:solidFill>
                          <a:srgbClr val="333333"/>
                        </a:solidFill>
                        <a:highlight>
                          <a:srgbClr val="FFFFFF"/>
                        </a:highlight>
                      </a:endParaRPr>
                    </a:p>
                  </a:txBody>
                  <a:tcPr marT="91425" marB="91425" marR="91425" marL="91425"/>
                </a:tc>
                <a:tc>
                  <a:txBody>
                    <a:bodyPr/>
                    <a:lstStyle/>
                    <a:p>
                      <a:pPr indent="-307975" lvl="0" marL="457200" rtl="0" algn="l">
                        <a:spcBef>
                          <a:spcPts val="0"/>
                        </a:spcBef>
                        <a:spcAft>
                          <a:spcPts val="0"/>
                        </a:spcAft>
                        <a:buClr>
                          <a:srgbClr val="333333"/>
                        </a:buClr>
                        <a:buSzPts val="1250"/>
                        <a:buChar char="●"/>
                      </a:pPr>
                      <a:r>
                        <a:rPr lang="en" sz="1250">
                          <a:solidFill>
                            <a:srgbClr val="333333"/>
                          </a:solidFill>
                          <a:highlight>
                            <a:srgbClr val="FFFFFF"/>
                          </a:highlight>
                        </a:rPr>
                        <a:t>Involves a minimum quantity of 5,00,000 shares or minimum value of Rs. 5 crores</a:t>
                      </a:r>
                      <a:endParaRPr sz="1250">
                        <a:solidFill>
                          <a:srgbClr val="333333"/>
                        </a:solidFill>
                        <a:highlight>
                          <a:srgbClr val="FFFFFF"/>
                        </a:highlight>
                      </a:endParaRPr>
                    </a:p>
                    <a:p>
                      <a:pPr indent="0" lvl="0" marL="0" rtl="0" algn="l">
                        <a:spcBef>
                          <a:spcPts val="0"/>
                        </a:spcBef>
                        <a:spcAft>
                          <a:spcPts val="0"/>
                        </a:spcAft>
                        <a:buNone/>
                      </a:pPr>
                      <a:r>
                        <a:t/>
                      </a:r>
                      <a:endParaRPr sz="1250">
                        <a:solidFill>
                          <a:srgbClr val="333333"/>
                        </a:solidFill>
                        <a:highlight>
                          <a:srgbClr val="FFFFFF"/>
                        </a:highlight>
                      </a:endParaRPr>
                    </a:p>
                    <a:p>
                      <a:pPr indent="0" lvl="0" marL="0" rtl="0" algn="l">
                        <a:spcBef>
                          <a:spcPts val="0"/>
                        </a:spcBef>
                        <a:spcAft>
                          <a:spcPts val="0"/>
                        </a:spcAft>
                        <a:buNone/>
                      </a:pPr>
                      <a:r>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 sz="1250">
                          <a:solidFill>
                            <a:srgbClr val="333333"/>
                          </a:solidFill>
                          <a:highlight>
                            <a:srgbClr val="FFFFFF"/>
                          </a:highlight>
                        </a:rPr>
                        <a:t>Executed through a single transaction, on the special “Block Deal window”.</a:t>
                      </a:r>
                      <a:endParaRPr sz="1250">
                        <a:solidFill>
                          <a:srgbClr val="333333"/>
                        </a:solidFill>
                        <a:highlight>
                          <a:srgbClr val="FFFFFF"/>
                        </a:highlight>
                      </a:endParaRPr>
                    </a:p>
                    <a:p>
                      <a:pPr indent="0" lvl="0" marL="0" rtl="0" algn="l">
                        <a:spcBef>
                          <a:spcPts val="0"/>
                        </a:spcBef>
                        <a:spcAft>
                          <a:spcPts val="0"/>
                        </a:spcAft>
                        <a:buNone/>
                      </a:pPr>
                      <a:r>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 sz="1250">
                          <a:solidFill>
                            <a:srgbClr val="333333"/>
                          </a:solidFill>
                          <a:highlight>
                            <a:srgbClr val="FFFFFF"/>
                          </a:highlight>
                        </a:rPr>
                        <a:t>Not shown to the people who trade from normal trade window</a:t>
                      </a:r>
                      <a:endParaRPr sz="1250">
                        <a:solidFill>
                          <a:srgbClr val="333333"/>
                        </a:solidFill>
                        <a:highlight>
                          <a:srgbClr val="FFFFFF"/>
                        </a:highlight>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7" name="Shape 367"/>
        <p:cNvGrpSpPr/>
        <p:nvPr/>
      </p:nvGrpSpPr>
      <p:grpSpPr>
        <a:xfrm>
          <a:off x="0" y="0"/>
          <a:ext cx="0" cy="0"/>
          <a:chOff x="0" y="0"/>
          <a:chExt cx="0" cy="0"/>
        </a:xfrm>
      </p:grpSpPr>
      <p:sp>
        <p:nvSpPr>
          <p:cNvPr id="368" name="Google Shape;368;p28"/>
          <p:cNvSpPr txBox="1"/>
          <p:nvPr>
            <p:ph type="title"/>
          </p:nvPr>
        </p:nvSpPr>
        <p:spPr>
          <a:xfrm>
            <a:off x="729500" y="2338400"/>
            <a:ext cx="3842400" cy="8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Price bands</a:t>
            </a:r>
            <a:endParaRPr/>
          </a:p>
        </p:txBody>
      </p:sp>
      <p:sp>
        <p:nvSpPr>
          <p:cNvPr id="369" name="Google Shape;369;p28"/>
          <p:cNvSpPr txBox="1"/>
          <p:nvPr>
            <p:ph idx="4294967295" type="subTitle"/>
          </p:nvPr>
        </p:nvSpPr>
        <p:spPr>
          <a:xfrm>
            <a:off x="729625" y="3172900"/>
            <a:ext cx="3842400" cy="118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a:solidFill>
                  <a:srgbClr val="FFFFFF"/>
                </a:solidFill>
              </a:rPr>
              <a:t>Context</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Definition</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Examples &amp; </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Effects on market</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p:nvPr/>
        </p:nvSpPr>
        <p:spPr>
          <a:xfrm>
            <a:off x="3678625" y="1751675"/>
            <a:ext cx="1628700" cy="6321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Price bands</a:t>
            </a:r>
            <a:endParaRPr sz="2000">
              <a:solidFill>
                <a:srgbClr val="FFFFFF"/>
              </a:solidFill>
            </a:endParaRPr>
          </a:p>
        </p:txBody>
      </p:sp>
      <p:sp>
        <p:nvSpPr>
          <p:cNvPr id="375" name="Google Shape;375;p29"/>
          <p:cNvSpPr/>
          <p:nvPr/>
        </p:nvSpPr>
        <p:spPr>
          <a:xfrm>
            <a:off x="5553200" y="3389800"/>
            <a:ext cx="1628700" cy="9195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L/U Price bands</a:t>
            </a:r>
            <a:endParaRPr sz="2000">
              <a:solidFill>
                <a:srgbClr val="FFFFFF"/>
              </a:solidFill>
            </a:endParaRPr>
          </a:p>
        </p:txBody>
      </p:sp>
      <p:sp>
        <p:nvSpPr>
          <p:cNvPr id="376" name="Google Shape;376;p29"/>
          <p:cNvSpPr/>
          <p:nvPr/>
        </p:nvSpPr>
        <p:spPr>
          <a:xfrm>
            <a:off x="1804050" y="3389800"/>
            <a:ext cx="1628700" cy="9195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Price bands in IPO</a:t>
            </a:r>
            <a:endParaRPr sz="2000">
              <a:solidFill>
                <a:srgbClr val="FFFFFF"/>
              </a:solidFill>
            </a:endParaRPr>
          </a:p>
        </p:txBody>
      </p:sp>
      <p:cxnSp>
        <p:nvCxnSpPr>
          <p:cNvPr id="377" name="Google Shape;377;p29"/>
          <p:cNvCxnSpPr>
            <a:stCxn id="374" idx="2"/>
            <a:endCxn id="375" idx="0"/>
          </p:cNvCxnSpPr>
          <p:nvPr/>
        </p:nvCxnSpPr>
        <p:spPr>
          <a:xfrm flipH="1" rot="-5400000">
            <a:off x="4927375" y="1949375"/>
            <a:ext cx="1005900" cy="18747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378" name="Google Shape;378;p29"/>
          <p:cNvCxnSpPr>
            <a:stCxn id="376" idx="0"/>
            <a:endCxn id="374" idx="2"/>
          </p:cNvCxnSpPr>
          <p:nvPr/>
        </p:nvCxnSpPr>
        <p:spPr>
          <a:xfrm rot="-5400000">
            <a:off x="3052800" y="1949500"/>
            <a:ext cx="1005900" cy="1874700"/>
          </a:xfrm>
          <a:prstGeom prst="bentConnector3">
            <a:avLst>
              <a:gd fmla="val 50006" name="adj1"/>
            </a:avLst>
          </a:prstGeom>
          <a:noFill/>
          <a:ln cap="flat" cmpd="sng" w="9525">
            <a:solidFill>
              <a:srgbClr val="C2C2C2"/>
            </a:solidFill>
            <a:prstDash val="solid"/>
            <a:round/>
            <a:headEnd len="sm" w="sm" type="none"/>
            <a:tailEnd len="sm" w="sm" type="none"/>
          </a:ln>
        </p:spPr>
      </p:cxnSp>
      <p:sp>
        <p:nvSpPr>
          <p:cNvPr id="379" name="Google Shape;379;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scenarios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Bands in IPO</a:t>
            </a:r>
            <a:endParaRPr/>
          </a:p>
        </p:txBody>
      </p:sp>
      <p:sp>
        <p:nvSpPr>
          <p:cNvPr id="385" name="Google Shape;385;p30"/>
          <p:cNvSpPr txBox="1"/>
          <p:nvPr>
            <p:ph idx="1" type="body"/>
          </p:nvPr>
        </p:nvSpPr>
        <p:spPr>
          <a:xfrm>
            <a:off x="1303800" y="1740725"/>
            <a:ext cx="6908700" cy="24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111111"/>
                </a:solidFill>
                <a:highlight>
                  <a:srgbClr val="FFFFFF"/>
                </a:highlight>
              </a:rPr>
              <a:t>A price band is a value-setting method in which a seller indicates an upper and lower cost limit, between which buyers are able to place bids.</a:t>
            </a:r>
            <a:endParaRPr sz="1400">
              <a:solidFill>
                <a:srgbClr val="111111"/>
              </a:solidFill>
              <a:highlight>
                <a:schemeClr val="lt1"/>
              </a:highlight>
            </a:endParaRPr>
          </a:p>
          <a:p>
            <a:pPr indent="-317500" lvl="0" marL="457200" rtl="0" algn="l">
              <a:spcBef>
                <a:spcPts val="0"/>
              </a:spcBef>
              <a:spcAft>
                <a:spcPts val="0"/>
              </a:spcAft>
              <a:buClr>
                <a:srgbClr val="111111"/>
              </a:buClr>
              <a:buSzPts val="1400"/>
              <a:buChar char="●"/>
            </a:pPr>
            <a:r>
              <a:rPr lang="en" sz="1400">
                <a:solidFill>
                  <a:srgbClr val="111111"/>
                </a:solidFill>
                <a:highlight>
                  <a:schemeClr val="lt1"/>
                </a:highlight>
              </a:rPr>
              <a:t>The price band is used during the price discovery stage of an initial public offering (IPO), decided by looking at the company’s valuation and future prospects.</a:t>
            </a:r>
            <a:endParaRPr sz="1400">
              <a:solidFill>
                <a:srgbClr val="111111"/>
              </a:solidFill>
              <a:highlight>
                <a:schemeClr val="lt1"/>
              </a:highlight>
            </a:endParaRPr>
          </a:p>
          <a:p>
            <a:pPr indent="-317500" lvl="0" marL="457200" rtl="0" algn="l">
              <a:spcBef>
                <a:spcPts val="0"/>
              </a:spcBef>
              <a:spcAft>
                <a:spcPts val="0"/>
              </a:spcAft>
              <a:buClr>
                <a:srgbClr val="111111"/>
              </a:buClr>
              <a:buSzPts val="1400"/>
              <a:buChar char="●"/>
            </a:pPr>
            <a:r>
              <a:rPr lang="en" sz="1400">
                <a:solidFill>
                  <a:srgbClr val="111111"/>
                </a:solidFill>
                <a:highlight>
                  <a:schemeClr val="lt1"/>
                </a:highlight>
              </a:rPr>
              <a:t>The price band and the minimum bid lot of an initial public offer (IPO) is decided by the promoters or selling shareholders of a company in consultation with the book running lead managers (BRLMs).</a:t>
            </a:r>
            <a:endParaRPr sz="1400">
              <a:solidFill>
                <a:srgbClr val="11111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9" name="Shape 389"/>
        <p:cNvGrpSpPr/>
        <p:nvPr/>
      </p:nvGrpSpPr>
      <p:grpSpPr>
        <a:xfrm>
          <a:off x="0" y="0"/>
          <a:ext cx="0" cy="0"/>
          <a:chOff x="0" y="0"/>
          <a:chExt cx="0" cy="0"/>
        </a:xfrm>
      </p:grpSpPr>
      <p:graphicFrame>
        <p:nvGraphicFramePr>
          <p:cNvPr id="390" name="Google Shape;390;p31"/>
          <p:cNvGraphicFramePr/>
          <p:nvPr/>
        </p:nvGraphicFramePr>
        <p:xfrm>
          <a:off x="3668550" y="77850"/>
          <a:ext cx="3000000" cy="3000000"/>
        </p:xfrm>
        <a:graphic>
          <a:graphicData uri="http://schemas.openxmlformats.org/drawingml/2006/table">
            <a:tbl>
              <a:tblPr>
                <a:noFill/>
                <a:tableStyleId>{B8D5C628-F59A-4276-9250-C254A5615F90}</a:tableStyleId>
              </a:tblPr>
              <a:tblGrid>
                <a:gridCol w="1347275"/>
                <a:gridCol w="1347275"/>
                <a:gridCol w="1347275"/>
                <a:gridCol w="1347275"/>
              </a:tblGrid>
              <a:tr h="559425">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Bid Price</a:t>
                      </a:r>
                      <a:endParaRPr b="1">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Number of shares</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Cumulative shares</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Cumulative % of total shares</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₹62</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2500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2500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₹61</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1500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4000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40%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₹60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3000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7000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70%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₹59.5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1600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8600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86%</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₹59</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10000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₹57</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12000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120%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₹56.5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14400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144%</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₹56</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15400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154%</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1600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17000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170%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391" name="Google Shape;391;p31"/>
          <p:cNvSpPr txBox="1"/>
          <p:nvPr>
            <p:ph type="title"/>
          </p:nvPr>
        </p:nvSpPr>
        <p:spPr>
          <a:xfrm>
            <a:off x="226825" y="195825"/>
            <a:ext cx="3152100" cy="95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Example of a Price Band in IPO</a:t>
            </a:r>
            <a:endParaRPr sz="2400"/>
          </a:p>
        </p:txBody>
      </p:sp>
      <p:sp>
        <p:nvSpPr>
          <p:cNvPr id="392" name="Google Shape;392;p31"/>
          <p:cNvSpPr txBox="1"/>
          <p:nvPr/>
        </p:nvSpPr>
        <p:spPr>
          <a:xfrm>
            <a:off x="374275" y="1293900"/>
            <a:ext cx="2641200" cy="27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Example of how underwriters use the price band to build the books.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Imagining a company who wants to issue 10,000 shares in its IPO, and the price band is set at ₹55 to ₹62.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The bids that are received from investors are:</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2" name="Shape 282"/>
        <p:cNvGrpSpPr/>
        <p:nvPr/>
      </p:nvGrpSpPr>
      <p:grpSpPr>
        <a:xfrm>
          <a:off x="0" y="0"/>
          <a:ext cx="0" cy="0"/>
          <a:chOff x="0" y="0"/>
          <a:chExt cx="0" cy="0"/>
        </a:xfrm>
      </p:grpSpPr>
      <p:sp>
        <p:nvSpPr>
          <p:cNvPr id="283" name="Google Shape;283;p14"/>
          <p:cNvSpPr txBox="1"/>
          <p:nvPr>
            <p:ph idx="4294967295" type="ctrTitle"/>
          </p:nvPr>
        </p:nvSpPr>
        <p:spPr>
          <a:xfrm>
            <a:off x="824000" y="2444824"/>
            <a:ext cx="4255500" cy="9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Bulk Trade</a:t>
            </a:r>
            <a:endParaRPr sz="3600">
              <a:solidFill>
                <a:schemeClr val="lt1"/>
              </a:solidFill>
            </a:endParaRPr>
          </a:p>
        </p:txBody>
      </p:sp>
      <p:sp>
        <p:nvSpPr>
          <p:cNvPr id="284" name="Google Shape;284;p14"/>
          <p:cNvSpPr txBox="1"/>
          <p:nvPr>
            <p:ph idx="4294967295" type="subTitle"/>
          </p:nvPr>
        </p:nvSpPr>
        <p:spPr>
          <a:xfrm>
            <a:off x="824000" y="3367700"/>
            <a:ext cx="4255500" cy="100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Definition</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Rules for Bulk Trading</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Reasons for Introduction</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Effects</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Examples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96" name="Shape 396"/>
        <p:cNvGrpSpPr/>
        <p:nvPr/>
      </p:nvGrpSpPr>
      <p:grpSpPr>
        <a:xfrm>
          <a:off x="0" y="0"/>
          <a:ext cx="0" cy="0"/>
          <a:chOff x="0" y="0"/>
          <a:chExt cx="0" cy="0"/>
        </a:xfrm>
      </p:grpSpPr>
      <p:sp>
        <p:nvSpPr>
          <p:cNvPr id="397" name="Google Shape;397;p32"/>
          <p:cNvSpPr txBox="1"/>
          <p:nvPr>
            <p:ph type="title"/>
          </p:nvPr>
        </p:nvSpPr>
        <p:spPr>
          <a:xfrm>
            <a:off x="226825" y="195825"/>
            <a:ext cx="3152100" cy="95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Example of a Price Band in IPO</a:t>
            </a:r>
            <a:endParaRPr sz="2400"/>
          </a:p>
        </p:txBody>
      </p:sp>
      <p:sp>
        <p:nvSpPr>
          <p:cNvPr id="398" name="Google Shape;398;p32"/>
          <p:cNvSpPr txBox="1"/>
          <p:nvPr/>
        </p:nvSpPr>
        <p:spPr>
          <a:xfrm>
            <a:off x="374275" y="1154925"/>
            <a:ext cx="3004500" cy="364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No. of shares issued by company - 10,000</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Total bids submitted - 17,000 shares.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The highest price at which the company is able to sell its issue </a:t>
            </a:r>
            <a:r>
              <a:rPr b="1" lang="en">
                <a:solidFill>
                  <a:srgbClr val="FFFFFF"/>
                </a:solidFill>
                <a:latin typeface="Nunito"/>
                <a:ea typeface="Nunito"/>
                <a:cs typeface="Nunito"/>
                <a:sym typeface="Nunito"/>
              </a:rPr>
              <a:t>(Cutoff price)</a:t>
            </a:r>
            <a:r>
              <a:rPr lang="en">
                <a:solidFill>
                  <a:srgbClr val="FFFFFF"/>
                </a:solidFill>
                <a:latin typeface="Nunito"/>
                <a:ea typeface="Nunito"/>
                <a:cs typeface="Nunito"/>
                <a:sym typeface="Nunito"/>
              </a:rPr>
              <a:t>- ₹59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All bidders below ₹59 on the price band will have their money refunded and will not be allocated any shares. </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Bidders who submitted prices at ₹59 or more will receive shares for ₹59.</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graphicFrame>
        <p:nvGraphicFramePr>
          <p:cNvPr id="399" name="Google Shape;399;p32"/>
          <p:cNvGraphicFramePr/>
          <p:nvPr/>
        </p:nvGraphicFramePr>
        <p:xfrm>
          <a:off x="3668550" y="77850"/>
          <a:ext cx="3000000" cy="3000000"/>
        </p:xfrm>
        <a:graphic>
          <a:graphicData uri="http://schemas.openxmlformats.org/drawingml/2006/table">
            <a:tbl>
              <a:tblPr>
                <a:noFill/>
                <a:tableStyleId>{B8D5C628-F59A-4276-9250-C254A5615F90}</a:tableStyleId>
              </a:tblPr>
              <a:tblGrid>
                <a:gridCol w="1347275"/>
                <a:gridCol w="1347275"/>
                <a:gridCol w="1347275"/>
                <a:gridCol w="1347275"/>
              </a:tblGrid>
              <a:tr h="559425">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Bid Price</a:t>
                      </a:r>
                      <a:endParaRPr b="1">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Number of shares</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Cumulative shares</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Nunito"/>
                          <a:ea typeface="Nunito"/>
                          <a:cs typeface="Nunito"/>
                          <a:sym typeface="Nunito"/>
                        </a:rPr>
                        <a:t>Cumulative % of total shares</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₹62</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2500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2500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₹61</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1500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4000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40%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₹60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3000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7000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70%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₹59.5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1600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8600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86%</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3C47D"/>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₹59</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10000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₹57</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12000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120%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₹56.5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2400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14400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144%</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₹56</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15400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154%</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r>
              <a:tr h="376600">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₹55</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1600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17000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a:solidFill>
                            <a:srgbClr val="FFFFFF"/>
                          </a:solidFill>
                          <a:latin typeface="Nunito"/>
                          <a:ea typeface="Nunito"/>
                          <a:cs typeface="Nunito"/>
                          <a:sym typeface="Nunito"/>
                        </a:rPr>
                        <a:t>170%</a:t>
                      </a:r>
                      <a:endParaRPr>
                        <a:solidFill>
                          <a:srgbClr val="FFFFFF"/>
                        </a:solidFill>
                        <a:latin typeface="Nunito"/>
                        <a:ea typeface="Nunito"/>
                        <a:cs typeface="Nunito"/>
                        <a:sym typeface="Nuni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 Price Bands (In money control)</a:t>
            </a:r>
            <a:endParaRPr/>
          </a:p>
        </p:txBody>
      </p:sp>
      <p:sp>
        <p:nvSpPr>
          <p:cNvPr id="405" name="Google Shape;405;p33"/>
          <p:cNvSpPr txBox="1"/>
          <p:nvPr>
            <p:ph idx="1" type="body"/>
          </p:nvPr>
        </p:nvSpPr>
        <p:spPr>
          <a:xfrm>
            <a:off x="1261950" y="1550225"/>
            <a:ext cx="7114200" cy="27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Price band is a price range within which the stock can be traded. Thus, safeguarding sets to prevent large moves in the stock in a very short time.</a:t>
            </a:r>
            <a:endParaRPr sz="1400"/>
          </a:p>
          <a:p>
            <a:pPr indent="-317500" lvl="0" marL="457200" rtl="0" algn="l">
              <a:spcBef>
                <a:spcPts val="1600"/>
              </a:spcBef>
              <a:spcAft>
                <a:spcPts val="0"/>
              </a:spcAft>
              <a:buSzPts val="1400"/>
              <a:buAutoNum type="arabicPeriod"/>
            </a:pPr>
            <a:r>
              <a:rPr lang="en" sz="1400"/>
              <a:t>Lower Price Band / Lower Circuit - Minimum limit at which stocks can be traded</a:t>
            </a:r>
            <a:endParaRPr sz="1400"/>
          </a:p>
          <a:p>
            <a:pPr indent="-317500" lvl="0" marL="457200" rtl="0" algn="l">
              <a:spcBef>
                <a:spcPts val="0"/>
              </a:spcBef>
              <a:spcAft>
                <a:spcPts val="0"/>
              </a:spcAft>
              <a:buSzPts val="1400"/>
              <a:buAutoNum type="arabicPeriod"/>
            </a:pPr>
            <a:r>
              <a:rPr lang="en" sz="1400"/>
              <a:t>Upper Price Band / Upper Circuit - Maximum limit at which stocks can be traded</a:t>
            </a:r>
            <a:endParaRPr sz="1400"/>
          </a:p>
          <a:p>
            <a:pPr indent="0" lvl="0" marL="0" rtl="0" algn="l">
              <a:spcBef>
                <a:spcPts val="1600"/>
              </a:spcBef>
              <a:spcAft>
                <a:spcPts val="1600"/>
              </a:spcAft>
              <a:buNone/>
            </a:pPr>
            <a:r>
              <a:rPr lang="en" sz="1400"/>
              <a:t>The exchange will not accept orders that are set outside the lower and the upper of the price range and if the price drops to the upper/lower price band trading will temporarily stop for that entire day.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09" name="Shape 409"/>
        <p:cNvGrpSpPr/>
        <p:nvPr/>
      </p:nvGrpSpPr>
      <p:grpSpPr>
        <a:xfrm>
          <a:off x="0" y="0"/>
          <a:ext cx="0" cy="0"/>
          <a:chOff x="0" y="0"/>
          <a:chExt cx="0" cy="0"/>
        </a:xfrm>
      </p:grpSpPr>
      <p:pic>
        <p:nvPicPr>
          <p:cNvPr id="410" name="Google Shape;410;p34"/>
          <p:cNvPicPr preferRelativeResize="0"/>
          <p:nvPr/>
        </p:nvPicPr>
        <p:blipFill>
          <a:blip r:embed="rId3">
            <a:alphaModFix/>
          </a:blip>
          <a:stretch>
            <a:fillRect/>
          </a:stretch>
        </p:blipFill>
        <p:spPr>
          <a:xfrm>
            <a:off x="4897574" y="195825"/>
            <a:ext cx="4052850" cy="4132524"/>
          </a:xfrm>
          <a:prstGeom prst="rect">
            <a:avLst/>
          </a:prstGeom>
          <a:noFill/>
          <a:ln>
            <a:noFill/>
          </a:ln>
        </p:spPr>
      </p:pic>
      <p:sp>
        <p:nvSpPr>
          <p:cNvPr id="411" name="Google Shape;411;p34"/>
          <p:cNvSpPr txBox="1"/>
          <p:nvPr/>
        </p:nvSpPr>
        <p:spPr>
          <a:xfrm>
            <a:off x="352875" y="1307325"/>
            <a:ext cx="3504900" cy="30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Nunito"/>
                <a:ea typeface="Nunito"/>
                <a:cs typeface="Nunito"/>
                <a:sym typeface="Nunito"/>
              </a:rPr>
              <a:t>L/U Price Band Calculation</a:t>
            </a:r>
            <a:endParaRPr b="1" u="sng">
              <a:solidFill>
                <a:srgbClr val="FFFFFF"/>
              </a:solidFill>
              <a:latin typeface="Nunito"/>
              <a:ea typeface="Nunito"/>
              <a:cs typeface="Nunito"/>
              <a:sym typeface="Nunito"/>
            </a:endParaRPr>
          </a:p>
          <a:p>
            <a:pPr indent="0" lvl="0" marL="0" rtl="0" algn="l">
              <a:spcBef>
                <a:spcPts val="0"/>
              </a:spcBef>
              <a:spcAft>
                <a:spcPts val="0"/>
              </a:spcAft>
              <a:buNone/>
            </a:pPr>
            <a:r>
              <a:t/>
            </a:r>
            <a:endParaRPr b="1" u="sng">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L/U Price band for PVR - 10%</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10% of the previous closing price 910.55 is 91.05.</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Upper circuit price </a:t>
            </a:r>
            <a:endParaRPr>
              <a:solidFill>
                <a:srgbClr val="FFFFFF"/>
              </a:solidFill>
              <a:latin typeface="Nunito"/>
              <a:ea typeface="Nunito"/>
              <a:cs typeface="Nunito"/>
              <a:sym typeface="Nunito"/>
            </a:endParaRPr>
          </a:p>
          <a:p>
            <a:pPr indent="0" lvl="0" marL="457200" rtl="0" algn="l">
              <a:spcBef>
                <a:spcPts val="0"/>
              </a:spcBef>
              <a:spcAft>
                <a:spcPts val="0"/>
              </a:spcAft>
              <a:buNone/>
            </a:pPr>
            <a:r>
              <a:rPr lang="en">
                <a:solidFill>
                  <a:srgbClr val="FFFFFF"/>
                </a:solidFill>
                <a:latin typeface="Nunito"/>
                <a:ea typeface="Nunito"/>
                <a:cs typeface="Nunito"/>
                <a:sym typeface="Nunito"/>
              </a:rPr>
              <a:t>910.55 + 91.05 = 1001.60.</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Lower circuit price </a:t>
            </a:r>
            <a:endParaRPr>
              <a:solidFill>
                <a:srgbClr val="FFFFFF"/>
              </a:solidFill>
              <a:latin typeface="Nunito"/>
              <a:ea typeface="Nunito"/>
              <a:cs typeface="Nunito"/>
              <a:sym typeface="Nunito"/>
            </a:endParaRPr>
          </a:p>
          <a:p>
            <a:pPr indent="0" lvl="0" marL="457200" rtl="0" algn="l">
              <a:spcBef>
                <a:spcPts val="0"/>
              </a:spcBef>
              <a:spcAft>
                <a:spcPts val="0"/>
              </a:spcAft>
              <a:buNone/>
            </a:pPr>
            <a:r>
              <a:rPr lang="en">
                <a:solidFill>
                  <a:srgbClr val="FFFFFF"/>
                </a:solidFill>
                <a:latin typeface="Nunito"/>
                <a:ea typeface="Nunito"/>
                <a:cs typeface="Nunito"/>
                <a:sym typeface="Nunito"/>
              </a:rPr>
              <a:t>910.55 – 91.05 = 819.50</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The Price of PVR Cinemas on this day, cannot go below 819.50 or above 1001.60.</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12" name="Google Shape;412;p34"/>
          <p:cNvSpPr txBox="1"/>
          <p:nvPr>
            <p:ph type="title"/>
          </p:nvPr>
        </p:nvSpPr>
        <p:spPr>
          <a:xfrm>
            <a:off x="226825" y="195825"/>
            <a:ext cx="3152100" cy="95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Example of L/U Price Bands </a:t>
            </a:r>
            <a:endParaRPr sz="2400"/>
          </a:p>
        </p:txBody>
      </p:sp>
      <p:sp>
        <p:nvSpPr>
          <p:cNvPr id="413" name="Google Shape;413;p34"/>
          <p:cNvSpPr/>
          <p:nvPr/>
        </p:nvSpPr>
        <p:spPr>
          <a:xfrm>
            <a:off x="4976900" y="2530100"/>
            <a:ext cx="749700" cy="374700"/>
          </a:xfrm>
          <a:prstGeom prst="roundRect">
            <a:avLst>
              <a:gd fmla="val 16667" name="adj"/>
            </a:avLst>
          </a:prstGeom>
          <a:noFill/>
          <a:ln cap="flat" cmpd="sng" w="1905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decides the price bands?</a:t>
            </a:r>
            <a:endParaRPr/>
          </a:p>
        </p:txBody>
      </p:sp>
      <p:sp>
        <p:nvSpPr>
          <p:cNvPr id="419" name="Google Shape;419;p35"/>
          <p:cNvSpPr txBox="1"/>
          <p:nvPr>
            <p:ph idx="1" type="body"/>
          </p:nvPr>
        </p:nvSpPr>
        <p:spPr>
          <a:xfrm>
            <a:off x="1303800" y="1521675"/>
            <a:ext cx="7118700" cy="33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NSE &amp; BSE have set price bands for all shares.</a:t>
            </a:r>
            <a:endParaRPr sz="1400"/>
          </a:p>
          <a:p>
            <a:pPr indent="0" lvl="0" marL="0" rtl="0" algn="l">
              <a:spcBef>
                <a:spcPts val="1600"/>
              </a:spcBef>
              <a:spcAft>
                <a:spcPts val="0"/>
              </a:spcAft>
              <a:buNone/>
            </a:pPr>
            <a:r>
              <a:rPr lang="en" sz="1400"/>
              <a:t>Daily price bands are applicable on securities as below:</a:t>
            </a:r>
            <a:endParaRPr sz="1400"/>
          </a:p>
          <a:p>
            <a:pPr indent="-317500" lvl="0" marL="457200" rtl="0" algn="l">
              <a:spcBef>
                <a:spcPts val="1600"/>
              </a:spcBef>
              <a:spcAft>
                <a:spcPts val="0"/>
              </a:spcAft>
              <a:buSzPts val="1400"/>
              <a:buAutoNum type="arabicPeriod"/>
            </a:pPr>
            <a:r>
              <a:rPr lang="en" sz="1400"/>
              <a:t>A stock can have price bands at 2% either way, based on the previous day's closing price.</a:t>
            </a:r>
            <a:endParaRPr sz="1400"/>
          </a:p>
          <a:p>
            <a:pPr indent="-317500" lvl="0" marL="457200" rtl="0" algn="l">
              <a:spcBef>
                <a:spcPts val="0"/>
              </a:spcBef>
              <a:spcAft>
                <a:spcPts val="0"/>
              </a:spcAft>
              <a:buSzPts val="1400"/>
              <a:buAutoNum type="arabicPeriod"/>
            </a:pPr>
            <a:r>
              <a:rPr lang="en" sz="1400"/>
              <a:t>A stock can have price bands at 5% either way, based on the previous day's closing price.</a:t>
            </a:r>
            <a:endParaRPr sz="1400"/>
          </a:p>
          <a:p>
            <a:pPr indent="-317500" lvl="0" marL="457200" rtl="0" algn="l">
              <a:spcBef>
                <a:spcPts val="0"/>
              </a:spcBef>
              <a:spcAft>
                <a:spcPts val="0"/>
              </a:spcAft>
              <a:buSzPts val="1400"/>
              <a:buAutoNum type="arabicPeriod"/>
            </a:pPr>
            <a:r>
              <a:rPr lang="en" sz="1400"/>
              <a:t>A stock can have price bands at 10% either way, based on the previous day's closing price.</a:t>
            </a:r>
            <a:endParaRPr sz="1400"/>
          </a:p>
          <a:p>
            <a:pPr indent="-317500" lvl="0" marL="457200" rtl="0" algn="l">
              <a:spcBef>
                <a:spcPts val="0"/>
              </a:spcBef>
              <a:spcAft>
                <a:spcPts val="0"/>
              </a:spcAft>
              <a:buSzPts val="1400"/>
              <a:buAutoNum type="arabicPeriod"/>
            </a:pPr>
            <a:r>
              <a:rPr lang="en" sz="1400"/>
              <a:t>A stock can have price bands of 20% either way, based on the previous day's closing price.</a:t>
            </a:r>
            <a:endParaRPr sz="1400"/>
          </a:p>
          <a:p>
            <a:pPr indent="-317500" lvl="0" marL="457200" rtl="0" algn="l">
              <a:spcBef>
                <a:spcPts val="0"/>
              </a:spcBef>
              <a:spcAft>
                <a:spcPts val="0"/>
              </a:spcAft>
              <a:buSzPts val="1400"/>
              <a:buAutoNum type="arabicPeriod"/>
            </a:pPr>
            <a:r>
              <a:rPr lang="en" sz="1400"/>
              <a:t>No price bands are applicable on scrips on which derivative products are available</a:t>
            </a:r>
            <a:endParaRPr sz="1400"/>
          </a:p>
          <a:p>
            <a:pPr indent="0" lvl="0" marL="0" rtl="0" algn="l">
              <a:spcBef>
                <a:spcPts val="1600"/>
              </a:spcBef>
              <a:spcAft>
                <a:spcPts val="16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Price bands</a:t>
            </a:r>
            <a:endParaRPr/>
          </a:p>
        </p:txBody>
      </p:sp>
      <p:sp>
        <p:nvSpPr>
          <p:cNvPr id="425" name="Google Shape;425;p36"/>
          <p:cNvSpPr txBox="1"/>
          <p:nvPr>
            <p:ph idx="1" type="body"/>
          </p:nvPr>
        </p:nvSpPr>
        <p:spPr>
          <a:xfrm>
            <a:off x="953750" y="1597875"/>
            <a:ext cx="7554300" cy="20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Prevent extreme price movements that are not warranted by any news or development or are a rumour</a:t>
            </a:r>
            <a:endParaRPr sz="1400"/>
          </a:p>
          <a:p>
            <a:pPr indent="-317500" lvl="0" marL="457200" rtl="0" algn="l">
              <a:spcBef>
                <a:spcPts val="1000"/>
              </a:spcBef>
              <a:spcAft>
                <a:spcPts val="0"/>
              </a:spcAft>
              <a:buSzPts val="1400"/>
              <a:buChar char="●"/>
            </a:pPr>
            <a:r>
              <a:rPr lang="en" sz="1400"/>
              <a:t>They reduce the scope for price manipulation </a:t>
            </a:r>
            <a:endParaRPr sz="1400"/>
          </a:p>
          <a:p>
            <a:pPr indent="0" lvl="0" marL="457200" rtl="0" algn="l">
              <a:spcBef>
                <a:spcPts val="1600"/>
              </a:spcBef>
              <a:spcAft>
                <a:spcPts val="0"/>
              </a:spcAft>
              <a:buNone/>
            </a:pPr>
            <a:r>
              <a:rPr lang="en" sz="1400"/>
              <a:t>Eg. - Operators who have large funds/shares aiming to rig the prices would be able to move only to the extent the daily (and trading cycle) price bands allow them to</a:t>
            </a:r>
            <a:endParaRPr sz="1400"/>
          </a:p>
          <a:p>
            <a:pPr indent="0" lvl="0" marL="0" rtl="0" algn="l">
              <a:spcBef>
                <a:spcPts val="1600"/>
              </a:spcBef>
              <a:spcAft>
                <a:spcPts val="16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Price bands</a:t>
            </a:r>
            <a:endParaRPr/>
          </a:p>
        </p:txBody>
      </p:sp>
      <p:sp>
        <p:nvSpPr>
          <p:cNvPr id="431" name="Google Shape;431;p37"/>
          <p:cNvSpPr txBox="1"/>
          <p:nvPr>
            <p:ph idx="1" type="body"/>
          </p:nvPr>
        </p:nvSpPr>
        <p:spPr>
          <a:xfrm>
            <a:off x="953750" y="1369275"/>
            <a:ext cx="7543800" cy="367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Price bands are not so effective in long term scenarios. </a:t>
            </a:r>
            <a:endParaRPr sz="1400"/>
          </a:p>
          <a:p>
            <a:pPr indent="0" lvl="0" marL="457200" rtl="0" algn="l">
              <a:spcBef>
                <a:spcPts val="1600"/>
              </a:spcBef>
              <a:spcAft>
                <a:spcPts val="0"/>
              </a:spcAft>
              <a:buNone/>
            </a:pPr>
            <a:r>
              <a:rPr lang="en" sz="1400"/>
              <a:t>Eg. - If the operators have time at their disposal, they can manipulate prices to desired levels gradually. </a:t>
            </a:r>
            <a:endParaRPr sz="1400"/>
          </a:p>
          <a:p>
            <a:pPr indent="-317500" lvl="0" marL="457200" rtl="0" algn="l">
              <a:spcBef>
                <a:spcPts val="1600"/>
              </a:spcBef>
              <a:spcAft>
                <a:spcPts val="0"/>
              </a:spcAft>
              <a:buSzPts val="1400"/>
              <a:buChar char="●"/>
            </a:pPr>
            <a:r>
              <a:rPr lang="en" sz="1400"/>
              <a:t>Price bands can be ineffective in cases, and can even create new problems for investors, when a stock touches the lower / upper circuit limits. </a:t>
            </a:r>
            <a:endParaRPr sz="1400"/>
          </a:p>
          <a:p>
            <a:pPr indent="0" lvl="0" marL="457200" rtl="0" algn="l">
              <a:spcBef>
                <a:spcPts val="1600"/>
              </a:spcBef>
              <a:spcAft>
                <a:spcPts val="0"/>
              </a:spcAft>
              <a:buNone/>
            </a:pPr>
            <a:r>
              <a:rPr lang="en" sz="1400"/>
              <a:t>Downward trend - There may not be buyers in a sharp downtrend because they believe the stock is headed still lower. As a result, investors wanting to sell the stock won't find buyers at the lower circuit price. </a:t>
            </a:r>
            <a:endParaRPr sz="1400"/>
          </a:p>
          <a:p>
            <a:pPr indent="0" lvl="0" marL="457200" rtl="0" algn="l">
              <a:spcBef>
                <a:spcPts val="1600"/>
              </a:spcBef>
              <a:spcAft>
                <a:spcPts val="1600"/>
              </a:spcAft>
              <a:buNone/>
            </a:pPr>
            <a:r>
              <a:rPr lang="en" sz="1400"/>
              <a:t>Upward trend - Likewise, when stocks hit the upper circuit, interested buyers may find no willing sellers (who are convinced they can get a better price by waiting for the stock to rise further).</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35" name="Shape 435"/>
        <p:cNvGrpSpPr/>
        <p:nvPr/>
      </p:nvGrpSpPr>
      <p:grpSpPr>
        <a:xfrm>
          <a:off x="0" y="0"/>
          <a:ext cx="0" cy="0"/>
          <a:chOff x="0" y="0"/>
          <a:chExt cx="0" cy="0"/>
        </a:xfrm>
      </p:grpSpPr>
      <p:sp>
        <p:nvSpPr>
          <p:cNvPr id="436" name="Google Shape;436;p3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Circuit Breaker</a:t>
            </a:r>
            <a:endParaRPr/>
          </a:p>
        </p:txBody>
      </p:sp>
      <p:sp>
        <p:nvSpPr>
          <p:cNvPr id="437" name="Google Shape;437;p38"/>
          <p:cNvSpPr txBox="1"/>
          <p:nvPr>
            <p:ph idx="4294967295" type="subTitle"/>
          </p:nvPr>
        </p:nvSpPr>
        <p:spPr>
          <a:xfrm>
            <a:off x="824000" y="3062900"/>
            <a:ext cx="4255500" cy="1055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Meaning</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Examples &amp;</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Effect on Market </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Advantages and Disadvantages</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443" name="Google Shape;443;p39"/>
          <p:cNvSpPr txBox="1"/>
          <p:nvPr>
            <p:ph idx="1" type="body"/>
          </p:nvPr>
        </p:nvSpPr>
        <p:spPr>
          <a:xfrm>
            <a:off x="1303800" y="1609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Circuit Breakers are predefined values in percent terms, which trigger an automatic halt or check when there is a runaway movement in stock markets in either direction.</a:t>
            </a:r>
            <a:endParaRPr sz="1400"/>
          </a:p>
          <a:p>
            <a:pPr indent="0" lvl="0" marL="0" rtl="0" algn="l">
              <a:spcBef>
                <a:spcPts val="1600"/>
              </a:spcBef>
              <a:spcAft>
                <a:spcPts val="0"/>
              </a:spcAft>
              <a:buNone/>
            </a:pPr>
            <a:r>
              <a:rPr lang="en" sz="1400"/>
              <a:t>Circuit breakers are employed for both stocks and indices</a:t>
            </a:r>
            <a:endParaRPr sz="1400"/>
          </a:p>
          <a:p>
            <a:pPr indent="0" lvl="0" marL="0" rtl="0" algn="l">
              <a:spcBef>
                <a:spcPts val="1600"/>
              </a:spcBef>
              <a:spcAft>
                <a:spcPts val="1600"/>
              </a:spcAft>
              <a:buNone/>
            </a:pPr>
            <a:r>
              <a:rPr lang="en" sz="1400"/>
              <a:t>The runaway movement impacts the monies of investors in either case, if market falls by certain percentage or it rises, so it becomes incumbent to halt the market</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during a circuit breaker</a:t>
            </a:r>
            <a:endParaRPr/>
          </a:p>
        </p:txBody>
      </p:sp>
      <p:sp>
        <p:nvSpPr>
          <p:cNvPr id="449" name="Google Shape;449;p40"/>
          <p:cNvSpPr txBox="1"/>
          <p:nvPr>
            <p:ph idx="1" type="body"/>
          </p:nvPr>
        </p:nvSpPr>
        <p:spPr>
          <a:xfrm>
            <a:off x="1227600" y="1609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Halting of trade in a security or index for a certain period</a:t>
            </a:r>
            <a:endParaRPr sz="1400"/>
          </a:p>
          <a:p>
            <a:pPr indent="-317500" lvl="1" marL="914400" rtl="0" algn="l">
              <a:spcBef>
                <a:spcPts val="0"/>
              </a:spcBef>
              <a:spcAft>
                <a:spcPts val="0"/>
              </a:spcAft>
              <a:buSzPts val="1400"/>
              <a:buChar char="○"/>
            </a:pPr>
            <a:r>
              <a:rPr lang="en" sz="1400"/>
              <a:t>Happens when there is not minimal but appreciable change in indices or stocks, following uncertainties in news</a:t>
            </a:r>
            <a:endParaRPr sz="1400"/>
          </a:p>
          <a:p>
            <a:pPr indent="-317500" lvl="1" marL="914400" rtl="0" algn="l">
              <a:spcBef>
                <a:spcPts val="0"/>
              </a:spcBef>
              <a:spcAft>
                <a:spcPts val="0"/>
              </a:spcAft>
              <a:buSzPts val="1400"/>
              <a:buChar char="○"/>
            </a:pPr>
            <a:r>
              <a:rPr lang="en" sz="1400"/>
              <a:t>Halting here helps the news to get absorbed among the investors if there is any confusion related to the news</a:t>
            </a:r>
            <a:endParaRPr sz="1400"/>
          </a:p>
          <a:p>
            <a:pPr indent="-317500" lvl="1" marL="914400" rtl="0" algn="l">
              <a:spcBef>
                <a:spcPts val="0"/>
              </a:spcBef>
              <a:spcAft>
                <a:spcPts val="0"/>
              </a:spcAft>
              <a:buSzPts val="1400"/>
              <a:buChar char="○"/>
            </a:pPr>
            <a:r>
              <a:rPr lang="en" sz="1400"/>
              <a:t>Happens more frequently  </a:t>
            </a:r>
            <a:endParaRPr sz="1400"/>
          </a:p>
          <a:p>
            <a:pPr indent="-317500" lvl="0" marL="457200" rtl="0" algn="l">
              <a:spcBef>
                <a:spcPts val="0"/>
              </a:spcBef>
              <a:spcAft>
                <a:spcPts val="0"/>
              </a:spcAft>
              <a:buSzPts val="1400"/>
              <a:buChar char="●"/>
            </a:pPr>
            <a:r>
              <a:rPr lang="en" sz="1400"/>
              <a:t>Halting of trade in a security or index for an entire trading day </a:t>
            </a:r>
            <a:endParaRPr sz="1400"/>
          </a:p>
          <a:p>
            <a:pPr indent="-317500" lvl="1" marL="914400" rtl="0" algn="l">
              <a:spcBef>
                <a:spcPts val="0"/>
              </a:spcBef>
              <a:spcAft>
                <a:spcPts val="0"/>
              </a:spcAft>
              <a:buSzPts val="1400"/>
              <a:buChar char="○"/>
            </a:pPr>
            <a:r>
              <a:rPr lang="en" sz="1400"/>
              <a:t>Happens when there is an uncontrollable change, then it becomes prudent to close the market for a whole trading day </a:t>
            </a:r>
            <a:endParaRPr sz="1400"/>
          </a:p>
          <a:p>
            <a:pPr indent="-317500" lvl="1" marL="914400" rtl="0" algn="l">
              <a:spcBef>
                <a:spcPts val="0"/>
              </a:spcBef>
              <a:spcAft>
                <a:spcPts val="0"/>
              </a:spcAft>
              <a:buSzPts val="1400"/>
              <a:buChar char="○"/>
            </a:pPr>
            <a:r>
              <a:rPr lang="en" sz="1400"/>
              <a:t>Happens less frequently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stages of market wide Circuit Breakers </a:t>
            </a:r>
            <a:endParaRPr/>
          </a:p>
        </p:txBody>
      </p:sp>
      <p:pic>
        <p:nvPicPr>
          <p:cNvPr id="455" name="Google Shape;455;p41"/>
          <p:cNvPicPr preferRelativeResize="0"/>
          <p:nvPr/>
        </p:nvPicPr>
        <p:blipFill>
          <a:blip r:embed="rId3">
            <a:alphaModFix/>
          </a:blip>
          <a:stretch>
            <a:fillRect/>
          </a:stretch>
        </p:blipFill>
        <p:spPr>
          <a:xfrm>
            <a:off x="2133600" y="1701450"/>
            <a:ext cx="459544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290" name="Google Shape;290;p15"/>
          <p:cNvSpPr txBox="1"/>
          <p:nvPr>
            <p:ph idx="1" type="body"/>
          </p:nvPr>
        </p:nvSpPr>
        <p:spPr>
          <a:xfrm>
            <a:off x="1303800" y="15328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bulk deal is a deal where the total quantity of shares bought or sold is greater than 0.5% of the share capital of the company. </a:t>
            </a:r>
            <a:endParaRPr sz="1400"/>
          </a:p>
          <a:p>
            <a:pPr indent="0" lvl="0" marL="0" rtl="0" algn="l">
              <a:spcBef>
                <a:spcPts val="1600"/>
              </a:spcBef>
              <a:spcAft>
                <a:spcPts val="0"/>
              </a:spcAft>
              <a:buNone/>
            </a:pPr>
            <a:r>
              <a:rPr lang="en" sz="1400"/>
              <a:t>A bulk deal can be transacted either through the normal trading window or through the block trading window.</a:t>
            </a:r>
            <a:endParaRPr sz="1400"/>
          </a:p>
          <a:p>
            <a:pPr indent="0" lvl="0" marL="0" rtl="0" algn="l">
              <a:spcBef>
                <a:spcPts val="1600"/>
              </a:spcBef>
              <a:spcAft>
                <a:spcPts val="1600"/>
              </a:spcAft>
              <a:buNone/>
            </a:pPr>
            <a:r>
              <a:rPr lang="en"/>
              <a:t>In bulk selling, the sliced approach helps firms  get a better selling price. Bulk deals have to be reported to the exchange by the broker executing the trade. In case the bulk deal (exceeding 0.5% of the share capital) is executed through the block window then the trade has to be reported immediately to the exchange.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59" name="Shape 459"/>
        <p:cNvGrpSpPr/>
        <p:nvPr/>
      </p:nvGrpSpPr>
      <p:grpSpPr>
        <a:xfrm>
          <a:off x="0" y="0"/>
          <a:ext cx="0" cy="0"/>
          <a:chOff x="0" y="0"/>
          <a:chExt cx="0" cy="0"/>
        </a:xfrm>
      </p:grpSpPr>
      <p:pic>
        <p:nvPicPr>
          <p:cNvPr id="460" name="Google Shape;460;p42"/>
          <p:cNvPicPr preferRelativeResize="0"/>
          <p:nvPr/>
        </p:nvPicPr>
        <p:blipFill>
          <a:blip r:embed="rId3">
            <a:alphaModFix/>
          </a:blip>
          <a:stretch>
            <a:fillRect/>
          </a:stretch>
        </p:blipFill>
        <p:spPr>
          <a:xfrm>
            <a:off x="1935350" y="821725"/>
            <a:ext cx="5414699" cy="3289650"/>
          </a:xfrm>
          <a:prstGeom prst="rect">
            <a:avLst/>
          </a:prstGeom>
          <a:noFill/>
          <a:ln>
            <a:noFill/>
          </a:ln>
        </p:spPr>
      </p:pic>
      <p:sp>
        <p:nvSpPr>
          <p:cNvPr id="461" name="Google Shape;461;p42"/>
          <p:cNvSpPr txBox="1"/>
          <p:nvPr>
            <p:ph idx="1" type="body"/>
          </p:nvPr>
        </p:nvSpPr>
        <p:spPr>
          <a:xfrm>
            <a:off x="1384200" y="4111375"/>
            <a:ext cx="63669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This is a snip of the circuit break that happened on 23 March 2020. Market started at 9:15 am, and observed a sudden dip of 10%, so the market was put in halt for an hour, from 9:40 till 10:40 am.  </a:t>
            </a:r>
            <a:endParaRPr/>
          </a:p>
        </p:txBody>
      </p:sp>
      <p:cxnSp>
        <p:nvCxnSpPr>
          <p:cNvPr id="462" name="Google Shape;462;p42"/>
          <p:cNvCxnSpPr/>
          <p:nvPr/>
        </p:nvCxnSpPr>
        <p:spPr>
          <a:xfrm>
            <a:off x="2669750" y="2503875"/>
            <a:ext cx="0" cy="1416600"/>
          </a:xfrm>
          <a:prstGeom prst="straightConnector1">
            <a:avLst/>
          </a:prstGeom>
          <a:noFill/>
          <a:ln cap="flat" cmpd="sng" w="9525">
            <a:solidFill>
              <a:srgbClr val="000000"/>
            </a:solidFill>
            <a:prstDash val="solid"/>
            <a:round/>
            <a:headEnd len="med" w="med" type="none"/>
            <a:tailEnd len="med" w="med" type="none"/>
          </a:ln>
        </p:spPr>
      </p:cxnSp>
      <p:cxnSp>
        <p:nvCxnSpPr>
          <p:cNvPr id="463" name="Google Shape;463;p42"/>
          <p:cNvCxnSpPr/>
          <p:nvPr/>
        </p:nvCxnSpPr>
        <p:spPr>
          <a:xfrm flipH="1">
            <a:off x="3322825" y="2498775"/>
            <a:ext cx="11700" cy="1436700"/>
          </a:xfrm>
          <a:prstGeom prst="straightConnector1">
            <a:avLst/>
          </a:prstGeom>
          <a:noFill/>
          <a:ln cap="flat" cmpd="sng" w="9525">
            <a:solidFill>
              <a:srgbClr val="000000"/>
            </a:solidFill>
            <a:prstDash val="solid"/>
            <a:round/>
            <a:headEnd len="med" w="med" type="none"/>
            <a:tailEnd len="med" w="med" type="none"/>
          </a:ln>
        </p:spPr>
      </p:cxnSp>
      <p:sp>
        <p:nvSpPr>
          <p:cNvPr id="464" name="Google Shape;464;p42"/>
          <p:cNvSpPr txBox="1"/>
          <p:nvPr/>
        </p:nvSpPr>
        <p:spPr>
          <a:xfrm>
            <a:off x="2669750" y="2503875"/>
            <a:ext cx="653100" cy="1426500"/>
          </a:xfrm>
          <a:prstGeom prst="rect">
            <a:avLst/>
          </a:prstGeom>
          <a:solidFill>
            <a:srgbClr val="FF0000">
              <a:alpha val="3483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cxnSp>
        <p:nvCxnSpPr>
          <p:cNvPr id="465" name="Google Shape;465;p42"/>
          <p:cNvCxnSpPr/>
          <p:nvPr/>
        </p:nvCxnSpPr>
        <p:spPr>
          <a:xfrm>
            <a:off x="1946450" y="826225"/>
            <a:ext cx="5414700" cy="30000"/>
          </a:xfrm>
          <a:prstGeom prst="straightConnector1">
            <a:avLst/>
          </a:prstGeom>
          <a:noFill/>
          <a:ln cap="flat" cmpd="sng" w="9525">
            <a:solidFill>
              <a:srgbClr val="FF0000"/>
            </a:solidFill>
            <a:prstDash val="solid"/>
            <a:round/>
            <a:headEnd len="med" w="med" type="none"/>
            <a:tailEnd len="med" w="med" type="none"/>
          </a:ln>
        </p:spPr>
      </p:cxnSp>
      <p:cxnSp>
        <p:nvCxnSpPr>
          <p:cNvPr id="466" name="Google Shape;466;p42"/>
          <p:cNvCxnSpPr/>
          <p:nvPr/>
        </p:nvCxnSpPr>
        <p:spPr>
          <a:xfrm flipH="1">
            <a:off x="7341100" y="1006600"/>
            <a:ext cx="20100" cy="3224700"/>
          </a:xfrm>
          <a:prstGeom prst="straightConnector1">
            <a:avLst/>
          </a:prstGeom>
          <a:noFill/>
          <a:ln cap="flat" cmpd="sng" w="9525">
            <a:solidFill>
              <a:srgbClr val="FF0000"/>
            </a:solidFill>
            <a:prstDash val="solid"/>
            <a:round/>
            <a:headEnd len="med" w="med" type="none"/>
            <a:tailEnd len="med" w="med" type="none"/>
          </a:ln>
        </p:spPr>
      </p:cxnSp>
      <p:cxnSp>
        <p:nvCxnSpPr>
          <p:cNvPr id="467" name="Google Shape;467;p42"/>
          <p:cNvCxnSpPr>
            <a:stCxn id="464" idx="0"/>
          </p:cNvCxnSpPr>
          <p:nvPr/>
        </p:nvCxnSpPr>
        <p:spPr>
          <a:xfrm flipH="1" rot="10800000">
            <a:off x="2996300" y="2262675"/>
            <a:ext cx="818700" cy="241200"/>
          </a:xfrm>
          <a:prstGeom prst="straightConnector1">
            <a:avLst/>
          </a:prstGeom>
          <a:noFill/>
          <a:ln cap="flat" cmpd="sng" w="9525">
            <a:solidFill>
              <a:schemeClr val="dk2"/>
            </a:solidFill>
            <a:prstDash val="solid"/>
            <a:round/>
            <a:headEnd len="med" w="med" type="none"/>
            <a:tailEnd len="med" w="med" type="triangle"/>
          </a:ln>
        </p:spPr>
      </p:cxnSp>
      <p:sp>
        <p:nvSpPr>
          <p:cNvPr id="468" name="Google Shape;468;p42"/>
          <p:cNvSpPr txBox="1"/>
          <p:nvPr/>
        </p:nvSpPr>
        <p:spPr>
          <a:xfrm>
            <a:off x="3839250" y="2024125"/>
            <a:ext cx="1456800" cy="562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Circuit Breaker Initiated</a:t>
            </a:r>
            <a:endParaRPr>
              <a:latin typeface="Lato"/>
              <a:ea typeface="Lato"/>
              <a:cs typeface="Lato"/>
              <a:sym typeface="Lato"/>
            </a:endParaRPr>
          </a:p>
        </p:txBody>
      </p:sp>
      <p:sp>
        <p:nvSpPr>
          <p:cNvPr id="469" name="Google Shape;469;p42"/>
          <p:cNvSpPr txBox="1"/>
          <p:nvPr/>
        </p:nvSpPr>
        <p:spPr>
          <a:xfrm>
            <a:off x="5374275" y="2409300"/>
            <a:ext cx="18663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Previous Close:  29915.96</a:t>
            </a:r>
            <a:endParaRPr sz="1000">
              <a:latin typeface="Lato"/>
              <a:ea typeface="Lato"/>
              <a:cs typeface="Lato"/>
              <a:sym typeface="Lato"/>
            </a:endParaRPr>
          </a:p>
        </p:txBody>
      </p:sp>
      <p:sp>
        <p:nvSpPr>
          <p:cNvPr id="470" name="Google Shape;470;p42"/>
          <p:cNvSpPr txBox="1"/>
          <p:nvPr/>
        </p:nvSpPr>
        <p:spPr>
          <a:xfrm>
            <a:off x="2619525" y="3060575"/>
            <a:ext cx="8940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26,924.36</a:t>
            </a:r>
            <a:endParaRPr sz="1000">
              <a:latin typeface="Lato"/>
              <a:ea typeface="Lato"/>
              <a:cs typeface="Lato"/>
              <a:sym typeface="Lato"/>
            </a:endParaRPr>
          </a:p>
        </p:txBody>
      </p:sp>
      <p:sp>
        <p:nvSpPr>
          <p:cNvPr id="471" name="Google Shape;471;p42"/>
          <p:cNvSpPr txBox="1"/>
          <p:nvPr/>
        </p:nvSpPr>
        <p:spPr>
          <a:xfrm>
            <a:off x="2191950" y="178775"/>
            <a:ext cx="49005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Maven Pro"/>
                <a:ea typeface="Maven Pro"/>
                <a:cs typeface="Maven Pro"/>
                <a:sym typeface="Maven Pro"/>
              </a:rPr>
              <a:t>Case of Lower Circuit halt</a:t>
            </a:r>
            <a:r>
              <a:rPr b="1" lang="en" sz="2800">
                <a:solidFill>
                  <a:srgbClr val="FFFFFF"/>
                </a:solidFill>
                <a:latin typeface="Maven Pro"/>
                <a:ea typeface="Maven Pro"/>
                <a:cs typeface="Maven Pro"/>
                <a:sym typeface="Maven Pro"/>
              </a:rPr>
              <a:t> </a:t>
            </a:r>
            <a:endParaRPr>
              <a:solidFill>
                <a:srgbClr val="FFFFFF"/>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5" name="Shape 475"/>
        <p:cNvGrpSpPr/>
        <p:nvPr/>
      </p:nvGrpSpPr>
      <p:grpSpPr>
        <a:xfrm>
          <a:off x="0" y="0"/>
          <a:ext cx="0" cy="0"/>
          <a:chOff x="0" y="0"/>
          <a:chExt cx="0" cy="0"/>
        </a:xfrm>
      </p:grpSpPr>
      <p:sp>
        <p:nvSpPr>
          <p:cNvPr id="476" name="Google Shape;476;p43"/>
          <p:cNvSpPr txBox="1"/>
          <p:nvPr>
            <p:ph idx="1" type="body"/>
          </p:nvPr>
        </p:nvSpPr>
        <p:spPr>
          <a:xfrm>
            <a:off x="1026400" y="3931500"/>
            <a:ext cx="7443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Here in this case, Markets hit the upper circuit(where the halt was because of the spike in positive change observed) twice, happened on 18 May 2009, where the markets saw recovery from the financial crisis of 2008 and also because of unexpected victory of UPA</a:t>
            </a:r>
            <a:endParaRPr sz="1400"/>
          </a:p>
        </p:txBody>
      </p:sp>
      <p:pic>
        <p:nvPicPr>
          <p:cNvPr id="477" name="Google Shape;477;p43"/>
          <p:cNvPicPr preferRelativeResize="0"/>
          <p:nvPr/>
        </p:nvPicPr>
        <p:blipFill>
          <a:blip r:embed="rId3">
            <a:alphaModFix/>
          </a:blip>
          <a:stretch>
            <a:fillRect/>
          </a:stretch>
        </p:blipFill>
        <p:spPr>
          <a:xfrm>
            <a:off x="2047875" y="887975"/>
            <a:ext cx="5137450" cy="3055375"/>
          </a:xfrm>
          <a:prstGeom prst="rect">
            <a:avLst/>
          </a:prstGeom>
          <a:noFill/>
          <a:ln>
            <a:noFill/>
          </a:ln>
        </p:spPr>
      </p:pic>
      <p:sp>
        <p:nvSpPr>
          <p:cNvPr id="478" name="Google Shape;478;p43"/>
          <p:cNvSpPr txBox="1"/>
          <p:nvPr/>
        </p:nvSpPr>
        <p:spPr>
          <a:xfrm>
            <a:off x="2191950" y="178775"/>
            <a:ext cx="49005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Maven Pro"/>
                <a:ea typeface="Maven Pro"/>
                <a:cs typeface="Maven Pro"/>
                <a:sym typeface="Maven Pro"/>
              </a:rPr>
              <a:t>Case of Upper Circuit halt </a:t>
            </a:r>
            <a:endParaRPr>
              <a:solidFill>
                <a:srgbClr val="FFFFFF"/>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82" name="Shape 482"/>
        <p:cNvGrpSpPr/>
        <p:nvPr/>
      </p:nvGrpSpPr>
      <p:grpSpPr>
        <a:xfrm>
          <a:off x="0" y="0"/>
          <a:ext cx="0" cy="0"/>
          <a:chOff x="0" y="0"/>
          <a:chExt cx="0" cy="0"/>
        </a:xfrm>
      </p:grpSpPr>
      <p:sp>
        <p:nvSpPr>
          <p:cNvPr id="483" name="Google Shape;483;p44"/>
          <p:cNvSpPr txBox="1"/>
          <p:nvPr>
            <p:ph type="title"/>
          </p:nvPr>
        </p:nvSpPr>
        <p:spPr>
          <a:xfrm>
            <a:off x="1448828" y="1153725"/>
            <a:ext cx="62742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44"/>
          <p:cNvSpPr txBox="1"/>
          <p:nvPr>
            <p:ph idx="1" type="body"/>
          </p:nvPr>
        </p:nvSpPr>
        <p:spPr>
          <a:xfrm>
            <a:off x="1448828" y="3093300"/>
            <a:ext cx="62742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485" name="Google Shape;485;p44"/>
          <p:cNvPicPr preferRelativeResize="0"/>
          <p:nvPr/>
        </p:nvPicPr>
        <p:blipFill>
          <a:blip r:embed="rId3">
            <a:alphaModFix/>
          </a:blip>
          <a:stretch>
            <a:fillRect/>
          </a:stretch>
        </p:blipFill>
        <p:spPr>
          <a:xfrm>
            <a:off x="80375" y="926176"/>
            <a:ext cx="9011174" cy="4053149"/>
          </a:xfrm>
          <a:prstGeom prst="rect">
            <a:avLst/>
          </a:prstGeom>
          <a:noFill/>
          <a:ln>
            <a:noFill/>
          </a:ln>
        </p:spPr>
      </p:pic>
      <p:cxnSp>
        <p:nvCxnSpPr>
          <p:cNvPr id="486" name="Google Shape;486;p44"/>
          <p:cNvCxnSpPr/>
          <p:nvPr/>
        </p:nvCxnSpPr>
        <p:spPr>
          <a:xfrm flipH="1">
            <a:off x="1763071" y="1134450"/>
            <a:ext cx="10200" cy="35964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44"/>
          <p:cNvCxnSpPr/>
          <p:nvPr/>
        </p:nvCxnSpPr>
        <p:spPr>
          <a:xfrm flipH="1">
            <a:off x="2138537" y="1134450"/>
            <a:ext cx="10200" cy="35964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44"/>
          <p:cNvCxnSpPr/>
          <p:nvPr/>
        </p:nvCxnSpPr>
        <p:spPr>
          <a:xfrm flipH="1">
            <a:off x="8079785" y="1134450"/>
            <a:ext cx="10200" cy="35964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44"/>
          <p:cNvCxnSpPr/>
          <p:nvPr/>
        </p:nvCxnSpPr>
        <p:spPr>
          <a:xfrm flipH="1">
            <a:off x="7964485" y="1134450"/>
            <a:ext cx="10200" cy="3596400"/>
          </a:xfrm>
          <a:prstGeom prst="straightConnector1">
            <a:avLst/>
          </a:prstGeom>
          <a:noFill/>
          <a:ln cap="flat" cmpd="sng" w="9525">
            <a:solidFill>
              <a:schemeClr val="dk2"/>
            </a:solidFill>
            <a:prstDash val="solid"/>
            <a:round/>
            <a:headEnd len="med" w="med" type="none"/>
            <a:tailEnd len="med" w="med" type="none"/>
          </a:ln>
        </p:spPr>
      </p:cxnSp>
      <p:sp>
        <p:nvSpPr>
          <p:cNvPr id="490" name="Google Shape;490;p44"/>
          <p:cNvSpPr txBox="1"/>
          <p:nvPr/>
        </p:nvSpPr>
        <p:spPr>
          <a:xfrm>
            <a:off x="1773271" y="1134450"/>
            <a:ext cx="365400" cy="3596400"/>
          </a:xfrm>
          <a:prstGeom prst="rect">
            <a:avLst/>
          </a:prstGeom>
          <a:solidFill>
            <a:srgbClr val="FF0000">
              <a:alpha val="3483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91" name="Google Shape;491;p44"/>
          <p:cNvSpPr txBox="1"/>
          <p:nvPr/>
        </p:nvSpPr>
        <p:spPr>
          <a:xfrm>
            <a:off x="7964633" y="1134450"/>
            <a:ext cx="120000" cy="3596400"/>
          </a:xfrm>
          <a:prstGeom prst="rect">
            <a:avLst/>
          </a:prstGeom>
          <a:solidFill>
            <a:srgbClr val="FF0000">
              <a:alpha val="3483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cxnSp>
        <p:nvCxnSpPr>
          <p:cNvPr id="492" name="Google Shape;492;p44"/>
          <p:cNvCxnSpPr/>
          <p:nvPr/>
        </p:nvCxnSpPr>
        <p:spPr>
          <a:xfrm flipH="1">
            <a:off x="2159365" y="1576450"/>
            <a:ext cx="633600" cy="281400"/>
          </a:xfrm>
          <a:prstGeom prst="straightConnector1">
            <a:avLst/>
          </a:prstGeom>
          <a:noFill/>
          <a:ln cap="flat" cmpd="sng" w="9525">
            <a:solidFill>
              <a:schemeClr val="dk2"/>
            </a:solidFill>
            <a:prstDash val="solid"/>
            <a:round/>
            <a:headEnd len="med" w="med" type="none"/>
            <a:tailEnd len="med" w="med" type="triangle"/>
          </a:ln>
        </p:spPr>
      </p:cxnSp>
      <p:sp>
        <p:nvSpPr>
          <p:cNvPr id="493" name="Google Shape;493;p44"/>
          <p:cNvSpPr txBox="1"/>
          <p:nvPr/>
        </p:nvSpPr>
        <p:spPr>
          <a:xfrm>
            <a:off x="2792965" y="1359625"/>
            <a:ext cx="13365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More Duration</a:t>
            </a:r>
            <a:endParaRPr>
              <a:latin typeface="Lato"/>
              <a:ea typeface="Lato"/>
              <a:cs typeface="Lato"/>
              <a:sym typeface="Lato"/>
            </a:endParaRPr>
          </a:p>
        </p:txBody>
      </p:sp>
      <p:cxnSp>
        <p:nvCxnSpPr>
          <p:cNvPr id="494" name="Google Shape;494;p44"/>
          <p:cNvCxnSpPr/>
          <p:nvPr/>
        </p:nvCxnSpPr>
        <p:spPr>
          <a:xfrm flipH="1" rot="10800000">
            <a:off x="7119244" y="1425700"/>
            <a:ext cx="821700" cy="160800"/>
          </a:xfrm>
          <a:prstGeom prst="straightConnector1">
            <a:avLst/>
          </a:prstGeom>
          <a:noFill/>
          <a:ln cap="flat" cmpd="sng" w="9525">
            <a:solidFill>
              <a:schemeClr val="dk2"/>
            </a:solidFill>
            <a:prstDash val="solid"/>
            <a:round/>
            <a:headEnd len="med" w="med" type="none"/>
            <a:tailEnd len="med" w="med" type="triangle"/>
          </a:ln>
        </p:spPr>
      </p:cxnSp>
      <p:sp>
        <p:nvSpPr>
          <p:cNvPr id="495" name="Google Shape;495;p44"/>
          <p:cNvSpPr txBox="1"/>
          <p:nvPr/>
        </p:nvSpPr>
        <p:spPr>
          <a:xfrm>
            <a:off x="5796689" y="1359625"/>
            <a:ext cx="13365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Less</a:t>
            </a:r>
            <a:r>
              <a:rPr lang="en">
                <a:latin typeface="Lato"/>
                <a:ea typeface="Lato"/>
                <a:cs typeface="Lato"/>
                <a:sym typeface="Lato"/>
              </a:rPr>
              <a:t> Duration</a:t>
            </a:r>
            <a:endParaRPr>
              <a:latin typeface="Lato"/>
              <a:ea typeface="Lato"/>
              <a:cs typeface="Lato"/>
              <a:sym typeface="Lato"/>
            </a:endParaRPr>
          </a:p>
        </p:txBody>
      </p:sp>
      <p:sp>
        <p:nvSpPr>
          <p:cNvPr id="496" name="Google Shape;496;p44"/>
          <p:cNvSpPr txBox="1"/>
          <p:nvPr/>
        </p:nvSpPr>
        <p:spPr>
          <a:xfrm>
            <a:off x="878904" y="241100"/>
            <a:ext cx="76923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Maven Pro"/>
                <a:ea typeface="Maven Pro"/>
                <a:cs typeface="Maven Pro"/>
                <a:sym typeface="Maven Pro"/>
              </a:rPr>
              <a:t>Comparisons with 2007-08 Financial Crisis</a:t>
            </a:r>
            <a:r>
              <a:rPr b="1" lang="en" sz="2800">
                <a:solidFill>
                  <a:srgbClr val="FFFFFF"/>
                </a:solidFill>
                <a:latin typeface="Maven Pro"/>
                <a:ea typeface="Maven Pro"/>
                <a:cs typeface="Maven Pro"/>
                <a:sym typeface="Maven Pro"/>
              </a:rPr>
              <a:t> </a:t>
            </a:r>
            <a:endParaRPr>
              <a:solidFill>
                <a:srgbClr val="FFFFFF"/>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5"/>
          <p:cNvSpPr txBox="1"/>
          <p:nvPr>
            <p:ph type="title"/>
          </p:nvPr>
        </p:nvSpPr>
        <p:spPr>
          <a:xfrm>
            <a:off x="11866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Factors Behind the Fresh Market sell-off during 23 Mar 2020</a:t>
            </a:r>
            <a:endParaRPr/>
          </a:p>
        </p:txBody>
      </p:sp>
      <p:sp>
        <p:nvSpPr>
          <p:cNvPr id="502" name="Google Shape;502;p45"/>
          <p:cNvSpPr txBox="1"/>
          <p:nvPr>
            <p:ph idx="1" type="body"/>
          </p:nvPr>
        </p:nvSpPr>
        <p:spPr>
          <a:xfrm>
            <a:off x="1075200" y="19138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India under lockdown, companies announce shutdown</a:t>
            </a:r>
            <a:endParaRPr sz="1400"/>
          </a:p>
          <a:p>
            <a:pPr indent="-317500" lvl="0" marL="457200" rtl="0" algn="l">
              <a:spcBef>
                <a:spcPts val="0"/>
              </a:spcBef>
              <a:spcAft>
                <a:spcPts val="0"/>
              </a:spcAft>
              <a:buSzPts val="1400"/>
              <a:buChar char="●"/>
            </a:pPr>
            <a:r>
              <a:rPr lang="en" sz="1400"/>
              <a:t>Delays in $1 trillion US stimulus</a:t>
            </a:r>
            <a:endParaRPr sz="1400"/>
          </a:p>
          <a:p>
            <a:pPr indent="-317500" lvl="0" marL="457200" rtl="0" algn="l">
              <a:spcBef>
                <a:spcPts val="0"/>
              </a:spcBef>
              <a:spcAft>
                <a:spcPts val="0"/>
              </a:spcAft>
              <a:buSzPts val="1400"/>
              <a:buChar char="●"/>
            </a:pPr>
            <a:r>
              <a:rPr lang="en" sz="1400"/>
              <a:t>Rupee</a:t>
            </a:r>
            <a:r>
              <a:rPr lang="en" sz="1400"/>
              <a:t> hits 76 a dollar level, FII(Foreign Institutional Investors) selling intensify</a:t>
            </a:r>
            <a:endParaRPr sz="1400"/>
          </a:p>
          <a:p>
            <a:pPr indent="-317500" lvl="0" marL="457200" rtl="0" algn="l">
              <a:spcBef>
                <a:spcPts val="0"/>
              </a:spcBef>
              <a:spcAft>
                <a:spcPts val="0"/>
              </a:spcAft>
              <a:buSzPts val="1400"/>
              <a:buChar char="●"/>
            </a:pPr>
            <a:r>
              <a:rPr lang="en" sz="1400"/>
              <a:t>News of confusion that whether India would follow trajectories of China or Italy in battling Covid that time around</a:t>
            </a:r>
            <a:endParaRPr sz="1400"/>
          </a:p>
        </p:txBody>
      </p:sp>
      <p:sp>
        <p:nvSpPr>
          <p:cNvPr id="503" name="Google Shape;503;p45"/>
          <p:cNvSpPr txBox="1"/>
          <p:nvPr/>
        </p:nvSpPr>
        <p:spPr>
          <a:xfrm>
            <a:off x="736775" y="3521950"/>
            <a:ext cx="76248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Precisely, the market starts behaving abnormally due to the sentiments of the investors which comes from the unprecedented news headlines going around. If the outlook is negative, sell-offs are a consequence and vice-versa. Cases like these are avoided using circuit breakers that help the news to get absorbed among the investors </a:t>
            </a:r>
            <a:endParaRPr>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and Disadvantages of circuit breakers</a:t>
            </a:r>
            <a:endParaRPr/>
          </a:p>
        </p:txBody>
      </p:sp>
      <p:sp>
        <p:nvSpPr>
          <p:cNvPr id="509" name="Google Shape;509;p46"/>
          <p:cNvSpPr txBox="1"/>
          <p:nvPr>
            <p:ph idx="1" type="body"/>
          </p:nvPr>
        </p:nvSpPr>
        <p:spPr>
          <a:xfrm>
            <a:off x="1303800" y="1926475"/>
            <a:ext cx="7075800" cy="26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Advantages</a:t>
            </a:r>
            <a:endParaRPr b="1" sz="1400"/>
          </a:p>
          <a:p>
            <a:pPr indent="-317500" lvl="0" marL="457200" rtl="0" algn="l">
              <a:spcBef>
                <a:spcPts val="1600"/>
              </a:spcBef>
              <a:spcAft>
                <a:spcPts val="0"/>
              </a:spcAft>
              <a:buSzPts val="1400"/>
              <a:buChar char="●"/>
            </a:pPr>
            <a:r>
              <a:rPr lang="en" sz="1400"/>
              <a:t>To stop panic selling following unprecedented news and stopping flash crash</a:t>
            </a:r>
            <a:endParaRPr sz="1400"/>
          </a:p>
          <a:p>
            <a:pPr indent="-317500" lvl="0" marL="457200" rtl="0" algn="l">
              <a:spcBef>
                <a:spcPts val="0"/>
              </a:spcBef>
              <a:spcAft>
                <a:spcPts val="0"/>
              </a:spcAft>
              <a:buSzPts val="1400"/>
              <a:buChar char="●"/>
            </a:pPr>
            <a:r>
              <a:rPr lang="en" sz="1400"/>
              <a:t>For regulators in a bid to cool down the stock market that’d prevent total collapse </a:t>
            </a:r>
            <a:r>
              <a:rPr lang="en" sz="1400"/>
              <a:t>like that on Black Monday (October 1987)</a:t>
            </a:r>
            <a:endParaRPr sz="1400"/>
          </a:p>
          <a:p>
            <a:pPr indent="0" lvl="0" marL="0" rtl="0" algn="l">
              <a:spcBef>
                <a:spcPts val="1600"/>
              </a:spcBef>
              <a:spcAft>
                <a:spcPts val="0"/>
              </a:spcAft>
              <a:buNone/>
            </a:pPr>
            <a:r>
              <a:rPr b="1" lang="en" sz="1400"/>
              <a:t>Disadvantages</a:t>
            </a:r>
            <a:endParaRPr b="1" sz="1400"/>
          </a:p>
          <a:p>
            <a:pPr indent="-317500" lvl="0" marL="457200" rtl="0" algn="l">
              <a:spcBef>
                <a:spcPts val="1600"/>
              </a:spcBef>
              <a:spcAft>
                <a:spcPts val="0"/>
              </a:spcAft>
              <a:buSzPts val="1400"/>
              <a:buChar char="●"/>
            </a:pPr>
            <a:r>
              <a:rPr lang="en" sz="1400"/>
              <a:t>Price discovery mechanism is significantly impacted during the halting period which can lead to Abnormal trading volume and volatility when trading resumes</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13" name="Shape 513"/>
        <p:cNvGrpSpPr/>
        <p:nvPr/>
      </p:nvGrpSpPr>
      <p:grpSpPr>
        <a:xfrm>
          <a:off x="0" y="0"/>
          <a:ext cx="0" cy="0"/>
          <a:chOff x="0" y="0"/>
          <a:chExt cx="0" cy="0"/>
        </a:xfrm>
      </p:grpSpPr>
      <p:pic>
        <p:nvPicPr>
          <p:cNvPr id="514" name="Google Shape;514;p47" title="Chart"/>
          <p:cNvPicPr preferRelativeResize="0"/>
          <p:nvPr/>
        </p:nvPicPr>
        <p:blipFill>
          <a:blip r:embed="rId3">
            <a:alphaModFix/>
          </a:blip>
          <a:stretch>
            <a:fillRect/>
          </a:stretch>
        </p:blipFill>
        <p:spPr>
          <a:xfrm>
            <a:off x="976039" y="261100"/>
            <a:ext cx="7191924" cy="4447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18" name="Shape 518"/>
        <p:cNvGrpSpPr/>
        <p:nvPr/>
      </p:nvGrpSpPr>
      <p:grpSpPr>
        <a:xfrm>
          <a:off x="0" y="0"/>
          <a:ext cx="0" cy="0"/>
          <a:chOff x="0" y="0"/>
          <a:chExt cx="0" cy="0"/>
        </a:xfrm>
      </p:grpSpPr>
      <p:sp>
        <p:nvSpPr>
          <p:cNvPr id="519" name="Google Shape;519;p48"/>
          <p:cNvSpPr txBox="1"/>
          <p:nvPr>
            <p:ph type="title"/>
          </p:nvPr>
        </p:nvSpPr>
        <p:spPr>
          <a:xfrm>
            <a:off x="2321875" y="1983000"/>
            <a:ext cx="4088700" cy="117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bulk trading</a:t>
            </a:r>
            <a:endParaRPr/>
          </a:p>
        </p:txBody>
      </p:sp>
      <p:sp>
        <p:nvSpPr>
          <p:cNvPr id="296" name="Google Shape;296;p16"/>
          <p:cNvSpPr txBox="1"/>
          <p:nvPr>
            <p:ph idx="1" type="body"/>
          </p:nvPr>
        </p:nvSpPr>
        <p:spPr>
          <a:xfrm>
            <a:off x="1303800" y="15328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1. Brokers facilitating the trade are obligated to notify the particular exchange about the deal.</a:t>
            </a:r>
            <a:endParaRPr sz="1400"/>
          </a:p>
          <a:p>
            <a:pPr indent="0" lvl="0" marL="0" rtl="0" algn="l">
              <a:lnSpc>
                <a:spcPct val="100000"/>
              </a:lnSpc>
              <a:spcBef>
                <a:spcPts val="1600"/>
              </a:spcBef>
              <a:spcAft>
                <a:spcPts val="0"/>
              </a:spcAft>
              <a:buNone/>
            </a:pPr>
            <a:r>
              <a:rPr lang="en" sz="1400"/>
              <a:t>2. They must inform the exchange within an hour of the trading day’s closing, especially if the deals are done via a single transaction.</a:t>
            </a:r>
            <a:endParaRPr sz="1400"/>
          </a:p>
          <a:p>
            <a:pPr indent="0" lvl="0" marL="0" rtl="0" algn="l">
              <a:lnSpc>
                <a:spcPct val="100000"/>
              </a:lnSpc>
              <a:spcBef>
                <a:spcPts val="1600"/>
              </a:spcBef>
              <a:spcAft>
                <a:spcPts val="0"/>
              </a:spcAft>
              <a:buNone/>
            </a:pPr>
            <a:r>
              <a:rPr lang="en" sz="1400"/>
              <a:t>3. Brokers need to provide specific details about the deal such as the script bought or sold, the name of the client, the quantity or volume of shares bought or sold and the trade price.</a:t>
            </a:r>
            <a:endParaRPr sz="1400"/>
          </a:p>
          <a:p>
            <a:pPr indent="0" lvl="0" marL="0" rtl="0" algn="l">
              <a:lnSpc>
                <a:spcPct val="100000"/>
              </a:lnSpc>
              <a:spcBef>
                <a:spcPts val="1600"/>
              </a:spcBef>
              <a:spcAft>
                <a:spcPts val="0"/>
              </a:spcAft>
              <a:buNone/>
            </a:pPr>
            <a:r>
              <a:rPr lang="en" sz="1400"/>
              <a:t>4. Brokers must also make the information public, after the trading hours close, on the same day of implementing the trade.</a:t>
            </a:r>
            <a:endParaRPr sz="1400"/>
          </a:p>
          <a:p>
            <a:pPr indent="0" lvl="0" marL="0" rtl="0" algn="l">
              <a:lnSpc>
                <a:spcPct val="100000"/>
              </a:lnSpc>
              <a:spcBef>
                <a:spcPts val="1600"/>
              </a:spcBef>
              <a:spcAft>
                <a:spcPts val="1600"/>
              </a:spcAft>
              <a:buNone/>
            </a:pPr>
            <a:r>
              <a:rPr lang="en" sz="1400"/>
              <a:t>5. Bulk deals must mandatorily result in delivery. Buyers/sellers are also required to pay a</a:t>
            </a:r>
            <a:r>
              <a:rPr lang="en" sz="1400">
                <a:highlight>
                  <a:srgbClr val="FFFFFF"/>
                </a:highlight>
              </a:rPr>
              <a:t> Securities Transaction Tax (STT)</a:t>
            </a:r>
            <a:r>
              <a:rPr lang="en" sz="1400"/>
              <a:t> on bulk orders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for introduction</a:t>
            </a:r>
            <a:endParaRPr/>
          </a:p>
        </p:txBody>
      </p:sp>
      <p:sp>
        <p:nvSpPr>
          <p:cNvPr id="302" name="Google Shape;302;p17"/>
          <p:cNvSpPr txBox="1"/>
          <p:nvPr>
            <p:ph idx="1" type="body"/>
          </p:nvPr>
        </p:nvSpPr>
        <p:spPr>
          <a:xfrm>
            <a:off x="1303800" y="1609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Before these guidelines for disclosure of Bulk deals and Block deals was issued, such transactions were completed in secrecy. Apart from the parties involved i.e. the buyer and the seller, no information on block deals was available to retail investors and rumours about the size of the deal used to drive up the stock price on  subsequent days.</a:t>
            </a:r>
            <a:endParaRPr sz="1400"/>
          </a:p>
          <a:p>
            <a:pPr indent="0" lvl="0" marL="0" rtl="0" algn="l">
              <a:spcBef>
                <a:spcPts val="1600"/>
              </a:spcBef>
              <a:spcAft>
                <a:spcPts val="0"/>
              </a:spcAft>
              <a:buNone/>
            </a:pPr>
            <a:r>
              <a:rPr lang="en" sz="1400"/>
              <a:t>The introduction of the Bulk Deals and Block Deals is therefore considered very good as it gives greater transparency and is basically meant to clarify and explain the reason for the increase in volumes.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a:t>
            </a:r>
            <a:endParaRPr/>
          </a:p>
        </p:txBody>
      </p:sp>
      <p:sp>
        <p:nvSpPr>
          <p:cNvPr id="308" name="Google Shape;308;p18"/>
          <p:cNvSpPr txBox="1"/>
          <p:nvPr>
            <p:ph idx="1" type="body"/>
          </p:nvPr>
        </p:nvSpPr>
        <p:spPr>
          <a:xfrm>
            <a:off x="1151400" y="18376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Bulk deals indicates the concentration of interest. (Positive/Negative impact on share prices)</a:t>
            </a:r>
            <a:endParaRPr sz="1400"/>
          </a:p>
          <a:p>
            <a:pPr indent="-317500" lvl="0" marL="457200" rtl="0" algn="l">
              <a:spcBef>
                <a:spcPts val="1600"/>
              </a:spcBef>
              <a:spcAft>
                <a:spcPts val="0"/>
              </a:spcAft>
              <a:buSzPts val="1400"/>
              <a:buAutoNum type="arabicPeriod"/>
            </a:pPr>
            <a:r>
              <a:rPr lang="en" sz="1400"/>
              <a:t>Provides a clear picture of the individuals who have invested into the company.</a:t>
            </a:r>
            <a:endParaRPr sz="1400"/>
          </a:p>
          <a:p>
            <a:pPr indent="-317500" lvl="0" marL="457200" rtl="0" algn="l">
              <a:spcBef>
                <a:spcPts val="1600"/>
              </a:spcBef>
              <a:spcAft>
                <a:spcPts val="1600"/>
              </a:spcAft>
              <a:buSzPts val="1400"/>
              <a:buAutoNum type="arabicPeriod"/>
            </a:pPr>
            <a:r>
              <a:rPr lang="en" sz="1400"/>
              <a:t>A study of the bulk deals between institution and promoters provides a long term perspective on the stock. (Most of the bulk deals indicate absolutely nothing, they happen because of high frequency algorithmic traders who place large buy/ sell orders)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532400" y="2938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Bulk Deals on 29th October, 2020</a:t>
            </a:r>
            <a:endParaRPr/>
          </a:p>
        </p:txBody>
      </p:sp>
      <p:pic>
        <p:nvPicPr>
          <p:cNvPr id="314" name="Google Shape;314;p19"/>
          <p:cNvPicPr preferRelativeResize="0"/>
          <p:nvPr/>
        </p:nvPicPr>
        <p:blipFill>
          <a:blip r:embed="rId3">
            <a:alphaModFix/>
          </a:blip>
          <a:stretch>
            <a:fillRect/>
          </a:stretch>
        </p:blipFill>
        <p:spPr>
          <a:xfrm>
            <a:off x="1532400" y="977175"/>
            <a:ext cx="6019649" cy="3258700"/>
          </a:xfrm>
          <a:prstGeom prst="rect">
            <a:avLst/>
          </a:prstGeom>
          <a:noFill/>
          <a:ln>
            <a:noFill/>
          </a:ln>
        </p:spPr>
      </p:pic>
      <p:pic>
        <p:nvPicPr>
          <p:cNvPr id="315" name="Google Shape;315;p19"/>
          <p:cNvPicPr preferRelativeResize="0"/>
          <p:nvPr/>
        </p:nvPicPr>
        <p:blipFill>
          <a:blip r:embed="rId4">
            <a:alphaModFix/>
          </a:blip>
          <a:stretch>
            <a:fillRect/>
          </a:stretch>
        </p:blipFill>
        <p:spPr>
          <a:xfrm>
            <a:off x="1532400" y="2034200"/>
            <a:ext cx="6019650" cy="306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 4th November, 2019 Rakesh Jhunjhunwala bought 1.30 crore shares or 0.51% stake in private lender Yes Bank Limited via open market transactions. The shares were bought at a price  of Rs 67.1, taking the transaction to Rs 86.89 crore.</a:t>
            </a:r>
            <a:endParaRPr sz="1400"/>
          </a:p>
          <a:p>
            <a:pPr indent="0" lvl="0" marL="0" rtl="0" algn="l">
              <a:spcBef>
                <a:spcPts val="1600"/>
              </a:spcBef>
              <a:spcAft>
                <a:spcPts val="0"/>
              </a:spcAft>
              <a:buNone/>
            </a:pPr>
            <a:r>
              <a:rPr lang="en" sz="1400"/>
              <a:t>This led the stock price to increase nearly 9% on the following day, after 2 days of consecutive fall. This led to reinstate the retail investors’ faith in the lender.</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5" name="Shape 325"/>
        <p:cNvGrpSpPr/>
        <p:nvPr/>
      </p:nvGrpSpPr>
      <p:grpSpPr>
        <a:xfrm>
          <a:off x="0" y="0"/>
          <a:ext cx="0" cy="0"/>
          <a:chOff x="0" y="0"/>
          <a:chExt cx="0" cy="0"/>
        </a:xfrm>
      </p:grpSpPr>
      <p:sp>
        <p:nvSpPr>
          <p:cNvPr id="326" name="Google Shape;326;p21"/>
          <p:cNvSpPr txBox="1"/>
          <p:nvPr>
            <p:ph idx="4294967295" type="ctrTitle"/>
          </p:nvPr>
        </p:nvSpPr>
        <p:spPr>
          <a:xfrm>
            <a:off x="824000" y="2368624"/>
            <a:ext cx="4255500" cy="9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Block Trade</a:t>
            </a:r>
            <a:endParaRPr sz="3600">
              <a:solidFill>
                <a:schemeClr val="lt1"/>
              </a:solidFill>
            </a:endParaRPr>
          </a:p>
        </p:txBody>
      </p:sp>
      <p:sp>
        <p:nvSpPr>
          <p:cNvPr id="327" name="Google Shape;327;p21"/>
          <p:cNvSpPr txBox="1"/>
          <p:nvPr>
            <p:ph idx="4294967295" type="subTitle"/>
          </p:nvPr>
        </p:nvSpPr>
        <p:spPr>
          <a:xfrm>
            <a:off x="824000" y="3291500"/>
            <a:ext cx="4255500" cy="100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Definition</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Rules involved in block trading by SEBI</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Effects on market and investors</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Recent examples</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A11F50-D7EA-4155-89CF-619F5A653C28}"/>
</file>

<file path=customXml/itemProps2.xml><?xml version="1.0" encoding="utf-8"?>
<ds:datastoreItem xmlns:ds="http://schemas.openxmlformats.org/officeDocument/2006/customXml" ds:itemID="{B8850DF0-0EE4-4201-82BD-328763583131}"/>
</file>

<file path=customXml/itemProps3.xml><?xml version="1.0" encoding="utf-8"?>
<ds:datastoreItem xmlns:ds="http://schemas.openxmlformats.org/officeDocument/2006/customXml" ds:itemID="{4A4F9ADD-39B9-4FDC-B647-46ADAABE194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