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13.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colors8.xml" ContentType="application/vnd.openxmlformats-officedocument.drawingml.diagramColors+xml"/>
  <Override PartName="/ppt/diagrams/drawing8.xml" ContentType="application/vnd.ms-office.drawingml.diagramDrawing+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drawing12.xml" ContentType="application/vnd.ms-office.drawingml.diagramDrawing+xml"/>
  <Override PartName="/ppt/diagrams/layout13.xml" ContentType="application/vnd.openxmlformats-officedocument.drawingml.diagramLayout+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quickStyle13.xml" ContentType="application/vnd.openxmlformats-officedocument.drawingml.diagramStyle+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colors12.xml" ContentType="application/vnd.openxmlformats-officedocument.drawingml.diagramColors+xml"/>
  <Override PartName="/ppt/diagrams/drawing15.xml" ContentType="application/vnd.ms-office.drawingml.diagramDrawing+xml"/>
  <Override PartName="/ppt/diagrams/colors13.xml" ContentType="application/vnd.openxmlformats-officedocument.drawingml.diagramColors+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rawing13.xml" ContentType="application/vnd.ms-office.drawingml.diagramDrawing+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quickStyle6.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colors6.xml" ContentType="application/vnd.openxmlformats-officedocument.drawingml.diagramColors+xml"/>
  <Override PartName="/ppt/diagrams/drawing6.xml" ContentType="application/vnd.ms-office.drawingml.diagramDrawing+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layout8.xml" ContentType="application/vnd.openxmlformats-officedocument.drawingml.diagramLayout+xml"/>
  <Override PartName="/ppt/diagrams/quickStyle8.xml" ContentType="application/vnd.openxmlformats-officedocument.drawingml.diagramStyl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changesInfos/changesInfo1.xml" ContentType="application/vnd.ms-powerpoint.changes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1"/>
  </p:notesMasterIdLst>
  <p:sldIdLst>
    <p:sldId id="387" r:id="rId3"/>
    <p:sldId id="297" r:id="rId4"/>
    <p:sldId id="329" r:id="rId5"/>
    <p:sldId id="357" r:id="rId6"/>
    <p:sldId id="358" r:id="rId7"/>
    <p:sldId id="359" r:id="rId8"/>
    <p:sldId id="360" r:id="rId9"/>
    <p:sldId id="361" r:id="rId10"/>
    <p:sldId id="362" r:id="rId11"/>
    <p:sldId id="363" r:id="rId12"/>
    <p:sldId id="364" r:id="rId13"/>
    <p:sldId id="344" r:id="rId14"/>
    <p:sldId id="366" r:id="rId15"/>
    <p:sldId id="367" r:id="rId16"/>
    <p:sldId id="368" r:id="rId17"/>
    <p:sldId id="369" r:id="rId18"/>
    <p:sldId id="365" r:id="rId19"/>
    <p:sldId id="324" r:id="rId20"/>
    <p:sldId id="370" r:id="rId21"/>
    <p:sldId id="389" r:id="rId22"/>
    <p:sldId id="322" r:id="rId23"/>
    <p:sldId id="373" r:id="rId24"/>
    <p:sldId id="374" r:id="rId25"/>
    <p:sldId id="375" r:id="rId26"/>
    <p:sldId id="376" r:id="rId27"/>
    <p:sldId id="377" r:id="rId28"/>
    <p:sldId id="378" r:id="rId29"/>
    <p:sldId id="379" r:id="rId30"/>
    <p:sldId id="380" r:id="rId31"/>
    <p:sldId id="381" r:id="rId32"/>
    <p:sldId id="388" r:id="rId33"/>
    <p:sldId id="383" r:id="rId34"/>
    <p:sldId id="385" r:id="rId35"/>
    <p:sldId id="340" r:id="rId36"/>
    <p:sldId id="257" r:id="rId37"/>
    <p:sldId id="258" r:id="rId38"/>
    <p:sldId id="259" r:id="rId39"/>
    <p:sldId id="260" r:id="rId40"/>
    <p:sldId id="261" r:id="rId41"/>
    <p:sldId id="262" r:id="rId42"/>
    <p:sldId id="263" r:id="rId43"/>
    <p:sldId id="264" r:id="rId44"/>
    <p:sldId id="265" r:id="rId45"/>
    <p:sldId id="266" r:id="rId46"/>
    <p:sldId id="267" r:id="rId47"/>
    <p:sldId id="268" r:id="rId48"/>
    <p:sldId id="386" r:id="rId49"/>
    <p:sldId id="336"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A4A3A4"/>
    <a:srgbClr val="AFABAB"/>
    <a:srgbClr val="002060"/>
    <a:srgbClr val="3A5C84"/>
    <a:srgbClr val="203864"/>
    <a:srgbClr val="A7C9E8"/>
    <a:srgbClr val="4472C4"/>
    <a:srgbClr val="DAE3F3"/>
    <a:srgbClr val="F793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660"/>
  </p:normalViewPr>
  <p:slideViewPr>
    <p:cSldViewPr snapToGrid="0" showGuides="1">
      <p:cViewPr varScale="1">
        <p:scale>
          <a:sx n="114" d="100"/>
          <a:sy n="114" d="100"/>
        </p:scale>
        <p:origin x="264" y="11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8" Type="http://schemas.openxmlformats.org/officeDocument/2006/relationships/customXml" Target="../customXml/item2.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ustomXml" Target="../customXml/item3.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customXml" Target="../customXml/item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RIT GOSWAMI" userId="6dc9e1897cb517bb" providerId="LiveId" clId="{1C688A21-C5BE-4311-A481-13BE97D1EFCA}"/>
    <pc:docChg chg="delSld">
      <pc:chgData name="AMRIT GOSWAMI" userId="6dc9e1897cb517bb" providerId="LiveId" clId="{1C688A21-C5BE-4311-A481-13BE97D1EFCA}" dt="2020-07-26T21:30:22.811" v="0" actId="47"/>
      <pc:docMkLst>
        <pc:docMk/>
      </pc:docMkLst>
      <pc:sldChg chg="del">
        <pc:chgData name="AMRIT GOSWAMI" userId="6dc9e1897cb517bb" providerId="LiveId" clId="{1C688A21-C5BE-4311-A481-13BE97D1EFCA}" dt="2020-07-26T21:30:22.811" v="0" actId="47"/>
        <pc:sldMkLst>
          <pc:docMk/>
          <pc:sldMk cId="2528275536" sldId="32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67F118-A334-4B3C-BC7D-FFB9938A5DE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A693D91-6250-4FEA-A7B3-5842E29CBE4C}">
      <dgm:prSet phldrT="[Text]" custT="1"/>
      <dgm:spPr/>
      <dgm:t>
        <a:bodyPr/>
        <a:lstStyle/>
        <a:p>
          <a:r>
            <a:rPr lang="en-IN" sz="3200" b="1" dirty="0"/>
            <a:t>Motivation</a:t>
          </a:r>
        </a:p>
      </dgm:t>
    </dgm:pt>
    <dgm:pt modelId="{7A6D9CF3-0808-4262-A75F-05B831648738}" type="parTrans" cxnId="{9C12AD1A-E8AB-4083-86F9-C4A934EAA60F}">
      <dgm:prSet/>
      <dgm:spPr/>
      <dgm:t>
        <a:bodyPr/>
        <a:lstStyle/>
        <a:p>
          <a:endParaRPr lang="en-IN"/>
        </a:p>
      </dgm:t>
    </dgm:pt>
    <dgm:pt modelId="{BE11E886-0C7B-4F1E-A7D5-93B6DAF71C4A}" type="sibTrans" cxnId="{9C12AD1A-E8AB-4083-86F9-C4A934EAA60F}">
      <dgm:prSet/>
      <dgm:spPr/>
      <dgm:t>
        <a:bodyPr/>
        <a:lstStyle/>
        <a:p>
          <a:endParaRPr lang="en-IN"/>
        </a:p>
      </dgm:t>
    </dgm:pt>
    <dgm:pt modelId="{666EBFD4-4DE6-428E-9F78-FDACC2A869F0}">
      <dgm:prSet phldrT="[Text]" custT="1"/>
      <dgm:spPr/>
      <dgm:t>
        <a:bodyPr/>
        <a:lstStyle/>
        <a:p>
          <a:r>
            <a:rPr lang="en-US" sz="2400" b="0" i="0" u="none" dirty="0"/>
            <a:t>Often companies have a pile of account receivables (with varying due dates) waiting to be cashed in and have short term liquidity needs. Accounts receivables represent money owed to the company from its customers for sales made on credit.</a:t>
          </a:r>
          <a:endParaRPr lang="en-IN" sz="2400" dirty="0"/>
        </a:p>
      </dgm:t>
    </dgm:pt>
    <dgm:pt modelId="{0D112244-63CE-4040-9411-8D3E576DFEF1}" type="parTrans" cxnId="{A6295870-4174-4876-B3AF-671E0C35A350}">
      <dgm:prSet/>
      <dgm:spPr/>
      <dgm:t>
        <a:bodyPr/>
        <a:lstStyle/>
        <a:p>
          <a:endParaRPr lang="en-IN"/>
        </a:p>
      </dgm:t>
    </dgm:pt>
    <dgm:pt modelId="{D8B3FBD7-7F93-451D-A71E-6ED4CEEA66AB}" type="sibTrans" cxnId="{A6295870-4174-4876-B3AF-671E0C35A350}">
      <dgm:prSet/>
      <dgm:spPr/>
      <dgm:t>
        <a:bodyPr/>
        <a:lstStyle/>
        <a:p>
          <a:endParaRPr lang="en-IN"/>
        </a:p>
      </dgm:t>
    </dgm:pt>
    <dgm:pt modelId="{3B0E7F99-5373-4C00-AD56-B175AC858D21}">
      <dgm:prSet phldrT="[Text]" custT="1"/>
      <dgm:spPr/>
      <dgm:t>
        <a:bodyPr/>
        <a:lstStyle/>
        <a:p>
          <a:r>
            <a:rPr lang="en-IN" sz="3200" b="1" dirty="0"/>
            <a:t>Factor Financing or Debtor Financing</a:t>
          </a:r>
        </a:p>
      </dgm:t>
    </dgm:pt>
    <dgm:pt modelId="{14D01588-8A35-4648-8500-44EB622E1EA4}" type="parTrans" cxnId="{6EC501E2-D833-49BC-8975-D1189EA1BCDD}">
      <dgm:prSet/>
      <dgm:spPr/>
      <dgm:t>
        <a:bodyPr/>
        <a:lstStyle/>
        <a:p>
          <a:endParaRPr lang="en-IN"/>
        </a:p>
      </dgm:t>
    </dgm:pt>
    <dgm:pt modelId="{CF30C6EC-87BD-4352-9807-AE200576FB68}" type="sibTrans" cxnId="{6EC501E2-D833-49BC-8975-D1189EA1BCDD}">
      <dgm:prSet/>
      <dgm:spPr/>
      <dgm:t>
        <a:bodyPr/>
        <a:lstStyle/>
        <a:p>
          <a:endParaRPr lang="en-IN"/>
        </a:p>
      </dgm:t>
    </dgm:pt>
    <dgm:pt modelId="{BF4AC3AE-79FB-4C7D-BC1D-744A7B2B4C08}">
      <dgm:prSet phldrT="[Text]" custT="1"/>
      <dgm:spPr/>
      <dgm:t>
        <a:bodyPr/>
        <a:lstStyle/>
        <a:p>
          <a:r>
            <a:rPr lang="en-US" sz="2400" b="0" i="0" u="none" dirty="0"/>
            <a:t>Debtor Financing or Factor financing helps these companies improve their short term cash needs by selling account receivables to a third party, typically a financial institution, in return for an immediate injection of cash from the party. </a:t>
          </a:r>
          <a:endParaRPr lang="en-IN" sz="2400" dirty="0"/>
        </a:p>
      </dgm:t>
    </dgm:pt>
    <dgm:pt modelId="{3CF46249-EBD1-4C88-B538-962F775FCACB}" type="parTrans" cxnId="{3AB142F8-C371-4372-9B58-420D4E7D7E9D}">
      <dgm:prSet/>
      <dgm:spPr/>
      <dgm:t>
        <a:bodyPr/>
        <a:lstStyle/>
        <a:p>
          <a:endParaRPr lang="en-IN"/>
        </a:p>
      </dgm:t>
    </dgm:pt>
    <dgm:pt modelId="{DA08CD5C-38DC-4DAA-AB73-23E815373F71}" type="sibTrans" cxnId="{3AB142F8-C371-4372-9B58-420D4E7D7E9D}">
      <dgm:prSet/>
      <dgm:spPr/>
      <dgm:t>
        <a:bodyPr/>
        <a:lstStyle/>
        <a:p>
          <a:endParaRPr lang="en-IN"/>
        </a:p>
      </dgm:t>
    </dgm:pt>
    <dgm:pt modelId="{B40A10D6-B591-487B-B961-582119F48EDA}">
      <dgm:prSet/>
      <dgm:spPr/>
      <dgm:t>
        <a:bodyPr/>
        <a:lstStyle/>
        <a:p>
          <a:endParaRPr lang="en-IN" sz="2500" dirty="0"/>
        </a:p>
      </dgm:t>
    </dgm:pt>
    <dgm:pt modelId="{BE31021E-DE48-4B7B-8C06-A684825EB1EA}" type="parTrans" cxnId="{CEC99A66-DE46-417E-A73C-0BE8A2F0B130}">
      <dgm:prSet/>
      <dgm:spPr/>
      <dgm:t>
        <a:bodyPr/>
        <a:lstStyle/>
        <a:p>
          <a:endParaRPr lang="en-IN"/>
        </a:p>
      </dgm:t>
    </dgm:pt>
    <dgm:pt modelId="{EF5CFCAD-8815-4849-8224-1E01E19DE541}" type="sibTrans" cxnId="{CEC99A66-DE46-417E-A73C-0BE8A2F0B130}">
      <dgm:prSet/>
      <dgm:spPr/>
      <dgm:t>
        <a:bodyPr/>
        <a:lstStyle/>
        <a:p>
          <a:endParaRPr lang="en-IN"/>
        </a:p>
      </dgm:t>
    </dgm:pt>
    <dgm:pt modelId="{E7D0AE6E-8C10-4F47-9B19-1D1B6E218093}" type="pres">
      <dgm:prSet presAssocID="{1C67F118-A334-4B3C-BC7D-FFB9938A5DE3}" presName="linear" presStyleCnt="0">
        <dgm:presLayoutVars>
          <dgm:animLvl val="lvl"/>
          <dgm:resizeHandles val="exact"/>
        </dgm:presLayoutVars>
      </dgm:prSet>
      <dgm:spPr/>
    </dgm:pt>
    <dgm:pt modelId="{9BC855EB-3AE4-481C-8525-71EEEE08FE1D}" type="pres">
      <dgm:prSet presAssocID="{0A693D91-6250-4FEA-A7B3-5842E29CBE4C}" presName="parentText" presStyleLbl="node1" presStyleIdx="0" presStyleCnt="2" custScaleY="62261" custLinFactNeighborX="127" custLinFactNeighborY="-27125">
        <dgm:presLayoutVars>
          <dgm:chMax val="0"/>
          <dgm:bulletEnabled val="1"/>
        </dgm:presLayoutVars>
      </dgm:prSet>
      <dgm:spPr/>
    </dgm:pt>
    <dgm:pt modelId="{10052C19-6FE4-4101-A0FE-269F58B0CF3C}" type="pres">
      <dgm:prSet presAssocID="{0A693D91-6250-4FEA-A7B3-5842E29CBE4C}" presName="childText" presStyleLbl="revTx" presStyleIdx="0" presStyleCnt="2" custScaleY="108840" custLinFactNeighborY="-23588">
        <dgm:presLayoutVars>
          <dgm:bulletEnabled val="1"/>
        </dgm:presLayoutVars>
      </dgm:prSet>
      <dgm:spPr/>
    </dgm:pt>
    <dgm:pt modelId="{B695D9FB-9743-4D0B-BA3D-F92A15A17E8F}" type="pres">
      <dgm:prSet presAssocID="{3B0E7F99-5373-4C00-AD56-B175AC858D21}" presName="parentText" presStyleLbl="node1" presStyleIdx="1" presStyleCnt="2" custScaleY="61362" custLinFactNeighborY="-20372">
        <dgm:presLayoutVars>
          <dgm:chMax val="0"/>
          <dgm:bulletEnabled val="1"/>
        </dgm:presLayoutVars>
      </dgm:prSet>
      <dgm:spPr/>
    </dgm:pt>
    <dgm:pt modelId="{28A4FD38-E63F-4675-AEBB-D52CB0CFEFB0}" type="pres">
      <dgm:prSet presAssocID="{3B0E7F99-5373-4C00-AD56-B175AC858D21}" presName="childText" presStyleLbl="revTx" presStyleIdx="1" presStyleCnt="2" custScaleY="29166" custLinFactNeighborY="-13609">
        <dgm:presLayoutVars>
          <dgm:bulletEnabled val="1"/>
        </dgm:presLayoutVars>
      </dgm:prSet>
      <dgm:spPr/>
    </dgm:pt>
  </dgm:ptLst>
  <dgm:cxnLst>
    <dgm:cxn modelId="{38A75305-C3C5-4015-9FD8-509809CABB9D}" type="presOf" srcId="{BF4AC3AE-79FB-4C7D-BC1D-744A7B2B4C08}" destId="{28A4FD38-E63F-4675-AEBB-D52CB0CFEFB0}" srcOrd="0" destOrd="0" presId="urn:microsoft.com/office/officeart/2005/8/layout/vList2"/>
    <dgm:cxn modelId="{6FBDA30B-3C7A-4770-A3FC-B783D4B7E756}" type="presOf" srcId="{3B0E7F99-5373-4C00-AD56-B175AC858D21}" destId="{B695D9FB-9743-4D0B-BA3D-F92A15A17E8F}" srcOrd="0" destOrd="0" presId="urn:microsoft.com/office/officeart/2005/8/layout/vList2"/>
    <dgm:cxn modelId="{9C12AD1A-E8AB-4083-86F9-C4A934EAA60F}" srcId="{1C67F118-A334-4B3C-BC7D-FFB9938A5DE3}" destId="{0A693D91-6250-4FEA-A7B3-5842E29CBE4C}" srcOrd="0" destOrd="0" parTransId="{7A6D9CF3-0808-4262-A75F-05B831648738}" sibTransId="{BE11E886-0C7B-4F1E-A7D5-93B6DAF71C4A}"/>
    <dgm:cxn modelId="{CEC99A66-DE46-417E-A73C-0BE8A2F0B130}" srcId="{3B0E7F99-5373-4C00-AD56-B175AC858D21}" destId="{B40A10D6-B591-487B-B961-582119F48EDA}" srcOrd="1" destOrd="0" parTransId="{BE31021E-DE48-4B7B-8C06-A684825EB1EA}" sibTransId="{EF5CFCAD-8815-4849-8224-1E01E19DE541}"/>
    <dgm:cxn modelId="{A6295870-4174-4876-B3AF-671E0C35A350}" srcId="{0A693D91-6250-4FEA-A7B3-5842E29CBE4C}" destId="{666EBFD4-4DE6-428E-9F78-FDACC2A869F0}" srcOrd="0" destOrd="0" parTransId="{0D112244-63CE-4040-9411-8D3E576DFEF1}" sibTransId="{D8B3FBD7-7F93-451D-A71E-6ED4CEEA66AB}"/>
    <dgm:cxn modelId="{9049D194-4055-492F-8C3E-E4EFD29A256F}" type="presOf" srcId="{666EBFD4-4DE6-428E-9F78-FDACC2A869F0}" destId="{10052C19-6FE4-4101-A0FE-269F58B0CF3C}" srcOrd="0" destOrd="0" presId="urn:microsoft.com/office/officeart/2005/8/layout/vList2"/>
    <dgm:cxn modelId="{D34D2998-3621-4577-9BD6-0AEB3B0AA621}" type="presOf" srcId="{0A693D91-6250-4FEA-A7B3-5842E29CBE4C}" destId="{9BC855EB-3AE4-481C-8525-71EEEE08FE1D}" srcOrd="0" destOrd="0" presId="urn:microsoft.com/office/officeart/2005/8/layout/vList2"/>
    <dgm:cxn modelId="{51C8AEBC-666B-4B69-BD31-314C1577061C}" type="presOf" srcId="{B40A10D6-B591-487B-B961-582119F48EDA}" destId="{28A4FD38-E63F-4675-AEBB-D52CB0CFEFB0}" srcOrd="0" destOrd="1" presId="urn:microsoft.com/office/officeart/2005/8/layout/vList2"/>
    <dgm:cxn modelId="{E17EB7CA-868D-4B4E-BD3A-A439C38E02D1}" type="presOf" srcId="{1C67F118-A334-4B3C-BC7D-FFB9938A5DE3}" destId="{E7D0AE6E-8C10-4F47-9B19-1D1B6E218093}" srcOrd="0" destOrd="0" presId="urn:microsoft.com/office/officeart/2005/8/layout/vList2"/>
    <dgm:cxn modelId="{6EC501E2-D833-49BC-8975-D1189EA1BCDD}" srcId="{1C67F118-A334-4B3C-BC7D-FFB9938A5DE3}" destId="{3B0E7F99-5373-4C00-AD56-B175AC858D21}" srcOrd="1" destOrd="0" parTransId="{14D01588-8A35-4648-8500-44EB622E1EA4}" sibTransId="{CF30C6EC-87BD-4352-9807-AE200576FB68}"/>
    <dgm:cxn modelId="{3AB142F8-C371-4372-9B58-420D4E7D7E9D}" srcId="{3B0E7F99-5373-4C00-AD56-B175AC858D21}" destId="{BF4AC3AE-79FB-4C7D-BC1D-744A7B2B4C08}" srcOrd="0" destOrd="0" parTransId="{3CF46249-EBD1-4C88-B538-962F775FCACB}" sibTransId="{DA08CD5C-38DC-4DAA-AB73-23E815373F71}"/>
    <dgm:cxn modelId="{6256B945-BB2D-466E-AF94-CD825FA73E9F}" type="presParOf" srcId="{E7D0AE6E-8C10-4F47-9B19-1D1B6E218093}" destId="{9BC855EB-3AE4-481C-8525-71EEEE08FE1D}" srcOrd="0" destOrd="0" presId="urn:microsoft.com/office/officeart/2005/8/layout/vList2"/>
    <dgm:cxn modelId="{974ACB02-B6D8-4770-A315-AE84825FCF69}" type="presParOf" srcId="{E7D0AE6E-8C10-4F47-9B19-1D1B6E218093}" destId="{10052C19-6FE4-4101-A0FE-269F58B0CF3C}" srcOrd="1" destOrd="0" presId="urn:microsoft.com/office/officeart/2005/8/layout/vList2"/>
    <dgm:cxn modelId="{73416953-2FD9-4C07-88D7-353A832AF2B6}" type="presParOf" srcId="{E7D0AE6E-8C10-4F47-9B19-1D1B6E218093}" destId="{B695D9FB-9743-4D0B-BA3D-F92A15A17E8F}" srcOrd="2" destOrd="0" presId="urn:microsoft.com/office/officeart/2005/8/layout/vList2"/>
    <dgm:cxn modelId="{97CAD86D-64FD-4332-A04F-94899DA9592B}" type="presParOf" srcId="{E7D0AE6E-8C10-4F47-9B19-1D1B6E218093}" destId="{28A4FD38-E63F-4675-AEBB-D52CB0CFEFB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E01BA40-32E7-4271-9AB5-66F00AF87439}" type="doc">
      <dgm:prSet loTypeId="urn:microsoft.com/office/officeart/2005/8/layout/chart3" loCatId="cycle" qsTypeId="urn:microsoft.com/office/officeart/2005/8/quickstyle/simple1" qsCatId="simple" csTypeId="urn:microsoft.com/office/officeart/2005/8/colors/accent1_2" csCatId="accent1" phldr="1"/>
      <dgm:spPr/>
    </dgm:pt>
    <dgm:pt modelId="{40354CD5-5DFA-4316-A07B-19D8BDF59F3C}">
      <dgm:prSet phldrT="[Text]" custT="1"/>
      <dgm:spPr>
        <a:solidFill>
          <a:srgbClr val="0070C0"/>
        </a:solidFill>
      </dgm:spPr>
      <dgm:t>
        <a:bodyPr/>
        <a:lstStyle/>
        <a:p>
          <a:pPr algn="ctr"/>
          <a:r>
            <a:rPr lang="en-IN" sz="2100" b="1" i="0" u="none" dirty="0"/>
            <a:t>Credit Control and Protection</a:t>
          </a:r>
          <a:endParaRPr lang="en-IN" sz="2100" b="1" dirty="0"/>
        </a:p>
      </dgm:t>
    </dgm:pt>
    <dgm:pt modelId="{65F42F78-37B0-40FB-A8F6-57839C05F4A2}" type="parTrans" cxnId="{548745C1-968C-41D0-B2CF-5E112CEF2BF9}">
      <dgm:prSet/>
      <dgm:spPr/>
      <dgm:t>
        <a:bodyPr/>
        <a:lstStyle/>
        <a:p>
          <a:endParaRPr lang="en-IN"/>
        </a:p>
      </dgm:t>
    </dgm:pt>
    <dgm:pt modelId="{D9EC76AB-2546-414F-8FF2-6DD89C1A6B1A}" type="sibTrans" cxnId="{548745C1-968C-41D0-B2CF-5E112CEF2BF9}">
      <dgm:prSet/>
      <dgm:spPr/>
      <dgm:t>
        <a:bodyPr/>
        <a:lstStyle/>
        <a:p>
          <a:endParaRPr lang="en-IN"/>
        </a:p>
      </dgm:t>
    </dgm:pt>
    <dgm:pt modelId="{0350E230-19EF-4328-A967-6126344F984C}">
      <dgm:prSet phldrT="[Text]" custT="1"/>
      <dgm:spPr>
        <a:solidFill>
          <a:srgbClr val="002060"/>
        </a:solidFill>
      </dgm:spPr>
      <dgm:t>
        <a:bodyPr/>
        <a:lstStyle/>
        <a:p>
          <a:pPr algn="ctr"/>
          <a:r>
            <a:rPr lang="en-IN" sz="2100" b="1" i="0" u="none" dirty="0"/>
            <a:t>Collection Facility</a:t>
          </a:r>
          <a:endParaRPr lang="en-IN" sz="2100" b="1" dirty="0"/>
        </a:p>
      </dgm:t>
    </dgm:pt>
    <dgm:pt modelId="{226EEB40-E1AB-4446-9F13-3A64E58018FF}" type="parTrans" cxnId="{9D47BE43-5D21-47C4-96AE-69CF730C0040}">
      <dgm:prSet/>
      <dgm:spPr/>
      <dgm:t>
        <a:bodyPr/>
        <a:lstStyle/>
        <a:p>
          <a:endParaRPr lang="en-IN"/>
        </a:p>
      </dgm:t>
    </dgm:pt>
    <dgm:pt modelId="{ADFF79AB-DEA7-4588-8018-7315801A357E}" type="sibTrans" cxnId="{9D47BE43-5D21-47C4-96AE-69CF730C0040}">
      <dgm:prSet/>
      <dgm:spPr/>
      <dgm:t>
        <a:bodyPr/>
        <a:lstStyle/>
        <a:p>
          <a:endParaRPr lang="en-IN"/>
        </a:p>
      </dgm:t>
    </dgm:pt>
    <dgm:pt modelId="{B2C32DC1-6532-4B43-A4C4-11457AF13E55}">
      <dgm:prSet phldrT="[Text]" custT="1"/>
      <dgm:spPr>
        <a:solidFill>
          <a:srgbClr val="002060"/>
        </a:solidFill>
      </dgm:spPr>
      <dgm:t>
        <a:bodyPr/>
        <a:lstStyle/>
        <a:p>
          <a:r>
            <a:rPr lang="en-IN" sz="2100" b="1" i="0" u="none" dirty="0"/>
            <a:t>Sales Ledger Management</a:t>
          </a:r>
          <a:endParaRPr lang="en-IN" sz="2100" b="1" dirty="0"/>
        </a:p>
      </dgm:t>
    </dgm:pt>
    <dgm:pt modelId="{C8439893-ACF4-401F-9F10-59876927B08F}" type="parTrans" cxnId="{8EB67330-C603-46F1-BBB4-3D7697BB0B1F}">
      <dgm:prSet/>
      <dgm:spPr/>
      <dgm:t>
        <a:bodyPr/>
        <a:lstStyle/>
        <a:p>
          <a:endParaRPr lang="en-IN"/>
        </a:p>
      </dgm:t>
    </dgm:pt>
    <dgm:pt modelId="{E9C9B1AC-4885-45B2-92B2-CAB88C5BFA72}" type="sibTrans" cxnId="{8EB67330-C603-46F1-BBB4-3D7697BB0B1F}">
      <dgm:prSet/>
      <dgm:spPr/>
      <dgm:t>
        <a:bodyPr/>
        <a:lstStyle/>
        <a:p>
          <a:endParaRPr lang="en-IN"/>
        </a:p>
      </dgm:t>
    </dgm:pt>
    <dgm:pt modelId="{93067193-4CA9-493F-B3DD-700B844EEED3}">
      <dgm:prSet phldrT="[Text]" custT="1"/>
      <dgm:spPr>
        <a:solidFill>
          <a:srgbClr val="002060"/>
        </a:solidFill>
      </dgm:spPr>
      <dgm:t>
        <a:bodyPr/>
        <a:lstStyle/>
        <a:p>
          <a:r>
            <a:rPr lang="en-IN" sz="2100" b="1" i="0" u="none" dirty="0"/>
            <a:t>Advisory Services</a:t>
          </a:r>
          <a:endParaRPr lang="en-IN" sz="2100" b="1" dirty="0"/>
        </a:p>
      </dgm:t>
    </dgm:pt>
    <dgm:pt modelId="{A074A873-3B4E-49EE-AD2D-02162C281E0E}" type="parTrans" cxnId="{D6E59CC2-EFAE-46DC-A369-33D74EB27D3C}">
      <dgm:prSet/>
      <dgm:spPr/>
      <dgm:t>
        <a:bodyPr/>
        <a:lstStyle/>
        <a:p>
          <a:endParaRPr lang="en-IN"/>
        </a:p>
      </dgm:t>
    </dgm:pt>
    <dgm:pt modelId="{44C27E27-8625-4F7D-9317-9F652E58D69E}" type="sibTrans" cxnId="{D6E59CC2-EFAE-46DC-A369-33D74EB27D3C}">
      <dgm:prSet/>
      <dgm:spPr/>
      <dgm:t>
        <a:bodyPr/>
        <a:lstStyle/>
        <a:p>
          <a:endParaRPr lang="en-IN"/>
        </a:p>
      </dgm:t>
    </dgm:pt>
    <dgm:pt modelId="{C7602B4F-6656-4392-BB3D-BF4BE02CFF65}">
      <dgm:prSet phldrT="[Text]" custT="1"/>
      <dgm:spPr>
        <a:solidFill>
          <a:srgbClr val="002060"/>
        </a:solidFill>
      </dgm:spPr>
      <dgm:t>
        <a:bodyPr/>
        <a:lstStyle/>
        <a:p>
          <a:r>
            <a:rPr lang="en-IN" sz="2100" b="1" i="0" u="none" dirty="0"/>
            <a:t>Short Term Funding</a:t>
          </a:r>
          <a:endParaRPr lang="en-IN" sz="2100" b="1" dirty="0"/>
        </a:p>
      </dgm:t>
    </dgm:pt>
    <dgm:pt modelId="{946651A6-68B8-4187-9E75-4D47983BB457}" type="parTrans" cxnId="{E6BC8A82-8ADE-441D-BBC5-977D5D9E6D11}">
      <dgm:prSet/>
      <dgm:spPr/>
      <dgm:t>
        <a:bodyPr/>
        <a:lstStyle/>
        <a:p>
          <a:endParaRPr lang="en-IN"/>
        </a:p>
      </dgm:t>
    </dgm:pt>
    <dgm:pt modelId="{DD123B1B-580A-47C8-8484-1AA47D1C1FE3}" type="sibTrans" cxnId="{E6BC8A82-8ADE-441D-BBC5-977D5D9E6D11}">
      <dgm:prSet/>
      <dgm:spPr/>
      <dgm:t>
        <a:bodyPr/>
        <a:lstStyle/>
        <a:p>
          <a:endParaRPr lang="en-IN"/>
        </a:p>
      </dgm:t>
    </dgm:pt>
    <dgm:pt modelId="{0CA28CAC-F6CE-4CC6-AA81-C511440E4D40}" type="pres">
      <dgm:prSet presAssocID="{BE01BA40-32E7-4271-9AB5-66F00AF87439}" presName="compositeShape" presStyleCnt="0">
        <dgm:presLayoutVars>
          <dgm:chMax val="7"/>
          <dgm:dir/>
          <dgm:resizeHandles val="exact"/>
        </dgm:presLayoutVars>
      </dgm:prSet>
      <dgm:spPr/>
    </dgm:pt>
    <dgm:pt modelId="{F0F381DA-5EB7-4B4D-A590-BFB936671F39}" type="pres">
      <dgm:prSet presAssocID="{BE01BA40-32E7-4271-9AB5-66F00AF87439}" presName="wedge1" presStyleLbl="node1" presStyleIdx="0" presStyleCnt="5"/>
      <dgm:spPr/>
    </dgm:pt>
    <dgm:pt modelId="{82A54E04-F2CB-49E5-81E8-71871F7C0E77}" type="pres">
      <dgm:prSet presAssocID="{BE01BA40-32E7-4271-9AB5-66F00AF87439}" presName="wedge1Tx" presStyleLbl="node1" presStyleIdx="0" presStyleCnt="5">
        <dgm:presLayoutVars>
          <dgm:chMax val="0"/>
          <dgm:chPref val="0"/>
          <dgm:bulletEnabled val="1"/>
        </dgm:presLayoutVars>
      </dgm:prSet>
      <dgm:spPr/>
    </dgm:pt>
    <dgm:pt modelId="{6F2AFCB6-02E1-4282-8339-A755CADCD759}" type="pres">
      <dgm:prSet presAssocID="{BE01BA40-32E7-4271-9AB5-66F00AF87439}" presName="wedge2" presStyleLbl="node1" presStyleIdx="1" presStyleCnt="5"/>
      <dgm:spPr/>
    </dgm:pt>
    <dgm:pt modelId="{5E907742-47C6-48AB-85E9-A90F9FB7EA12}" type="pres">
      <dgm:prSet presAssocID="{BE01BA40-32E7-4271-9AB5-66F00AF87439}" presName="wedge2Tx" presStyleLbl="node1" presStyleIdx="1" presStyleCnt="5">
        <dgm:presLayoutVars>
          <dgm:chMax val="0"/>
          <dgm:chPref val="0"/>
          <dgm:bulletEnabled val="1"/>
        </dgm:presLayoutVars>
      </dgm:prSet>
      <dgm:spPr/>
    </dgm:pt>
    <dgm:pt modelId="{72E615BE-8F08-41B1-B3C2-294BD57292AE}" type="pres">
      <dgm:prSet presAssocID="{BE01BA40-32E7-4271-9AB5-66F00AF87439}" presName="wedge3" presStyleLbl="node1" presStyleIdx="2" presStyleCnt="5"/>
      <dgm:spPr/>
    </dgm:pt>
    <dgm:pt modelId="{70F65DA9-C884-4FC9-9777-F22CFE8A9EB4}" type="pres">
      <dgm:prSet presAssocID="{BE01BA40-32E7-4271-9AB5-66F00AF87439}" presName="wedge3Tx" presStyleLbl="node1" presStyleIdx="2" presStyleCnt="5">
        <dgm:presLayoutVars>
          <dgm:chMax val="0"/>
          <dgm:chPref val="0"/>
          <dgm:bulletEnabled val="1"/>
        </dgm:presLayoutVars>
      </dgm:prSet>
      <dgm:spPr/>
    </dgm:pt>
    <dgm:pt modelId="{BF3EB91C-F444-4240-9394-841834F5668B}" type="pres">
      <dgm:prSet presAssocID="{BE01BA40-32E7-4271-9AB5-66F00AF87439}" presName="wedge4" presStyleLbl="node1" presStyleIdx="3" presStyleCnt="5"/>
      <dgm:spPr/>
    </dgm:pt>
    <dgm:pt modelId="{207ABBCD-52CD-453C-8A59-7B04B2AEA330}" type="pres">
      <dgm:prSet presAssocID="{BE01BA40-32E7-4271-9AB5-66F00AF87439}" presName="wedge4Tx" presStyleLbl="node1" presStyleIdx="3" presStyleCnt="5">
        <dgm:presLayoutVars>
          <dgm:chMax val="0"/>
          <dgm:chPref val="0"/>
          <dgm:bulletEnabled val="1"/>
        </dgm:presLayoutVars>
      </dgm:prSet>
      <dgm:spPr/>
    </dgm:pt>
    <dgm:pt modelId="{692C85AB-9CFD-434C-8319-9AFBFFEFF7B1}" type="pres">
      <dgm:prSet presAssocID="{BE01BA40-32E7-4271-9AB5-66F00AF87439}" presName="wedge5" presStyleLbl="node1" presStyleIdx="4" presStyleCnt="5"/>
      <dgm:spPr/>
    </dgm:pt>
    <dgm:pt modelId="{37C2C901-D2A7-4187-A7D4-B12B7A471957}" type="pres">
      <dgm:prSet presAssocID="{BE01BA40-32E7-4271-9AB5-66F00AF87439}" presName="wedge5Tx" presStyleLbl="node1" presStyleIdx="4" presStyleCnt="5">
        <dgm:presLayoutVars>
          <dgm:chMax val="0"/>
          <dgm:chPref val="0"/>
          <dgm:bulletEnabled val="1"/>
        </dgm:presLayoutVars>
      </dgm:prSet>
      <dgm:spPr/>
    </dgm:pt>
  </dgm:ptLst>
  <dgm:cxnLst>
    <dgm:cxn modelId="{C087190D-4B68-4874-B252-069CE8504FBE}" type="presOf" srcId="{BE01BA40-32E7-4271-9AB5-66F00AF87439}" destId="{0CA28CAC-F6CE-4CC6-AA81-C511440E4D40}" srcOrd="0" destOrd="0" presId="urn:microsoft.com/office/officeart/2005/8/layout/chart3"/>
    <dgm:cxn modelId="{569AD112-3FC5-4DC5-8214-8926FF3340B1}" type="presOf" srcId="{0350E230-19EF-4328-A967-6126344F984C}" destId="{6F2AFCB6-02E1-4282-8339-A755CADCD759}" srcOrd="0" destOrd="0" presId="urn:microsoft.com/office/officeart/2005/8/layout/chart3"/>
    <dgm:cxn modelId="{8EB67330-C603-46F1-BBB4-3D7697BB0B1F}" srcId="{BE01BA40-32E7-4271-9AB5-66F00AF87439}" destId="{B2C32DC1-6532-4B43-A4C4-11457AF13E55}" srcOrd="2" destOrd="0" parTransId="{C8439893-ACF4-401F-9F10-59876927B08F}" sibTransId="{E9C9B1AC-4885-45B2-92B2-CAB88C5BFA72}"/>
    <dgm:cxn modelId="{9D47BE43-5D21-47C4-96AE-69CF730C0040}" srcId="{BE01BA40-32E7-4271-9AB5-66F00AF87439}" destId="{0350E230-19EF-4328-A967-6126344F984C}" srcOrd="1" destOrd="0" parTransId="{226EEB40-E1AB-4446-9F13-3A64E58018FF}" sibTransId="{ADFF79AB-DEA7-4588-8018-7315801A357E}"/>
    <dgm:cxn modelId="{D28C4169-3217-4361-A624-6F8298592764}" type="presOf" srcId="{0350E230-19EF-4328-A967-6126344F984C}" destId="{5E907742-47C6-48AB-85E9-A90F9FB7EA12}" srcOrd="1" destOrd="0" presId="urn:microsoft.com/office/officeart/2005/8/layout/chart3"/>
    <dgm:cxn modelId="{7E190674-6405-4E8C-BE8D-465ED6CA711D}" type="presOf" srcId="{93067193-4CA9-493F-B3DD-700B844EEED3}" destId="{BF3EB91C-F444-4240-9394-841834F5668B}" srcOrd="0" destOrd="0" presId="urn:microsoft.com/office/officeart/2005/8/layout/chart3"/>
    <dgm:cxn modelId="{E6BC8A82-8ADE-441D-BBC5-977D5D9E6D11}" srcId="{BE01BA40-32E7-4271-9AB5-66F00AF87439}" destId="{C7602B4F-6656-4392-BB3D-BF4BE02CFF65}" srcOrd="4" destOrd="0" parTransId="{946651A6-68B8-4187-9E75-4D47983BB457}" sibTransId="{DD123B1B-580A-47C8-8484-1AA47D1C1FE3}"/>
    <dgm:cxn modelId="{DF6D8883-8549-473A-9947-46E994BFFCF7}" type="presOf" srcId="{93067193-4CA9-493F-B3DD-700B844EEED3}" destId="{207ABBCD-52CD-453C-8A59-7B04B2AEA330}" srcOrd="1" destOrd="0" presId="urn:microsoft.com/office/officeart/2005/8/layout/chart3"/>
    <dgm:cxn modelId="{92541793-6EE9-4D8D-9C2E-3DA49D6B9BB2}" type="presOf" srcId="{40354CD5-5DFA-4316-A07B-19D8BDF59F3C}" destId="{82A54E04-F2CB-49E5-81E8-71871F7C0E77}" srcOrd="1" destOrd="0" presId="urn:microsoft.com/office/officeart/2005/8/layout/chart3"/>
    <dgm:cxn modelId="{548745C1-968C-41D0-B2CF-5E112CEF2BF9}" srcId="{BE01BA40-32E7-4271-9AB5-66F00AF87439}" destId="{40354CD5-5DFA-4316-A07B-19D8BDF59F3C}" srcOrd="0" destOrd="0" parTransId="{65F42F78-37B0-40FB-A8F6-57839C05F4A2}" sibTransId="{D9EC76AB-2546-414F-8FF2-6DD89C1A6B1A}"/>
    <dgm:cxn modelId="{D6E59CC2-EFAE-46DC-A369-33D74EB27D3C}" srcId="{BE01BA40-32E7-4271-9AB5-66F00AF87439}" destId="{93067193-4CA9-493F-B3DD-700B844EEED3}" srcOrd="3" destOrd="0" parTransId="{A074A873-3B4E-49EE-AD2D-02162C281E0E}" sibTransId="{44C27E27-8625-4F7D-9317-9F652E58D69E}"/>
    <dgm:cxn modelId="{74CA64CF-DF03-4502-8FE0-D41D7F8CB2B3}" type="presOf" srcId="{40354CD5-5DFA-4316-A07B-19D8BDF59F3C}" destId="{F0F381DA-5EB7-4B4D-A590-BFB936671F39}" srcOrd="0" destOrd="0" presId="urn:microsoft.com/office/officeart/2005/8/layout/chart3"/>
    <dgm:cxn modelId="{A89F50D0-072C-4FF0-87F8-246ED411CBB0}" type="presOf" srcId="{C7602B4F-6656-4392-BB3D-BF4BE02CFF65}" destId="{37C2C901-D2A7-4187-A7D4-B12B7A471957}" srcOrd="1" destOrd="0" presId="urn:microsoft.com/office/officeart/2005/8/layout/chart3"/>
    <dgm:cxn modelId="{002600F2-B0E7-4EC3-8F4B-F76A53999671}" type="presOf" srcId="{C7602B4F-6656-4392-BB3D-BF4BE02CFF65}" destId="{692C85AB-9CFD-434C-8319-9AFBFFEFF7B1}" srcOrd="0" destOrd="0" presId="urn:microsoft.com/office/officeart/2005/8/layout/chart3"/>
    <dgm:cxn modelId="{963F93F5-1E27-412D-8E77-A582AC8855EB}" type="presOf" srcId="{B2C32DC1-6532-4B43-A4C4-11457AF13E55}" destId="{70F65DA9-C884-4FC9-9777-F22CFE8A9EB4}" srcOrd="1" destOrd="0" presId="urn:microsoft.com/office/officeart/2005/8/layout/chart3"/>
    <dgm:cxn modelId="{E7B124FF-1A8C-4643-B502-E37A73FE7356}" type="presOf" srcId="{B2C32DC1-6532-4B43-A4C4-11457AF13E55}" destId="{72E615BE-8F08-41B1-B3C2-294BD57292AE}" srcOrd="0" destOrd="0" presId="urn:microsoft.com/office/officeart/2005/8/layout/chart3"/>
    <dgm:cxn modelId="{0DA086EC-D5F4-4E16-ACE3-ADA5AF0C894F}" type="presParOf" srcId="{0CA28CAC-F6CE-4CC6-AA81-C511440E4D40}" destId="{F0F381DA-5EB7-4B4D-A590-BFB936671F39}" srcOrd="0" destOrd="0" presId="urn:microsoft.com/office/officeart/2005/8/layout/chart3"/>
    <dgm:cxn modelId="{3A5AEBE4-E89A-4451-BDA1-1956AA41CD95}" type="presParOf" srcId="{0CA28CAC-F6CE-4CC6-AA81-C511440E4D40}" destId="{82A54E04-F2CB-49E5-81E8-71871F7C0E77}" srcOrd="1" destOrd="0" presId="urn:microsoft.com/office/officeart/2005/8/layout/chart3"/>
    <dgm:cxn modelId="{4C5C20FA-7E51-42A9-9422-35320C0F5601}" type="presParOf" srcId="{0CA28CAC-F6CE-4CC6-AA81-C511440E4D40}" destId="{6F2AFCB6-02E1-4282-8339-A755CADCD759}" srcOrd="2" destOrd="0" presId="urn:microsoft.com/office/officeart/2005/8/layout/chart3"/>
    <dgm:cxn modelId="{14373AB2-1E09-4280-8220-F23182A5A704}" type="presParOf" srcId="{0CA28CAC-F6CE-4CC6-AA81-C511440E4D40}" destId="{5E907742-47C6-48AB-85E9-A90F9FB7EA12}" srcOrd="3" destOrd="0" presId="urn:microsoft.com/office/officeart/2005/8/layout/chart3"/>
    <dgm:cxn modelId="{37FF184E-52AE-4099-A787-F39829A16932}" type="presParOf" srcId="{0CA28CAC-F6CE-4CC6-AA81-C511440E4D40}" destId="{72E615BE-8F08-41B1-B3C2-294BD57292AE}" srcOrd="4" destOrd="0" presId="urn:microsoft.com/office/officeart/2005/8/layout/chart3"/>
    <dgm:cxn modelId="{1331B998-0240-48F0-8215-65E38023E61C}" type="presParOf" srcId="{0CA28CAC-F6CE-4CC6-AA81-C511440E4D40}" destId="{70F65DA9-C884-4FC9-9777-F22CFE8A9EB4}" srcOrd="5" destOrd="0" presId="urn:microsoft.com/office/officeart/2005/8/layout/chart3"/>
    <dgm:cxn modelId="{40C07C80-A1EF-4E94-B009-673873C71F12}" type="presParOf" srcId="{0CA28CAC-F6CE-4CC6-AA81-C511440E4D40}" destId="{BF3EB91C-F444-4240-9394-841834F5668B}" srcOrd="6" destOrd="0" presId="urn:microsoft.com/office/officeart/2005/8/layout/chart3"/>
    <dgm:cxn modelId="{333A4913-DC33-46CF-A29C-38606EB6867B}" type="presParOf" srcId="{0CA28CAC-F6CE-4CC6-AA81-C511440E4D40}" destId="{207ABBCD-52CD-453C-8A59-7B04B2AEA330}" srcOrd="7" destOrd="0" presId="urn:microsoft.com/office/officeart/2005/8/layout/chart3"/>
    <dgm:cxn modelId="{41404729-F305-49CC-A16A-B3E8C8FDA99F}" type="presParOf" srcId="{0CA28CAC-F6CE-4CC6-AA81-C511440E4D40}" destId="{692C85AB-9CFD-434C-8319-9AFBFFEFF7B1}" srcOrd="8" destOrd="0" presId="urn:microsoft.com/office/officeart/2005/8/layout/chart3"/>
    <dgm:cxn modelId="{C7C12FDE-1192-48F1-BCCB-95AA9F565AD1}" type="presParOf" srcId="{0CA28CAC-F6CE-4CC6-AA81-C511440E4D40}" destId="{37C2C901-D2A7-4187-A7D4-B12B7A471957}"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E01BA40-32E7-4271-9AB5-66F00AF87439}" type="doc">
      <dgm:prSet loTypeId="urn:microsoft.com/office/officeart/2005/8/layout/chart3" loCatId="cycle" qsTypeId="urn:microsoft.com/office/officeart/2005/8/quickstyle/simple1" qsCatId="simple" csTypeId="urn:microsoft.com/office/officeart/2005/8/colors/accent1_2" csCatId="accent1" phldr="1"/>
      <dgm:spPr/>
    </dgm:pt>
    <dgm:pt modelId="{40354CD5-5DFA-4316-A07B-19D8BDF59F3C}">
      <dgm:prSet phldrT="[Text]" custT="1"/>
      <dgm:spPr>
        <a:solidFill>
          <a:srgbClr val="0070C0"/>
        </a:solidFill>
      </dgm:spPr>
      <dgm:t>
        <a:bodyPr/>
        <a:lstStyle/>
        <a:p>
          <a:pPr algn="ctr"/>
          <a:r>
            <a:rPr lang="en-IN" sz="2100" b="1" i="0" u="none" dirty="0"/>
            <a:t>Short Term Funding</a:t>
          </a:r>
          <a:endParaRPr lang="en-IN" sz="2100" b="1" dirty="0"/>
        </a:p>
      </dgm:t>
    </dgm:pt>
    <dgm:pt modelId="{65F42F78-37B0-40FB-A8F6-57839C05F4A2}" type="parTrans" cxnId="{548745C1-968C-41D0-B2CF-5E112CEF2BF9}">
      <dgm:prSet/>
      <dgm:spPr/>
      <dgm:t>
        <a:bodyPr/>
        <a:lstStyle/>
        <a:p>
          <a:endParaRPr lang="en-IN"/>
        </a:p>
      </dgm:t>
    </dgm:pt>
    <dgm:pt modelId="{D9EC76AB-2546-414F-8FF2-6DD89C1A6B1A}" type="sibTrans" cxnId="{548745C1-968C-41D0-B2CF-5E112CEF2BF9}">
      <dgm:prSet/>
      <dgm:spPr/>
      <dgm:t>
        <a:bodyPr/>
        <a:lstStyle/>
        <a:p>
          <a:endParaRPr lang="en-IN"/>
        </a:p>
      </dgm:t>
    </dgm:pt>
    <dgm:pt modelId="{0350E230-19EF-4328-A967-6126344F984C}">
      <dgm:prSet phldrT="[Text]" custT="1"/>
      <dgm:spPr>
        <a:solidFill>
          <a:srgbClr val="002060"/>
        </a:solidFill>
      </dgm:spPr>
      <dgm:t>
        <a:bodyPr/>
        <a:lstStyle/>
        <a:p>
          <a:pPr algn="ctr"/>
          <a:r>
            <a:rPr lang="en-IN" sz="2100" b="1" i="0" u="none" dirty="0"/>
            <a:t>Credit Control and Protection</a:t>
          </a:r>
          <a:endParaRPr lang="en-IN" sz="2100" b="1" dirty="0"/>
        </a:p>
      </dgm:t>
    </dgm:pt>
    <dgm:pt modelId="{226EEB40-E1AB-4446-9F13-3A64E58018FF}" type="parTrans" cxnId="{9D47BE43-5D21-47C4-96AE-69CF730C0040}">
      <dgm:prSet/>
      <dgm:spPr/>
      <dgm:t>
        <a:bodyPr/>
        <a:lstStyle/>
        <a:p>
          <a:endParaRPr lang="en-IN"/>
        </a:p>
      </dgm:t>
    </dgm:pt>
    <dgm:pt modelId="{ADFF79AB-DEA7-4588-8018-7315801A357E}" type="sibTrans" cxnId="{9D47BE43-5D21-47C4-96AE-69CF730C0040}">
      <dgm:prSet/>
      <dgm:spPr/>
      <dgm:t>
        <a:bodyPr/>
        <a:lstStyle/>
        <a:p>
          <a:endParaRPr lang="en-IN"/>
        </a:p>
      </dgm:t>
    </dgm:pt>
    <dgm:pt modelId="{B2C32DC1-6532-4B43-A4C4-11457AF13E55}">
      <dgm:prSet phldrT="[Text]" custT="1"/>
      <dgm:spPr>
        <a:solidFill>
          <a:srgbClr val="002060"/>
        </a:solidFill>
      </dgm:spPr>
      <dgm:t>
        <a:bodyPr/>
        <a:lstStyle/>
        <a:p>
          <a:r>
            <a:rPr lang="en-IN" sz="2100" b="1" i="0" u="none" dirty="0"/>
            <a:t>Collection Facility</a:t>
          </a:r>
          <a:endParaRPr lang="en-IN" sz="2100" b="1" dirty="0"/>
        </a:p>
      </dgm:t>
    </dgm:pt>
    <dgm:pt modelId="{C8439893-ACF4-401F-9F10-59876927B08F}" type="parTrans" cxnId="{8EB67330-C603-46F1-BBB4-3D7697BB0B1F}">
      <dgm:prSet/>
      <dgm:spPr/>
      <dgm:t>
        <a:bodyPr/>
        <a:lstStyle/>
        <a:p>
          <a:endParaRPr lang="en-IN"/>
        </a:p>
      </dgm:t>
    </dgm:pt>
    <dgm:pt modelId="{E9C9B1AC-4885-45B2-92B2-CAB88C5BFA72}" type="sibTrans" cxnId="{8EB67330-C603-46F1-BBB4-3D7697BB0B1F}">
      <dgm:prSet/>
      <dgm:spPr/>
      <dgm:t>
        <a:bodyPr/>
        <a:lstStyle/>
        <a:p>
          <a:endParaRPr lang="en-IN"/>
        </a:p>
      </dgm:t>
    </dgm:pt>
    <dgm:pt modelId="{93067193-4CA9-493F-B3DD-700B844EEED3}">
      <dgm:prSet phldrT="[Text]" custT="1"/>
      <dgm:spPr>
        <a:solidFill>
          <a:srgbClr val="002060"/>
        </a:solidFill>
      </dgm:spPr>
      <dgm:t>
        <a:bodyPr/>
        <a:lstStyle/>
        <a:p>
          <a:r>
            <a:rPr lang="en-IN" sz="2100" b="1" i="0" u="none" dirty="0"/>
            <a:t>Sales Ledger </a:t>
          </a:r>
          <a:r>
            <a:rPr lang="en-IN" sz="2100" b="1" i="0" u="none" dirty="0" err="1"/>
            <a:t>Mngmt</a:t>
          </a:r>
          <a:r>
            <a:rPr lang="en-IN" sz="2100" b="1" i="0" u="none" dirty="0"/>
            <a:t>.</a:t>
          </a:r>
          <a:endParaRPr lang="en-IN" sz="2100" b="1" dirty="0"/>
        </a:p>
      </dgm:t>
    </dgm:pt>
    <dgm:pt modelId="{A074A873-3B4E-49EE-AD2D-02162C281E0E}" type="parTrans" cxnId="{D6E59CC2-EFAE-46DC-A369-33D74EB27D3C}">
      <dgm:prSet/>
      <dgm:spPr/>
      <dgm:t>
        <a:bodyPr/>
        <a:lstStyle/>
        <a:p>
          <a:endParaRPr lang="en-IN"/>
        </a:p>
      </dgm:t>
    </dgm:pt>
    <dgm:pt modelId="{44C27E27-8625-4F7D-9317-9F652E58D69E}" type="sibTrans" cxnId="{D6E59CC2-EFAE-46DC-A369-33D74EB27D3C}">
      <dgm:prSet/>
      <dgm:spPr/>
      <dgm:t>
        <a:bodyPr/>
        <a:lstStyle/>
        <a:p>
          <a:endParaRPr lang="en-IN"/>
        </a:p>
      </dgm:t>
    </dgm:pt>
    <dgm:pt modelId="{C7602B4F-6656-4392-BB3D-BF4BE02CFF65}">
      <dgm:prSet phldrT="[Text]" custT="1"/>
      <dgm:spPr>
        <a:solidFill>
          <a:srgbClr val="002060"/>
        </a:solidFill>
      </dgm:spPr>
      <dgm:t>
        <a:bodyPr/>
        <a:lstStyle/>
        <a:p>
          <a:r>
            <a:rPr lang="en-IN" sz="2100" b="1" i="0" u="none" dirty="0"/>
            <a:t>Advisory Services</a:t>
          </a:r>
          <a:endParaRPr lang="en-IN" sz="2100" b="1" dirty="0"/>
        </a:p>
      </dgm:t>
    </dgm:pt>
    <dgm:pt modelId="{946651A6-68B8-4187-9E75-4D47983BB457}" type="parTrans" cxnId="{E6BC8A82-8ADE-441D-BBC5-977D5D9E6D11}">
      <dgm:prSet/>
      <dgm:spPr/>
      <dgm:t>
        <a:bodyPr/>
        <a:lstStyle/>
        <a:p>
          <a:endParaRPr lang="en-IN"/>
        </a:p>
      </dgm:t>
    </dgm:pt>
    <dgm:pt modelId="{DD123B1B-580A-47C8-8484-1AA47D1C1FE3}" type="sibTrans" cxnId="{E6BC8A82-8ADE-441D-BBC5-977D5D9E6D11}">
      <dgm:prSet/>
      <dgm:spPr/>
      <dgm:t>
        <a:bodyPr/>
        <a:lstStyle/>
        <a:p>
          <a:endParaRPr lang="en-IN"/>
        </a:p>
      </dgm:t>
    </dgm:pt>
    <dgm:pt modelId="{0CA28CAC-F6CE-4CC6-AA81-C511440E4D40}" type="pres">
      <dgm:prSet presAssocID="{BE01BA40-32E7-4271-9AB5-66F00AF87439}" presName="compositeShape" presStyleCnt="0">
        <dgm:presLayoutVars>
          <dgm:chMax val="7"/>
          <dgm:dir/>
          <dgm:resizeHandles val="exact"/>
        </dgm:presLayoutVars>
      </dgm:prSet>
      <dgm:spPr/>
    </dgm:pt>
    <dgm:pt modelId="{F0F381DA-5EB7-4B4D-A590-BFB936671F39}" type="pres">
      <dgm:prSet presAssocID="{BE01BA40-32E7-4271-9AB5-66F00AF87439}" presName="wedge1" presStyleLbl="node1" presStyleIdx="0" presStyleCnt="5"/>
      <dgm:spPr/>
    </dgm:pt>
    <dgm:pt modelId="{82A54E04-F2CB-49E5-81E8-71871F7C0E77}" type="pres">
      <dgm:prSet presAssocID="{BE01BA40-32E7-4271-9AB5-66F00AF87439}" presName="wedge1Tx" presStyleLbl="node1" presStyleIdx="0" presStyleCnt="5">
        <dgm:presLayoutVars>
          <dgm:chMax val="0"/>
          <dgm:chPref val="0"/>
          <dgm:bulletEnabled val="1"/>
        </dgm:presLayoutVars>
      </dgm:prSet>
      <dgm:spPr/>
    </dgm:pt>
    <dgm:pt modelId="{6F2AFCB6-02E1-4282-8339-A755CADCD759}" type="pres">
      <dgm:prSet presAssocID="{BE01BA40-32E7-4271-9AB5-66F00AF87439}" presName="wedge2" presStyleLbl="node1" presStyleIdx="1" presStyleCnt="5"/>
      <dgm:spPr/>
    </dgm:pt>
    <dgm:pt modelId="{5E907742-47C6-48AB-85E9-A90F9FB7EA12}" type="pres">
      <dgm:prSet presAssocID="{BE01BA40-32E7-4271-9AB5-66F00AF87439}" presName="wedge2Tx" presStyleLbl="node1" presStyleIdx="1" presStyleCnt="5">
        <dgm:presLayoutVars>
          <dgm:chMax val="0"/>
          <dgm:chPref val="0"/>
          <dgm:bulletEnabled val="1"/>
        </dgm:presLayoutVars>
      </dgm:prSet>
      <dgm:spPr/>
    </dgm:pt>
    <dgm:pt modelId="{72E615BE-8F08-41B1-B3C2-294BD57292AE}" type="pres">
      <dgm:prSet presAssocID="{BE01BA40-32E7-4271-9AB5-66F00AF87439}" presName="wedge3" presStyleLbl="node1" presStyleIdx="2" presStyleCnt="5"/>
      <dgm:spPr/>
    </dgm:pt>
    <dgm:pt modelId="{70F65DA9-C884-4FC9-9777-F22CFE8A9EB4}" type="pres">
      <dgm:prSet presAssocID="{BE01BA40-32E7-4271-9AB5-66F00AF87439}" presName="wedge3Tx" presStyleLbl="node1" presStyleIdx="2" presStyleCnt="5">
        <dgm:presLayoutVars>
          <dgm:chMax val="0"/>
          <dgm:chPref val="0"/>
          <dgm:bulletEnabled val="1"/>
        </dgm:presLayoutVars>
      </dgm:prSet>
      <dgm:spPr/>
    </dgm:pt>
    <dgm:pt modelId="{BF3EB91C-F444-4240-9394-841834F5668B}" type="pres">
      <dgm:prSet presAssocID="{BE01BA40-32E7-4271-9AB5-66F00AF87439}" presName="wedge4" presStyleLbl="node1" presStyleIdx="3" presStyleCnt="5"/>
      <dgm:spPr/>
    </dgm:pt>
    <dgm:pt modelId="{207ABBCD-52CD-453C-8A59-7B04B2AEA330}" type="pres">
      <dgm:prSet presAssocID="{BE01BA40-32E7-4271-9AB5-66F00AF87439}" presName="wedge4Tx" presStyleLbl="node1" presStyleIdx="3" presStyleCnt="5">
        <dgm:presLayoutVars>
          <dgm:chMax val="0"/>
          <dgm:chPref val="0"/>
          <dgm:bulletEnabled val="1"/>
        </dgm:presLayoutVars>
      </dgm:prSet>
      <dgm:spPr/>
    </dgm:pt>
    <dgm:pt modelId="{692C85AB-9CFD-434C-8319-9AFBFFEFF7B1}" type="pres">
      <dgm:prSet presAssocID="{BE01BA40-32E7-4271-9AB5-66F00AF87439}" presName="wedge5" presStyleLbl="node1" presStyleIdx="4" presStyleCnt="5"/>
      <dgm:spPr/>
    </dgm:pt>
    <dgm:pt modelId="{37C2C901-D2A7-4187-A7D4-B12B7A471957}" type="pres">
      <dgm:prSet presAssocID="{BE01BA40-32E7-4271-9AB5-66F00AF87439}" presName="wedge5Tx" presStyleLbl="node1" presStyleIdx="4" presStyleCnt="5">
        <dgm:presLayoutVars>
          <dgm:chMax val="0"/>
          <dgm:chPref val="0"/>
          <dgm:bulletEnabled val="1"/>
        </dgm:presLayoutVars>
      </dgm:prSet>
      <dgm:spPr/>
    </dgm:pt>
  </dgm:ptLst>
  <dgm:cxnLst>
    <dgm:cxn modelId="{C087190D-4B68-4874-B252-069CE8504FBE}" type="presOf" srcId="{BE01BA40-32E7-4271-9AB5-66F00AF87439}" destId="{0CA28CAC-F6CE-4CC6-AA81-C511440E4D40}" srcOrd="0" destOrd="0" presId="urn:microsoft.com/office/officeart/2005/8/layout/chart3"/>
    <dgm:cxn modelId="{569AD112-3FC5-4DC5-8214-8926FF3340B1}" type="presOf" srcId="{0350E230-19EF-4328-A967-6126344F984C}" destId="{6F2AFCB6-02E1-4282-8339-A755CADCD759}" srcOrd="0" destOrd="0" presId="urn:microsoft.com/office/officeart/2005/8/layout/chart3"/>
    <dgm:cxn modelId="{8EB67330-C603-46F1-BBB4-3D7697BB0B1F}" srcId="{BE01BA40-32E7-4271-9AB5-66F00AF87439}" destId="{B2C32DC1-6532-4B43-A4C4-11457AF13E55}" srcOrd="2" destOrd="0" parTransId="{C8439893-ACF4-401F-9F10-59876927B08F}" sibTransId="{E9C9B1AC-4885-45B2-92B2-CAB88C5BFA72}"/>
    <dgm:cxn modelId="{9D47BE43-5D21-47C4-96AE-69CF730C0040}" srcId="{BE01BA40-32E7-4271-9AB5-66F00AF87439}" destId="{0350E230-19EF-4328-A967-6126344F984C}" srcOrd="1" destOrd="0" parTransId="{226EEB40-E1AB-4446-9F13-3A64E58018FF}" sibTransId="{ADFF79AB-DEA7-4588-8018-7315801A357E}"/>
    <dgm:cxn modelId="{D28C4169-3217-4361-A624-6F8298592764}" type="presOf" srcId="{0350E230-19EF-4328-A967-6126344F984C}" destId="{5E907742-47C6-48AB-85E9-A90F9FB7EA12}" srcOrd="1" destOrd="0" presId="urn:microsoft.com/office/officeart/2005/8/layout/chart3"/>
    <dgm:cxn modelId="{7E190674-6405-4E8C-BE8D-465ED6CA711D}" type="presOf" srcId="{93067193-4CA9-493F-B3DD-700B844EEED3}" destId="{BF3EB91C-F444-4240-9394-841834F5668B}" srcOrd="0" destOrd="0" presId="urn:microsoft.com/office/officeart/2005/8/layout/chart3"/>
    <dgm:cxn modelId="{E6BC8A82-8ADE-441D-BBC5-977D5D9E6D11}" srcId="{BE01BA40-32E7-4271-9AB5-66F00AF87439}" destId="{C7602B4F-6656-4392-BB3D-BF4BE02CFF65}" srcOrd="4" destOrd="0" parTransId="{946651A6-68B8-4187-9E75-4D47983BB457}" sibTransId="{DD123B1B-580A-47C8-8484-1AA47D1C1FE3}"/>
    <dgm:cxn modelId="{DF6D8883-8549-473A-9947-46E994BFFCF7}" type="presOf" srcId="{93067193-4CA9-493F-B3DD-700B844EEED3}" destId="{207ABBCD-52CD-453C-8A59-7B04B2AEA330}" srcOrd="1" destOrd="0" presId="urn:microsoft.com/office/officeart/2005/8/layout/chart3"/>
    <dgm:cxn modelId="{92541793-6EE9-4D8D-9C2E-3DA49D6B9BB2}" type="presOf" srcId="{40354CD5-5DFA-4316-A07B-19D8BDF59F3C}" destId="{82A54E04-F2CB-49E5-81E8-71871F7C0E77}" srcOrd="1" destOrd="0" presId="urn:microsoft.com/office/officeart/2005/8/layout/chart3"/>
    <dgm:cxn modelId="{548745C1-968C-41D0-B2CF-5E112CEF2BF9}" srcId="{BE01BA40-32E7-4271-9AB5-66F00AF87439}" destId="{40354CD5-5DFA-4316-A07B-19D8BDF59F3C}" srcOrd="0" destOrd="0" parTransId="{65F42F78-37B0-40FB-A8F6-57839C05F4A2}" sibTransId="{D9EC76AB-2546-414F-8FF2-6DD89C1A6B1A}"/>
    <dgm:cxn modelId="{D6E59CC2-EFAE-46DC-A369-33D74EB27D3C}" srcId="{BE01BA40-32E7-4271-9AB5-66F00AF87439}" destId="{93067193-4CA9-493F-B3DD-700B844EEED3}" srcOrd="3" destOrd="0" parTransId="{A074A873-3B4E-49EE-AD2D-02162C281E0E}" sibTransId="{44C27E27-8625-4F7D-9317-9F652E58D69E}"/>
    <dgm:cxn modelId="{74CA64CF-DF03-4502-8FE0-D41D7F8CB2B3}" type="presOf" srcId="{40354CD5-5DFA-4316-A07B-19D8BDF59F3C}" destId="{F0F381DA-5EB7-4B4D-A590-BFB936671F39}" srcOrd="0" destOrd="0" presId="urn:microsoft.com/office/officeart/2005/8/layout/chart3"/>
    <dgm:cxn modelId="{A89F50D0-072C-4FF0-87F8-246ED411CBB0}" type="presOf" srcId="{C7602B4F-6656-4392-BB3D-BF4BE02CFF65}" destId="{37C2C901-D2A7-4187-A7D4-B12B7A471957}" srcOrd="1" destOrd="0" presId="urn:microsoft.com/office/officeart/2005/8/layout/chart3"/>
    <dgm:cxn modelId="{002600F2-B0E7-4EC3-8F4B-F76A53999671}" type="presOf" srcId="{C7602B4F-6656-4392-BB3D-BF4BE02CFF65}" destId="{692C85AB-9CFD-434C-8319-9AFBFFEFF7B1}" srcOrd="0" destOrd="0" presId="urn:microsoft.com/office/officeart/2005/8/layout/chart3"/>
    <dgm:cxn modelId="{963F93F5-1E27-412D-8E77-A582AC8855EB}" type="presOf" srcId="{B2C32DC1-6532-4B43-A4C4-11457AF13E55}" destId="{70F65DA9-C884-4FC9-9777-F22CFE8A9EB4}" srcOrd="1" destOrd="0" presId="urn:microsoft.com/office/officeart/2005/8/layout/chart3"/>
    <dgm:cxn modelId="{E7B124FF-1A8C-4643-B502-E37A73FE7356}" type="presOf" srcId="{B2C32DC1-6532-4B43-A4C4-11457AF13E55}" destId="{72E615BE-8F08-41B1-B3C2-294BD57292AE}" srcOrd="0" destOrd="0" presId="urn:microsoft.com/office/officeart/2005/8/layout/chart3"/>
    <dgm:cxn modelId="{0DA086EC-D5F4-4E16-ACE3-ADA5AF0C894F}" type="presParOf" srcId="{0CA28CAC-F6CE-4CC6-AA81-C511440E4D40}" destId="{F0F381DA-5EB7-4B4D-A590-BFB936671F39}" srcOrd="0" destOrd="0" presId="urn:microsoft.com/office/officeart/2005/8/layout/chart3"/>
    <dgm:cxn modelId="{3A5AEBE4-E89A-4451-BDA1-1956AA41CD95}" type="presParOf" srcId="{0CA28CAC-F6CE-4CC6-AA81-C511440E4D40}" destId="{82A54E04-F2CB-49E5-81E8-71871F7C0E77}" srcOrd="1" destOrd="0" presId="urn:microsoft.com/office/officeart/2005/8/layout/chart3"/>
    <dgm:cxn modelId="{4C5C20FA-7E51-42A9-9422-35320C0F5601}" type="presParOf" srcId="{0CA28CAC-F6CE-4CC6-AA81-C511440E4D40}" destId="{6F2AFCB6-02E1-4282-8339-A755CADCD759}" srcOrd="2" destOrd="0" presId="urn:microsoft.com/office/officeart/2005/8/layout/chart3"/>
    <dgm:cxn modelId="{14373AB2-1E09-4280-8220-F23182A5A704}" type="presParOf" srcId="{0CA28CAC-F6CE-4CC6-AA81-C511440E4D40}" destId="{5E907742-47C6-48AB-85E9-A90F9FB7EA12}" srcOrd="3" destOrd="0" presId="urn:microsoft.com/office/officeart/2005/8/layout/chart3"/>
    <dgm:cxn modelId="{37FF184E-52AE-4099-A787-F39829A16932}" type="presParOf" srcId="{0CA28CAC-F6CE-4CC6-AA81-C511440E4D40}" destId="{72E615BE-8F08-41B1-B3C2-294BD57292AE}" srcOrd="4" destOrd="0" presId="urn:microsoft.com/office/officeart/2005/8/layout/chart3"/>
    <dgm:cxn modelId="{1331B998-0240-48F0-8215-65E38023E61C}" type="presParOf" srcId="{0CA28CAC-F6CE-4CC6-AA81-C511440E4D40}" destId="{70F65DA9-C884-4FC9-9777-F22CFE8A9EB4}" srcOrd="5" destOrd="0" presId="urn:microsoft.com/office/officeart/2005/8/layout/chart3"/>
    <dgm:cxn modelId="{40C07C80-A1EF-4E94-B009-673873C71F12}" type="presParOf" srcId="{0CA28CAC-F6CE-4CC6-AA81-C511440E4D40}" destId="{BF3EB91C-F444-4240-9394-841834F5668B}" srcOrd="6" destOrd="0" presId="urn:microsoft.com/office/officeart/2005/8/layout/chart3"/>
    <dgm:cxn modelId="{333A4913-DC33-46CF-A29C-38606EB6867B}" type="presParOf" srcId="{0CA28CAC-F6CE-4CC6-AA81-C511440E4D40}" destId="{207ABBCD-52CD-453C-8A59-7B04B2AEA330}" srcOrd="7" destOrd="0" presId="urn:microsoft.com/office/officeart/2005/8/layout/chart3"/>
    <dgm:cxn modelId="{41404729-F305-49CC-A16A-B3E8C8FDA99F}" type="presParOf" srcId="{0CA28CAC-F6CE-4CC6-AA81-C511440E4D40}" destId="{692C85AB-9CFD-434C-8319-9AFBFFEFF7B1}" srcOrd="8" destOrd="0" presId="urn:microsoft.com/office/officeart/2005/8/layout/chart3"/>
    <dgm:cxn modelId="{C7C12FDE-1192-48F1-BCCB-95AA9F565AD1}" type="presParOf" srcId="{0CA28CAC-F6CE-4CC6-AA81-C511440E4D40}" destId="{37C2C901-D2A7-4187-A7D4-B12B7A471957}"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E01BA40-32E7-4271-9AB5-66F00AF87439}" type="doc">
      <dgm:prSet loTypeId="urn:microsoft.com/office/officeart/2005/8/layout/chart3" loCatId="cycle" qsTypeId="urn:microsoft.com/office/officeart/2005/8/quickstyle/simple1" qsCatId="simple" csTypeId="urn:microsoft.com/office/officeart/2005/8/colors/accent1_2" csCatId="accent1" phldr="1"/>
      <dgm:spPr/>
    </dgm:pt>
    <dgm:pt modelId="{40354CD5-5DFA-4316-A07B-19D8BDF59F3C}">
      <dgm:prSet phldrT="[Text]" custT="1"/>
      <dgm:spPr>
        <a:solidFill>
          <a:srgbClr val="0070C0"/>
        </a:solidFill>
      </dgm:spPr>
      <dgm:t>
        <a:bodyPr/>
        <a:lstStyle/>
        <a:p>
          <a:pPr algn="ctr"/>
          <a:r>
            <a:rPr lang="en-IN" sz="2100" b="1" i="0" u="none" dirty="0"/>
            <a:t>Advisory Services</a:t>
          </a:r>
          <a:endParaRPr lang="en-IN" sz="2100" b="1" dirty="0"/>
        </a:p>
      </dgm:t>
    </dgm:pt>
    <dgm:pt modelId="{65F42F78-37B0-40FB-A8F6-57839C05F4A2}" type="parTrans" cxnId="{548745C1-968C-41D0-B2CF-5E112CEF2BF9}">
      <dgm:prSet/>
      <dgm:spPr/>
      <dgm:t>
        <a:bodyPr/>
        <a:lstStyle/>
        <a:p>
          <a:endParaRPr lang="en-IN"/>
        </a:p>
      </dgm:t>
    </dgm:pt>
    <dgm:pt modelId="{D9EC76AB-2546-414F-8FF2-6DD89C1A6B1A}" type="sibTrans" cxnId="{548745C1-968C-41D0-B2CF-5E112CEF2BF9}">
      <dgm:prSet/>
      <dgm:spPr/>
      <dgm:t>
        <a:bodyPr/>
        <a:lstStyle/>
        <a:p>
          <a:endParaRPr lang="en-IN"/>
        </a:p>
      </dgm:t>
    </dgm:pt>
    <dgm:pt modelId="{0350E230-19EF-4328-A967-6126344F984C}">
      <dgm:prSet phldrT="[Text]" custT="1"/>
      <dgm:spPr>
        <a:solidFill>
          <a:srgbClr val="002060"/>
        </a:solidFill>
      </dgm:spPr>
      <dgm:t>
        <a:bodyPr/>
        <a:lstStyle/>
        <a:p>
          <a:pPr algn="ctr"/>
          <a:r>
            <a:rPr lang="en-IN" sz="2100" b="1" i="0" u="none" dirty="0"/>
            <a:t>Short Term Funding</a:t>
          </a:r>
          <a:endParaRPr lang="en-IN" sz="2100" b="1" dirty="0"/>
        </a:p>
      </dgm:t>
    </dgm:pt>
    <dgm:pt modelId="{226EEB40-E1AB-4446-9F13-3A64E58018FF}" type="parTrans" cxnId="{9D47BE43-5D21-47C4-96AE-69CF730C0040}">
      <dgm:prSet/>
      <dgm:spPr/>
      <dgm:t>
        <a:bodyPr/>
        <a:lstStyle/>
        <a:p>
          <a:endParaRPr lang="en-IN"/>
        </a:p>
      </dgm:t>
    </dgm:pt>
    <dgm:pt modelId="{ADFF79AB-DEA7-4588-8018-7315801A357E}" type="sibTrans" cxnId="{9D47BE43-5D21-47C4-96AE-69CF730C0040}">
      <dgm:prSet/>
      <dgm:spPr/>
      <dgm:t>
        <a:bodyPr/>
        <a:lstStyle/>
        <a:p>
          <a:endParaRPr lang="en-IN"/>
        </a:p>
      </dgm:t>
    </dgm:pt>
    <dgm:pt modelId="{B2C32DC1-6532-4B43-A4C4-11457AF13E55}">
      <dgm:prSet phldrT="[Text]" custT="1"/>
      <dgm:spPr>
        <a:solidFill>
          <a:srgbClr val="002060"/>
        </a:solidFill>
      </dgm:spPr>
      <dgm:t>
        <a:bodyPr/>
        <a:lstStyle/>
        <a:p>
          <a:r>
            <a:rPr lang="en-IN" sz="2100" b="1" i="0" u="none" dirty="0"/>
            <a:t>Credit Control and Protection</a:t>
          </a:r>
          <a:endParaRPr lang="en-IN" sz="2100" b="1" dirty="0"/>
        </a:p>
      </dgm:t>
    </dgm:pt>
    <dgm:pt modelId="{C8439893-ACF4-401F-9F10-59876927B08F}" type="parTrans" cxnId="{8EB67330-C603-46F1-BBB4-3D7697BB0B1F}">
      <dgm:prSet/>
      <dgm:spPr/>
      <dgm:t>
        <a:bodyPr/>
        <a:lstStyle/>
        <a:p>
          <a:endParaRPr lang="en-IN"/>
        </a:p>
      </dgm:t>
    </dgm:pt>
    <dgm:pt modelId="{E9C9B1AC-4885-45B2-92B2-CAB88C5BFA72}" type="sibTrans" cxnId="{8EB67330-C603-46F1-BBB4-3D7697BB0B1F}">
      <dgm:prSet/>
      <dgm:spPr/>
      <dgm:t>
        <a:bodyPr/>
        <a:lstStyle/>
        <a:p>
          <a:endParaRPr lang="en-IN"/>
        </a:p>
      </dgm:t>
    </dgm:pt>
    <dgm:pt modelId="{93067193-4CA9-493F-B3DD-700B844EEED3}">
      <dgm:prSet phldrT="[Text]" custT="1"/>
      <dgm:spPr>
        <a:solidFill>
          <a:srgbClr val="002060"/>
        </a:solidFill>
      </dgm:spPr>
      <dgm:t>
        <a:bodyPr/>
        <a:lstStyle/>
        <a:p>
          <a:r>
            <a:rPr lang="en-IN" sz="2100" b="1" i="0" u="none" dirty="0"/>
            <a:t>Collection Facility</a:t>
          </a:r>
          <a:endParaRPr lang="en-IN" sz="2100" b="1" dirty="0"/>
        </a:p>
      </dgm:t>
    </dgm:pt>
    <dgm:pt modelId="{A074A873-3B4E-49EE-AD2D-02162C281E0E}" type="parTrans" cxnId="{D6E59CC2-EFAE-46DC-A369-33D74EB27D3C}">
      <dgm:prSet/>
      <dgm:spPr/>
      <dgm:t>
        <a:bodyPr/>
        <a:lstStyle/>
        <a:p>
          <a:endParaRPr lang="en-IN"/>
        </a:p>
      </dgm:t>
    </dgm:pt>
    <dgm:pt modelId="{44C27E27-8625-4F7D-9317-9F652E58D69E}" type="sibTrans" cxnId="{D6E59CC2-EFAE-46DC-A369-33D74EB27D3C}">
      <dgm:prSet/>
      <dgm:spPr/>
      <dgm:t>
        <a:bodyPr/>
        <a:lstStyle/>
        <a:p>
          <a:endParaRPr lang="en-IN"/>
        </a:p>
      </dgm:t>
    </dgm:pt>
    <dgm:pt modelId="{C7602B4F-6656-4392-BB3D-BF4BE02CFF65}">
      <dgm:prSet phldrT="[Text]" custT="1"/>
      <dgm:spPr>
        <a:solidFill>
          <a:srgbClr val="002060"/>
        </a:solidFill>
      </dgm:spPr>
      <dgm:t>
        <a:bodyPr/>
        <a:lstStyle/>
        <a:p>
          <a:r>
            <a:rPr lang="en-IN" sz="2100" b="1" i="0" u="none" dirty="0"/>
            <a:t>Sales Ledger Management</a:t>
          </a:r>
          <a:endParaRPr lang="en-IN" sz="2100" b="1" dirty="0"/>
        </a:p>
      </dgm:t>
    </dgm:pt>
    <dgm:pt modelId="{946651A6-68B8-4187-9E75-4D47983BB457}" type="parTrans" cxnId="{E6BC8A82-8ADE-441D-BBC5-977D5D9E6D11}">
      <dgm:prSet/>
      <dgm:spPr/>
      <dgm:t>
        <a:bodyPr/>
        <a:lstStyle/>
        <a:p>
          <a:endParaRPr lang="en-IN"/>
        </a:p>
      </dgm:t>
    </dgm:pt>
    <dgm:pt modelId="{DD123B1B-580A-47C8-8484-1AA47D1C1FE3}" type="sibTrans" cxnId="{E6BC8A82-8ADE-441D-BBC5-977D5D9E6D11}">
      <dgm:prSet/>
      <dgm:spPr/>
      <dgm:t>
        <a:bodyPr/>
        <a:lstStyle/>
        <a:p>
          <a:endParaRPr lang="en-IN"/>
        </a:p>
      </dgm:t>
    </dgm:pt>
    <dgm:pt modelId="{0CA28CAC-F6CE-4CC6-AA81-C511440E4D40}" type="pres">
      <dgm:prSet presAssocID="{BE01BA40-32E7-4271-9AB5-66F00AF87439}" presName="compositeShape" presStyleCnt="0">
        <dgm:presLayoutVars>
          <dgm:chMax val="7"/>
          <dgm:dir/>
          <dgm:resizeHandles val="exact"/>
        </dgm:presLayoutVars>
      </dgm:prSet>
      <dgm:spPr/>
    </dgm:pt>
    <dgm:pt modelId="{F0F381DA-5EB7-4B4D-A590-BFB936671F39}" type="pres">
      <dgm:prSet presAssocID="{BE01BA40-32E7-4271-9AB5-66F00AF87439}" presName="wedge1" presStyleLbl="node1" presStyleIdx="0" presStyleCnt="5"/>
      <dgm:spPr/>
    </dgm:pt>
    <dgm:pt modelId="{82A54E04-F2CB-49E5-81E8-71871F7C0E77}" type="pres">
      <dgm:prSet presAssocID="{BE01BA40-32E7-4271-9AB5-66F00AF87439}" presName="wedge1Tx" presStyleLbl="node1" presStyleIdx="0" presStyleCnt="5">
        <dgm:presLayoutVars>
          <dgm:chMax val="0"/>
          <dgm:chPref val="0"/>
          <dgm:bulletEnabled val="1"/>
        </dgm:presLayoutVars>
      </dgm:prSet>
      <dgm:spPr/>
    </dgm:pt>
    <dgm:pt modelId="{6F2AFCB6-02E1-4282-8339-A755CADCD759}" type="pres">
      <dgm:prSet presAssocID="{BE01BA40-32E7-4271-9AB5-66F00AF87439}" presName="wedge2" presStyleLbl="node1" presStyleIdx="1" presStyleCnt="5"/>
      <dgm:spPr/>
    </dgm:pt>
    <dgm:pt modelId="{5E907742-47C6-48AB-85E9-A90F9FB7EA12}" type="pres">
      <dgm:prSet presAssocID="{BE01BA40-32E7-4271-9AB5-66F00AF87439}" presName="wedge2Tx" presStyleLbl="node1" presStyleIdx="1" presStyleCnt="5">
        <dgm:presLayoutVars>
          <dgm:chMax val="0"/>
          <dgm:chPref val="0"/>
          <dgm:bulletEnabled val="1"/>
        </dgm:presLayoutVars>
      </dgm:prSet>
      <dgm:spPr/>
    </dgm:pt>
    <dgm:pt modelId="{72E615BE-8F08-41B1-B3C2-294BD57292AE}" type="pres">
      <dgm:prSet presAssocID="{BE01BA40-32E7-4271-9AB5-66F00AF87439}" presName="wedge3" presStyleLbl="node1" presStyleIdx="2" presStyleCnt="5"/>
      <dgm:spPr/>
    </dgm:pt>
    <dgm:pt modelId="{70F65DA9-C884-4FC9-9777-F22CFE8A9EB4}" type="pres">
      <dgm:prSet presAssocID="{BE01BA40-32E7-4271-9AB5-66F00AF87439}" presName="wedge3Tx" presStyleLbl="node1" presStyleIdx="2" presStyleCnt="5">
        <dgm:presLayoutVars>
          <dgm:chMax val="0"/>
          <dgm:chPref val="0"/>
          <dgm:bulletEnabled val="1"/>
        </dgm:presLayoutVars>
      </dgm:prSet>
      <dgm:spPr/>
    </dgm:pt>
    <dgm:pt modelId="{BF3EB91C-F444-4240-9394-841834F5668B}" type="pres">
      <dgm:prSet presAssocID="{BE01BA40-32E7-4271-9AB5-66F00AF87439}" presName="wedge4" presStyleLbl="node1" presStyleIdx="3" presStyleCnt="5"/>
      <dgm:spPr/>
    </dgm:pt>
    <dgm:pt modelId="{207ABBCD-52CD-453C-8A59-7B04B2AEA330}" type="pres">
      <dgm:prSet presAssocID="{BE01BA40-32E7-4271-9AB5-66F00AF87439}" presName="wedge4Tx" presStyleLbl="node1" presStyleIdx="3" presStyleCnt="5">
        <dgm:presLayoutVars>
          <dgm:chMax val="0"/>
          <dgm:chPref val="0"/>
          <dgm:bulletEnabled val="1"/>
        </dgm:presLayoutVars>
      </dgm:prSet>
      <dgm:spPr/>
    </dgm:pt>
    <dgm:pt modelId="{692C85AB-9CFD-434C-8319-9AFBFFEFF7B1}" type="pres">
      <dgm:prSet presAssocID="{BE01BA40-32E7-4271-9AB5-66F00AF87439}" presName="wedge5" presStyleLbl="node1" presStyleIdx="4" presStyleCnt="5"/>
      <dgm:spPr/>
    </dgm:pt>
    <dgm:pt modelId="{37C2C901-D2A7-4187-A7D4-B12B7A471957}" type="pres">
      <dgm:prSet presAssocID="{BE01BA40-32E7-4271-9AB5-66F00AF87439}" presName="wedge5Tx" presStyleLbl="node1" presStyleIdx="4" presStyleCnt="5">
        <dgm:presLayoutVars>
          <dgm:chMax val="0"/>
          <dgm:chPref val="0"/>
          <dgm:bulletEnabled val="1"/>
        </dgm:presLayoutVars>
      </dgm:prSet>
      <dgm:spPr/>
    </dgm:pt>
  </dgm:ptLst>
  <dgm:cxnLst>
    <dgm:cxn modelId="{C087190D-4B68-4874-B252-069CE8504FBE}" type="presOf" srcId="{BE01BA40-32E7-4271-9AB5-66F00AF87439}" destId="{0CA28CAC-F6CE-4CC6-AA81-C511440E4D40}" srcOrd="0" destOrd="0" presId="urn:microsoft.com/office/officeart/2005/8/layout/chart3"/>
    <dgm:cxn modelId="{569AD112-3FC5-4DC5-8214-8926FF3340B1}" type="presOf" srcId="{0350E230-19EF-4328-A967-6126344F984C}" destId="{6F2AFCB6-02E1-4282-8339-A755CADCD759}" srcOrd="0" destOrd="0" presId="urn:microsoft.com/office/officeart/2005/8/layout/chart3"/>
    <dgm:cxn modelId="{8EB67330-C603-46F1-BBB4-3D7697BB0B1F}" srcId="{BE01BA40-32E7-4271-9AB5-66F00AF87439}" destId="{B2C32DC1-6532-4B43-A4C4-11457AF13E55}" srcOrd="2" destOrd="0" parTransId="{C8439893-ACF4-401F-9F10-59876927B08F}" sibTransId="{E9C9B1AC-4885-45B2-92B2-CAB88C5BFA72}"/>
    <dgm:cxn modelId="{9D47BE43-5D21-47C4-96AE-69CF730C0040}" srcId="{BE01BA40-32E7-4271-9AB5-66F00AF87439}" destId="{0350E230-19EF-4328-A967-6126344F984C}" srcOrd="1" destOrd="0" parTransId="{226EEB40-E1AB-4446-9F13-3A64E58018FF}" sibTransId="{ADFF79AB-DEA7-4588-8018-7315801A357E}"/>
    <dgm:cxn modelId="{D28C4169-3217-4361-A624-6F8298592764}" type="presOf" srcId="{0350E230-19EF-4328-A967-6126344F984C}" destId="{5E907742-47C6-48AB-85E9-A90F9FB7EA12}" srcOrd="1" destOrd="0" presId="urn:microsoft.com/office/officeart/2005/8/layout/chart3"/>
    <dgm:cxn modelId="{7E190674-6405-4E8C-BE8D-465ED6CA711D}" type="presOf" srcId="{93067193-4CA9-493F-B3DD-700B844EEED3}" destId="{BF3EB91C-F444-4240-9394-841834F5668B}" srcOrd="0" destOrd="0" presId="urn:microsoft.com/office/officeart/2005/8/layout/chart3"/>
    <dgm:cxn modelId="{E6BC8A82-8ADE-441D-BBC5-977D5D9E6D11}" srcId="{BE01BA40-32E7-4271-9AB5-66F00AF87439}" destId="{C7602B4F-6656-4392-BB3D-BF4BE02CFF65}" srcOrd="4" destOrd="0" parTransId="{946651A6-68B8-4187-9E75-4D47983BB457}" sibTransId="{DD123B1B-580A-47C8-8484-1AA47D1C1FE3}"/>
    <dgm:cxn modelId="{DF6D8883-8549-473A-9947-46E994BFFCF7}" type="presOf" srcId="{93067193-4CA9-493F-B3DD-700B844EEED3}" destId="{207ABBCD-52CD-453C-8A59-7B04B2AEA330}" srcOrd="1" destOrd="0" presId="urn:microsoft.com/office/officeart/2005/8/layout/chart3"/>
    <dgm:cxn modelId="{92541793-6EE9-4D8D-9C2E-3DA49D6B9BB2}" type="presOf" srcId="{40354CD5-5DFA-4316-A07B-19D8BDF59F3C}" destId="{82A54E04-F2CB-49E5-81E8-71871F7C0E77}" srcOrd="1" destOrd="0" presId="urn:microsoft.com/office/officeart/2005/8/layout/chart3"/>
    <dgm:cxn modelId="{548745C1-968C-41D0-B2CF-5E112CEF2BF9}" srcId="{BE01BA40-32E7-4271-9AB5-66F00AF87439}" destId="{40354CD5-5DFA-4316-A07B-19D8BDF59F3C}" srcOrd="0" destOrd="0" parTransId="{65F42F78-37B0-40FB-A8F6-57839C05F4A2}" sibTransId="{D9EC76AB-2546-414F-8FF2-6DD89C1A6B1A}"/>
    <dgm:cxn modelId="{D6E59CC2-EFAE-46DC-A369-33D74EB27D3C}" srcId="{BE01BA40-32E7-4271-9AB5-66F00AF87439}" destId="{93067193-4CA9-493F-B3DD-700B844EEED3}" srcOrd="3" destOrd="0" parTransId="{A074A873-3B4E-49EE-AD2D-02162C281E0E}" sibTransId="{44C27E27-8625-4F7D-9317-9F652E58D69E}"/>
    <dgm:cxn modelId="{74CA64CF-DF03-4502-8FE0-D41D7F8CB2B3}" type="presOf" srcId="{40354CD5-5DFA-4316-A07B-19D8BDF59F3C}" destId="{F0F381DA-5EB7-4B4D-A590-BFB936671F39}" srcOrd="0" destOrd="0" presId="urn:microsoft.com/office/officeart/2005/8/layout/chart3"/>
    <dgm:cxn modelId="{A89F50D0-072C-4FF0-87F8-246ED411CBB0}" type="presOf" srcId="{C7602B4F-6656-4392-BB3D-BF4BE02CFF65}" destId="{37C2C901-D2A7-4187-A7D4-B12B7A471957}" srcOrd="1" destOrd="0" presId="urn:microsoft.com/office/officeart/2005/8/layout/chart3"/>
    <dgm:cxn modelId="{002600F2-B0E7-4EC3-8F4B-F76A53999671}" type="presOf" srcId="{C7602B4F-6656-4392-BB3D-BF4BE02CFF65}" destId="{692C85AB-9CFD-434C-8319-9AFBFFEFF7B1}" srcOrd="0" destOrd="0" presId="urn:microsoft.com/office/officeart/2005/8/layout/chart3"/>
    <dgm:cxn modelId="{963F93F5-1E27-412D-8E77-A582AC8855EB}" type="presOf" srcId="{B2C32DC1-6532-4B43-A4C4-11457AF13E55}" destId="{70F65DA9-C884-4FC9-9777-F22CFE8A9EB4}" srcOrd="1" destOrd="0" presId="urn:microsoft.com/office/officeart/2005/8/layout/chart3"/>
    <dgm:cxn modelId="{E7B124FF-1A8C-4643-B502-E37A73FE7356}" type="presOf" srcId="{B2C32DC1-6532-4B43-A4C4-11457AF13E55}" destId="{72E615BE-8F08-41B1-B3C2-294BD57292AE}" srcOrd="0" destOrd="0" presId="urn:microsoft.com/office/officeart/2005/8/layout/chart3"/>
    <dgm:cxn modelId="{0DA086EC-D5F4-4E16-ACE3-ADA5AF0C894F}" type="presParOf" srcId="{0CA28CAC-F6CE-4CC6-AA81-C511440E4D40}" destId="{F0F381DA-5EB7-4B4D-A590-BFB936671F39}" srcOrd="0" destOrd="0" presId="urn:microsoft.com/office/officeart/2005/8/layout/chart3"/>
    <dgm:cxn modelId="{3A5AEBE4-E89A-4451-BDA1-1956AA41CD95}" type="presParOf" srcId="{0CA28CAC-F6CE-4CC6-AA81-C511440E4D40}" destId="{82A54E04-F2CB-49E5-81E8-71871F7C0E77}" srcOrd="1" destOrd="0" presId="urn:microsoft.com/office/officeart/2005/8/layout/chart3"/>
    <dgm:cxn modelId="{4C5C20FA-7E51-42A9-9422-35320C0F5601}" type="presParOf" srcId="{0CA28CAC-F6CE-4CC6-AA81-C511440E4D40}" destId="{6F2AFCB6-02E1-4282-8339-A755CADCD759}" srcOrd="2" destOrd="0" presId="urn:microsoft.com/office/officeart/2005/8/layout/chart3"/>
    <dgm:cxn modelId="{14373AB2-1E09-4280-8220-F23182A5A704}" type="presParOf" srcId="{0CA28CAC-F6CE-4CC6-AA81-C511440E4D40}" destId="{5E907742-47C6-48AB-85E9-A90F9FB7EA12}" srcOrd="3" destOrd="0" presId="urn:microsoft.com/office/officeart/2005/8/layout/chart3"/>
    <dgm:cxn modelId="{37FF184E-52AE-4099-A787-F39829A16932}" type="presParOf" srcId="{0CA28CAC-F6CE-4CC6-AA81-C511440E4D40}" destId="{72E615BE-8F08-41B1-B3C2-294BD57292AE}" srcOrd="4" destOrd="0" presId="urn:microsoft.com/office/officeart/2005/8/layout/chart3"/>
    <dgm:cxn modelId="{1331B998-0240-48F0-8215-65E38023E61C}" type="presParOf" srcId="{0CA28CAC-F6CE-4CC6-AA81-C511440E4D40}" destId="{70F65DA9-C884-4FC9-9777-F22CFE8A9EB4}" srcOrd="5" destOrd="0" presId="urn:microsoft.com/office/officeart/2005/8/layout/chart3"/>
    <dgm:cxn modelId="{40C07C80-A1EF-4E94-B009-673873C71F12}" type="presParOf" srcId="{0CA28CAC-F6CE-4CC6-AA81-C511440E4D40}" destId="{BF3EB91C-F444-4240-9394-841834F5668B}" srcOrd="6" destOrd="0" presId="urn:microsoft.com/office/officeart/2005/8/layout/chart3"/>
    <dgm:cxn modelId="{333A4913-DC33-46CF-A29C-38606EB6867B}" type="presParOf" srcId="{0CA28CAC-F6CE-4CC6-AA81-C511440E4D40}" destId="{207ABBCD-52CD-453C-8A59-7B04B2AEA330}" srcOrd="7" destOrd="0" presId="urn:microsoft.com/office/officeart/2005/8/layout/chart3"/>
    <dgm:cxn modelId="{41404729-F305-49CC-A16A-B3E8C8FDA99F}" type="presParOf" srcId="{0CA28CAC-F6CE-4CC6-AA81-C511440E4D40}" destId="{692C85AB-9CFD-434C-8319-9AFBFFEFF7B1}" srcOrd="8" destOrd="0" presId="urn:microsoft.com/office/officeart/2005/8/layout/chart3"/>
    <dgm:cxn modelId="{C7C12FDE-1192-48F1-BCCB-95AA9F565AD1}" type="presParOf" srcId="{0CA28CAC-F6CE-4CC6-AA81-C511440E4D40}" destId="{37C2C901-D2A7-4187-A7D4-B12B7A471957}"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D5738D-D662-4E61-A02B-6235B5B52E5F}" type="doc">
      <dgm:prSet loTypeId="urn:microsoft.com/office/officeart/2005/8/layout/arrow5" loCatId="relationship" qsTypeId="urn:microsoft.com/office/officeart/2005/8/quickstyle/simple1" qsCatId="simple" csTypeId="urn:microsoft.com/office/officeart/2005/8/colors/accent5_2" csCatId="accent5" phldr="1"/>
      <dgm:spPr/>
      <dgm:t>
        <a:bodyPr/>
        <a:lstStyle/>
        <a:p>
          <a:endParaRPr lang="en-IN"/>
        </a:p>
      </dgm:t>
    </dgm:pt>
    <dgm:pt modelId="{654C6956-204E-4274-B7A8-39F701329193}">
      <dgm:prSet phldrT="[Text]" custT="1"/>
      <dgm:spPr/>
      <dgm:t>
        <a:bodyPr/>
        <a:lstStyle/>
        <a:p>
          <a:r>
            <a:rPr lang="en-US" sz="2200" b="1" i="0" u="sng" dirty="0"/>
            <a:t>Finance Charge</a:t>
          </a:r>
          <a:r>
            <a:rPr lang="en-US" sz="2200" b="0" i="0" u="none" dirty="0"/>
            <a:t>: This is the interest charged on the funds made available to the client by way of pre-payment against purchase of approved invoices.</a:t>
          </a:r>
          <a:endParaRPr lang="en-IN" sz="2200" dirty="0"/>
        </a:p>
      </dgm:t>
    </dgm:pt>
    <dgm:pt modelId="{DFA1A1D5-615F-4D39-823A-DF533443AFBA}" type="parTrans" cxnId="{2C43A615-17F8-4182-8820-C3A890006C4A}">
      <dgm:prSet/>
      <dgm:spPr/>
      <dgm:t>
        <a:bodyPr/>
        <a:lstStyle/>
        <a:p>
          <a:endParaRPr lang="en-IN"/>
        </a:p>
      </dgm:t>
    </dgm:pt>
    <dgm:pt modelId="{EDDAB47C-3E21-4B65-AF02-D2E17712FC3E}" type="sibTrans" cxnId="{2C43A615-17F8-4182-8820-C3A890006C4A}">
      <dgm:prSet/>
      <dgm:spPr/>
      <dgm:t>
        <a:bodyPr/>
        <a:lstStyle/>
        <a:p>
          <a:endParaRPr lang="en-IN"/>
        </a:p>
      </dgm:t>
    </dgm:pt>
    <dgm:pt modelId="{FF7EC3B4-2764-4219-9BB1-E008529313B9}">
      <dgm:prSet phldrT="[Text]" custT="1"/>
      <dgm:spPr/>
      <dgm:t>
        <a:bodyPr/>
        <a:lstStyle/>
        <a:p>
          <a:pPr>
            <a:buFont typeface="+mj-lt"/>
            <a:buAutoNum type="arabicPeriod"/>
          </a:pPr>
          <a:r>
            <a:rPr lang="en-US" sz="2200" b="1" i="0" u="sng" dirty="0"/>
            <a:t>Service Charge</a:t>
          </a:r>
          <a:r>
            <a:rPr lang="en-US" sz="2200" b="0" i="0" u="none" dirty="0"/>
            <a:t>: A nominal charge levied at monthly intervals to cover the cost of non-funding services such as collection, sales ledger administration and other advisory services.</a:t>
          </a:r>
          <a:endParaRPr lang="en-IN" sz="2200" dirty="0"/>
        </a:p>
      </dgm:t>
    </dgm:pt>
    <dgm:pt modelId="{9AAE55CD-088C-4486-8D36-9A077C0D9760}" type="parTrans" cxnId="{AE24FD3A-EA7B-45C1-AD5C-B29E697AC3CD}">
      <dgm:prSet/>
      <dgm:spPr/>
      <dgm:t>
        <a:bodyPr/>
        <a:lstStyle/>
        <a:p>
          <a:endParaRPr lang="en-IN"/>
        </a:p>
      </dgm:t>
    </dgm:pt>
    <dgm:pt modelId="{F911479A-092D-4A5E-A41D-F4FF06BA128E}" type="sibTrans" cxnId="{AE24FD3A-EA7B-45C1-AD5C-B29E697AC3CD}">
      <dgm:prSet/>
      <dgm:spPr/>
      <dgm:t>
        <a:bodyPr/>
        <a:lstStyle/>
        <a:p>
          <a:endParaRPr lang="en-IN"/>
        </a:p>
      </dgm:t>
    </dgm:pt>
    <dgm:pt modelId="{669B48EE-2674-48D0-AE9D-A790EEA0C7FB}" type="pres">
      <dgm:prSet presAssocID="{7ED5738D-D662-4E61-A02B-6235B5B52E5F}" presName="diagram" presStyleCnt="0">
        <dgm:presLayoutVars>
          <dgm:dir/>
          <dgm:resizeHandles val="exact"/>
        </dgm:presLayoutVars>
      </dgm:prSet>
      <dgm:spPr/>
    </dgm:pt>
    <dgm:pt modelId="{8F2BA799-155B-4790-A0E8-14507F20535A}" type="pres">
      <dgm:prSet presAssocID="{654C6956-204E-4274-B7A8-39F701329193}" presName="arrow" presStyleLbl="node1" presStyleIdx="0" presStyleCnt="2" custRadScaleRad="112547" custRadScaleInc="0">
        <dgm:presLayoutVars>
          <dgm:bulletEnabled val="1"/>
        </dgm:presLayoutVars>
      </dgm:prSet>
      <dgm:spPr/>
    </dgm:pt>
    <dgm:pt modelId="{D916A50C-F6B7-4292-89B7-FE3AEC96A3FF}" type="pres">
      <dgm:prSet presAssocID="{FF7EC3B4-2764-4219-9BB1-E008529313B9}" presName="arrow" presStyleLbl="node1" presStyleIdx="1" presStyleCnt="2">
        <dgm:presLayoutVars>
          <dgm:bulletEnabled val="1"/>
        </dgm:presLayoutVars>
      </dgm:prSet>
      <dgm:spPr/>
    </dgm:pt>
  </dgm:ptLst>
  <dgm:cxnLst>
    <dgm:cxn modelId="{2C43A615-17F8-4182-8820-C3A890006C4A}" srcId="{7ED5738D-D662-4E61-A02B-6235B5B52E5F}" destId="{654C6956-204E-4274-B7A8-39F701329193}" srcOrd="0" destOrd="0" parTransId="{DFA1A1D5-615F-4D39-823A-DF533443AFBA}" sibTransId="{EDDAB47C-3E21-4B65-AF02-D2E17712FC3E}"/>
    <dgm:cxn modelId="{AE24FD3A-EA7B-45C1-AD5C-B29E697AC3CD}" srcId="{7ED5738D-D662-4E61-A02B-6235B5B52E5F}" destId="{FF7EC3B4-2764-4219-9BB1-E008529313B9}" srcOrd="1" destOrd="0" parTransId="{9AAE55CD-088C-4486-8D36-9A077C0D9760}" sibTransId="{F911479A-092D-4A5E-A41D-F4FF06BA128E}"/>
    <dgm:cxn modelId="{57E9314E-D31F-45FB-8966-4F1B470B15BB}" type="presOf" srcId="{654C6956-204E-4274-B7A8-39F701329193}" destId="{8F2BA799-155B-4790-A0E8-14507F20535A}" srcOrd="0" destOrd="0" presId="urn:microsoft.com/office/officeart/2005/8/layout/arrow5"/>
    <dgm:cxn modelId="{A575FCA4-2C91-4617-B61F-1EDE68C18A92}" type="presOf" srcId="{7ED5738D-D662-4E61-A02B-6235B5B52E5F}" destId="{669B48EE-2674-48D0-AE9D-A790EEA0C7FB}" srcOrd="0" destOrd="0" presId="urn:microsoft.com/office/officeart/2005/8/layout/arrow5"/>
    <dgm:cxn modelId="{672C98EC-C9DB-4F4B-9604-9FAAC5F8DD77}" type="presOf" srcId="{FF7EC3B4-2764-4219-9BB1-E008529313B9}" destId="{D916A50C-F6B7-4292-89B7-FE3AEC96A3FF}" srcOrd="0" destOrd="0" presId="urn:microsoft.com/office/officeart/2005/8/layout/arrow5"/>
    <dgm:cxn modelId="{C6374134-F024-4E6E-BDC9-A4998059AAD5}" type="presParOf" srcId="{669B48EE-2674-48D0-AE9D-A790EEA0C7FB}" destId="{8F2BA799-155B-4790-A0E8-14507F20535A}" srcOrd="0" destOrd="0" presId="urn:microsoft.com/office/officeart/2005/8/layout/arrow5"/>
    <dgm:cxn modelId="{C002CB91-E137-4FA8-83D8-643EE7B01907}" type="presParOf" srcId="{669B48EE-2674-48D0-AE9D-A790EEA0C7FB}" destId="{D916A50C-F6B7-4292-89B7-FE3AEC96A3FF}"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18A1366-1975-4DA4-8D5B-3217B0E78058}" type="doc">
      <dgm:prSet loTypeId="urn:microsoft.com/office/officeart/2005/8/layout/hProcess7" loCatId="process" qsTypeId="urn:microsoft.com/office/officeart/2005/8/quickstyle/simple1" qsCatId="simple" csTypeId="urn:microsoft.com/office/officeart/2005/8/colors/accent1_2" csCatId="accent1" phldr="1"/>
      <dgm:spPr/>
      <dgm:t>
        <a:bodyPr/>
        <a:lstStyle/>
        <a:p>
          <a:endParaRPr lang="en-US"/>
        </a:p>
      </dgm:t>
    </dgm:pt>
    <dgm:pt modelId="{7B6054D1-296A-4EA4-A482-52CC8C10E3D7}">
      <dgm:prSet phldrT="[Text]" phldr="0"/>
      <dgm:spPr/>
      <dgm:t>
        <a:bodyPr/>
        <a:lstStyle/>
        <a:p>
          <a:endParaRPr lang="en-US" b="0" i="0" u="none" strike="noStrike" cap="none" baseline="0" noProof="0">
            <a:solidFill>
              <a:srgbClr val="010000"/>
            </a:solidFill>
            <a:latin typeface="Calibri"/>
            <a:cs typeface="Calibri Light"/>
          </a:endParaRPr>
        </a:p>
      </dgm:t>
    </dgm:pt>
    <dgm:pt modelId="{A98C216A-5B78-4A62-B39F-21C26D6F070F}" type="parTrans" cxnId="{9A13F756-1577-4583-AE9A-4C9BD0C0A7AB}">
      <dgm:prSet/>
      <dgm:spPr/>
      <dgm:t>
        <a:bodyPr/>
        <a:lstStyle/>
        <a:p>
          <a:endParaRPr lang="en-US"/>
        </a:p>
      </dgm:t>
    </dgm:pt>
    <dgm:pt modelId="{25EDEF39-3F5C-4A5A-A8A3-0E2D613DC091}" type="sibTrans" cxnId="{9A13F756-1577-4583-AE9A-4C9BD0C0A7AB}">
      <dgm:prSet/>
      <dgm:spPr/>
      <dgm:t>
        <a:bodyPr/>
        <a:lstStyle/>
        <a:p>
          <a:endParaRPr lang="en-US"/>
        </a:p>
      </dgm:t>
    </dgm:pt>
    <dgm:pt modelId="{AABB4CCA-3C71-4882-9EF6-E0BBE8B5CFBE}">
      <dgm:prSet phldrT="[Text]" phldr="0" custT="1"/>
      <dgm:spPr/>
      <dgm:t>
        <a:bodyPr/>
        <a:lstStyle/>
        <a:p>
          <a:pPr algn="l" rtl="0"/>
          <a:r>
            <a:rPr lang="en-US" sz="2400" dirty="0">
              <a:latin typeface="+mn-lt"/>
              <a:cs typeface="Calibri"/>
            </a:rPr>
            <a:t>It was developed in Switzerland in the 1950s to fill the gap between the exporter and the importer.</a:t>
          </a:r>
        </a:p>
      </dgm:t>
    </dgm:pt>
    <dgm:pt modelId="{69C9AFFA-E92E-4000-A876-5E167DB0F140}" type="parTrans" cxnId="{441C686A-5EB7-4A59-8CBB-4F551B55FB83}">
      <dgm:prSet/>
      <dgm:spPr/>
      <dgm:t>
        <a:bodyPr/>
        <a:lstStyle/>
        <a:p>
          <a:endParaRPr lang="en-US"/>
        </a:p>
      </dgm:t>
    </dgm:pt>
    <dgm:pt modelId="{FEAF8967-6A4F-4AF2-A54C-EF56D363FE00}" type="sibTrans" cxnId="{441C686A-5EB7-4A59-8CBB-4F551B55FB83}">
      <dgm:prSet/>
      <dgm:spPr/>
      <dgm:t>
        <a:bodyPr/>
        <a:lstStyle/>
        <a:p>
          <a:endParaRPr lang="en-US"/>
        </a:p>
      </dgm:t>
    </dgm:pt>
    <dgm:pt modelId="{F9C4B14E-208C-4FC6-A980-AF8D9DADF399}">
      <dgm:prSet phldrT="[Text]" phldr="0"/>
      <dgm:spPr/>
      <dgm:t>
        <a:bodyPr/>
        <a:lstStyle/>
        <a:p>
          <a:endParaRPr lang="en-US">
            <a:latin typeface="Calibri"/>
            <a:cs typeface="Calibri"/>
          </a:endParaRPr>
        </a:p>
      </dgm:t>
    </dgm:pt>
    <dgm:pt modelId="{C86228EB-923B-44EE-AFFF-FCFCEC81C61A}" type="parTrans" cxnId="{772F3645-DCA9-420B-BC7F-9B1223BE7E27}">
      <dgm:prSet/>
      <dgm:spPr/>
      <dgm:t>
        <a:bodyPr/>
        <a:lstStyle/>
        <a:p>
          <a:endParaRPr lang="en-US"/>
        </a:p>
      </dgm:t>
    </dgm:pt>
    <dgm:pt modelId="{765A46B9-DA23-465B-9799-526AC8FB7D7D}" type="sibTrans" cxnId="{772F3645-DCA9-420B-BC7F-9B1223BE7E27}">
      <dgm:prSet/>
      <dgm:spPr/>
      <dgm:t>
        <a:bodyPr/>
        <a:lstStyle/>
        <a:p>
          <a:endParaRPr lang="en-US"/>
        </a:p>
      </dgm:t>
    </dgm:pt>
    <dgm:pt modelId="{B7BB3B32-9B7B-4AEC-BC66-D59CCD2947DF}">
      <dgm:prSet phldrT="[Text]" phldr="0" custT="1"/>
      <dgm:spPr/>
      <dgm:t>
        <a:bodyPr/>
        <a:lstStyle/>
        <a:p>
          <a:endParaRPr lang="en-US" sz="2400" dirty="0">
            <a:latin typeface="Calibri"/>
            <a:cs typeface="Calibri"/>
          </a:endParaRPr>
        </a:p>
      </dgm:t>
    </dgm:pt>
    <dgm:pt modelId="{57DF016F-6970-45DC-832D-9C0F43A1EA72}" type="parTrans" cxnId="{0D826C51-E46E-4BAF-87A0-B99FE3664B29}">
      <dgm:prSet/>
      <dgm:spPr/>
      <dgm:t>
        <a:bodyPr/>
        <a:lstStyle/>
        <a:p>
          <a:endParaRPr lang="en-US"/>
        </a:p>
      </dgm:t>
    </dgm:pt>
    <dgm:pt modelId="{E3823650-FFC6-436D-89D3-4F8A97A16FB2}" type="sibTrans" cxnId="{0D826C51-E46E-4BAF-87A0-B99FE3664B29}">
      <dgm:prSet/>
      <dgm:spPr/>
      <dgm:t>
        <a:bodyPr/>
        <a:lstStyle/>
        <a:p>
          <a:endParaRPr lang="en-US"/>
        </a:p>
      </dgm:t>
    </dgm:pt>
    <dgm:pt modelId="{03F35572-B42E-4F5F-B4B9-2823B981153F}">
      <dgm:prSet phldrT="[Text]" phldr="0"/>
      <dgm:spPr/>
      <dgm:t>
        <a:bodyPr/>
        <a:lstStyle/>
        <a:p>
          <a:endParaRPr lang="en-US">
            <a:latin typeface="Calibri"/>
            <a:cs typeface="Calibri"/>
          </a:endParaRPr>
        </a:p>
      </dgm:t>
    </dgm:pt>
    <dgm:pt modelId="{EA95426B-6045-4F43-8798-1BF6F41CA04F}" type="parTrans" cxnId="{86DC30BB-9BFF-4FE6-94EC-181943E5517F}">
      <dgm:prSet/>
      <dgm:spPr/>
      <dgm:t>
        <a:bodyPr/>
        <a:lstStyle/>
        <a:p>
          <a:endParaRPr lang="en-US"/>
        </a:p>
      </dgm:t>
    </dgm:pt>
    <dgm:pt modelId="{94EB6C11-4FA5-4E28-BD4A-5B67C6B489A9}" type="sibTrans" cxnId="{86DC30BB-9BFF-4FE6-94EC-181943E5517F}">
      <dgm:prSet/>
      <dgm:spPr/>
      <dgm:t>
        <a:bodyPr/>
        <a:lstStyle/>
        <a:p>
          <a:endParaRPr lang="en-US"/>
        </a:p>
      </dgm:t>
    </dgm:pt>
    <dgm:pt modelId="{DEC4631B-8874-4D01-9BBD-9CF6239EF0AB}">
      <dgm:prSet phldrT="[Text]" phldr="0" custT="1"/>
      <dgm:spPr/>
      <dgm:t>
        <a:bodyPr/>
        <a:lstStyle/>
        <a:p>
          <a:pPr rtl="0"/>
          <a:r>
            <a:rPr lang="en-US" sz="2400" dirty="0">
              <a:latin typeface="Calibri"/>
              <a:cs typeface="Calibri"/>
            </a:rPr>
            <a:t>According to industry sources estimates the total annual volume of new forfaiting transactions is around $30 billion and that forfaiting transactions worth $60 to $75 billion is outstanding at any given time.</a:t>
          </a:r>
          <a:endParaRPr lang="en-US" sz="2400" dirty="0"/>
        </a:p>
      </dgm:t>
    </dgm:pt>
    <dgm:pt modelId="{EA1611EB-272C-4489-AD43-2AEF41809997}" type="parTrans" cxnId="{D0033C50-88C0-47B6-8611-02AF984FE604}">
      <dgm:prSet/>
      <dgm:spPr/>
      <dgm:t>
        <a:bodyPr/>
        <a:lstStyle/>
        <a:p>
          <a:endParaRPr lang="en-US"/>
        </a:p>
      </dgm:t>
    </dgm:pt>
    <dgm:pt modelId="{F357F947-5C66-42CA-AD88-375ED89D85D6}" type="sibTrans" cxnId="{D0033C50-88C0-47B6-8611-02AF984FE604}">
      <dgm:prSet/>
      <dgm:spPr/>
      <dgm:t>
        <a:bodyPr/>
        <a:lstStyle/>
        <a:p>
          <a:endParaRPr lang="en-US"/>
        </a:p>
      </dgm:t>
    </dgm:pt>
    <dgm:pt modelId="{C13878FB-19E2-46E8-8E62-E2091D7D2E64}">
      <dgm:prSet phldr="0" custT="1"/>
      <dgm:spPr/>
      <dgm:t>
        <a:bodyPr/>
        <a:lstStyle/>
        <a:p>
          <a:pPr rtl="0"/>
          <a:r>
            <a:rPr lang="en-US" sz="2400" dirty="0">
              <a:latin typeface="Calibri"/>
              <a:cs typeface="Calibri"/>
            </a:rPr>
            <a:t>There are still no official statistics available on the size of the global forfaiting market even after huge growth number of forfaiting transactions worldwide.</a:t>
          </a:r>
        </a:p>
      </dgm:t>
    </dgm:pt>
    <dgm:pt modelId="{FE82DC0E-DA4A-4FD6-B82E-B74E872AC59D}" type="parTrans" cxnId="{CB4E8110-F6FC-4264-81B0-AD05AB58C693}">
      <dgm:prSet/>
      <dgm:spPr/>
      <dgm:t>
        <a:bodyPr/>
        <a:lstStyle/>
        <a:p>
          <a:endParaRPr lang="en-IN"/>
        </a:p>
      </dgm:t>
    </dgm:pt>
    <dgm:pt modelId="{5D450265-A4A2-4AD4-B937-EBAB131AE2AF}" type="sibTrans" cxnId="{CB4E8110-F6FC-4264-81B0-AD05AB58C693}">
      <dgm:prSet/>
      <dgm:spPr/>
      <dgm:t>
        <a:bodyPr/>
        <a:lstStyle/>
        <a:p>
          <a:endParaRPr lang="en-IN"/>
        </a:p>
      </dgm:t>
    </dgm:pt>
    <dgm:pt modelId="{D0CA9D2D-FC9A-4A31-9085-4393921C2984}" type="pres">
      <dgm:prSet presAssocID="{018A1366-1975-4DA4-8D5B-3217B0E78058}" presName="Name0" presStyleCnt="0">
        <dgm:presLayoutVars>
          <dgm:dir/>
          <dgm:animLvl val="lvl"/>
          <dgm:resizeHandles val="exact"/>
        </dgm:presLayoutVars>
      </dgm:prSet>
      <dgm:spPr/>
    </dgm:pt>
    <dgm:pt modelId="{99FB09F7-BE72-425D-A98C-B282B6DAA5F6}" type="pres">
      <dgm:prSet presAssocID="{7B6054D1-296A-4EA4-A482-52CC8C10E3D7}" presName="compositeNode" presStyleCnt="0">
        <dgm:presLayoutVars>
          <dgm:bulletEnabled val="1"/>
        </dgm:presLayoutVars>
      </dgm:prSet>
      <dgm:spPr/>
    </dgm:pt>
    <dgm:pt modelId="{70C492A6-6BB4-4A19-A2F7-27437AB860AF}" type="pres">
      <dgm:prSet presAssocID="{7B6054D1-296A-4EA4-A482-52CC8C10E3D7}" presName="bgRect" presStyleLbl="node1" presStyleIdx="0" presStyleCnt="3" custScaleX="91222"/>
      <dgm:spPr/>
    </dgm:pt>
    <dgm:pt modelId="{B27C5A9A-FCF9-463A-8CD8-5321CD5DAB7B}" type="pres">
      <dgm:prSet presAssocID="{7B6054D1-296A-4EA4-A482-52CC8C10E3D7}" presName="parentNode" presStyleLbl="node1" presStyleIdx="0" presStyleCnt="3">
        <dgm:presLayoutVars>
          <dgm:chMax val="0"/>
          <dgm:bulletEnabled val="1"/>
        </dgm:presLayoutVars>
      </dgm:prSet>
      <dgm:spPr/>
    </dgm:pt>
    <dgm:pt modelId="{F40B147D-3B29-4426-A38F-3FDFCB17D5F2}" type="pres">
      <dgm:prSet presAssocID="{7B6054D1-296A-4EA4-A482-52CC8C10E3D7}" presName="childNode" presStyleLbl="node1" presStyleIdx="0" presStyleCnt="3">
        <dgm:presLayoutVars>
          <dgm:bulletEnabled val="1"/>
        </dgm:presLayoutVars>
      </dgm:prSet>
      <dgm:spPr/>
    </dgm:pt>
    <dgm:pt modelId="{82C12E56-4BA8-458C-8EB3-44E5274C1F3E}" type="pres">
      <dgm:prSet presAssocID="{25EDEF39-3F5C-4A5A-A8A3-0E2D613DC091}" presName="hSp" presStyleCnt="0"/>
      <dgm:spPr/>
    </dgm:pt>
    <dgm:pt modelId="{FB5A63E0-BC61-49CB-BBD2-19CF42CFC7C6}" type="pres">
      <dgm:prSet presAssocID="{25EDEF39-3F5C-4A5A-A8A3-0E2D613DC091}" presName="vProcSp" presStyleCnt="0"/>
      <dgm:spPr/>
    </dgm:pt>
    <dgm:pt modelId="{321DA225-84CE-424A-91B2-E8BEF9A7FFD6}" type="pres">
      <dgm:prSet presAssocID="{25EDEF39-3F5C-4A5A-A8A3-0E2D613DC091}" presName="vSp1" presStyleCnt="0"/>
      <dgm:spPr/>
    </dgm:pt>
    <dgm:pt modelId="{741C427A-B695-4FBA-A4EB-0405B4F6C60C}" type="pres">
      <dgm:prSet presAssocID="{25EDEF39-3F5C-4A5A-A8A3-0E2D613DC091}" presName="simulatedConn" presStyleLbl="solidFgAcc1" presStyleIdx="0" presStyleCnt="2"/>
      <dgm:spPr/>
    </dgm:pt>
    <dgm:pt modelId="{97B604BF-B93E-4B94-8C98-9D17E2036DA0}" type="pres">
      <dgm:prSet presAssocID="{25EDEF39-3F5C-4A5A-A8A3-0E2D613DC091}" presName="vSp2" presStyleCnt="0"/>
      <dgm:spPr/>
    </dgm:pt>
    <dgm:pt modelId="{60D88991-C9D7-4676-B760-18E7B5600B18}" type="pres">
      <dgm:prSet presAssocID="{25EDEF39-3F5C-4A5A-A8A3-0E2D613DC091}" presName="sibTrans" presStyleCnt="0"/>
      <dgm:spPr/>
    </dgm:pt>
    <dgm:pt modelId="{44A03EB4-726F-4921-8E55-AA02CFEBAA5D}" type="pres">
      <dgm:prSet presAssocID="{F9C4B14E-208C-4FC6-A980-AF8D9DADF399}" presName="compositeNode" presStyleCnt="0">
        <dgm:presLayoutVars>
          <dgm:bulletEnabled val="1"/>
        </dgm:presLayoutVars>
      </dgm:prSet>
      <dgm:spPr/>
    </dgm:pt>
    <dgm:pt modelId="{F3C1C62B-E3A0-4AE7-B0FF-F3091190F8D8}" type="pres">
      <dgm:prSet presAssocID="{F9C4B14E-208C-4FC6-A980-AF8D9DADF399}" presName="bgRect" presStyleLbl="node1" presStyleIdx="1" presStyleCnt="3"/>
      <dgm:spPr/>
    </dgm:pt>
    <dgm:pt modelId="{B1C76880-2078-4E58-93E8-A83667BB5BC3}" type="pres">
      <dgm:prSet presAssocID="{F9C4B14E-208C-4FC6-A980-AF8D9DADF399}" presName="parentNode" presStyleLbl="node1" presStyleIdx="1" presStyleCnt="3">
        <dgm:presLayoutVars>
          <dgm:chMax val="0"/>
          <dgm:bulletEnabled val="1"/>
        </dgm:presLayoutVars>
      </dgm:prSet>
      <dgm:spPr/>
    </dgm:pt>
    <dgm:pt modelId="{54D97CE3-A547-4749-8101-E025F93F2F62}" type="pres">
      <dgm:prSet presAssocID="{F9C4B14E-208C-4FC6-A980-AF8D9DADF399}" presName="childNode" presStyleLbl="node1" presStyleIdx="1" presStyleCnt="3">
        <dgm:presLayoutVars>
          <dgm:bulletEnabled val="1"/>
        </dgm:presLayoutVars>
      </dgm:prSet>
      <dgm:spPr/>
    </dgm:pt>
    <dgm:pt modelId="{934893BA-85ED-49ED-859F-3AD759A306C0}" type="pres">
      <dgm:prSet presAssocID="{765A46B9-DA23-465B-9799-526AC8FB7D7D}" presName="hSp" presStyleCnt="0"/>
      <dgm:spPr/>
    </dgm:pt>
    <dgm:pt modelId="{116F9384-DB3C-4DF2-ADE6-DEB2A0850F29}" type="pres">
      <dgm:prSet presAssocID="{765A46B9-DA23-465B-9799-526AC8FB7D7D}" presName="vProcSp" presStyleCnt="0"/>
      <dgm:spPr/>
    </dgm:pt>
    <dgm:pt modelId="{37874BED-DC26-4810-B35A-F544A95E2609}" type="pres">
      <dgm:prSet presAssocID="{765A46B9-DA23-465B-9799-526AC8FB7D7D}" presName="vSp1" presStyleCnt="0"/>
      <dgm:spPr/>
    </dgm:pt>
    <dgm:pt modelId="{61B66613-FECD-427A-B848-5843CB5C07E9}" type="pres">
      <dgm:prSet presAssocID="{765A46B9-DA23-465B-9799-526AC8FB7D7D}" presName="simulatedConn" presStyleLbl="solidFgAcc1" presStyleIdx="1" presStyleCnt="2"/>
      <dgm:spPr/>
    </dgm:pt>
    <dgm:pt modelId="{D570F27C-2A28-4636-B0E3-EED1EC8BF251}" type="pres">
      <dgm:prSet presAssocID="{765A46B9-DA23-465B-9799-526AC8FB7D7D}" presName="vSp2" presStyleCnt="0"/>
      <dgm:spPr/>
    </dgm:pt>
    <dgm:pt modelId="{6EF88683-73BD-4BCC-B559-4A443DB68474}" type="pres">
      <dgm:prSet presAssocID="{765A46B9-DA23-465B-9799-526AC8FB7D7D}" presName="sibTrans" presStyleCnt="0"/>
      <dgm:spPr/>
    </dgm:pt>
    <dgm:pt modelId="{F3560E40-C732-498D-A71A-BC4AA1682F26}" type="pres">
      <dgm:prSet presAssocID="{03F35572-B42E-4F5F-B4B9-2823B981153F}" presName="compositeNode" presStyleCnt="0">
        <dgm:presLayoutVars>
          <dgm:bulletEnabled val="1"/>
        </dgm:presLayoutVars>
      </dgm:prSet>
      <dgm:spPr/>
    </dgm:pt>
    <dgm:pt modelId="{6C531823-F538-4FB1-839C-98CE11547514}" type="pres">
      <dgm:prSet presAssocID="{03F35572-B42E-4F5F-B4B9-2823B981153F}" presName="bgRect" presStyleLbl="node1" presStyleIdx="2" presStyleCnt="3"/>
      <dgm:spPr/>
    </dgm:pt>
    <dgm:pt modelId="{716EDEFB-3040-4FB0-A3C8-FF4EFD74426F}" type="pres">
      <dgm:prSet presAssocID="{03F35572-B42E-4F5F-B4B9-2823B981153F}" presName="parentNode" presStyleLbl="node1" presStyleIdx="2" presStyleCnt="3">
        <dgm:presLayoutVars>
          <dgm:chMax val="0"/>
          <dgm:bulletEnabled val="1"/>
        </dgm:presLayoutVars>
      </dgm:prSet>
      <dgm:spPr/>
    </dgm:pt>
    <dgm:pt modelId="{272E658D-BB90-4525-AE36-96F4AB9E8830}" type="pres">
      <dgm:prSet presAssocID="{03F35572-B42E-4F5F-B4B9-2823B981153F}" presName="childNode" presStyleLbl="node1" presStyleIdx="2" presStyleCnt="3">
        <dgm:presLayoutVars>
          <dgm:bulletEnabled val="1"/>
        </dgm:presLayoutVars>
      </dgm:prSet>
      <dgm:spPr/>
    </dgm:pt>
  </dgm:ptLst>
  <dgm:cxnLst>
    <dgm:cxn modelId="{C4A84D03-A65C-4D52-AB0A-7579A21AD884}" type="presOf" srcId="{7B6054D1-296A-4EA4-A482-52CC8C10E3D7}" destId="{70C492A6-6BB4-4A19-A2F7-27437AB860AF}" srcOrd="0" destOrd="0" presId="urn:microsoft.com/office/officeart/2005/8/layout/hProcess7"/>
    <dgm:cxn modelId="{CB4E8110-F6FC-4264-81B0-AD05AB58C693}" srcId="{F9C4B14E-208C-4FC6-A980-AF8D9DADF399}" destId="{C13878FB-19E2-46E8-8E62-E2091D7D2E64}" srcOrd="0" destOrd="0" parTransId="{FE82DC0E-DA4A-4FD6-B82E-B74E872AC59D}" sibTransId="{5D450265-A4A2-4AD4-B937-EBAB131AE2AF}"/>
    <dgm:cxn modelId="{64D7D21D-A16D-4409-97F0-CAD5210AF75D}" type="presOf" srcId="{C13878FB-19E2-46E8-8E62-E2091D7D2E64}" destId="{54D97CE3-A547-4749-8101-E025F93F2F62}" srcOrd="0" destOrd="0" presId="urn:microsoft.com/office/officeart/2005/8/layout/hProcess7"/>
    <dgm:cxn modelId="{C8FCBC2E-628E-4850-AA62-A590520A7F6F}" type="presOf" srcId="{F9C4B14E-208C-4FC6-A980-AF8D9DADF399}" destId="{B1C76880-2078-4E58-93E8-A83667BB5BC3}" srcOrd="1" destOrd="0" presId="urn:microsoft.com/office/officeart/2005/8/layout/hProcess7"/>
    <dgm:cxn modelId="{4954FA5E-66C6-4231-AC39-3159B7CE7CEE}" type="presOf" srcId="{03F35572-B42E-4F5F-B4B9-2823B981153F}" destId="{6C531823-F538-4FB1-839C-98CE11547514}" srcOrd="0" destOrd="0" presId="urn:microsoft.com/office/officeart/2005/8/layout/hProcess7"/>
    <dgm:cxn modelId="{17595D63-14EB-4F8E-A2A0-88783A086101}" type="presOf" srcId="{7B6054D1-296A-4EA4-A482-52CC8C10E3D7}" destId="{B27C5A9A-FCF9-463A-8CD8-5321CD5DAB7B}" srcOrd="1" destOrd="0" presId="urn:microsoft.com/office/officeart/2005/8/layout/hProcess7"/>
    <dgm:cxn modelId="{772F3645-DCA9-420B-BC7F-9B1223BE7E27}" srcId="{018A1366-1975-4DA4-8D5B-3217B0E78058}" destId="{F9C4B14E-208C-4FC6-A980-AF8D9DADF399}" srcOrd="1" destOrd="0" parTransId="{C86228EB-923B-44EE-AFFF-FCFCEC81C61A}" sibTransId="{765A46B9-DA23-465B-9799-526AC8FB7D7D}"/>
    <dgm:cxn modelId="{AE493A66-4915-4EFE-A9A2-69768522E06D}" type="presOf" srcId="{B7BB3B32-9B7B-4AEC-BC66-D59CCD2947DF}" destId="{54D97CE3-A547-4749-8101-E025F93F2F62}" srcOrd="0" destOrd="1" presId="urn:microsoft.com/office/officeart/2005/8/layout/hProcess7"/>
    <dgm:cxn modelId="{441C686A-5EB7-4A59-8CBB-4F551B55FB83}" srcId="{7B6054D1-296A-4EA4-A482-52CC8C10E3D7}" destId="{AABB4CCA-3C71-4882-9EF6-E0BBE8B5CFBE}" srcOrd="0" destOrd="0" parTransId="{69C9AFFA-E92E-4000-A876-5E167DB0F140}" sibTransId="{FEAF8967-6A4F-4AF2-A54C-EF56D363FE00}"/>
    <dgm:cxn modelId="{D0033C50-88C0-47B6-8611-02AF984FE604}" srcId="{03F35572-B42E-4F5F-B4B9-2823B981153F}" destId="{DEC4631B-8874-4D01-9BBD-9CF6239EF0AB}" srcOrd="0" destOrd="0" parTransId="{EA1611EB-272C-4489-AD43-2AEF41809997}" sibTransId="{F357F947-5C66-42CA-AD88-375ED89D85D6}"/>
    <dgm:cxn modelId="{0D826C51-E46E-4BAF-87A0-B99FE3664B29}" srcId="{F9C4B14E-208C-4FC6-A980-AF8D9DADF399}" destId="{B7BB3B32-9B7B-4AEC-BC66-D59CCD2947DF}" srcOrd="1" destOrd="0" parTransId="{57DF016F-6970-45DC-832D-9C0F43A1EA72}" sibTransId="{E3823650-FFC6-436D-89D3-4F8A97A16FB2}"/>
    <dgm:cxn modelId="{9A13F756-1577-4583-AE9A-4C9BD0C0A7AB}" srcId="{018A1366-1975-4DA4-8D5B-3217B0E78058}" destId="{7B6054D1-296A-4EA4-A482-52CC8C10E3D7}" srcOrd="0" destOrd="0" parTransId="{A98C216A-5B78-4A62-B39F-21C26D6F070F}" sibTransId="{25EDEF39-3F5C-4A5A-A8A3-0E2D613DC091}"/>
    <dgm:cxn modelId="{FBC1E0A2-8DA1-4CEC-95B3-8BCDA0259D4F}" type="presOf" srcId="{018A1366-1975-4DA4-8D5B-3217B0E78058}" destId="{D0CA9D2D-FC9A-4A31-9085-4393921C2984}" srcOrd="0" destOrd="0" presId="urn:microsoft.com/office/officeart/2005/8/layout/hProcess7"/>
    <dgm:cxn modelId="{155F45BA-8E83-443C-B6DE-A802ACBD2AF2}" type="presOf" srcId="{03F35572-B42E-4F5F-B4B9-2823B981153F}" destId="{716EDEFB-3040-4FB0-A3C8-FF4EFD74426F}" srcOrd="1" destOrd="0" presId="urn:microsoft.com/office/officeart/2005/8/layout/hProcess7"/>
    <dgm:cxn modelId="{86DC30BB-9BFF-4FE6-94EC-181943E5517F}" srcId="{018A1366-1975-4DA4-8D5B-3217B0E78058}" destId="{03F35572-B42E-4F5F-B4B9-2823B981153F}" srcOrd="2" destOrd="0" parTransId="{EA95426B-6045-4F43-8798-1BF6F41CA04F}" sibTransId="{94EB6C11-4FA5-4E28-BD4A-5B67C6B489A9}"/>
    <dgm:cxn modelId="{09675FD4-E56F-4EF4-A651-0CB4DFFD10F8}" type="presOf" srcId="{DEC4631B-8874-4D01-9BBD-9CF6239EF0AB}" destId="{272E658D-BB90-4525-AE36-96F4AB9E8830}" srcOrd="0" destOrd="0" presId="urn:microsoft.com/office/officeart/2005/8/layout/hProcess7"/>
    <dgm:cxn modelId="{257437EB-49E0-4041-AC87-78AB5B3D9446}" type="presOf" srcId="{F9C4B14E-208C-4FC6-A980-AF8D9DADF399}" destId="{F3C1C62B-E3A0-4AE7-B0FF-F3091190F8D8}" srcOrd="0" destOrd="0" presId="urn:microsoft.com/office/officeart/2005/8/layout/hProcess7"/>
    <dgm:cxn modelId="{7BBEFBFC-7FB4-4F88-962D-A5A8AD847A20}" type="presOf" srcId="{AABB4CCA-3C71-4882-9EF6-E0BBE8B5CFBE}" destId="{F40B147D-3B29-4426-A38F-3FDFCB17D5F2}" srcOrd="0" destOrd="0" presId="urn:microsoft.com/office/officeart/2005/8/layout/hProcess7"/>
    <dgm:cxn modelId="{495F9341-0E7A-4E47-BAEB-97A9CD7158B9}" type="presParOf" srcId="{D0CA9D2D-FC9A-4A31-9085-4393921C2984}" destId="{99FB09F7-BE72-425D-A98C-B282B6DAA5F6}" srcOrd="0" destOrd="0" presId="urn:microsoft.com/office/officeart/2005/8/layout/hProcess7"/>
    <dgm:cxn modelId="{6BBE1B9F-1FA9-46A8-9421-49BF810809F8}" type="presParOf" srcId="{99FB09F7-BE72-425D-A98C-B282B6DAA5F6}" destId="{70C492A6-6BB4-4A19-A2F7-27437AB860AF}" srcOrd="0" destOrd="0" presId="urn:microsoft.com/office/officeart/2005/8/layout/hProcess7"/>
    <dgm:cxn modelId="{DDDDF5B5-8BFD-4903-AEA2-9757AD1C8ED6}" type="presParOf" srcId="{99FB09F7-BE72-425D-A98C-B282B6DAA5F6}" destId="{B27C5A9A-FCF9-463A-8CD8-5321CD5DAB7B}" srcOrd="1" destOrd="0" presId="urn:microsoft.com/office/officeart/2005/8/layout/hProcess7"/>
    <dgm:cxn modelId="{EFBB8309-1FC5-4F69-B7E0-4A40F6F0A484}" type="presParOf" srcId="{99FB09F7-BE72-425D-A98C-B282B6DAA5F6}" destId="{F40B147D-3B29-4426-A38F-3FDFCB17D5F2}" srcOrd="2" destOrd="0" presId="urn:microsoft.com/office/officeart/2005/8/layout/hProcess7"/>
    <dgm:cxn modelId="{1FEFE7D3-45CF-41DC-8D28-E1FEA88B3D65}" type="presParOf" srcId="{D0CA9D2D-FC9A-4A31-9085-4393921C2984}" destId="{82C12E56-4BA8-458C-8EB3-44E5274C1F3E}" srcOrd="1" destOrd="0" presId="urn:microsoft.com/office/officeart/2005/8/layout/hProcess7"/>
    <dgm:cxn modelId="{AA69E319-0C5B-4DF3-B4C5-D3072DA4919D}" type="presParOf" srcId="{D0CA9D2D-FC9A-4A31-9085-4393921C2984}" destId="{FB5A63E0-BC61-49CB-BBD2-19CF42CFC7C6}" srcOrd="2" destOrd="0" presId="urn:microsoft.com/office/officeart/2005/8/layout/hProcess7"/>
    <dgm:cxn modelId="{1FD5C228-A5A6-4E93-A489-9D1334BEE3BA}" type="presParOf" srcId="{FB5A63E0-BC61-49CB-BBD2-19CF42CFC7C6}" destId="{321DA225-84CE-424A-91B2-E8BEF9A7FFD6}" srcOrd="0" destOrd="0" presId="urn:microsoft.com/office/officeart/2005/8/layout/hProcess7"/>
    <dgm:cxn modelId="{4D3EA268-CC91-4BB1-A3FE-0B9382FDD3DC}" type="presParOf" srcId="{FB5A63E0-BC61-49CB-BBD2-19CF42CFC7C6}" destId="{741C427A-B695-4FBA-A4EB-0405B4F6C60C}" srcOrd="1" destOrd="0" presId="urn:microsoft.com/office/officeart/2005/8/layout/hProcess7"/>
    <dgm:cxn modelId="{E900A37E-C9A0-4DC0-B0A5-06DF83E0D40C}" type="presParOf" srcId="{FB5A63E0-BC61-49CB-BBD2-19CF42CFC7C6}" destId="{97B604BF-B93E-4B94-8C98-9D17E2036DA0}" srcOrd="2" destOrd="0" presId="urn:microsoft.com/office/officeart/2005/8/layout/hProcess7"/>
    <dgm:cxn modelId="{A49E9E4E-6AB4-4AC5-B09B-4B3351F5F1FB}" type="presParOf" srcId="{D0CA9D2D-FC9A-4A31-9085-4393921C2984}" destId="{60D88991-C9D7-4676-B760-18E7B5600B18}" srcOrd="3" destOrd="0" presId="urn:microsoft.com/office/officeart/2005/8/layout/hProcess7"/>
    <dgm:cxn modelId="{57B264AE-5653-4C46-A4EA-A8F9DC6307E3}" type="presParOf" srcId="{D0CA9D2D-FC9A-4A31-9085-4393921C2984}" destId="{44A03EB4-726F-4921-8E55-AA02CFEBAA5D}" srcOrd="4" destOrd="0" presId="urn:microsoft.com/office/officeart/2005/8/layout/hProcess7"/>
    <dgm:cxn modelId="{B374FD18-BA32-491A-B1AB-D22E058F160F}" type="presParOf" srcId="{44A03EB4-726F-4921-8E55-AA02CFEBAA5D}" destId="{F3C1C62B-E3A0-4AE7-B0FF-F3091190F8D8}" srcOrd="0" destOrd="0" presId="urn:microsoft.com/office/officeart/2005/8/layout/hProcess7"/>
    <dgm:cxn modelId="{1E61C8E6-CCA8-4D2D-BE36-09C89A56C33A}" type="presParOf" srcId="{44A03EB4-726F-4921-8E55-AA02CFEBAA5D}" destId="{B1C76880-2078-4E58-93E8-A83667BB5BC3}" srcOrd="1" destOrd="0" presId="urn:microsoft.com/office/officeart/2005/8/layout/hProcess7"/>
    <dgm:cxn modelId="{50251E0A-8CEA-4CF9-9FDA-8EACF09A96BE}" type="presParOf" srcId="{44A03EB4-726F-4921-8E55-AA02CFEBAA5D}" destId="{54D97CE3-A547-4749-8101-E025F93F2F62}" srcOrd="2" destOrd="0" presId="urn:microsoft.com/office/officeart/2005/8/layout/hProcess7"/>
    <dgm:cxn modelId="{9F5664E2-92F1-43B9-8E3A-B4CAE8665C6C}" type="presParOf" srcId="{D0CA9D2D-FC9A-4A31-9085-4393921C2984}" destId="{934893BA-85ED-49ED-859F-3AD759A306C0}" srcOrd="5" destOrd="0" presId="urn:microsoft.com/office/officeart/2005/8/layout/hProcess7"/>
    <dgm:cxn modelId="{68CFFF8C-1706-414A-B478-8CCB521138D7}" type="presParOf" srcId="{D0CA9D2D-FC9A-4A31-9085-4393921C2984}" destId="{116F9384-DB3C-4DF2-ADE6-DEB2A0850F29}" srcOrd="6" destOrd="0" presId="urn:microsoft.com/office/officeart/2005/8/layout/hProcess7"/>
    <dgm:cxn modelId="{6A42B3AF-2195-4B47-8F36-F61F6A8CEF5D}" type="presParOf" srcId="{116F9384-DB3C-4DF2-ADE6-DEB2A0850F29}" destId="{37874BED-DC26-4810-B35A-F544A95E2609}" srcOrd="0" destOrd="0" presId="urn:microsoft.com/office/officeart/2005/8/layout/hProcess7"/>
    <dgm:cxn modelId="{FC41F68E-17F1-4860-8296-4784B62CF2DC}" type="presParOf" srcId="{116F9384-DB3C-4DF2-ADE6-DEB2A0850F29}" destId="{61B66613-FECD-427A-B848-5843CB5C07E9}" srcOrd="1" destOrd="0" presId="urn:microsoft.com/office/officeart/2005/8/layout/hProcess7"/>
    <dgm:cxn modelId="{B4B519C8-8D5A-4FC5-B225-20E4D93A50FF}" type="presParOf" srcId="{116F9384-DB3C-4DF2-ADE6-DEB2A0850F29}" destId="{D570F27C-2A28-4636-B0E3-EED1EC8BF251}" srcOrd="2" destOrd="0" presId="urn:microsoft.com/office/officeart/2005/8/layout/hProcess7"/>
    <dgm:cxn modelId="{94EDBC9D-3D82-44AB-9736-D69AC6B6EE86}" type="presParOf" srcId="{D0CA9D2D-FC9A-4A31-9085-4393921C2984}" destId="{6EF88683-73BD-4BCC-B559-4A443DB68474}" srcOrd="7" destOrd="0" presId="urn:microsoft.com/office/officeart/2005/8/layout/hProcess7"/>
    <dgm:cxn modelId="{0C95429A-DC5A-469E-9273-298D03C5877B}" type="presParOf" srcId="{D0CA9D2D-FC9A-4A31-9085-4393921C2984}" destId="{F3560E40-C732-498D-A71A-BC4AA1682F26}" srcOrd="8" destOrd="0" presId="urn:microsoft.com/office/officeart/2005/8/layout/hProcess7"/>
    <dgm:cxn modelId="{A27ECC82-9458-486F-93D3-11FE54C53920}" type="presParOf" srcId="{F3560E40-C732-498D-A71A-BC4AA1682F26}" destId="{6C531823-F538-4FB1-839C-98CE11547514}" srcOrd="0" destOrd="0" presId="urn:microsoft.com/office/officeart/2005/8/layout/hProcess7"/>
    <dgm:cxn modelId="{D7AF4CFA-326D-4B4A-8EF6-24E4F510E6F5}" type="presParOf" srcId="{F3560E40-C732-498D-A71A-BC4AA1682F26}" destId="{716EDEFB-3040-4FB0-A3C8-FF4EFD74426F}" srcOrd="1" destOrd="0" presId="urn:microsoft.com/office/officeart/2005/8/layout/hProcess7"/>
    <dgm:cxn modelId="{86D26583-2C14-46E0-A6FF-E7DC5D828FEF}" type="presParOf" srcId="{F3560E40-C732-498D-A71A-BC4AA1682F26}" destId="{272E658D-BB90-4525-AE36-96F4AB9E8830}"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8012E77-3906-43BB-87B6-32F22472224B}"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2A7A7E4F-7829-4784-B302-0EC456C881BC}">
      <dgm:prSet phldr="0" custT="1"/>
      <dgm:spPr/>
      <dgm:t>
        <a:bodyPr/>
        <a:lstStyle/>
        <a:p>
          <a:pPr algn="ctr" rtl="0"/>
          <a:r>
            <a:rPr lang="en-US" sz="2400" dirty="0">
              <a:latin typeface="Calibri"/>
              <a:cs typeface="Calibri"/>
            </a:rPr>
            <a:t>Discount rate, the interest element is usually quoted as a margin over LIBOR.</a:t>
          </a:r>
          <a:endParaRPr lang="en-US" sz="2400" b="0" i="0" u="none" strike="noStrike" cap="none" baseline="0" noProof="0" dirty="0">
            <a:solidFill>
              <a:srgbClr val="010000"/>
            </a:solidFill>
            <a:latin typeface="Calibri"/>
            <a:cs typeface="Calibri"/>
          </a:endParaRPr>
        </a:p>
      </dgm:t>
    </dgm:pt>
    <dgm:pt modelId="{BB4A414C-C9E3-4F80-A823-91A3517D9802}" type="parTrans" cxnId="{7317FE96-F15E-480C-B4B0-AE7DF9DEDAF3}">
      <dgm:prSet/>
      <dgm:spPr/>
      <dgm:t>
        <a:bodyPr/>
        <a:lstStyle/>
        <a:p>
          <a:endParaRPr lang="en-IN"/>
        </a:p>
      </dgm:t>
    </dgm:pt>
    <dgm:pt modelId="{530E3C84-8C21-420F-87A0-BEA3A2612D8F}" type="sibTrans" cxnId="{7317FE96-F15E-480C-B4B0-AE7DF9DEDAF3}">
      <dgm:prSet/>
      <dgm:spPr/>
      <dgm:t>
        <a:bodyPr/>
        <a:lstStyle/>
        <a:p>
          <a:endParaRPr lang="en-IN"/>
        </a:p>
      </dgm:t>
    </dgm:pt>
    <dgm:pt modelId="{72F6FD96-0398-4185-AE78-1FBDD9F2AB5C}">
      <dgm:prSet phldr="0" custT="1"/>
      <dgm:spPr/>
      <dgm:t>
        <a:bodyPr/>
        <a:lstStyle/>
        <a:p>
          <a:pPr algn="ctr" rtl="0"/>
          <a:r>
            <a:rPr lang="en-US" sz="2400" dirty="0">
              <a:latin typeface="Calibri"/>
              <a:cs typeface="Calibri"/>
            </a:rPr>
            <a:t>Days of grace, added to the actual number of days until maturity </a:t>
          </a:r>
        </a:p>
      </dgm:t>
    </dgm:pt>
    <dgm:pt modelId="{E7B6F141-88A3-4404-8CFF-0CF2F9BF63AE}" type="parTrans" cxnId="{F2F0B5A5-5AC5-48C4-BDB3-440EADA4C5AC}">
      <dgm:prSet/>
      <dgm:spPr/>
      <dgm:t>
        <a:bodyPr/>
        <a:lstStyle/>
        <a:p>
          <a:endParaRPr lang="en-IN"/>
        </a:p>
      </dgm:t>
    </dgm:pt>
    <dgm:pt modelId="{1F91DB0A-5C91-4625-BAAC-CC049806F24C}" type="sibTrans" cxnId="{F2F0B5A5-5AC5-48C4-BDB3-440EADA4C5AC}">
      <dgm:prSet/>
      <dgm:spPr/>
      <dgm:t>
        <a:bodyPr/>
        <a:lstStyle/>
        <a:p>
          <a:endParaRPr lang="en-IN"/>
        </a:p>
      </dgm:t>
    </dgm:pt>
    <dgm:pt modelId="{BC76DA8E-7B90-48D3-A3C1-4C8C01A8B6C7}">
      <dgm:prSet phldr="0" custT="1"/>
      <dgm:spPr/>
      <dgm:t>
        <a:bodyPr/>
        <a:lstStyle/>
        <a:p>
          <a:pPr algn="ctr" rtl="0"/>
          <a:r>
            <a:rPr lang="en-US" sz="2400" dirty="0">
              <a:latin typeface="Calibri"/>
              <a:cs typeface="Calibri"/>
            </a:rPr>
            <a:t>Commitment fee, applied from the date of committed to until the date of discounting.</a:t>
          </a:r>
        </a:p>
      </dgm:t>
    </dgm:pt>
    <dgm:pt modelId="{0A10B47C-C3CF-43E1-9D91-55EF05D3D559}" type="parTrans" cxnId="{6A1A0F89-3DF3-43D1-87F8-1E7ABCE44679}">
      <dgm:prSet/>
      <dgm:spPr/>
      <dgm:t>
        <a:bodyPr/>
        <a:lstStyle/>
        <a:p>
          <a:endParaRPr lang="en-IN"/>
        </a:p>
      </dgm:t>
    </dgm:pt>
    <dgm:pt modelId="{6814C40B-EA2C-4FD9-A189-FB1F84D83C31}" type="sibTrans" cxnId="{6A1A0F89-3DF3-43D1-87F8-1E7ABCE44679}">
      <dgm:prSet/>
      <dgm:spPr/>
      <dgm:t>
        <a:bodyPr/>
        <a:lstStyle/>
        <a:p>
          <a:endParaRPr lang="en-IN"/>
        </a:p>
      </dgm:t>
    </dgm:pt>
    <dgm:pt modelId="{6C0D8E14-F9D2-4FF8-B2B9-34446C989339}" type="pres">
      <dgm:prSet presAssocID="{88012E77-3906-43BB-87B6-32F22472224B}" presName="Name0" presStyleCnt="0">
        <dgm:presLayoutVars>
          <dgm:dir/>
          <dgm:resizeHandles val="exact"/>
        </dgm:presLayoutVars>
      </dgm:prSet>
      <dgm:spPr/>
    </dgm:pt>
    <dgm:pt modelId="{07AC19B7-769F-4366-844A-DF92B1C4E4CA}" type="pres">
      <dgm:prSet presAssocID="{2A7A7E4F-7829-4784-B302-0EC456C881BC}" presName="Name5" presStyleLbl="vennNode1" presStyleIdx="0" presStyleCnt="3">
        <dgm:presLayoutVars>
          <dgm:bulletEnabled val="1"/>
        </dgm:presLayoutVars>
      </dgm:prSet>
      <dgm:spPr/>
    </dgm:pt>
    <dgm:pt modelId="{0A83A7D3-B632-411F-8415-C61A7C64BF7B}" type="pres">
      <dgm:prSet presAssocID="{530E3C84-8C21-420F-87A0-BEA3A2612D8F}" presName="space" presStyleCnt="0"/>
      <dgm:spPr/>
    </dgm:pt>
    <dgm:pt modelId="{EED8694F-CCF1-43B8-87A9-FEB4AB3D2197}" type="pres">
      <dgm:prSet presAssocID="{72F6FD96-0398-4185-AE78-1FBDD9F2AB5C}" presName="Name5" presStyleLbl="vennNode1" presStyleIdx="1" presStyleCnt="3">
        <dgm:presLayoutVars>
          <dgm:bulletEnabled val="1"/>
        </dgm:presLayoutVars>
      </dgm:prSet>
      <dgm:spPr/>
    </dgm:pt>
    <dgm:pt modelId="{9F2E2B7B-46E6-414E-ADB4-D2C12BD4D025}" type="pres">
      <dgm:prSet presAssocID="{1F91DB0A-5C91-4625-BAAC-CC049806F24C}" presName="space" presStyleCnt="0"/>
      <dgm:spPr/>
    </dgm:pt>
    <dgm:pt modelId="{4BBBBB00-865A-49FB-81E0-49A8EDB5E457}" type="pres">
      <dgm:prSet presAssocID="{BC76DA8E-7B90-48D3-A3C1-4C8C01A8B6C7}" presName="Name5" presStyleLbl="vennNode1" presStyleIdx="2" presStyleCnt="3">
        <dgm:presLayoutVars>
          <dgm:bulletEnabled val="1"/>
        </dgm:presLayoutVars>
      </dgm:prSet>
      <dgm:spPr/>
    </dgm:pt>
  </dgm:ptLst>
  <dgm:cxnLst>
    <dgm:cxn modelId="{D1E88878-FE4C-4669-BCBE-13CF9828270A}" type="presOf" srcId="{72F6FD96-0398-4185-AE78-1FBDD9F2AB5C}" destId="{EED8694F-CCF1-43B8-87A9-FEB4AB3D2197}" srcOrd="0" destOrd="0" presId="urn:microsoft.com/office/officeart/2005/8/layout/venn3"/>
    <dgm:cxn modelId="{5DF93384-FEA6-4399-91F0-BAE0F25154AD}" type="presOf" srcId="{88012E77-3906-43BB-87B6-32F22472224B}" destId="{6C0D8E14-F9D2-4FF8-B2B9-34446C989339}" srcOrd="0" destOrd="0" presId="urn:microsoft.com/office/officeart/2005/8/layout/venn3"/>
    <dgm:cxn modelId="{6A1A0F89-3DF3-43D1-87F8-1E7ABCE44679}" srcId="{88012E77-3906-43BB-87B6-32F22472224B}" destId="{BC76DA8E-7B90-48D3-A3C1-4C8C01A8B6C7}" srcOrd="2" destOrd="0" parTransId="{0A10B47C-C3CF-43E1-9D91-55EF05D3D559}" sibTransId="{6814C40B-EA2C-4FD9-A189-FB1F84D83C31}"/>
    <dgm:cxn modelId="{7317FE96-F15E-480C-B4B0-AE7DF9DEDAF3}" srcId="{88012E77-3906-43BB-87B6-32F22472224B}" destId="{2A7A7E4F-7829-4784-B302-0EC456C881BC}" srcOrd="0" destOrd="0" parTransId="{BB4A414C-C9E3-4F80-A823-91A3517D9802}" sibTransId="{530E3C84-8C21-420F-87A0-BEA3A2612D8F}"/>
    <dgm:cxn modelId="{0CECC3A1-672C-4873-B964-963FF9CBE4C0}" type="presOf" srcId="{BC76DA8E-7B90-48D3-A3C1-4C8C01A8B6C7}" destId="{4BBBBB00-865A-49FB-81E0-49A8EDB5E457}" srcOrd="0" destOrd="0" presId="urn:microsoft.com/office/officeart/2005/8/layout/venn3"/>
    <dgm:cxn modelId="{F2F0B5A5-5AC5-48C4-BDB3-440EADA4C5AC}" srcId="{88012E77-3906-43BB-87B6-32F22472224B}" destId="{72F6FD96-0398-4185-AE78-1FBDD9F2AB5C}" srcOrd="1" destOrd="0" parTransId="{E7B6F141-88A3-4404-8CFF-0CF2F9BF63AE}" sibTransId="{1F91DB0A-5C91-4625-BAAC-CC049806F24C}"/>
    <dgm:cxn modelId="{E0EAD1FE-20C5-41E1-A5BB-42227B12BBBF}" type="presOf" srcId="{2A7A7E4F-7829-4784-B302-0EC456C881BC}" destId="{07AC19B7-769F-4366-844A-DF92B1C4E4CA}" srcOrd="0" destOrd="0" presId="urn:microsoft.com/office/officeart/2005/8/layout/venn3"/>
    <dgm:cxn modelId="{9FDE446B-FFA5-4251-93AF-454B78CEE33E}" type="presParOf" srcId="{6C0D8E14-F9D2-4FF8-B2B9-34446C989339}" destId="{07AC19B7-769F-4366-844A-DF92B1C4E4CA}" srcOrd="0" destOrd="0" presId="urn:microsoft.com/office/officeart/2005/8/layout/venn3"/>
    <dgm:cxn modelId="{58B172CC-3366-4F27-99A0-E6B426EE5095}" type="presParOf" srcId="{6C0D8E14-F9D2-4FF8-B2B9-34446C989339}" destId="{0A83A7D3-B632-411F-8415-C61A7C64BF7B}" srcOrd="1" destOrd="0" presId="urn:microsoft.com/office/officeart/2005/8/layout/venn3"/>
    <dgm:cxn modelId="{A5BB3706-135D-4E73-AC8C-2344CF647D48}" type="presParOf" srcId="{6C0D8E14-F9D2-4FF8-B2B9-34446C989339}" destId="{EED8694F-CCF1-43B8-87A9-FEB4AB3D2197}" srcOrd="2" destOrd="0" presId="urn:microsoft.com/office/officeart/2005/8/layout/venn3"/>
    <dgm:cxn modelId="{EEFFC66D-7932-4B72-B097-D849A055EE92}" type="presParOf" srcId="{6C0D8E14-F9D2-4FF8-B2B9-34446C989339}" destId="{9F2E2B7B-46E6-414E-ADB4-D2C12BD4D025}" srcOrd="3" destOrd="0" presId="urn:microsoft.com/office/officeart/2005/8/layout/venn3"/>
    <dgm:cxn modelId="{6F849A75-6362-4B9E-8EAE-A65483B2F7E5}" type="presParOf" srcId="{6C0D8E14-F9D2-4FF8-B2B9-34446C989339}" destId="{4BBBBB00-865A-49FB-81E0-49A8EDB5E457}"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045C487-D466-46FF-82ED-1AB7D11F5A44}"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IN"/>
        </a:p>
      </dgm:t>
    </dgm:pt>
    <dgm:pt modelId="{4E6829D9-48C7-4033-9E12-C241A30F7138}">
      <dgm:prSet phldrT="[Text]"/>
      <dgm:spPr/>
      <dgm:t>
        <a:bodyPr/>
        <a:lstStyle/>
        <a:p>
          <a:endParaRPr lang="en-IN" dirty="0"/>
        </a:p>
      </dgm:t>
    </dgm:pt>
    <dgm:pt modelId="{732ADD78-128B-4D51-BF5B-C634AC5F66FA}" type="parTrans" cxnId="{14F4FF0C-E69C-4A9B-935E-37234A79A854}">
      <dgm:prSet/>
      <dgm:spPr/>
      <dgm:t>
        <a:bodyPr/>
        <a:lstStyle/>
        <a:p>
          <a:endParaRPr lang="en-IN"/>
        </a:p>
      </dgm:t>
    </dgm:pt>
    <dgm:pt modelId="{50075708-A86E-4193-AEA4-50A0B8D276B5}" type="sibTrans" cxnId="{14F4FF0C-E69C-4A9B-935E-37234A79A854}">
      <dgm:prSet/>
      <dgm:spPr/>
      <dgm:t>
        <a:bodyPr/>
        <a:lstStyle/>
        <a:p>
          <a:endParaRPr lang="en-IN"/>
        </a:p>
      </dgm:t>
    </dgm:pt>
    <dgm:pt modelId="{6D9B94DE-D164-440A-9E1D-74DA83E381AF}">
      <dgm:prSet phldrT="[Text]" custT="1"/>
      <dgm:spPr/>
      <dgm:t>
        <a:bodyPr/>
        <a:lstStyle/>
        <a:p>
          <a:r>
            <a:rPr lang="en-US" sz="2400" dirty="0">
              <a:latin typeface="+mn-lt"/>
              <a:cs typeface="Calibri"/>
            </a:rPr>
            <a:t>The </a:t>
          </a:r>
          <a:r>
            <a:rPr lang="en-US" sz="2400" dirty="0" err="1">
              <a:latin typeface="+mn-lt"/>
              <a:cs typeface="Calibri"/>
            </a:rPr>
            <a:t>Forfaiter</a:t>
          </a:r>
          <a:r>
            <a:rPr lang="en-US" sz="2400" dirty="0">
              <a:latin typeface="+mn-lt"/>
              <a:cs typeface="Calibri"/>
            </a:rPr>
            <a:t> needs to know about the buyer his nationality, goods being sold; detail of the value and currency of the contract; and the date and duration of the contract, including the credit period and number and timing of payments (including any interest rate already agreed with the buyer).</a:t>
          </a:r>
          <a:endParaRPr lang="en-IN" sz="2400" dirty="0">
            <a:latin typeface="+mn-lt"/>
          </a:endParaRPr>
        </a:p>
      </dgm:t>
    </dgm:pt>
    <dgm:pt modelId="{0414EC83-21F9-4B41-81B3-E5BB5D271D0E}" type="parTrans" cxnId="{CDEA7688-C1FC-46FE-B4A2-CDB0E5060721}">
      <dgm:prSet/>
      <dgm:spPr/>
      <dgm:t>
        <a:bodyPr/>
        <a:lstStyle/>
        <a:p>
          <a:endParaRPr lang="en-IN"/>
        </a:p>
      </dgm:t>
    </dgm:pt>
    <dgm:pt modelId="{49CEF001-B68E-43FA-9F3A-91B4FF714AD5}" type="sibTrans" cxnId="{CDEA7688-C1FC-46FE-B4A2-CDB0E5060721}">
      <dgm:prSet/>
      <dgm:spPr/>
      <dgm:t>
        <a:bodyPr/>
        <a:lstStyle/>
        <a:p>
          <a:endParaRPr lang="en-IN"/>
        </a:p>
      </dgm:t>
    </dgm:pt>
    <dgm:pt modelId="{7FC316AB-0BAE-494C-B23A-F948D10BFFBE}">
      <dgm:prSet phldrT="[Text]" custT="1"/>
      <dgm:spPr/>
      <dgm:t>
        <a:bodyPr/>
        <a:lstStyle/>
        <a:p>
          <a:r>
            <a:rPr lang="en-US" sz="2400" dirty="0">
              <a:latin typeface="+mn-lt"/>
              <a:cs typeface="Calibri"/>
            </a:rPr>
            <a:t>the knowledge of debt evidence (either promissory notes, bills of exchange, letters of credit) is important.</a:t>
          </a:r>
          <a:endParaRPr lang="en-IN" sz="2400" dirty="0">
            <a:latin typeface="+mn-lt"/>
          </a:endParaRPr>
        </a:p>
      </dgm:t>
    </dgm:pt>
    <dgm:pt modelId="{4353CF21-4EE1-47BC-9F60-685EF2DCAFC8}" type="parTrans" cxnId="{74D833F4-1BC7-4920-B401-FB5F93246220}">
      <dgm:prSet/>
      <dgm:spPr/>
      <dgm:t>
        <a:bodyPr/>
        <a:lstStyle/>
        <a:p>
          <a:endParaRPr lang="en-IN"/>
        </a:p>
      </dgm:t>
    </dgm:pt>
    <dgm:pt modelId="{8AA3296F-5DC7-4C95-A433-28408C873791}" type="sibTrans" cxnId="{74D833F4-1BC7-4920-B401-FB5F93246220}">
      <dgm:prSet/>
      <dgm:spPr/>
      <dgm:t>
        <a:bodyPr/>
        <a:lstStyle/>
        <a:p>
          <a:endParaRPr lang="en-IN"/>
        </a:p>
      </dgm:t>
    </dgm:pt>
    <dgm:pt modelId="{FDBC2A66-CAFD-4684-BB2C-33C098B0CD1F}">
      <dgm:prSet phldrT="[Text]" custT="1"/>
      <dgm:spPr/>
      <dgm:t>
        <a:bodyPr/>
        <a:lstStyle/>
        <a:p>
          <a:r>
            <a:rPr lang="en-US" sz="2400" dirty="0">
              <a:latin typeface="Calibri"/>
              <a:cs typeface="Calibri"/>
            </a:rPr>
            <a:t>the identity of the guarantor of payment.</a:t>
          </a:r>
          <a:endParaRPr lang="en-IN" sz="2400" dirty="0"/>
        </a:p>
      </dgm:t>
    </dgm:pt>
    <dgm:pt modelId="{B47A3BF6-D159-47E4-9F2E-89771825A1CA}" type="parTrans" cxnId="{80349467-2340-4591-974A-2E6FD8CD9F7F}">
      <dgm:prSet/>
      <dgm:spPr/>
      <dgm:t>
        <a:bodyPr/>
        <a:lstStyle/>
        <a:p>
          <a:endParaRPr lang="en-IN"/>
        </a:p>
      </dgm:t>
    </dgm:pt>
    <dgm:pt modelId="{3F2DF5AA-C166-4F6A-8988-ABE841B943AF}" type="sibTrans" cxnId="{80349467-2340-4591-974A-2E6FD8CD9F7F}">
      <dgm:prSet/>
      <dgm:spPr/>
      <dgm:t>
        <a:bodyPr/>
        <a:lstStyle/>
        <a:p>
          <a:endParaRPr lang="en-IN"/>
        </a:p>
      </dgm:t>
    </dgm:pt>
    <dgm:pt modelId="{718CF221-8DA2-4DAB-A3CA-145442989204}" type="pres">
      <dgm:prSet presAssocID="{8045C487-D466-46FF-82ED-1AB7D11F5A44}" presName="Name0" presStyleCnt="0">
        <dgm:presLayoutVars>
          <dgm:chMax val="7"/>
          <dgm:chPref val="7"/>
          <dgm:dir/>
          <dgm:animOne val="branch"/>
          <dgm:animLvl val="lvl"/>
        </dgm:presLayoutVars>
      </dgm:prSet>
      <dgm:spPr/>
    </dgm:pt>
    <dgm:pt modelId="{D1BE6FCF-B71B-4CDF-A531-3DA956100CFB}" type="pres">
      <dgm:prSet presAssocID="{4E6829D9-48C7-4033-9E12-C241A30F7138}" presName="composite" presStyleCnt="0"/>
      <dgm:spPr/>
    </dgm:pt>
    <dgm:pt modelId="{1DA730F2-EE1A-4BB7-BB4D-08A1442CA6F3}" type="pres">
      <dgm:prSet presAssocID="{4E6829D9-48C7-4033-9E12-C241A30F7138}" presName="BackAccent" presStyleLbl="bgShp" presStyleIdx="0" presStyleCnt="3"/>
      <dgm:spPr/>
    </dgm:pt>
    <dgm:pt modelId="{0953025A-4B28-4DD9-A752-949B681E5C4C}" type="pres">
      <dgm:prSet presAssocID="{4E6829D9-48C7-4033-9E12-C241A30F7138}" presName="Accent" presStyleLbl="alignNode1" presStyleIdx="0" presStyleCnt="3"/>
      <dgm:spPr/>
    </dgm:pt>
    <dgm:pt modelId="{12861DD2-BA6D-44A4-87FD-783E6DD07ADE}" type="pres">
      <dgm:prSet presAssocID="{4E6829D9-48C7-4033-9E12-C241A30F7138}" presName="Child" presStyleLbl="revTx" presStyleIdx="0" presStyleCnt="4" custScaleX="172745" custLinFactNeighborX="4837" custLinFactNeighborY="2608">
        <dgm:presLayoutVars>
          <dgm:chMax val="0"/>
          <dgm:chPref val="0"/>
          <dgm:bulletEnabled val="1"/>
        </dgm:presLayoutVars>
      </dgm:prSet>
      <dgm:spPr/>
    </dgm:pt>
    <dgm:pt modelId="{086BB3E2-395D-45DE-A643-B757E3398BB8}" type="pres">
      <dgm:prSet presAssocID="{4E6829D9-48C7-4033-9E12-C241A30F7138}" presName="Parent" presStyleLbl="revTx" presStyleIdx="1" presStyleCnt="4">
        <dgm:presLayoutVars>
          <dgm:chMax val="1"/>
          <dgm:chPref val="1"/>
          <dgm:bulletEnabled val="1"/>
        </dgm:presLayoutVars>
      </dgm:prSet>
      <dgm:spPr/>
    </dgm:pt>
    <dgm:pt modelId="{86ADD9CA-0A92-411E-B0D6-37EC3FFF2CF8}" type="pres">
      <dgm:prSet presAssocID="{50075708-A86E-4193-AEA4-50A0B8D276B5}" presName="sibTrans" presStyleCnt="0"/>
      <dgm:spPr/>
    </dgm:pt>
    <dgm:pt modelId="{4755F9D6-926C-4C73-8056-FFE17756C019}" type="pres">
      <dgm:prSet presAssocID="{7FC316AB-0BAE-494C-B23A-F948D10BFFBE}" presName="composite" presStyleCnt="0"/>
      <dgm:spPr/>
    </dgm:pt>
    <dgm:pt modelId="{A9A70197-2ED6-4824-AA8F-F3E7FFED78BF}" type="pres">
      <dgm:prSet presAssocID="{7FC316AB-0BAE-494C-B23A-F948D10BFFBE}" presName="BackAccent" presStyleLbl="bgShp" presStyleIdx="1" presStyleCnt="3"/>
      <dgm:spPr/>
    </dgm:pt>
    <dgm:pt modelId="{979DFEDE-2A9C-4722-967B-5C1C3505396E}" type="pres">
      <dgm:prSet presAssocID="{7FC316AB-0BAE-494C-B23A-F948D10BFFBE}" presName="Accent" presStyleLbl="alignNode1" presStyleIdx="1" presStyleCnt="3"/>
      <dgm:spPr/>
    </dgm:pt>
    <dgm:pt modelId="{C26899BF-A9C7-44F2-A962-A743C8059F9D}" type="pres">
      <dgm:prSet presAssocID="{7FC316AB-0BAE-494C-B23A-F948D10BFFBE}" presName="Child" presStyleLbl="revTx" presStyleIdx="1" presStyleCnt="4">
        <dgm:presLayoutVars>
          <dgm:chMax val="0"/>
          <dgm:chPref val="0"/>
          <dgm:bulletEnabled val="1"/>
        </dgm:presLayoutVars>
      </dgm:prSet>
      <dgm:spPr/>
    </dgm:pt>
    <dgm:pt modelId="{FFB7F185-1831-4815-8E29-A08AA781DF35}" type="pres">
      <dgm:prSet presAssocID="{7FC316AB-0BAE-494C-B23A-F948D10BFFBE}" presName="Parent" presStyleLbl="revTx" presStyleIdx="2" presStyleCnt="4" custLinFactY="125881" custLinFactNeighborX="-13072" custLinFactNeighborY="200000">
        <dgm:presLayoutVars>
          <dgm:chMax val="1"/>
          <dgm:chPref val="1"/>
          <dgm:bulletEnabled val="1"/>
        </dgm:presLayoutVars>
      </dgm:prSet>
      <dgm:spPr/>
    </dgm:pt>
    <dgm:pt modelId="{169BE0DD-8496-4D69-8737-191C6343DBBB}" type="pres">
      <dgm:prSet presAssocID="{8AA3296F-5DC7-4C95-A433-28408C873791}" presName="sibTrans" presStyleCnt="0"/>
      <dgm:spPr/>
    </dgm:pt>
    <dgm:pt modelId="{C54C9BAF-09C2-4E66-95A4-37AA01716D89}" type="pres">
      <dgm:prSet presAssocID="{FDBC2A66-CAFD-4684-BB2C-33C098B0CD1F}" presName="composite" presStyleCnt="0"/>
      <dgm:spPr/>
    </dgm:pt>
    <dgm:pt modelId="{929E53F7-BE92-402E-B80F-B7AD3A7A397E}" type="pres">
      <dgm:prSet presAssocID="{FDBC2A66-CAFD-4684-BB2C-33C098B0CD1F}" presName="BackAccent" presStyleLbl="bgShp" presStyleIdx="2" presStyleCnt="3"/>
      <dgm:spPr/>
    </dgm:pt>
    <dgm:pt modelId="{E53974B8-F35F-41D2-95F6-96A635EC2F2C}" type="pres">
      <dgm:prSet presAssocID="{FDBC2A66-CAFD-4684-BB2C-33C098B0CD1F}" presName="Accent" presStyleLbl="alignNode1" presStyleIdx="2" presStyleCnt="3"/>
      <dgm:spPr/>
    </dgm:pt>
    <dgm:pt modelId="{DA60534F-5D6F-45D5-AD4F-6B6F8E0C9B91}" type="pres">
      <dgm:prSet presAssocID="{FDBC2A66-CAFD-4684-BB2C-33C098B0CD1F}" presName="Child" presStyleLbl="revTx" presStyleIdx="2" presStyleCnt="4">
        <dgm:presLayoutVars>
          <dgm:chMax val="0"/>
          <dgm:chPref val="0"/>
          <dgm:bulletEnabled val="1"/>
        </dgm:presLayoutVars>
      </dgm:prSet>
      <dgm:spPr/>
    </dgm:pt>
    <dgm:pt modelId="{79C02CA6-0F49-4CC7-ABB1-76BEA0F474A8}" type="pres">
      <dgm:prSet presAssocID="{FDBC2A66-CAFD-4684-BB2C-33C098B0CD1F}" presName="Parent" presStyleLbl="revTx" presStyleIdx="3" presStyleCnt="4" custLinFactY="51431" custLinFactNeighborX="-21622" custLinFactNeighborY="100000">
        <dgm:presLayoutVars>
          <dgm:chMax val="1"/>
          <dgm:chPref val="1"/>
          <dgm:bulletEnabled val="1"/>
        </dgm:presLayoutVars>
      </dgm:prSet>
      <dgm:spPr/>
    </dgm:pt>
  </dgm:ptLst>
  <dgm:cxnLst>
    <dgm:cxn modelId="{14F4FF0C-E69C-4A9B-935E-37234A79A854}" srcId="{8045C487-D466-46FF-82ED-1AB7D11F5A44}" destId="{4E6829D9-48C7-4033-9E12-C241A30F7138}" srcOrd="0" destOrd="0" parTransId="{732ADD78-128B-4D51-BF5B-C634AC5F66FA}" sibTransId="{50075708-A86E-4193-AEA4-50A0B8D276B5}"/>
    <dgm:cxn modelId="{80349467-2340-4591-974A-2E6FD8CD9F7F}" srcId="{8045C487-D466-46FF-82ED-1AB7D11F5A44}" destId="{FDBC2A66-CAFD-4684-BB2C-33C098B0CD1F}" srcOrd="2" destOrd="0" parTransId="{B47A3BF6-D159-47E4-9F2E-89771825A1CA}" sibTransId="{3F2DF5AA-C166-4F6A-8988-ABE841B943AF}"/>
    <dgm:cxn modelId="{621D9F48-294E-4945-AE74-36D0032F3296}" type="presOf" srcId="{7FC316AB-0BAE-494C-B23A-F948D10BFFBE}" destId="{FFB7F185-1831-4815-8E29-A08AA781DF35}" srcOrd="0" destOrd="0" presId="urn:microsoft.com/office/officeart/2008/layout/IncreasingCircleProcess"/>
    <dgm:cxn modelId="{2264F657-B7FD-410A-9588-BF1C867E64C4}" type="presOf" srcId="{8045C487-D466-46FF-82ED-1AB7D11F5A44}" destId="{718CF221-8DA2-4DAB-A3CA-145442989204}" srcOrd="0" destOrd="0" presId="urn:microsoft.com/office/officeart/2008/layout/IncreasingCircleProcess"/>
    <dgm:cxn modelId="{CDEA7688-C1FC-46FE-B4A2-CDB0E5060721}" srcId="{4E6829D9-48C7-4033-9E12-C241A30F7138}" destId="{6D9B94DE-D164-440A-9E1D-74DA83E381AF}" srcOrd="0" destOrd="0" parTransId="{0414EC83-21F9-4B41-81B3-E5BB5D271D0E}" sibTransId="{49CEF001-B68E-43FA-9F3A-91B4FF714AD5}"/>
    <dgm:cxn modelId="{DA207ABD-5E31-47D3-9ECC-A25A2F9B8151}" type="presOf" srcId="{FDBC2A66-CAFD-4684-BB2C-33C098B0CD1F}" destId="{79C02CA6-0F49-4CC7-ABB1-76BEA0F474A8}" srcOrd="0" destOrd="0" presId="urn:microsoft.com/office/officeart/2008/layout/IncreasingCircleProcess"/>
    <dgm:cxn modelId="{4087A1BD-3391-4AE9-8A89-1D8BF643DB6C}" type="presOf" srcId="{6D9B94DE-D164-440A-9E1D-74DA83E381AF}" destId="{12861DD2-BA6D-44A4-87FD-783E6DD07ADE}" srcOrd="0" destOrd="0" presId="urn:microsoft.com/office/officeart/2008/layout/IncreasingCircleProcess"/>
    <dgm:cxn modelId="{B2995DEE-F559-4C44-84F2-34685B7ECB64}" type="presOf" srcId="{4E6829D9-48C7-4033-9E12-C241A30F7138}" destId="{086BB3E2-395D-45DE-A643-B757E3398BB8}" srcOrd="0" destOrd="0" presId="urn:microsoft.com/office/officeart/2008/layout/IncreasingCircleProcess"/>
    <dgm:cxn modelId="{74D833F4-1BC7-4920-B401-FB5F93246220}" srcId="{8045C487-D466-46FF-82ED-1AB7D11F5A44}" destId="{7FC316AB-0BAE-494C-B23A-F948D10BFFBE}" srcOrd="1" destOrd="0" parTransId="{4353CF21-4EE1-47BC-9F60-685EF2DCAFC8}" sibTransId="{8AA3296F-5DC7-4C95-A433-28408C873791}"/>
    <dgm:cxn modelId="{6C92E3D1-48F2-4178-9E03-4306639A7455}" type="presParOf" srcId="{718CF221-8DA2-4DAB-A3CA-145442989204}" destId="{D1BE6FCF-B71B-4CDF-A531-3DA956100CFB}" srcOrd="0" destOrd="0" presId="urn:microsoft.com/office/officeart/2008/layout/IncreasingCircleProcess"/>
    <dgm:cxn modelId="{28C37062-649D-4F3F-92DC-0EADB8098791}" type="presParOf" srcId="{D1BE6FCF-B71B-4CDF-A531-3DA956100CFB}" destId="{1DA730F2-EE1A-4BB7-BB4D-08A1442CA6F3}" srcOrd="0" destOrd="0" presId="urn:microsoft.com/office/officeart/2008/layout/IncreasingCircleProcess"/>
    <dgm:cxn modelId="{B6C7A431-1EB2-4359-B3E1-88BC0332750C}" type="presParOf" srcId="{D1BE6FCF-B71B-4CDF-A531-3DA956100CFB}" destId="{0953025A-4B28-4DD9-A752-949B681E5C4C}" srcOrd="1" destOrd="0" presId="urn:microsoft.com/office/officeart/2008/layout/IncreasingCircleProcess"/>
    <dgm:cxn modelId="{503D5187-1062-4B46-8FC3-91ED05F60D2D}" type="presParOf" srcId="{D1BE6FCF-B71B-4CDF-A531-3DA956100CFB}" destId="{12861DD2-BA6D-44A4-87FD-783E6DD07ADE}" srcOrd="2" destOrd="0" presId="urn:microsoft.com/office/officeart/2008/layout/IncreasingCircleProcess"/>
    <dgm:cxn modelId="{95DF1BE4-F0AA-445A-AAF4-8EBAFF0DA6D9}" type="presParOf" srcId="{D1BE6FCF-B71B-4CDF-A531-3DA956100CFB}" destId="{086BB3E2-395D-45DE-A643-B757E3398BB8}" srcOrd="3" destOrd="0" presId="urn:microsoft.com/office/officeart/2008/layout/IncreasingCircleProcess"/>
    <dgm:cxn modelId="{D04E259A-1BCF-48C0-A93E-D5A55F4D09B3}" type="presParOf" srcId="{718CF221-8DA2-4DAB-A3CA-145442989204}" destId="{86ADD9CA-0A92-411E-B0D6-37EC3FFF2CF8}" srcOrd="1" destOrd="0" presId="urn:microsoft.com/office/officeart/2008/layout/IncreasingCircleProcess"/>
    <dgm:cxn modelId="{BD2EDAE5-2B80-43FA-85E0-D867576DFEC1}" type="presParOf" srcId="{718CF221-8DA2-4DAB-A3CA-145442989204}" destId="{4755F9D6-926C-4C73-8056-FFE17756C019}" srcOrd="2" destOrd="0" presId="urn:microsoft.com/office/officeart/2008/layout/IncreasingCircleProcess"/>
    <dgm:cxn modelId="{4AA605B6-2459-4C3B-8A6F-606C7BAC9AF2}" type="presParOf" srcId="{4755F9D6-926C-4C73-8056-FFE17756C019}" destId="{A9A70197-2ED6-4824-AA8F-F3E7FFED78BF}" srcOrd="0" destOrd="0" presId="urn:microsoft.com/office/officeart/2008/layout/IncreasingCircleProcess"/>
    <dgm:cxn modelId="{01DCB597-43B8-4362-B8CE-190E69A86499}" type="presParOf" srcId="{4755F9D6-926C-4C73-8056-FFE17756C019}" destId="{979DFEDE-2A9C-4722-967B-5C1C3505396E}" srcOrd="1" destOrd="0" presId="urn:microsoft.com/office/officeart/2008/layout/IncreasingCircleProcess"/>
    <dgm:cxn modelId="{94AD0E8F-70F7-436A-BCC3-8705863D4F7D}" type="presParOf" srcId="{4755F9D6-926C-4C73-8056-FFE17756C019}" destId="{C26899BF-A9C7-44F2-A962-A743C8059F9D}" srcOrd="2" destOrd="0" presId="urn:microsoft.com/office/officeart/2008/layout/IncreasingCircleProcess"/>
    <dgm:cxn modelId="{20142A7D-4F2E-4956-8BD5-566E32E7966D}" type="presParOf" srcId="{4755F9D6-926C-4C73-8056-FFE17756C019}" destId="{FFB7F185-1831-4815-8E29-A08AA781DF35}" srcOrd="3" destOrd="0" presId="urn:microsoft.com/office/officeart/2008/layout/IncreasingCircleProcess"/>
    <dgm:cxn modelId="{DDE2C0DB-69EC-4970-BDFF-5DBD816FD820}" type="presParOf" srcId="{718CF221-8DA2-4DAB-A3CA-145442989204}" destId="{169BE0DD-8496-4D69-8737-191C6343DBBB}" srcOrd="3" destOrd="0" presId="urn:microsoft.com/office/officeart/2008/layout/IncreasingCircleProcess"/>
    <dgm:cxn modelId="{B7129116-FA71-455A-86AD-78E9D0FE28FF}" type="presParOf" srcId="{718CF221-8DA2-4DAB-A3CA-145442989204}" destId="{C54C9BAF-09C2-4E66-95A4-37AA01716D89}" srcOrd="4" destOrd="0" presId="urn:microsoft.com/office/officeart/2008/layout/IncreasingCircleProcess"/>
    <dgm:cxn modelId="{F67779EF-6EFB-41B4-B34C-3B7854860C9F}" type="presParOf" srcId="{C54C9BAF-09C2-4E66-95A4-37AA01716D89}" destId="{929E53F7-BE92-402E-B80F-B7AD3A7A397E}" srcOrd="0" destOrd="0" presId="urn:microsoft.com/office/officeart/2008/layout/IncreasingCircleProcess"/>
    <dgm:cxn modelId="{E818F0F9-96FE-4B57-A9EE-C86719523588}" type="presParOf" srcId="{C54C9BAF-09C2-4E66-95A4-37AA01716D89}" destId="{E53974B8-F35F-41D2-95F6-96A635EC2F2C}" srcOrd="1" destOrd="0" presId="urn:microsoft.com/office/officeart/2008/layout/IncreasingCircleProcess"/>
    <dgm:cxn modelId="{3F32819A-30B1-4AB9-9A22-8D8662DE670A}" type="presParOf" srcId="{C54C9BAF-09C2-4E66-95A4-37AA01716D89}" destId="{DA60534F-5D6F-45D5-AD4F-6B6F8E0C9B91}" srcOrd="2" destOrd="0" presId="urn:microsoft.com/office/officeart/2008/layout/IncreasingCircleProcess"/>
    <dgm:cxn modelId="{BF725CE0-3383-4D4C-AFDB-A187E5EF601D}" type="presParOf" srcId="{C54C9BAF-09C2-4E66-95A4-37AA01716D89}" destId="{79C02CA6-0F49-4CC7-ABB1-76BEA0F474A8}"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ED5738D-D662-4E61-A02B-6235B5B52E5F}" type="doc">
      <dgm:prSet loTypeId="urn:microsoft.com/office/officeart/2005/8/layout/arrow5" loCatId="relationship" qsTypeId="urn:microsoft.com/office/officeart/2005/8/quickstyle/simple1" qsCatId="simple" csTypeId="urn:microsoft.com/office/officeart/2005/8/colors/accent5_2" csCatId="accent5" phldr="1"/>
      <dgm:spPr/>
      <dgm:t>
        <a:bodyPr/>
        <a:lstStyle/>
        <a:p>
          <a:endParaRPr lang="en-IN"/>
        </a:p>
      </dgm:t>
    </dgm:pt>
    <dgm:pt modelId="{654C6956-204E-4274-B7A8-39F701329193}">
      <dgm:prSet phldrT="[Text]" custT="1"/>
      <dgm:spPr/>
      <dgm:t>
        <a:bodyPr/>
        <a:lstStyle/>
        <a:p>
          <a:r>
            <a:rPr lang="en-US" sz="2400" dirty="0">
              <a:latin typeface="Calibri"/>
              <a:cs typeface="Calibri"/>
            </a:rPr>
            <a:t>the level of interest rates relevant to the currency of the underlying contract at the time of the </a:t>
          </a:r>
          <a:r>
            <a:rPr lang="en-US" sz="2400" dirty="0" err="1">
              <a:latin typeface="Calibri"/>
              <a:cs typeface="Calibri"/>
            </a:rPr>
            <a:t>Forfaite</a:t>
          </a:r>
          <a:r>
            <a:rPr lang="en-US" sz="2400" dirty="0">
              <a:latin typeface="Calibri"/>
              <a:cs typeface="Calibri"/>
            </a:rPr>
            <a:t> Commitment.</a:t>
          </a:r>
          <a:endParaRPr lang="en-IN" sz="2400" dirty="0"/>
        </a:p>
      </dgm:t>
    </dgm:pt>
    <dgm:pt modelId="{DFA1A1D5-615F-4D39-823A-DF533443AFBA}" type="parTrans" cxnId="{2C43A615-17F8-4182-8820-C3A890006C4A}">
      <dgm:prSet/>
      <dgm:spPr/>
      <dgm:t>
        <a:bodyPr/>
        <a:lstStyle/>
        <a:p>
          <a:endParaRPr lang="en-IN"/>
        </a:p>
      </dgm:t>
    </dgm:pt>
    <dgm:pt modelId="{EDDAB47C-3E21-4B65-AF02-D2E17712FC3E}" type="sibTrans" cxnId="{2C43A615-17F8-4182-8820-C3A890006C4A}">
      <dgm:prSet/>
      <dgm:spPr/>
      <dgm:t>
        <a:bodyPr/>
        <a:lstStyle/>
        <a:p>
          <a:endParaRPr lang="en-IN"/>
        </a:p>
      </dgm:t>
    </dgm:pt>
    <dgm:pt modelId="{FF7EC3B4-2764-4219-9BB1-E008529313B9}">
      <dgm:prSet phldrT="[Text]" custT="1"/>
      <dgm:spPr/>
      <dgm:t>
        <a:bodyPr/>
        <a:lstStyle/>
        <a:p>
          <a:pPr>
            <a:buFont typeface="+mj-lt"/>
            <a:buAutoNum type="arabicPeriod"/>
          </a:pPr>
          <a:r>
            <a:rPr lang="en-US" sz="2400" dirty="0">
              <a:latin typeface="Calibri"/>
              <a:cs typeface="Calibri"/>
            </a:rPr>
            <a:t>the credit risks related to the importing country and to the availing (or guaranteeing) bank</a:t>
          </a:r>
          <a:endParaRPr lang="en-IN" sz="2400" dirty="0"/>
        </a:p>
      </dgm:t>
    </dgm:pt>
    <dgm:pt modelId="{9AAE55CD-088C-4486-8D36-9A077C0D9760}" type="parTrans" cxnId="{AE24FD3A-EA7B-45C1-AD5C-B29E697AC3CD}">
      <dgm:prSet/>
      <dgm:spPr/>
      <dgm:t>
        <a:bodyPr/>
        <a:lstStyle/>
        <a:p>
          <a:endParaRPr lang="en-IN"/>
        </a:p>
      </dgm:t>
    </dgm:pt>
    <dgm:pt modelId="{F911479A-092D-4A5E-A41D-F4FF06BA128E}" type="sibTrans" cxnId="{AE24FD3A-EA7B-45C1-AD5C-B29E697AC3CD}">
      <dgm:prSet/>
      <dgm:spPr/>
      <dgm:t>
        <a:bodyPr/>
        <a:lstStyle/>
        <a:p>
          <a:endParaRPr lang="en-IN"/>
        </a:p>
      </dgm:t>
    </dgm:pt>
    <dgm:pt modelId="{669B48EE-2674-48D0-AE9D-A790EEA0C7FB}" type="pres">
      <dgm:prSet presAssocID="{7ED5738D-D662-4E61-A02B-6235B5B52E5F}" presName="diagram" presStyleCnt="0">
        <dgm:presLayoutVars>
          <dgm:dir/>
          <dgm:resizeHandles val="exact"/>
        </dgm:presLayoutVars>
      </dgm:prSet>
      <dgm:spPr/>
    </dgm:pt>
    <dgm:pt modelId="{8F2BA799-155B-4790-A0E8-14507F20535A}" type="pres">
      <dgm:prSet presAssocID="{654C6956-204E-4274-B7A8-39F701329193}" presName="arrow" presStyleLbl="node1" presStyleIdx="0" presStyleCnt="2" custRadScaleRad="112547" custRadScaleInc="0">
        <dgm:presLayoutVars>
          <dgm:bulletEnabled val="1"/>
        </dgm:presLayoutVars>
      </dgm:prSet>
      <dgm:spPr/>
    </dgm:pt>
    <dgm:pt modelId="{D916A50C-F6B7-4292-89B7-FE3AEC96A3FF}" type="pres">
      <dgm:prSet presAssocID="{FF7EC3B4-2764-4219-9BB1-E008529313B9}" presName="arrow" presStyleLbl="node1" presStyleIdx="1" presStyleCnt="2">
        <dgm:presLayoutVars>
          <dgm:bulletEnabled val="1"/>
        </dgm:presLayoutVars>
      </dgm:prSet>
      <dgm:spPr/>
    </dgm:pt>
  </dgm:ptLst>
  <dgm:cxnLst>
    <dgm:cxn modelId="{2C43A615-17F8-4182-8820-C3A890006C4A}" srcId="{7ED5738D-D662-4E61-A02B-6235B5B52E5F}" destId="{654C6956-204E-4274-B7A8-39F701329193}" srcOrd="0" destOrd="0" parTransId="{DFA1A1D5-615F-4D39-823A-DF533443AFBA}" sibTransId="{EDDAB47C-3E21-4B65-AF02-D2E17712FC3E}"/>
    <dgm:cxn modelId="{AE24FD3A-EA7B-45C1-AD5C-B29E697AC3CD}" srcId="{7ED5738D-D662-4E61-A02B-6235B5B52E5F}" destId="{FF7EC3B4-2764-4219-9BB1-E008529313B9}" srcOrd="1" destOrd="0" parTransId="{9AAE55CD-088C-4486-8D36-9A077C0D9760}" sibTransId="{F911479A-092D-4A5E-A41D-F4FF06BA128E}"/>
    <dgm:cxn modelId="{57E9314E-D31F-45FB-8966-4F1B470B15BB}" type="presOf" srcId="{654C6956-204E-4274-B7A8-39F701329193}" destId="{8F2BA799-155B-4790-A0E8-14507F20535A}" srcOrd="0" destOrd="0" presId="urn:microsoft.com/office/officeart/2005/8/layout/arrow5"/>
    <dgm:cxn modelId="{A575FCA4-2C91-4617-B61F-1EDE68C18A92}" type="presOf" srcId="{7ED5738D-D662-4E61-A02B-6235B5B52E5F}" destId="{669B48EE-2674-48D0-AE9D-A790EEA0C7FB}" srcOrd="0" destOrd="0" presId="urn:microsoft.com/office/officeart/2005/8/layout/arrow5"/>
    <dgm:cxn modelId="{672C98EC-C9DB-4F4B-9604-9FAAC5F8DD77}" type="presOf" srcId="{FF7EC3B4-2764-4219-9BB1-E008529313B9}" destId="{D916A50C-F6B7-4292-89B7-FE3AEC96A3FF}" srcOrd="0" destOrd="0" presId="urn:microsoft.com/office/officeart/2005/8/layout/arrow5"/>
    <dgm:cxn modelId="{C6374134-F024-4E6E-BDC9-A4998059AAD5}" type="presParOf" srcId="{669B48EE-2674-48D0-AE9D-A790EEA0C7FB}" destId="{8F2BA799-155B-4790-A0E8-14507F20535A}" srcOrd="0" destOrd="0" presId="urn:microsoft.com/office/officeart/2005/8/layout/arrow5"/>
    <dgm:cxn modelId="{C002CB91-E137-4FA8-83D8-643EE7B01907}" type="presParOf" srcId="{669B48EE-2674-48D0-AE9D-A790EEA0C7FB}" destId="{D916A50C-F6B7-4292-89B7-FE3AEC96A3FF}" srcOrd="1"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91E50B3-A3F5-4041-91AC-1E9CD78D770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0D22CE9-461C-4E50-A066-4FD1DB1BB0CB}">
      <dgm:prSet phldrT="[Text]" phldr="0"/>
      <dgm:spPr/>
      <dgm:t>
        <a:bodyPr/>
        <a:lstStyle/>
        <a:p>
          <a:pPr algn="ctr" rtl="0"/>
          <a:r>
            <a:rPr lang="en-US" dirty="0">
              <a:latin typeface="Calibri"/>
              <a:cs typeface="Calibri"/>
            </a:rPr>
            <a:t>The Black Sea Trade &amp; Development Bank (BSTDB) lists forfaiting in its list of special products along with underwriting, hedging instruments, financial leasing, and discounting.</a:t>
          </a:r>
          <a:endParaRPr lang="en-US" b="0" i="0" u="none" strike="noStrike" cap="none" baseline="0" noProof="0" dirty="0">
            <a:solidFill>
              <a:srgbClr val="010000"/>
            </a:solidFill>
            <a:latin typeface="Calibri"/>
            <a:cs typeface="Calibri"/>
          </a:endParaRPr>
        </a:p>
      </dgm:t>
    </dgm:pt>
    <dgm:pt modelId="{95F61499-56F1-4E88-B1C0-ACF18C901E8E}" type="parTrans" cxnId="{D270C319-EFEF-43A0-8DCA-3B80CD09175C}">
      <dgm:prSet/>
      <dgm:spPr/>
      <dgm:t>
        <a:bodyPr/>
        <a:lstStyle/>
        <a:p>
          <a:endParaRPr lang="en-US"/>
        </a:p>
      </dgm:t>
    </dgm:pt>
    <dgm:pt modelId="{1DA723E7-2203-4E92-AD47-C94C7C201072}" type="sibTrans" cxnId="{D270C319-EFEF-43A0-8DCA-3B80CD09175C}">
      <dgm:prSet/>
      <dgm:spPr/>
      <dgm:t>
        <a:bodyPr/>
        <a:lstStyle/>
        <a:p>
          <a:endParaRPr lang="en-US"/>
        </a:p>
      </dgm:t>
    </dgm:pt>
    <dgm:pt modelId="{881B26F0-6ABD-44C5-B30A-3FE0675211F6}">
      <dgm:prSet phldrT="[Text]" phldr="0"/>
      <dgm:spPr/>
      <dgm:t>
        <a:bodyPr/>
        <a:lstStyle/>
        <a:p>
          <a:pPr algn="ctr" rtl="0"/>
          <a:r>
            <a:rPr lang="en-US" dirty="0">
              <a:latin typeface="Calibri"/>
              <a:cs typeface="Calibri"/>
            </a:rPr>
            <a:t>The minimum operation size that BSTDB will finance through forfaiting is euro 5 million with a repayment period of one to five years. </a:t>
          </a:r>
          <a:br>
            <a:rPr lang="en-US" dirty="0">
              <a:latin typeface="Calibri"/>
              <a:cs typeface="Calibri"/>
            </a:rPr>
          </a:br>
          <a:endParaRPr lang="en-US" dirty="0">
            <a:latin typeface="Calibri"/>
            <a:cs typeface="Calibri"/>
          </a:endParaRPr>
        </a:p>
      </dgm:t>
    </dgm:pt>
    <dgm:pt modelId="{88CFB0FE-B26A-447D-AE20-2E6638CC535A}" type="parTrans" cxnId="{2FF30FD2-E490-4759-95B4-6A82F8414CA6}">
      <dgm:prSet/>
      <dgm:spPr/>
      <dgm:t>
        <a:bodyPr/>
        <a:lstStyle/>
        <a:p>
          <a:endParaRPr lang="en-US"/>
        </a:p>
      </dgm:t>
    </dgm:pt>
    <dgm:pt modelId="{A5B26A09-38CA-4617-A64F-D3662AC9B3F0}" type="sibTrans" cxnId="{2FF30FD2-E490-4759-95B4-6A82F8414CA6}">
      <dgm:prSet/>
      <dgm:spPr/>
      <dgm:t>
        <a:bodyPr/>
        <a:lstStyle/>
        <a:p>
          <a:endParaRPr lang="en-US"/>
        </a:p>
      </dgm:t>
    </dgm:pt>
    <dgm:pt modelId="{2501CD6C-DC4F-4304-9DB2-1B59D9AF20DD}">
      <dgm:prSet phldr="0"/>
      <dgm:spPr/>
      <dgm:t>
        <a:bodyPr/>
        <a:lstStyle/>
        <a:p>
          <a:pPr algn="ctr" rtl="0"/>
          <a:r>
            <a:rPr lang="en-US" dirty="0">
              <a:latin typeface="Calibri"/>
              <a:cs typeface="Calibri"/>
            </a:rPr>
            <a:t>BSTDB was established as a source of financing for development projects by 11 founding countries—Albania, Armenia, Azerbaijan, Bulgaria, Georgia, Greece, Moldova, Romania, Russia, Turkey, and Ukraine.</a:t>
          </a:r>
        </a:p>
      </dgm:t>
    </dgm:pt>
    <dgm:pt modelId="{82BAC0F0-CC46-4FFF-9553-241F66FD80D8}" type="parTrans" cxnId="{6DCFF264-C363-48AC-9259-A49F5ABDBAC9}">
      <dgm:prSet/>
      <dgm:spPr/>
      <dgm:t>
        <a:bodyPr/>
        <a:lstStyle/>
        <a:p>
          <a:endParaRPr lang="en-IN"/>
        </a:p>
      </dgm:t>
    </dgm:pt>
    <dgm:pt modelId="{E5B0677C-0E51-4C7A-B1BE-B10542C7FBEA}" type="sibTrans" cxnId="{6DCFF264-C363-48AC-9259-A49F5ABDBAC9}">
      <dgm:prSet/>
      <dgm:spPr/>
      <dgm:t>
        <a:bodyPr/>
        <a:lstStyle/>
        <a:p>
          <a:endParaRPr lang="en-IN"/>
        </a:p>
      </dgm:t>
    </dgm:pt>
    <dgm:pt modelId="{D5017B09-8D7A-44FC-AA17-F239CFD9D720}">
      <dgm:prSet phldr="0"/>
      <dgm:spPr/>
      <dgm:t>
        <a:bodyPr/>
        <a:lstStyle/>
        <a:p>
          <a:pPr algn="ctr" rtl="0"/>
          <a:r>
            <a:rPr lang="en-US" dirty="0">
              <a:latin typeface="Calibri"/>
              <a:cs typeface="Calibri"/>
            </a:rPr>
            <a:t>The bank may also apply option, commitment, termination, or discount rate fees.</a:t>
          </a:r>
        </a:p>
      </dgm:t>
    </dgm:pt>
    <dgm:pt modelId="{22E0AAD6-148E-438C-ADF0-7500BE2242D5}" type="parTrans" cxnId="{75A7A3F6-3E60-4739-B0DB-26E62DF915E2}">
      <dgm:prSet/>
      <dgm:spPr/>
      <dgm:t>
        <a:bodyPr/>
        <a:lstStyle/>
        <a:p>
          <a:endParaRPr lang="en-IN"/>
        </a:p>
      </dgm:t>
    </dgm:pt>
    <dgm:pt modelId="{ED207671-A9BD-426E-B481-08671F1B4BC0}" type="sibTrans" cxnId="{75A7A3F6-3E60-4739-B0DB-26E62DF915E2}">
      <dgm:prSet/>
      <dgm:spPr/>
      <dgm:t>
        <a:bodyPr/>
        <a:lstStyle/>
        <a:p>
          <a:endParaRPr lang="en-IN"/>
        </a:p>
      </dgm:t>
    </dgm:pt>
    <dgm:pt modelId="{2FBF9EC3-8546-4666-9E23-3F192765186A}" type="pres">
      <dgm:prSet presAssocID="{C91E50B3-A3F5-4041-91AC-1E9CD78D7707}" presName="diagram" presStyleCnt="0">
        <dgm:presLayoutVars>
          <dgm:dir/>
          <dgm:resizeHandles val="exact"/>
        </dgm:presLayoutVars>
      </dgm:prSet>
      <dgm:spPr/>
    </dgm:pt>
    <dgm:pt modelId="{1414704D-E35B-4554-8567-C85B728791E7}" type="pres">
      <dgm:prSet presAssocID="{60D22CE9-461C-4E50-A066-4FD1DB1BB0CB}" presName="node" presStyleLbl="node1" presStyleIdx="0" presStyleCnt="4">
        <dgm:presLayoutVars>
          <dgm:bulletEnabled val="1"/>
        </dgm:presLayoutVars>
      </dgm:prSet>
      <dgm:spPr/>
    </dgm:pt>
    <dgm:pt modelId="{B01276C1-A1F4-4FC4-875D-A3BFA5E6D265}" type="pres">
      <dgm:prSet presAssocID="{1DA723E7-2203-4E92-AD47-C94C7C201072}" presName="sibTrans" presStyleCnt="0"/>
      <dgm:spPr/>
    </dgm:pt>
    <dgm:pt modelId="{D505E87C-995C-4A0C-B4D3-6709A0474A89}" type="pres">
      <dgm:prSet presAssocID="{2501CD6C-DC4F-4304-9DB2-1B59D9AF20DD}" presName="node" presStyleLbl="node1" presStyleIdx="1" presStyleCnt="4">
        <dgm:presLayoutVars>
          <dgm:bulletEnabled val="1"/>
        </dgm:presLayoutVars>
      </dgm:prSet>
      <dgm:spPr/>
    </dgm:pt>
    <dgm:pt modelId="{54339DAA-D347-4C19-A4D4-C55C0E45B460}" type="pres">
      <dgm:prSet presAssocID="{E5B0677C-0E51-4C7A-B1BE-B10542C7FBEA}" presName="sibTrans" presStyleCnt="0"/>
      <dgm:spPr/>
    </dgm:pt>
    <dgm:pt modelId="{704D7BFD-7819-40DC-BCA7-1FCC782FC5FC}" type="pres">
      <dgm:prSet presAssocID="{881B26F0-6ABD-44C5-B30A-3FE0675211F6}" presName="node" presStyleLbl="node1" presStyleIdx="2" presStyleCnt="4">
        <dgm:presLayoutVars>
          <dgm:bulletEnabled val="1"/>
        </dgm:presLayoutVars>
      </dgm:prSet>
      <dgm:spPr/>
    </dgm:pt>
    <dgm:pt modelId="{93A2DCB2-8DC1-4B61-B859-61B1D6A92991}" type="pres">
      <dgm:prSet presAssocID="{A5B26A09-38CA-4617-A64F-D3662AC9B3F0}" presName="sibTrans" presStyleCnt="0"/>
      <dgm:spPr/>
    </dgm:pt>
    <dgm:pt modelId="{8B093CC7-4C6A-4A0C-86D9-E204494E041A}" type="pres">
      <dgm:prSet presAssocID="{D5017B09-8D7A-44FC-AA17-F239CFD9D720}" presName="node" presStyleLbl="node1" presStyleIdx="3" presStyleCnt="4">
        <dgm:presLayoutVars>
          <dgm:bulletEnabled val="1"/>
        </dgm:presLayoutVars>
      </dgm:prSet>
      <dgm:spPr/>
    </dgm:pt>
  </dgm:ptLst>
  <dgm:cxnLst>
    <dgm:cxn modelId="{39A17512-4F68-44EE-8A42-AE696F3B90BC}" type="presOf" srcId="{60D22CE9-461C-4E50-A066-4FD1DB1BB0CB}" destId="{1414704D-E35B-4554-8567-C85B728791E7}" srcOrd="0" destOrd="0" presId="urn:microsoft.com/office/officeart/2005/8/layout/default"/>
    <dgm:cxn modelId="{D270C319-EFEF-43A0-8DCA-3B80CD09175C}" srcId="{C91E50B3-A3F5-4041-91AC-1E9CD78D7707}" destId="{60D22CE9-461C-4E50-A066-4FD1DB1BB0CB}" srcOrd="0" destOrd="0" parTransId="{95F61499-56F1-4E88-B1C0-ACF18C901E8E}" sibTransId="{1DA723E7-2203-4E92-AD47-C94C7C201072}"/>
    <dgm:cxn modelId="{6DCFF264-C363-48AC-9259-A49F5ABDBAC9}" srcId="{C91E50B3-A3F5-4041-91AC-1E9CD78D7707}" destId="{2501CD6C-DC4F-4304-9DB2-1B59D9AF20DD}" srcOrd="1" destOrd="0" parTransId="{82BAC0F0-CC46-4FFF-9553-241F66FD80D8}" sibTransId="{E5B0677C-0E51-4C7A-B1BE-B10542C7FBEA}"/>
    <dgm:cxn modelId="{66C0A855-4063-456A-8D2B-7EE3C106AEBC}" type="presOf" srcId="{C91E50B3-A3F5-4041-91AC-1E9CD78D7707}" destId="{2FBF9EC3-8546-4666-9E23-3F192765186A}" srcOrd="0" destOrd="0" presId="urn:microsoft.com/office/officeart/2005/8/layout/default"/>
    <dgm:cxn modelId="{8DE0D357-FCDF-4DDA-9615-1989EF735BF1}" type="presOf" srcId="{D5017B09-8D7A-44FC-AA17-F239CFD9D720}" destId="{8B093CC7-4C6A-4A0C-86D9-E204494E041A}" srcOrd="0" destOrd="0" presId="urn:microsoft.com/office/officeart/2005/8/layout/default"/>
    <dgm:cxn modelId="{0D7B1B83-86D9-42CD-92EE-039868ECD220}" type="presOf" srcId="{2501CD6C-DC4F-4304-9DB2-1B59D9AF20DD}" destId="{D505E87C-995C-4A0C-B4D3-6709A0474A89}" srcOrd="0" destOrd="0" presId="urn:microsoft.com/office/officeart/2005/8/layout/default"/>
    <dgm:cxn modelId="{07AF3FB9-6295-4F34-948C-3A8805222269}" type="presOf" srcId="{881B26F0-6ABD-44C5-B30A-3FE0675211F6}" destId="{704D7BFD-7819-40DC-BCA7-1FCC782FC5FC}" srcOrd="0" destOrd="0" presId="urn:microsoft.com/office/officeart/2005/8/layout/default"/>
    <dgm:cxn modelId="{2FF30FD2-E490-4759-95B4-6A82F8414CA6}" srcId="{C91E50B3-A3F5-4041-91AC-1E9CD78D7707}" destId="{881B26F0-6ABD-44C5-B30A-3FE0675211F6}" srcOrd="2" destOrd="0" parTransId="{88CFB0FE-B26A-447D-AE20-2E6638CC535A}" sibTransId="{A5B26A09-38CA-4617-A64F-D3662AC9B3F0}"/>
    <dgm:cxn modelId="{75A7A3F6-3E60-4739-B0DB-26E62DF915E2}" srcId="{C91E50B3-A3F5-4041-91AC-1E9CD78D7707}" destId="{D5017B09-8D7A-44FC-AA17-F239CFD9D720}" srcOrd="3" destOrd="0" parTransId="{22E0AAD6-148E-438C-ADF0-7500BE2242D5}" sibTransId="{ED207671-A9BD-426E-B481-08671F1B4BC0}"/>
    <dgm:cxn modelId="{74220C9B-C3C9-4FAD-AA51-8FA8F985AE3C}" type="presParOf" srcId="{2FBF9EC3-8546-4666-9E23-3F192765186A}" destId="{1414704D-E35B-4554-8567-C85B728791E7}" srcOrd="0" destOrd="0" presId="urn:microsoft.com/office/officeart/2005/8/layout/default"/>
    <dgm:cxn modelId="{197E54DF-C18C-4BD4-B8D9-E5CF939E50F3}" type="presParOf" srcId="{2FBF9EC3-8546-4666-9E23-3F192765186A}" destId="{B01276C1-A1F4-4FC4-875D-A3BFA5E6D265}" srcOrd="1" destOrd="0" presId="urn:microsoft.com/office/officeart/2005/8/layout/default"/>
    <dgm:cxn modelId="{CDB74950-04A9-4CCE-80E9-C8D8DDC2EE2A}" type="presParOf" srcId="{2FBF9EC3-8546-4666-9E23-3F192765186A}" destId="{D505E87C-995C-4A0C-B4D3-6709A0474A89}" srcOrd="2" destOrd="0" presId="urn:microsoft.com/office/officeart/2005/8/layout/default"/>
    <dgm:cxn modelId="{DEA13D86-2442-449C-B255-502ABA8021E1}" type="presParOf" srcId="{2FBF9EC3-8546-4666-9E23-3F192765186A}" destId="{54339DAA-D347-4C19-A4D4-C55C0E45B460}" srcOrd="3" destOrd="0" presId="urn:microsoft.com/office/officeart/2005/8/layout/default"/>
    <dgm:cxn modelId="{E1C61113-C722-45FC-8385-A53C65B30B18}" type="presParOf" srcId="{2FBF9EC3-8546-4666-9E23-3F192765186A}" destId="{704D7BFD-7819-40DC-BCA7-1FCC782FC5FC}" srcOrd="4" destOrd="0" presId="urn:microsoft.com/office/officeart/2005/8/layout/default"/>
    <dgm:cxn modelId="{111A63F9-7ACB-4530-A8F9-3C23FD07CE92}" type="presParOf" srcId="{2FBF9EC3-8546-4666-9E23-3F192765186A}" destId="{93A2DCB2-8DC1-4B61-B859-61B1D6A92991}" srcOrd="5" destOrd="0" presId="urn:microsoft.com/office/officeart/2005/8/layout/default"/>
    <dgm:cxn modelId="{650D2A2E-6A8D-45DF-AAA8-3388B392AA87}" type="presParOf" srcId="{2FBF9EC3-8546-4666-9E23-3F192765186A}" destId="{8B093CC7-4C6A-4A0C-86D9-E204494E041A}"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2CAA7A-3524-4C3D-A614-67365DAAD2DA}" type="doc">
      <dgm:prSet loTypeId="urn:microsoft.com/office/officeart/2005/8/layout/vList4" loCatId="list" qsTypeId="urn:microsoft.com/office/officeart/2005/8/quickstyle/3d1" qsCatId="3D" csTypeId="urn:microsoft.com/office/officeart/2005/8/colors/accent1_2" csCatId="accent1" phldr="0"/>
      <dgm:spPr/>
      <dgm:t>
        <a:bodyPr/>
        <a:lstStyle/>
        <a:p>
          <a:endParaRPr lang="en-IN"/>
        </a:p>
      </dgm:t>
    </dgm:pt>
    <dgm:pt modelId="{BE0CF28E-A6ED-4894-A7D1-BCF4861E9B4F}" type="pres">
      <dgm:prSet presAssocID="{282CAA7A-3524-4C3D-A614-67365DAAD2DA}" presName="linear" presStyleCnt="0">
        <dgm:presLayoutVars>
          <dgm:dir/>
          <dgm:resizeHandles val="exact"/>
        </dgm:presLayoutVars>
      </dgm:prSet>
      <dgm:spPr/>
    </dgm:pt>
  </dgm:ptLst>
  <dgm:cxnLst>
    <dgm:cxn modelId="{D4190950-5840-480E-A66E-E210D2D16C5A}" type="presOf" srcId="{282CAA7A-3524-4C3D-A614-67365DAAD2DA}" destId="{BE0CF28E-A6ED-4894-A7D1-BCF4861E9B4F}" srcOrd="0"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E6700-F7C3-4DFD-B339-FC006C59E72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6223AC9-8A1D-49EC-9506-59ED94E9229F}">
      <dgm:prSet phldrT="[Text]" custT="1"/>
      <dgm:spPr/>
      <dgm:t>
        <a:bodyPr/>
        <a:lstStyle/>
        <a:p>
          <a:r>
            <a:rPr lang="en-IN" sz="3200" b="1" dirty="0"/>
            <a:t>Management and Control</a:t>
          </a:r>
        </a:p>
      </dgm:t>
    </dgm:pt>
    <dgm:pt modelId="{531BCA1A-F66D-4511-9E34-E48D16BEF657}" type="parTrans" cxnId="{99116D9F-4522-48D5-AC81-C48216ED4DE6}">
      <dgm:prSet/>
      <dgm:spPr/>
      <dgm:t>
        <a:bodyPr/>
        <a:lstStyle/>
        <a:p>
          <a:endParaRPr lang="en-IN"/>
        </a:p>
      </dgm:t>
    </dgm:pt>
    <dgm:pt modelId="{36ECFE00-612A-4591-AB5B-B56791C1976A}" type="sibTrans" cxnId="{99116D9F-4522-48D5-AC81-C48216ED4DE6}">
      <dgm:prSet/>
      <dgm:spPr/>
      <dgm:t>
        <a:bodyPr/>
        <a:lstStyle/>
        <a:p>
          <a:endParaRPr lang="en-IN"/>
        </a:p>
      </dgm:t>
    </dgm:pt>
    <dgm:pt modelId="{C699C0D1-58C7-4460-A7D3-037F4EA0B460}">
      <dgm:prSet phldrT="[Text]" custT="1"/>
      <dgm:spPr/>
      <dgm:t>
        <a:bodyPr/>
        <a:lstStyle/>
        <a:p>
          <a:pPr>
            <a:buFont typeface="Wingdings" panose="05000000000000000000" pitchFamily="2" charset="2"/>
            <a:buChar char="q"/>
          </a:pPr>
          <a:r>
            <a:rPr lang="en-US" sz="2000" b="0" i="0" u="none" dirty="0"/>
            <a:t> Factoring is a complete transfer of ownership which leads to the factor taking over the management of a firm’s sales ledger and credit control</a:t>
          </a:r>
          <a:endParaRPr lang="en-IN" sz="2000" dirty="0"/>
        </a:p>
      </dgm:t>
    </dgm:pt>
    <dgm:pt modelId="{73021148-3E17-4F72-B786-C322DC8E56E7}" type="parTrans" cxnId="{00288FE5-0C22-44E0-A268-B1B6EA43B00E}">
      <dgm:prSet/>
      <dgm:spPr/>
      <dgm:t>
        <a:bodyPr/>
        <a:lstStyle/>
        <a:p>
          <a:endParaRPr lang="en-IN"/>
        </a:p>
      </dgm:t>
    </dgm:pt>
    <dgm:pt modelId="{7A75D1C0-0303-4E42-BD13-75AFA2FDA654}" type="sibTrans" cxnId="{00288FE5-0C22-44E0-A268-B1B6EA43B00E}">
      <dgm:prSet/>
      <dgm:spPr/>
      <dgm:t>
        <a:bodyPr/>
        <a:lstStyle/>
        <a:p>
          <a:endParaRPr lang="en-IN"/>
        </a:p>
      </dgm:t>
    </dgm:pt>
    <dgm:pt modelId="{22DF6225-87AB-46CE-933C-04E647EAB113}">
      <dgm:prSet phldrT="[Text]" custT="1"/>
      <dgm:spPr/>
      <dgm:t>
        <a:bodyPr/>
        <a:lstStyle/>
        <a:p>
          <a:r>
            <a:rPr lang="en-IN" sz="3200" b="1" dirty="0"/>
            <a:t>Adjustments and Advances</a:t>
          </a:r>
        </a:p>
      </dgm:t>
    </dgm:pt>
    <dgm:pt modelId="{9BD8D581-2209-4607-8887-2CBCB57DB4B2}" type="parTrans" cxnId="{0CCD3A81-230F-478E-B779-08D8E06BE584}">
      <dgm:prSet/>
      <dgm:spPr/>
      <dgm:t>
        <a:bodyPr/>
        <a:lstStyle/>
        <a:p>
          <a:endParaRPr lang="en-IN"/>
        </a:p>
      </dgm:t>
    </dgm:pt>
    <dgm:pt modelId="{CC971B99-C4F4-445E-ABDE-FD5A213C6A30}" type="sibTrans" cxnId="{0CCD3A81-230F-478E-B779-08D8E06BE584}">
      <dgm:prSet/>
      <dgm:spPr/>
      <dgm:t>
        <a:bodyPr/>
        <a:lstStyle/>
        <a:p>
          <a:endParaRPr lang="en-IN"/>
        </a:p>
      </dgm:t>
    </dgm:pt>
    <dgm:pt modelId="{3A28F57F-33BE-4DED-B235-06280CE3312F}">
      <dgm:prSet phldrT="[Text]" custT="1"/>
      <dgm:spPr/>
      <dgm:t>
        <a:bodyPr/>
        <a:lstStyle/>
        <a:p>
          <a:pPr>
            <a:buFont typeface="Wingdings" panose="05000000000000000000" pitchFamily="2" charset="2"/>
            <a:buChar char="q"/>
          </a:pPr>
          <a:r>
            <a:rPr lang="en-US" sz="2000" b="0" i="0" u="none" dirty="0"/>
            <a:t> In factoring advance or immediate funds are given for the outstanding accounts receivables and adjustments are made on a day to day basis. </a:t>
          </a:r>
          <a:endParaRPr lang="en-IN" sz="2000" dirty="0"/>
        </a:p>
      </dgm:t>
    </dgm:pt>
    <dgm:pt modelId="{35D48272-AC80-4B5F-ACF6-9EF90BD7C16A}" type="parTrans" cxnId="{5605EB8F-AB7D-4A5A-8060-584C4147A899}">
      <dgm:prSet/>
      <dgm:spPr/>
      <dgm:t>
        <a:bodyPr/>
        <a:lstStyle/>
        <a:p>
          <a:endParaRPr lang="en-IN"/>
        </a:p>
      </dgm:t>
    </dgm:pt>
    <dgm:pt modelId="{3EAA6955-709A-4246-908C-6AB0F4ADDD21}" type="sibTrans" cxnId="{5605EB8F-AB7D-4A5A-8060-584C4147A899}">
      <dgm:prSet/>
      <dgm:spPr/>
      <dgm:t>
        <a:bodyPr/>
        <a:lstStyle/>
        <a:p>
          <a:endParaRPr lang="en-IN"/>
        </a:p>
      </dgm:t>
    </dgm:pt>
    <dgm:pt modelId="{5CD2C65B-312E-41E5-BDA1-E70EC1F11C75}">
      <dgm:prSet phldrT="[Text]" custT="1"/>
      <dgm:spPr/>
      <dgm:t>
        <a:bodyPr/>
        <a:lstStyle/>
        <a:p>
          <a:pPr>
            <a:buFont typeface="Wingdings" panose="05000000000000000000" pitchFamily="2" charset="2"/>
            <a:buChar char="q"/>
          </a:pPr>
          <a:r>
            <a:rPr lang="en-US" sz="2000" b="0" i="0" u="none" dirty="0"/>
            <a:t> In invoice discounting as the sales ledger is managed by the firm itself, larger adjustments (like monthly) are made which may be difficult to deal with.</a:t>
          </a:r>
          <a:endParaRPr lang="en-IN" sz="2000" dirty="0"/>
        </a:p>
      </dgm:t>
    </dgm:pt>
    <dgm:pt modelId="{4F3CFB9B-C9B7-4EFD-8D86-A16014BB545A}" type="parTrans" cxnId="{601ACAA3-0C3D-40DC-8841-30C05FA13F74}">
      <dgm:prSet/>
      <dgm:spPr/>
      <dgm:t>
        <a:bodyPr/>
        <a:lstStyle/>
        <a:p>
          <a:endParaRPr lang="en-IN"/>
        </a:p>
      </dgm:t>
    </dgm:pt>
    <dgm:pt modelId="{F59193E5-120E-41D9-8981-825F4A76E62B}" type="sibTrans" cxnId="{601ACAA3-0C3D-40DC-8841-30C05FA13F74}">
      <dgm:prSet/>
      <dgm:spPr/>
      <dgm:t>
        <a:bodyPr/>
        <a:lstStyle/>
        <a:p>
          <a:endParaRPr lang="en-IN"/>
        </a:p>
      </dgm:t>
    </dgm:pt>
    <dgm:pt modelId="{C99B6E46-7AA6-4F57-8B4A-9E6BB7E480E2}">
      <dgm:prSet phldrT="[Text]" custT="1"/>
      <dgm:spPr/>
      <dgm:t>
        <a:bodyPr/>
        <a:lstStyle/>
        <a:p>
          <a:r>
            <a:rPr lang="en-IN" sz="3200" b="1" dirty="0"/>
            <a:t>Risks Assumed</a:t>
          </a:r>
        </a:p>
      </dgm:t>
    </dgm:pt>
    <dgm:pt modelId="{0A4A4C0F-50B7-4598-905C-ADC8789F3E86}" type="parTrans" cxnId="{6905201D-B33B-4D3C-BAE9-0E139A4DD195}">
      <dgm:prSet/>
      <dgm:spPr/>
      <dgm:t>
        <a:bodyPr/>
        <a:lstStyle/>
        <a:p>
          <a:endParaRPr lang="en-IN"/>
        </a:p>
      </dgm:t>
    </dgm:pt>
    <dgm:pt modelId="{166A97F9-C406-4947-9828-54B61154D040}" type="sibTrans" cxnId="{6905201D-B33B-4D3C-BAE9-0E139A4DD195}">
      <dgm:prSet/>
      <dgm:spPr/>
      <dgm:t>
        <a:bodyPr/>
        <a:lstStyle/>
        <a:p>
          <a:endParaRPr lang="en-IN"/>
        </a:p>
      </dgm:t>
    </dgm:pt>
    <dgm:pt modelId="{749938A4-616E-4B9E-9985-2C1DF4DBD174}">
      <dgm:prSet phldrT="[Text]" custT="1"/>
      <dgm:spPr/>
      <dgm:t>
        <a:bodyPr/>
        <a:lstStyle/>
        <a:p>
          <a:pPr>
            <a:buFont typeface="Wingdings" panose="05000000000000000000" pitchFamily="2" charset="2"/>
            <a:buChar char="q"/>
          </a:pPr>
          <a:r>
            <a:rPr lang="en-US" sz="2000" b="0" i="0" u="none" dirty="0"/>
            <a:t> Factoring is less risky compared to invoice discounting as the factor assumes ownership of credit control and collection process.</a:t>
          </a:r>
          <a:endParaRPr lang="en-IN" sz="2000" dirty="0"/>
        </a:p>
      </dgm:t>
    </dgm:pt>
    <dgm:pt modelId="{1F84F0B0-18B6-441C-A6C9-74DFC6611D78}" type="parTrans" cxnId="{941C46AE-3D5D-4580-8C4C-3C67B5F4B649}">
      <dgm:prSet/>
      <dgm:spPr/>
      <dgm:t>
        <a:bodyPr/>
        <a:lstStyle/>
        <a:p>
          <a:endParaRPr lang="en-IN"/>
        </a:p>
      </dgm:t>
    </dgm:pt>
    <dgm:pt modelId="{2636852B-FBAC-4FB8-A30F-639F24FBE989}" type="sibTrans" cxnId="{941C46AE-3D5D-4580-8C4C-3C67B5F4B649}">
      <dgm:prSet/>
      <dgm:spPr/>
      <dgm:t>
        <a:bodyPr/>
        <a:lstStyle/>
        <a:p>
          <a:endParaRPr lang="en-IN"/>
        </a:p>
      </dgm:t>
    </dgm:pt>
    <dgm:pt modelId="{8AF32746-08EC-4572-8DDB-72EE1271D3A5}">
      <dgm:prSet phldrT="[Text]" custT="1"/>
      <dgm:spPr/>
      <dgm:t>
        <a:bodyPr/>
        <a:lstStyle/>
        <a:p>
          <a:pPr>
            <a:buFont typeface="Wingdings" panose="05000000000000000000" pitchFamily="2" charset="2"/>
            <a:buChar char="q"/>
          </a:pPr>
          <a:r>
            <a:rPr lang="en-US" sz="2000" b="0" i="0" u="none" dirty="0"/>
            <a:t> There is no direct control for the lender in case of invoice discounting.</a:t>
          </a:r>
          <a:endParaRPr lang="en-IN" sz="2000" dirty="0"/>
        </a:p>
      </dgm:t>
    </dgm:pt>
    <dgm:pt modelId="{1835FDA7-E9FD-4F79-9253-7F513254486B}" type="parTrans" cxnId="{BC9B2E1D-A52A-47D0-B680-82DC1E56D6C8}">
      <dgm:prSet/>
      <dgm:spPr/>
      <dgm:t>
        <a:bodyPr/>
        <a:lstStyle/>
        <a:p>
          <a:endParaRPr lang="en-IN"/>
        </a:p>
      </dgm:t>
    </dgm:pt>
    <dgm:pt modelId="{224603F2-8AEA-4F54-AD63-5336EA676E2B}" type="sibTrans" cxnId="{BC9B2E1D-A52A-47D0-B680-82DC1E56D6C8}">
      <dgm:prSet/>
      <dgm:spPr/>
      <dgm:t>
        <a:bodyPr/>
        <a:lstStyle/>
        <a:p>
          <a:endParaRPr lang="en-IN"/>
        </a:p>
      </dgm:t>
    </dgm:pt>
    <dgm:pt modelId="{09F694B9-D113-44A4-85C4-184F0869B8B5}">
      <dgm:prSet phldrT="[Text]" custT="1"/>
      <dgm:spPr/>
      <dgm:t>
        <a:bodyPr/>
        <a:lstStyle/>
        <a:p>
          <a:pPr>
            <a:buFont typeface="Wingdings" panose="05000000000000000000" pitchFamily="2" charset="2"/>
            <a:buChar char="q"/>
          </a:pPr>
          <a:r>
            <a:rPr lang="en-US" sz="2000" b="0" i="0" u="none" dirty="0"/>
            <a:t> In invoice discounting the control of sales ledgers and collecting payments from customers is retained by the firm thus making the customers unaware of the drawn agreement between the two parties.</a:t>
          </a:r>
          <a:endParaRPr lang="en-IN" sz="2000" dirty="0"/>
        </a:p>
      </dgm:t>
    </dgm:pt>
    <dgm:pt modelId="{BF4BF03B-AA04-467D-AFB8-B5E40343F5A3}" type="parTrans" cxnId="{47FF0DE1-FD40-4BD4-8E40-DDA47E9F21DA}">
      <dgm:prSet/>
      <dgm:spPr/>
      <dgm:t>
        <a:bodyPr/>
        <a:lstStyle/>
        <a:p>
          <a:endParaRPr lang="en-IN"/>
        </a:p>
      </dgm:t>
    </dgm:pt>
    <dgm:pt modelId="{8DE08A32-C5BF-4EAE-8853-77B5E58A89BE}" type="sibTrans" cxnId="{47FF0DE1-FD40-4BD4-8E40-DDA47E9F21DA}">
      <dgm:prSet/>
      <dgm:spPr/>
      <dgm:t>
        <a:bodyPr/>
        <a:lstStyle/>
        <a:p>
          <a:endParaRPr lang="en-IN"/>
        </a:p>
      </dgm:t>
    </dgm:pt>
    <dgm:pt modelId="{6A1C5BAE-DE2C-4C30-885E-6899412C81C2}" type="pres">
      <dgm:prSet presAssocID="{A3FE6700-F7C3-4DFD-B339-FC006C59E72F}" presName="Name0" presStyleCnt="0">
        <dgm:presLayoutVars>
          <dgm:dir/>
          <dgm:animLvl val="lvl"/>
          <dgm:resizeHandles val="exact"/>
        </dgm:presLayoutVars>
      </dgm:prSet>
      <dgm:spPr/>
    </dgm:pt>
    <dgm:pt modelId="{94C9FD1D-5788-4EEE-8B2C-D1B9264F9802}" type="pres">
      <dgm:prSet presAssocID="{96223AC9-8A1D-49EC-9506-59ED94E9229F}" presName="linNode" presStyleCnt="0"/>
      <dgm:spPr/>
    </dgm:pt>
    <dgm:pt modelId="{239F7A28-B559-4980-9145-6670F9BAD436}" type="pres">
      <dgm:prSet presAssocID="{96223AC9-8A1D-49EC-9506-59ED94E9229F}" presName="parentText" presStyleLbl="node1" presStyleIdx="0" presStyleCnt="3" custScaleX="262974" custScaleY="51709">
        <dgm:presLayoutVars>
          <dgm:chMax val="1"/>
          <dgm:bulletEnabled val="1"/>
        </dgm:presLayoutVars>
      </dgm:prSet>
      <dgm:spPr/>
    </dgm:pt>
    <dgm:pt modelId="{BFF4C102-8061-4F04-9B4E-FB1C1C1C0800}" type="pres">
      <dgm:prSet presAssocID="{96223AC9-8A1D-49EC-9506-59ED94E9229F}" presName="descendantText" presStyleLbl="alignAccFollowNode1" presStyleIdx="0" presStyleCnt="3" custScaleX="334517">
        <dgm:presLayoutVars>
          <dgm:bulletEnabled val="1"/>
        </dgm:presLayoutVars>
      </dgm:prSet>
      <dgm:spPr/>
    </dgm:pt>
    <dgm:pt modelId="{ACE812C9-FCC9-402E-8B81-834C43D2A6D7}" type="pres">
      <dgm:prSet presAssocID="{36ECFE00-612A-4591-AB5B-B56791C1976A}" presName="sp" presStyleCnt="0"/>
      <dgm:spPr/>
    </dgm:pt>
    <dgm:pt modelId="{2671C887-9248-43E4-AC1B-8D2C5744CE0B}" type="pres">
      <dgm:prSet presAssocID="{22DF6225-87AB-46CE-933C-04E647EAB113}" presName="linNode" presStyleCnt="0"/>
      <dgm:spPr/>
    </dgm:pt>
    <dgm:pt modelId="{EF4B0EB4-B04A-4C8F-B4C3-12B4D88713B2}" type="pres">
      <dgm:prSet presAssocID="{22DF6225-87AB-46CE-933C-04E647EAB113}" presName="parentText" presStyleLbl="node1" presStyleIdx="1" presStyleCnt="3" custScaleX="95324" custScaleY="49328">
        <dgm:presLayoutVars>
          <dgm:chMax val="1"/>
          <dgm:bulletEnabled val="1"/>
        </dgm:presLayoutVars>
      </dgm:prSet>
      <dgm:spPr/>
    </dgm:pt>
    <dgm:pt modelId="{B2865686-98CA-48CD-8312-A91EA0057999}" type="pres">
      <dgm:prSet presAssocID="{22DF6225-87AB-46CE-933C-04E647EAB113}" presName="descendantText" presStyleLbl="alignAccFollowNode1" presStyleIdx="1" presStyleCnt="3" custScaleX="121519" custLinFactNeighborX="2205">
        <dgm:presLayoutVars>
          <dgm:bulletEnabled val="1"/>
        </dgm:presLayoutVars>
      </dgm:prSet>
      <dgm:spPr/>
    </dgm:pt>
    <dgm:pt modelId="{D98076C3-2CCB-4D80-B2ED-CE7CE99131BF}" type="pres">
      <dgm:prSet presAssocID="{CC971B99-C4F4-445E-ABDE-FD5A213C6A30}" presName="sp" presStyleCnt="0"/>
      <dgm:spPr/>
    </dgm:pt>
    <dgm:pt modelId="{526ED583-E403-4276-A0E9-DDF61ED3C2AF}" type="pres">
      <dgm:prSet presAssocID="{C99B6E46-7AA6-4F57-8B4A-9E6BB7E480E2}" presName="linNode" presStyleCnt="0"/>
      <dgm:spPr/>
    </dgm:pt>
    <dgm:pt modelId="{82748C43-AC0A-41D2-A878-195FEC4E7292}" type="pres">
      <dgm:prSet presAssocID="{C99B6E46-7AA6-4F57-8B4A-9E6BB7E480E2}" presName="parentText" presStyleLbl="node1" presStyleIdx="2" presStyleCnt="3" custScaleX="106813" custScaleY="44603" custLinFactNeighborX="-1502" custLinFactNeighborY="276">
        <dgm:presLayoutVars>
          <dgm:chMax val="1"/>
          <dgm:bulletEnabled val="1"/>
        </dgm:presLayoutVars>
      </dgm:prSet>
      <dgm:spPr/>
    </dgm:pt>
    <dgm:pt modelId="{08F248CA-78FF-4F78-B47E-BD64B8C3B68E}" type="pres">
      <dgm:prSet presAssocID="{C99B6E46-7AA6-4F57-8B4A-9E6BB7E480E2}" presName="descendantText" presStyleLbl="alignAccFollowNode1" presStyleIdx="2" presStyleCnt="3" custScaleX="135512">
        <dgm:presLayoutVars>
          <dgm:bulletEnabled val="1"/>
        </dgm:presLayoutVars>
      </dgm:prSet>
      <dgm:spPr/>
    </dgm:pt>
  </dgm:ptLst>
  <dgm:cxnLst>
    <dgm:cxn modelId="{43866C00-4146-4D0B-9AF0-CB1775EAE0EC}" type="presOf" srcId="{09F694B9-D113-44A4-85C4-184F0869B8B5}" destId="{BFF4C102-8061-4F04-9B4E-FB1C1C1C0800}" srcOrd="0" destOrd="1" presId="urn:microsoft.com/office/officeart/2005/8/layout/vList5"/>
    <dgm:cxn modelId="{39C9600A-3604-48E0-9B6F-63847BC920BD}" type="presOf" srcId="{22DF6225-87AB-46CE-933C-04E647EAB113}" destId="{EF4B0EB4-B04A-4C8F-B4C3-12B4D88713B2}" srcOrd="0" destOrd="0" presId="urn:microsoft.com/office/officeart/2005/8/layout/vList5"/>
    <dgm:cxn modelId="{6905201D-B33B-4D3C-BAE9-0E139A4DD195}" srcId="{A3FE6700-F7C3-4DFD-B339-FC006C59E72F}" destId="{C99B6E46-7AA6-4F57-8B4A-9E6BB7E480E2}" srcOrd="2" destOrd="0" parTransId="{0A4A4C0F-50B7-4598-905C-ADC8789F3E86}" sibTransId="{166A97F9-C406-4947-9828-54B61154D040}"/>
    <dgm:cxn modelId="{BC9B2E1D-A52A-47D0-B680-82DC1E56D6C8}" srcId="{C99B6E46-7AA6-4F57-8B4A-9E6BB7E480E2}" destId="{8AF32746-08EC-4572-8DDB-72EE1271D3A5}" srcOrd="1" destOrd="0" parTransId="{1835FDA7-E9FD-4F79-9253-7F513254486B}" sibTransId="{224603F2-8AEA-4F54-AD63-5336EA676E2B}"/>
    <dgm:cxn modelId="{68031C21-945A-4771-8E5C-E30B4E30F543}" type="presOf" srcId="{5CD2C65B-312E-41E5-BDA1-E70EC1F11C75}" destId="{B2865686-98CA-48CD-8312-A91EA0057999}" srcOrd="0" destOrd="1" presId="urn:microsoft.com/office/officeart/2005/8/layout/vList5"/>
    <dgm:cxn modelId="{2CF0202D-A57D-46FF-AB71-AE487577B440}" type="presOf" srcId="{C99B6E46-7AA6-4F57-8B4A-9E6BB7E480E2}" destId="{82748C43-AC0A-41D2-A878-195FEC4E7292}" srcOrd="0" destOrd="0" presId="urn:microsoft.com/office/officeart/2005/8/layout/vList5"/>
    <dgm:cxn modelId="{71232631-BFD8-4CDE-A86E-E552AF347484}" type="presOf" srcId="{C699C0D1-58C7-4460-A7D3-037F4EA0B460}" destId="{BFF4C102-8061-4F04-9B4E-FB1C1C1C0800}" srcOrd="0" destOrd="0" presId="urn:microsoft.com/office/officeart/2005/8/layout/vList5"/>
    <dgm:cxn modelId="{1B07363B-303E-48EA-BBDB-F18891786F94}" type="presOf" srcId="{96223AC9-8A1D-49EC-9506-59ED94E9229F}" destId="{239F7A28-B559-4980-9145-6670F9BAD436}" srcOrd="0" destOrd="0" presId="urn:microsoft.com/office/officeart/2005/8/layout/vList5"/>
    <dgm:cxn modelId="{76AFB75B-0A41-4FB1-80DC-2B447CD328F7}" type="presOf" srcId="{3A28F57F-33BE-4DED-B235-06280CE3312F}" destId="{B2865686-98CA-48CD-8312-A91EA0057999}" srcOrd="0" destOrd="0" presId="urn:microsoft.com/office/officeart/2005/8/layout/vList5"/>
    <dgm:cxn modelId="{1315BF60-7EC6-49F9-93D2-69F7585F84A4}" type="presOf" srcId="{749938A4-616E-4B9E-9985-2C1DF4DBD174}" destId="{08F248CA-78FF-4F78-B47E-BD64B8C3B68E}" srcOrd="0" destOrd="0" presId="urn:microsoft.com/office/officeart/2005/8/layout/vList5"/>
    <dgm:cxn modelId="{AE24E575-C3B1-4944-8B36-7A2166FC1029}" type="presOf" srcId="{8AF32746-08EC-4572-8DDB-72EE1271D3A5}" destId="{08F248CA-78FF-4F78-B47E-BD64B8C3B68E}" srcOrd="0" destOrd="1" presId="urn:microsoft.com/office/officeart/2005/8/layout/vList5"/>
    <dgm:cxn modelId="{0CCD3A81-230F-478E-B779-08D8E06BE584}" srcId="{A3FE6700-F7C3-4DFD-B339-FC006C59E72F}" destId="{22DF6225-87AB-46CE-933C-04E647EAB113}" srcOrd="1" destOrd="0" parTransId="{9BD8D581-2209-4607-8887-2CBCB57DB4B2}" sibTransId="{CC971B99-C4F4-445E-ABDE-FD5A213C6A30}"/>
    <dgm:cxn modelId="{5605EB8F-AB7D-4A5A-8060-584C4147A899}" srcId="{22DF6225-87AB-46CE-933C-04E647EAB113}" destId="{3A28F57F-33BE-4DED-B235-06280CE3312F}" srcOrd="0" destOrd="0" parTransId="{35D48272-AC80-4B5F-ACF6-9EF90BD7C16A}" sibTransId="{3EAA6955-709A-4246-908C-6AB0F4ADDD21}"/>
    <dgm:cxn modelId="{99116D9F-4522-48D5-AC81-C48216ED4DE6}" srcId="{A3FE6700-F7C3-4DFD-B339-FC006C59E72F}" destId="{96223AC9-8A1D-49EC-9506-59ED94E9229F}" srcOrd="0" destOrd="0" parTransId="{531BCA1A-F66D-4511-9E34-E48D16BEF657}" sibTransId="{36ECFE00-612A-4591-AB5B-B56791C1976A}"/>
    <dgm:cxn modelId="{601ACAA3-0C3D-40DC-8841-30C05FA13F74}" srcId="{22DF6225-87AB-46CE-933C-04E647EAB113}" destId="{5CD2C65B-312E-41E5-BDA1-E70EC1F11C75}" srcOrd="1" destOrd="0" parTransId="{4F3CFB9B-C9B7-4EFD-8D86-A16014BB545A}" sibTransId="{F59193E5-120E-41D9-8981-825F4A76E62B}"/>
    <dgm:cxn modelId="{941C46AE-3D5D-4580-8C4C-3C67B5F4B649}" srcId="{C99B6E46-7AA6-4F57-8B4A-9E6BB7E480E2}" destId="{749938A4-616E-4B9E-9985-2C1DF4DBD174}" srcOrd="0" destOrd="0" parTransId="{1F84F0B0-18B6-441C-A6C9-74DFC6611D78}" sibTransId="{2636852B-FBAC-4FB8-A30F-639F24FBE989}"/>
    <dgm:cxn modelId="{AE6284B1-7FC8-4B10-B5A1-ABD33DD52B2E}" type="presOf" srcId="{A3FE6700-F7C3-4DFD-B339-FC006C59E72F}" destId="{6A1C5BAE-DE2C-4C30-885E-6899412C81C2}" srcOrd="0" destOrd="0" presId="urn:microsoft.com/office/officeart/2005/8/layout/vList5"/>
    <dgm:cxn modelId="{47FF0DE1-FD40-4BD4-8E40-DDA47E9F21DA}" srcId="{96223AC9-8A1D-49EC-9506-59ED94E9229F}" destId="{09F694B9-D113-44A4-85C4-184F0869B8B5}" srcOrd="1" destOrd="0" parTransId="{BF4BF03B-AA04-467D-AFB8-B5E40343F5A3}" sibTransId="{8DE08A32-C5BF-4EAE-8853-77B5E58A89BE}"/>
    <dgm:cxn modelId="{00288FE5-0C22-44E0-A268-B1B6EA43B00E}" srcId="{96223AC9-8A1D-49EC-9506-59ED94E9229F}" destId="{C699C0D1-58C7-4460-A7D3-037F4EA0B460}" srcOrd="0" destOrd="0" parTransId="{73021148-3E17-4F72-B786-C322DC8E56E7}" sibTransId="{7A75D1C0-0303-4E42-BD13-75AFA2FDA654}"/>
    <dgm:cxn modelId="{1BBAC888-1E1C-4E6B-8F94-BDBC5D3E7DAE}" type="presParOf" srcId="{6A1C5BAE-DE2C-4C30-885E-6899412C81C2}" destId="{94C9FD1D-5788-4EEE-8B2C-D1B9264F9802}" srcOrd="0" destOrd="0" presId="urn:microsoft.com/office/officeart/2005/8/layout/vList5"/>
    <dgm:cxn modelId="{D9F252CF-06F2-47DE-A441-DEBC23F1FFC3}" type="presParOf" srcId="{94C9FD1D-5788-4EEE-8B2C-D1B9264F9802}" destId="{239F7A28-B559-4980-9145-6670F9BAD436}" srcOrd="0" destOrd="0" presId="urn:microsoft.com/office/officeart/2005/8/layout/vList5"/>
    <dgm:cxn modelId="{91890A61-D4BF-4A57-B799-EACDAB9E7975}" type="presParOf" srcId="{94C9FD1D-5788-4EEE-8B2C-D1B9264F9802}" destId="{BFF4C102-8061-4F04-9B4E-FB1C1C1C0800}" srcOrd="1" destOrd="0" presId="urn:microsoft.com/office/officeart/2005/8/layout/vList5"/>
    <dgm:cxn modelId="{271CB42E-7936-4697-96C8-767A71B2258B}" type="presParOf" srcId="{6A1C5BAE-DE2C-4C30-885E-6899412C81C2}" destId="{ACE812C9-FCC9-402E-8B81-834C43D2A6D7}" srcOrd="1" destOrd="0" presId="urn:microsoft.com/office/officeart/2005/8/layout/vList5"/>
    <dgm:cxn modelId="{A590602E-9413-4719-A580-D9D5E949B023}" type="presParOf" srcId="{6A1C5BAE-DE2C-4C30-885E-6899412C81C2}" destId="{2671C887-9248-43E4-AC1B-8D2C5744CE0B}" srcOrd="2" destOrd="0" presId="urn:microsoft.com/office/officeart/2005/8/layout/vList5"/>
    <dgm:cxn modelId="{3D37273D-9AC4-4BA5-8572-4D837E8A4F84}" type="presParOf" srcId="{2671C887-9248-43E4-AC1B-8D2C5744CE0B}" destId="{EF4B0EB4-B04A-4C8F-B4C3-12B4D88713B2}" srcOrd="0" destOrd="0" presId="urn:microsoft.com/office/officeart/2005/8/layout/vList5"/>
    <dgm:cxn modelId="{E765D32E-A5D9-4DE4-B309-3FBD517A5423}" type="presParOf" srcId="{2671C887-9248-43E4-AC1B-8D2C5744CE0B}" destId="{B2865686-98CA-48CD-8312-A91EA0057999}" srcOrd="1" destOrd="0" presId="urn:microsoft.com/office/officeart/2005/8/layout/vList5"/>
    <dgm:cxn modelId="{6BEEF5ED-016E-4C98-BA6E-CD4208C8C576}" type="presParOf" srcId="{6A1C5BAE-DE2C-4C30-885E-6899412C81C2}" destId="{D98076C3-2CCB-4D80-B2ED-CE7CE99131BF}" srcOrd="3" destOrd="0" presId="urn:microsoft.com/office/officeart/2005/8/layout/vList5"/>
    <dgm:cxn modelId="{3C126527-3DEB-40FB-8806-3463F516E4AF}" type="presParOf" srcId="{6A1C5BAE-DE2C-4C30-885E-6899412C81C2}" destId="{526ED583-E403-4276-A0E9-DDF61ED3C2AF}" srcOrd="4" destOrd="0" presId="urn:microsoft.com/office/officeart/2005/8/layout/vList5"/>
    <dgm:cxn modelId="{B966F542-EE92-440C-AFBC-CB257B1365CC}" type="presParOf" srcId="{526ED583-E403-4276-A0E9-DDF61ED3C2AF}" destId="{82748C43-AC0A-41D2-A878-195FEC4E7292}" srcOrd="0" destOrd="0" presId="urn:microsoft.com/office/officeart/2005/8/layout/vList5"/>
    <dgm:cxn modelId="{C33F474C-A0F6-4916-854A-E6479F1EE880}" type="presParOf" srcId="{526ED583-E403-4276-A0E9-DDF61ED3C2AF}" destId="{08F248CA-78FF-4F78-B47E-BD64B8C3B68E}" srcOrd="1"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C6B20A-7BCA-4DBE-A453-5DCB837EDF65}"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C661918D-32A4-4F0F-A708-2A031D10CC8D}">
      <dgm:prSet phldrT="[Text]" custT="1"/>
      <dgm:spPr/>
      <dgm:t>
        <a:bodyPr/>
        <a:lstStyle/>
        <a:p>
          <a:pPr>
            <a:buFont typeface="+mj-lt"/>
            <a:buAutoNum type="arabicPeriod"/>
          </a:pPr>
          <a:r>
            <a:rPr lang="en-US" sz="2400" b="0" i="0" u="none" dirty="0">
              <a:solidFill>
                <a:schemeClr val="bg1"/>
              </a:solidFill>
            </a:rPr>
            <a:t>1. Client sells some goods to the customer and generates an invoice to the customer</a:t>
          </a:r>
          <a:endParaRPr lang="en-IN" sz="2400" dirty="0">
            <a:solidFill>
              <a:schemeClr val="bg1"/>
            </a:solidFill>
          </a:endParaRPr>
        </a:p>
      </dgm:t>
    </dgm:pt>
    <dgm:pt modelId="{7369A4C4-F6D7-4EFA-AB17-393C49BB4D7B}" type="parTrans" cxnId="{3633DFE6-3C8B-4C7D-A123-748FA5841E87}">
      <dgm:prSet/>
      <dgm:spPr/>
      <dgm:t>
        <a:bodyPr/>
        <a:lstStyle/>
        <a:p>
          <a:endParaRPr lang="en-IN"/>
        </a:p>
      </dgm:t>
    </dgm:pt>
    <dgm:pt modelId="{E5B46B78-73D8-4D42-9883-1E616BAEC4BF}" type="sibTrans" cxnId="{3633DFE6-3C8B-4C7D-A123-748FA5841E87}">
      <dgm:prSet/>
      <dgm:spPr/>
      <dgm:t>
        <a:bodyPr/>
        <a:lstStyle/>
        <a:p>
          <a:endParaRPr lang="en-IN" dirty="0"/>
        </a:p>
      </dgm:t>
    </dgm:pt>
    <dgm:pt modelId="{CD0992B7-B136-4A48-A789-D378AB9B947D}">
      <dgm:prSet phldrT="[Text]" custT="1"/>
      <dgm:spPr/>
      <dgm:t>
        <a:bodyPr/>
        <a:lstStyle/>
        <a:p>
          <a:pPr>
            <a:buFont typeface="+mj-lt"/>
            <a:buAutoNum type="arabicPeriod"/>
          </a:pPr>
          <a:r>
            <a:rPr lang="en-US" sz="2400" b="0" i="0" u="none" dirty="0">
              <a:solidFill>
                <a:schemeClr val="bg1"/>
              </a:solidFill>
            </a:rPr>
            <a:t>2. The client submits the invoice to get funding from the factor. The invoice sent is verified by the factor</a:t>
          </a:r>
          <a:endParaRPr lang="en-IN" sz="2400" dirty="0">
            <a:solidFill>
              <a:schemeClr val="bg1"/>
            </a:solidFill>
          </a:endParaRPr>
        </a:p>
      </dgm:t>
    </dgm:pt>
    <dgm:pt modelId="{8F5677E2-CE03-408F-B81F-7EB6FD64F3FF}" type="parTrans" cxnId="{3A717748-6286-4BF2-A9B9-86BD7DD85347}">
      <dgm:prSet/>
      <dgm:spPr/>
      <dgm:t>
        <a:bodyPr/>
        <a:lstStyle/>
        <a:p>
          <a:endParaRPr lang="en-IN"/>
        </a:p>
      </dgm:t>
    </dgm:pt>
    <dgm:pt modelId="{1B470DC7-3B52-4F6A-ABBB-966CF73554A4}" type="sibTrans" cxnId="{3A717748-6286-4BF2-A9B9-86BD7DD85347}">
      <dgm:prSet/>
      <dgm:spPr/>
      <dgm:t>
        <a:bodyPr/>
        <a:lstStyle/>
        <a:p>
          <a:endParaRPr lang="en-IN" dirty="0"/>
        </a:p>
      </dgm:t>
    </dgm:pt>
    <dgm:pt modelId="{E51A245A-6BEC-4E5F-BF13-89F2A0A61394}">
      <dgm:prSet phldrT="[Text]" custT="1"/>
      <dgm:spPr/>
      <dgm:t>
        <a:bodyPr/>
        <a:lstStyle/>
        <a:p>
          <a:pPr>
            <a:buFont typeface="+mj-lt"/>
            <a:buAutoNum type="arabicPeriod"/>
          </a:pPr>
          <a:r>
            <a:rPr lang="en-US" sz="2400" b="0" i="0" u="none" dirty="0">
              <a:solidFill>
                <a:schemeClr val="bg1"/>
              </a:solidFill>
            </a:rPr>
            <a:t>3. After successful verification, the factor pays a discounted amount (around 80%) to the client firm</a:t>
          </a:r>
          <a:endParaRPr lang="en-IN" sz="2400" dirty="0">
            <a:solidFill>
              <a:schemeClr val="bg1"/>
            </a:solidFill>
          </a:endParaRPr>
        </a:p>
      </dgm:t>
    </dgm:pt>
    <dgm:pt modelId="{F5F60AA4-DF63-4D9B-876A-19F383C90F0E}" type="parTrans" cxnId="{112557C7-0F80-4434-8939-23B6518C25BC}">
      <dgm:prSet/>
      <dgm:spPr/>
      <dgm:t>
        <a:bodyPr/>
        <a:lstStyle/>
        <a:p>
          <a:endParaRPr lang="en-IN"/>
        </a:p>
      </dgm:t>
    </dgm:pt>
    <dgm:pt modelId="{7BCA29DE-D7AD-4A0E-A0AB-AD17E610BEB7}" type="sibTrans" cxnId="{112557C7-0F80-4434-8939-23B6518C25BC}">
      <dgm:prSet/>
      <dgm:spPr/>
      <dgm:t>
        <a:bodyPr/>
        <a:lstStyle/>
        <a:p>
          <a:endParaRPr lang="en-IN" dirty="0"/>
        </a:p>
      </dgm:t>
    </dgm:pt>
    <dgm:pt modelId="{8538E6A7-E05B-46A9-833B-F1BD4B79DB24}">
      <dgm:prSet phldrT="[Text]" custT="1"/>
      <dgm:spPr/>
      <dgm:t>
        <a:bodyPr/>
        <a:lstStyle/>
        <a:p>
          <a:pPr>
            <a:buFont typeface="+mj-lt"/>
            <a:buAutoNum type="arabicPeriod"/>
          </a:pPr>
          <a:r>
            <a:rPr lang="en-US" sz="2400" b="0" i="0" u="none" dirty="0">
              <a:solidFill>
                <a:schemeClr val="bg1"/>
              </a:solidFill>
            </a:rPr>
            <a:t>4. After some time (factoring period), the customer makes the invoice payment to the factor</a:t>
          </a:r>
          <a:endParaRPr lang="en-IN" sz="2400" dirty="0">
            <a:solidFill>
              <a:schemeClr val="bg1"/>
            </a:solidFill>
          </a:endParaRPr>
        </a:p>
      </dgm:t>
    </dgm:pt>
    <dgm:pt modelId="{F5382D53-4047-4C00-B8D7-40123DA818A5}" type="parTrans" cxnId="{12A248DC-5E42-4C40-9343-62F31EE66336}">
      <dgm:prSet/>
      <dgm:spPr/>
      <dgm:t>
        <a:bodyPr/>
        <a:lstStyle/>
        <a:p>
          <a:endParaRPr lang="en-IN"/>
        </a:p>
      </dgm:t>
    </dgm:pt>
    <dgm:pt modelId="{FC9D3CA1-708A-444C-9351-63680F610502}" type="sibTrans" cxnId="{12A248DC-5E42-4C40-9343-62F31EE66336}">
      <dgm:prSet/>
      <dgm:spPr/>
      <dgm:t>
        <a:bodyPr/>
        <a:lstStyle/>
        <a:p>
          <a:endParaRPr lang="en-IN" dirty="0"/>
        </a:p>
      </dgm:t>
    </dgm:pt>
    <dgm:pt modelId="{5F8FF0B8-81BA-4DAD-BB50-D7989B87CA70}">
      <dgm:prSet phldrT="[Text]" custT="1"/>
      <dgm:spPr/>
      <dgm:t>
        <a:bodyPr/>
        <a:lstStyle/>
        <a:p>
          <a:pPr>
            <a:buFont typeface="+mj-lt"/>
            <a:buAutoNum type="arabicPeriod"/>
          </a:pPr>
          <a:r>
            <a:rPr lang="en-US" sz="2400" b="0" i="0" u="none" dirty="0">
              <a:solidFill>
                <a:schemeClr val="bg1"/>
              </a:solidFill>
            </a:rPr>
            <a:t>5. The factor pays the remaining amount to the client after receiving payment from the customer</a:t>
          </a:r>
          <a:endParaRPr lang="en-IN" sz="2400" dirty="0">
            <a:solidFill>
              <a:schemeClr val="bg1"/>
            </a:solidFill>
          </a:endParaRPr>
        </a:p>
      </dgm:t>
    </dgm:pt>
    <dgm:pt modelId="{AA77660B-E772-4002-A4EA-1870EC1D8CBA}" type="parTrans" cxnId="{2AF92752-7F36-4E38-A8A8-BD95D43838F1}">
      <dgm:prSet/>
      <dgm:spPr/>
      <dgm:t>
        <a:bodyPr/>
        <a:lstStyle/>
        <a:p>
          <a:endParaRPr lang="en-IN"/>
        </a:p>
      </dgm:t>
    </dgm:pt>
    <dgm:pt modelId="{F96022A9-7DE8-4490-8EA1-F58BB50FF883}" type="sibTrans" cxnId="{2AF92752-7F36-4E38-A8A8-BD95D43838F1}">
      <dgm:prSet/>
      <dgm:spPr/>
      <dgm:t>
        <a:bodyPr/>
        <a:lstStyle/>
        <a:p>
          <a:endParaRPr lang="en-IN"/>
        </a:p>
      </dgm:t>
    </dgm:pt>
    <dgm:pt modelId="{A1746D9A-1F3C-46A1-A588-D03EEF8DEBFF}">
      <dgm:prSet phldrT="[Text]" phldr="1"/>
      <dgm:spPr/>
      <dgm:t>
        <a:bodyPr/>
        <a:lstStyle/>
        <a:p>
          <a:endParaRPr lang="en-IN"/>
        </a:p>
      </dgm:t>
    </dgm:pt>
    <dgm:pt modelId="{03A29897-FE76-469B-AD70-8075DFDECF59}" type="parTrans" cxnId="{ACC10912-0987-462F-A388-F3C65A5F4C5D}">
      <dgm:prSet/>
      <dgm:spPr/>
      <dgm:t>
        <a:bodyPr/>
        <a:lstStyle/>
        <a:p>
          <a:endParaRPr lang="en-IN"/>
        </a:p>
      </dgm:t>
    </dgm:pt>
    <dgm:pt modelId="{C891A7EC-8037-43BF-B35C-D8182716D39C}" type="sibTrans" cxnId="{ACC10912-0987-462F-A388-F3C65A5F4C5D}">
      <dgm:prSet/>
      <dgm:spPr/>
      <dgm:t>
        <a:bodyPr/>
        <a:lstStyle/>
        <a:p>
          <a:endParaRPr lang="en-IN"/>
        </a:p>
      </dgm:t>
    </dgm:pt>
    <dgm:pt modelId="{FC5F48C6-D2C8-487A-A270-0FC48671F502}">
      <dgm:prSet phldrT="[Text]" phldr="1"/>
      <dgm:spPr/>
      <dgm:t>
        <a:bodyPr/>
        <a:lstStyle/>
        <a:p>
          <a:endParaRPr lang="en-IN"/>
        </a:p>
      </dgm:t>
    </dgm:pt>
    <dgm:pt modelId="{1E4DC081-8241-4B02-ADCD-C5403E48A0CF}" type="parTrans" cxnId="{9662FD8E-59B8-48EE-B4B8-AB429C639D84}">
      <dgm:prSet/>
      <dgm:spPr/>
      <dgm:t>
        <a:bodyPr/>
        <a:lstStyle/>
        <a:p>
          <a:endParaRPr lang="en-IN"/>
        </a:p>
      </dgm:t>
    </dgm:pt>
    <dgm:pt modelId="{B7EB8A9E-B7BA-4A2A-85B0-79BF8CE64281}" type="sibTrans" cxnId="{9662FD8E-59B8-48EE-B4B8-AB429C639D84}">
      <dgm:prSet/>
      <dgm:spPr/>
      <dgm:t>
        <a:bodyPr/>
        <a:lstStyle/>
        <a:p>
          <a:endParaRPr lang="en-IN"/>
        </a:p>
      </dgm:t>
    </dgm:pt>
    <dgm:pt modelId="{F6F35042-2F25-42BD-B755-0D8E17C0BCFA}">
      <dgm:prSet phldrT="[Text]" phldr="1"/>
      <dgm:spPr/>
      <dgm:t>
        <a:bodyPr/>
        <a:lstStyle/>
        <a:p>
          <a:endParaRPr lang="en-IN"/>
        </a:p>
      </dgm:t>
    </dgm:pt>
    <dgm:pt modelId="{F5EE7204-3A5D-4D39-8154-9F1ECB973FA0}" type="parTrans" cxnId="{62C41013-B544-4755-9531-D4D530AC0398}">
      <dgm:prSet/>
      <dgm:spPr/>
      <dgm:t>
        <a:bodyPr/>
        <a:lstStyle/>
        <a:p>
          <a:endParaRPr lang="en-IN"/>
        </a:p>
      </dgm:t>
    </dgm:pt>
    <dgm:pt modelId="{D168DA6D-2827-4A9B-B932-65C7E218521A}" type="sibTrans" cxnId="{62C41013-B544-4755-9531-D4D530AC0398}">
      <dgm:prSet/>
      <dgm:spPr/>
      <dgm:t>
        <a:bodyPr/>
        <a:lstStyle/>
        <a:p>
          <a:endParaRPr lang="en-IN"/>
        </a:p>
      </dgm:t>
    </dgm:pt>
    <dgm:pt modelId="{40135C46-5115-41CF-89D5-FB72A1B3CCAF}">
      <dgm:prSet phldrT="[Text]" phldr="1"/>
      <dgm:spPr/>
      <dgm:t>
        <a:bodyPr/>
        <a:lstStyle/>
        <a:p>
          <a:endParaRPr lang="en-IN" dirty="0"/>
        </a:p>
      </dgm:t>
    </dgm:pt>
    <dgm:pt modelId="{3B0D7555-46A7-43EE-A11A-1F3F399B0CDB}" type="parTrans" cxnId="{B137FCA0-88C7-44FC-999A-508B7DA620F9}">
      <dgm:prSet/>
      <dgm:spPr/>
      <dgm:t>
        <a:bodyPr/>
        <a:lstStyle/>
        <a:p>
          <a:endParaRPr lang="en-IN"/>
        </a:p>
      </dgm:t>
    </dgm:pt>
    <dgm:pt modelId="{AE9C6042-9505-44F5-9EFE-2320D0648EB0}" type="sibTrans" cxnId="{B137FCA0-88C7-44FC-999A-508B7DA620F9}">
      <dgm:prSet/>
      <dgm:spPr/>
      <dgm:t>
        <a:bodyPr/>
        <a:lstStyle/>
        <a:p>
          <a:endParaRPr lang="en-IN"/>
        </a:p>
      </dgm:t>
    </dgm:pt>
    <dgm:pt modelId="{F257FCE9-1566-4E50-B62C-3C9C20BF60AF}" type="pres">
      <dgm:prSet presAssocID="{12C6B20A-7BCA-4DBE-A453-5DCB837EDF65}" presName="outerComposite" presStyleCnt="0">
        <dgm:presLayoutVars>
          <dgm:chMax val="5"/>
          <dgm:dir/>
          <dgm:resizeHandles val="exact"/>
        </dgm:presLayoutVars>
      </dgm:prSet>
      <dgm:spPr/>
    </dgm:pt>
    <dgm:pt modelId="{691D26F6-3303-451C-A36B-352118C79A05}" type="pres">
      <dgm:prSet presAssocID="{12C6B20A-7BCA-4DBE-A453-5DCB837EDF65}" presName="dummyMaxCanvas" presStyleCnt="0">
        <dgm:presLayoutVars/>
      </dgm:prSet>
      <dgm:spPr/>
    </dgm:pt>
    <dgm:pt modelId="{8BE62D0C-89AC-489A-8C80-55AC9C60814E}" type="pres">
      <dgm:prSet presAssocID="{12C6B20A-7BCA-4DBE-A453-5DCB837EDF65}" presName="FiveNodes_1" presStyleLbl="node1" presStyleIdx="0" presStyleCnt="5">
        <dgm:presLayoutVars>
          <dgm:bulletEnabled val="1"/>
        </dgm:presLayoutVars>
      </dgm:prSet>
      <dgm:spPr/>
    </dgm:pt>
    <dgm:pt modelId="{432CB07E-9221-461B-A2C3-C0B4EE710ABE}" type="pres">
      <dgm:prSet presAssocID="{12C6B20A-7BCA-4DBE-A453-5DCB837EDF65}" presName="FiveNodes_2" presStyleLbl="node1" presStyleIdx="1" presStyleCnt="5">
        <dgm:presLayoutVars>
          <dgm:bulletEnabled val="1"/>
        </dgm:presLayoutVars>
      </dgm:prSet>
      <dgm:spPr/>
    </dgm:pt>
    <dgm:pt modelId="{54AA7DDC-7599-40AA-96C6-D19D6BD7075A}" type="pres">
      <dgm:prSet presAssocID="{12C6B20A-7BCA-4DBE-A453-5DCB837EDF65}" presName="FiveNodes_3" presStyleLbl="node1" presStyleIdx="2" presStyleCnt="5">
        <dgm:presLayoutVars>
          <dgm:bulletEnabled val="1"/>
        </dgm:presLayoutVars>
      </dgm:prSet>
      <dgm:spPr/>
    </dgm:pt>
    <dgm:pt modelId="{4EAACBD4-2E10-4190-8892-F0E282FFBD23}" type="pres">
      <dgm:prSet presAssocID="{12C6B20A-7BCA-4DBE-A453-5DCB837EDF65}" presName="FiveNodes_4" presStyleLbl="node1" presStyleIdx="3" presStyleCnt="5">
        <dgm:presLayoutVars>
          <dgm:bulletEnabled val="1"/>
        </dgm:presLayoutVars>
      </dgm:prSet>
      <dgm:spPr/>
    </dgm:pt>
    <dgm:pt modelId="{097F458D-0251-427F-A88B-16B883AAB2B5}" type="pres">
      <dgm:prSet presAssocID="{12C6B20A-7BCA-4DBE-A453-5DCB837EDF65}" presName="FiveNodes_5" presStyleLbl="node1" presStyleIdx="4" presStyleCnt="5">
        <dgm:presLayoutVars>
          <dgm:bulletEnabled val="1"/>
        </dgm:presLayoutVars>
      </dgm:prSet>
      <dgm:spPr/>
    </dgm:pt>
    <dgm:pt modelId="{52B4F0FB-6CEB-425A-9EB9-6A8A234D372D}" type="pres">
      <dgm:prSet presAssocID="{12C6B20A-7BCA-4DBE-A453-5DCB837EDF65}" presName="FiveConn_1-2" presStyleLbl="fgAccFollowNode1" presStyleIdx="0" presStyleCnt="4">
        <dgm:presLayoutVars>
          <dgm:bulletEnabled val="1"/>
        </dgm:presLayoutVars>
      </dgm:prSet>
      <dgm:spPr/>
    </dgm:pt>
    <dgm:pt modelId="{AE6916E3-BFC4-4EA7-AFF1-9221D47BE7BB}" type="pres">
      <dgm:prSet presAssocID="{12C6B20A-7BCA-4DBE-A453-5DCB837EDF65}" presName="FiveConn_2-3" presStyleLbl="fgAccFollowNode1" presStyleIdx="1" presStyleCnt="4">
        <dgm:presLayoutVars>
          <dgm:bulletEnabled val="1"/>
        </dgm:presLayoutVars>
      </dgm:prSet>
      <dgm:spPr/>
    </dgm:pt>
    <dgm:pt modelId="{33C8E856-B748-4F4E-94AE-323A47A2E2D4}" type="pres">
      <dgm:prSet presAssocID="{12C6B20A-7BCA-4DBE-A453-5DCB837EDF65}" presName="FiveConn_3-4" presStyleLbl="fgAccFollowNode1" presStyleIdx="2" presStyleCnt="4">
        <dgm:presLayoutVars>
          <dgm:bulletEnabled val="1"/>
        </dgm:presLayoutVars>
      </dgm:prSet>
      <dgm:spPr/>
    </dgm:pt>
    <dgm:pt modelId="{275A910E-0587-4AF1-B06A-4688FB159114}" type="pres">
      <dgm:prSet presAssocID="{12C6B20A-7BCA-4DBE-A453-5DCB837EDF65}" presName="FiveConn_4-5" presStyleLbl="fgAccFollowNode1" presStyleIdx="3" presStyleCnt="4">
        <dgm:presLayoutVars>
          <dgm:bulletEnabled val="1"/>
        </dgm:presLayoutVars>
      </dgm:prSet>
      <dgm:spPr/>
    </dgm:pt>
    <dgm:pt modelId="{65CBEE67-3F08-4CA8-ABF8-30DDFF52D533}" type="pres">
      <dgm:prSet presAssocID="{12C6B20A-7BCA-4DBE-A453-5DCB837EDF65}" presName="FiveNodes_1_text" presStyleLbl="node1" presStyleIdx="4" presStyleCnt="5">
        <dgm:presLayoutVars>
          <dgm:bulletEnabled val="1"/>
        </dgm:presLayoutVars>
      </dgm:prSet>
      <dgm:spPr/>
    </dgm:pt>
    <dgm:pt modelId="{6BDF5A55-8647-42C2-90CD-15CF73A35A93}" type="pres">
      <dgm:prSet presAssocID="{12C6B20A-7BCA-4DBE-A453-5DCB837EDF65}" presName="FiveNodes_2_text" presStyleLbl="node1" presStyleIdx="4" presStyleCnt="5">
        <dgm:presLayoutVars>
          <dgm:bulletEnabled val="1"/>
        </dgm:presLayoutVars>
      </dgm:prSet>
      <dgm:spPr/>
    </dgm:pt>
    <dgm:pt modelId="{5994C6FA-9505-4A2B-908E-469FF5ACF68F}" type="pres">
      <dgm:prSet presAssocID="{12C6B20A-7BCA-4DBE-A453-5DCB837EDF65}" presName="FiveNodes_3_text" presStyleLbl="node1" presStyleIdx="4" presStyleCnt="5">
        <dgm:presLayoutVars>
          <dgm:bulletEnabled val="1"/>
        </dgm:presLayoutVars>
      </dgm:prSet>
      <dgm:spPr/>
    </dgm:pt>
    <dgm:pt modelId="{41BEA1B6-6417-4518-A5FB-97FB761B818B}" type="pres">
      <dgm:prSet presAssocID="{12C6B20A-7BCA-4DBE-A453-5DCB837EDF65}" presName="FiveNodes_4_text" presStyleLbl="node1" presStyleIdx="4" presStyleCnt="5">
        <dgm:presLayoutVars>
          <dgm:bulletEnabled val="1"/>
        </dgm:presLayoutVars>
      </dgm:prSet>
      <dgm:spPr/>
    </dgm:pt>
    <dgm:pt modelId="{0BF1D933-EA9E-4C35-9F6F-54D47DDF57EA}" type="pres">
      <dgm:prSet presAssocID="{12C6B20A-7BCA-4DBE-A453-5DCB837EDF65}" presName="FiveNodes_5_text" presStyleLbl="node1" presStyleIdx="4" presStyleCnt="5">
        <dgm:presLayoutVars>
          <dgm:bulletEnabled val="1"/>
        </dgm:presLayoutVars>
      </dgm:prSet>
      <dgm:spPr/>
    </dgm:pt>
  </dgm:ptLst>
  <dgm:cxnLst>
    <dgm:cxn modelId="{ACC10912-0987-462F-A388-F3C65A5F4C5D}" srcId="{12C6B20A-7BCA-4DBE-A453-5DCB837EDF65}" destId="{A1746D9A-1F3C-46A1-A588-D03EEF8DEBFF}" srcOrd="8" destOrd="0" parTransId="{03A29897-FE76-469B-AD70-8075DFDECF59}" sibTransId="{C891A7EC-8037-43BF-B35C-D8182716D39C}"/>
    <dgm:cxn modelId="{D41AC612-9740-4E5D-9D5E-1D306DE18E70}" type="presOf" srcId="{E51A245A-6BEC-4E5F-BF13-89F2A0A61394}" destId="{54AA7DDC-7599-40AA-96C6-D19D6BD7075A}" srcOrd="0" destOrd="0" presId="urn:microsoft.com/office/officeart/2005/8/layout/vProcess5"/>
    <dgm:cxn modelId="{62C41013-B544-4755-9531-D4D530AC0398}" srcId="{12C6B20A-7BCA-4DBE-A453-5DCB837EDF65}" destId="{F6F35042-2F25-42BD-B755-0D8E17C0BCFA}" srcOrd="6" destOrd="0" parTransId="{F5EE7204-3A5D-4D39-8154-9F1ECB973FA0}" sibTransId="{D168DA6D-2827-4A9B-B932-65C7E218521A}"/>
    <dgm:cxn modelId="{4EA1253B-B2BF-452F-877E-B86D98E72710}" type="presOf" srcId="{12C6B20A-7BCA-4DBE-A453-5DCB837EDF65}" destId="{F257FCE9-1566-4E50-B62C-3C9C20BF60AF}" srcOrd="0" destOrd="0" presId="urn:microsoft.com/office/officeart/2005/8/layout/vProcess5"/>
    <dgm:cxn modelId="{D223E45D-FB7B-4ECE-8876-883866F950D8}" type="presOf" srcId="{FC9D3CA1-708A-444C-9351-63680F610502}" destId="{275A910E-0587-4AF1-B06A-4688FB159114}" srcOrd="0" destOrd="0" presId="urn:microsoft.com/office/officeart/2005/8/layout/vProcess5"/>
    <dgm:cxn modelId="{3A717748-6286-4BF2-A9B9-86BD7DD85347}" srcId="{12C6B20A-7BCA-4DBE-A453-5DCB837EDF65}" destId="{CD0992B7-B136-4A48-A789-D378AB9B947D}" srcOrd="1" destOrd="0" parTransId="{8F5677E2-CE03-408F-B81F-7EB6FD64F3FF}" sibTransId="{1B470DC7-3B52-4F6A-ABBB-966CF73554A4}"/>
    <dgm:cxn modelId="{E66E106F-CD99-4EE7-B613-AB4416109BF4}" type="presOf" srcId="{1B470DC7-3B52-4F6A-ABBB-966CF73554A4}" destId="{AE6916E3-BFC4-4EA7-AFF1-9221D47BE7BB}" srcOrd="0" destOrd="0" presId="urn:microsoft.com/office/officeart/2005/8/layout/vProcess5"/>
    <dgm:cxn modelId="{2AF92752-7F36-4E38-A8A8-BD95D43838F1}" srcId="{12C6B20A-7BCA-4DBE-A453-5DCB837EDF65}" destId="{5F8FF0B8-81BA-4DAD-BB50-D7989B87CA70}" srcOrd="4" destOrd="0" parTransId="{AA77660B-E772-4002-A4EA-1870EC1D8CBA}" sibTransId="{F96022A9-7DE8-4490-8EA1-F58BB50FF883}"/>
    <dgm:cxn modelId="{B42FA953-05C6-4792-A705-F00C79AF0482}" type="presOf" srcId="{C661918D-32A4-4F0F-A708-2A031D10CC8D}" destId="{65CBEE67-3F08-4CA8-ABF8-30DDFF52D533}" srcOrd="1" destOrd="0" presId="urn:microsoft.com/office/officeart/2005/8/layout/vProcess5"/>
    <dgm:cxn modelId="{245B8478-9845-442D-AE4E-F1C379C75833}" type="presOf" srcId="{8538E6A7-E05B-46A9-833B-F1BD4B79DB24}" destId="{41BEA1B6-6417-4518-A5FB-97FB761B818B}" srcOrd="1" destOrd="0" presId="urn:microsoft.com/office/officeart/2005/8/layout/vProcess5"/>
    <dgm:cxn modelId="{3A185E8B-9E06-44A7-ADCF-6643E94FE5D7}" type="presOf" srcId="{5F8FF0B8-81BA-4DAD-BB50-D7989B87CA70}" destId="{097F458D-0251-427F-A88B-16B883AAB2B5}" srcOrd="0" destOrd="0" presId="urn:microsoft.com/office/officeart/2005/8/layout/vProcess5"/>
    <dgm:cxn modelId="{9662FD8E-59B8-48EE-B4B8-AB429C639D84}" srcId="{12C6B20A-7BCA-4DBE-A453-5DCB837EDF65}" destId="{FC5F48C6-D2C8-487A-A270-0FC48671F502}" srcOrd="7" destOrd="0" parTransId="{1E4DC081-8241-4B02-ADCD-C5403E48A0CF}" sibTransId="{B7EB8A9E-B7BA-4A2A-85B0-79BF8CE64281}"/>
    <dgm:cxn modelId="{6EC80399-C8B1-44FD-BC19-72C9442FF950}" type="presOf" srcId="{5F8FF0B8-81BA-4DAD-BB50-D7989B87CA70}" destId="{0BF1D933-EA9E-4C35-9F6F-54D47DDF57EA}" srcOrd="1" destOrd="0" presId="urn:microsoft.com/office/officeart/2005/8/layout/vProcess5"/>
    <dgm:cxn modelId="{B137FCA0-88C7-44FC-999A-508B7DA620F9}" srcId="{12C6B20A-7BCA-4DBE-A453-5DCB837EDF65}" destId="{40135C46-5115-41CF-89D5-FB72A1B3CCAF}" srcOrd="5" destOrd="0" parTransId="{3B0D7555-46A7-43EE-A11A-1F3F399B0CDB}" sibTransId="{AE9C6042-9505-44F5-9EFE-2320D0648EB0}"/>
    <dgm:cxn modelId="{F7480FAA-E609-49B4-8B43-DB14B0E1B7D3}" type="presOf" srcId="{CD0992B7-B136-4A48-A789-D378AB9B947D}" destId="{432CB07E-9221-461B-A2C3-C0B4EE710ABE}" srcOrd="0" destOrd="0" presId="urn:microsoft.com/office/officeart/2005/8/layout/vProcess5"/>
    <dgm:cxn modelId="{E6F6CFAD-00C0-4CD3-AD74-FDA964F102EE}" type="presOf" srcId="{E51A245A-6BEC-4E5F-BF13-89F2A0A61394}" destId="{5994C6FA-9505-4A2B-908E-469FF5ACF68F}" srcOrd="1" destOrd="0" presId="urn:microsoft.com/office/officeart/2005/8/layout/vProcess5"/>
    <dgm:cxn modelId="{7D0827B8-ABDE-4EF4-92A7-CAF14BF0BFD2}" type="presOf" srcId="{8538E6A7-E05B-46A9-833B-F1BD4B79DB24}" destId="{4EAACBD4-2E10-4190-8892-F0E282FFBD23}" srcOrd="0" destOrd="0" presId="urn:microsoft.com/office/officeart/2005/8/layout/vProcess5"/>
    <dgm:cxn modelId="{B9EFEEBD-4A6D-4F06-A840-70141F7B732B}" type="presOf" srcId="{E5B46B78-73D8-4D42-9883-1E616BAEC4BF}" destId="{52B4F0FB-6CEB-425A-9EB9-6A8A234D372D}" srcOrd="0" destOrd="0" presId="urn:microsoft.com/office/officeart/2005/8/layout/vProcess5"/>
    <dgm:cxn modelId="{112557C7-0F80-4434-8939-23B6518C25BC}" srcId="{12C6B20A-7BCA-4DBE-A453-5DCB837EDF65}" destId="{E51A245A-6BEC-4E5F-BF13-89F2A0A61394}" srcOrd="2" destOrd="0" parTransId="{F5F60AA4-DF63-4D9B-876A-19F383C90F0E}" sibTransId="{7BCA29DE-D7AD-4A0E-A0AB-AD17E610BEB7}"/>
    <dgm:cxn modelId="{CB5ABCDA-A1C9-4D3B-8476-E33B1273F9A2}" type="presOf" srcId="{7BCA29DE-D7AD-4A0E-A0AB-AD17E610BEB7}" destId="{33C8E856-B748-4F4E-94AE-323A47A2E2D4}" srcOrd="0" destOrd="0" presId="urn:microsoft.com/office/officeart/2005/8/layout/vProcess5"/>
    <dgm:cxn modelId="{12A248DC-5E42-4C40-9343-62F31EE66336}" srcId="{12C6B20A-7BCA-4DBE-A453-5DCB837EDF65}" destId="{8538E6A7-E05B-46A9-833B-F1BD4B79DB24}" srcOrd="3" destOrd="0" parTransId="{F5382D53-4047-4C00-B8D7-40123DA818A5}" sibTransId="{FC9D3CA1-708A-444C-9351-63680F610502}"/>
    <dgm:cxn modelId="{BD5748DD-BDEB-4C0A-B6F4-1431F6F0AB59}" type="presOf" srcId="{CD0992B7-B136-4A48-A789-D378AB9B947D}" destId="{6BDF5A55-8647-42C2-90CD-15CF73A35A93}" srcOrd="1" destOrd="0" presId="urn:microsoft.com/office/officeart/2005/8/layout/vProcess5"/>
    <dgm:cxn modelId="{3633DFE6-3C8B-4C7D-A123-748FA5841E87}" srcId="{12C6B20A-7BCA-4DBE-A453-5DCB837EDF65}" destId="{C661918D-32A4-4F0F-A708-2A031D10CC8D}" srcOrd="0" destOrd="0" parTransId="{7369A4C4-F6D7-4EFA-AB17-393C49BB4D7B}" sibTransId="{E5B46B78-73D8-4D42-9883-1E616BAEC4BF}"/>
    <dgm:cxn modelId="{42BAE2FF-582F-40A2-A64C-3FD217208ACC}" type="presOf" srcId="{C661918D-32A4-4F0F-A708-2A031D10CC8D}" destId="{8BE62D0C-89AC-489A-8C80-55AC9C60814E}" srcOrd="0" destOrd="0" presId="urn:microsoft.com/office/officeart/2005/8/layout/vProcess5"/>
    <dgm:cxn modelId="{C1AB7641-D88F-41CA-A020-6E117066A795}" type="presParOf" srcId="{F257FCE9-1566-4E50-B62C-3C9C20BF60AF}" destId="{691D26F6-3303-451C-A36B-352118C79A05}" srcOrd="0" destOrd="0" presId="urn:microsoft.com/office/officeart/2005/8/layout/vProcess5"/>
    <dgm:cxn modelId="{11A827D7-4809-4525-9106-EFE50D416C7B}" type="presParOf" srcId="{F257FCE9-1566-4E50-B62C-3C9C20BF60AF}" destId="{8BE62D0C-89AC-489A-8C80-55AC9C60814E}" srcOrd="1" destOrd="0" presId="urn:microsoft.com/office/officeart/2005/8/layout/vProcess5"/>
    <dgm:cxn modelId="{584745E3-5D03-4B28-8FFB-A3885D2B14A7}" type="presParOf" srcId="{F257FCE9-1566-4E50-B62C-3C9C20BF60AF}" destId="{432CB07E-9221-461B-A2C3-C0B4EE710ABE}" srcOrd="2" destOrd="0" presId="urn:microsoft.com/office/officeart/2005/8/layout/vProcess5"/>
    <dgm:cxn modelId="{FD5E066E-EB5E-4FC6-AD8C-BBB771B61F45}" type="presParOf" srcId="{F257FCE9-1566-4E50-B62C-3C9C20BF60AF}" destId="{54AA7DDC-7599-40AA-96C6-D19D6BD7075A}" srcOrd="3" destOrd="0" presId="urn:microsoft.com/office/officeart/2005/8/layout/vProcess5"/>
    <dgm:cxn modelId="{F60FFD44-9DC6-490C-86ED-149F40DDF886}" type="presParOf" srcId="{F257FCE9-1566-4E50-B62C-3C9C20BF60AF}" destId="{4EAACBD4-2E10-4190-8892-F0E282FFBD23}" srcOrd="4" destOrd="0" presId="urn:microsoft.com/office/officeart/2005/8/layout/vProcess5"/>
    <dgm:cxn modelId="{1E674160-E1E7-46E6-AD8F-4024E9F519B6}" type="presParOf" srcId="{F257FCE9-1566-4E50-B62C-3C9C20BF60AF}" destId="{097F458D-0251-427F-A88B-16B883AAB2B5}" srcOrd="5" destOrd="0" presId="urn:microsoft.com/office/officeart/2005/8/layout/vProcess5"/>
    <dgm:cxn modelId="{3CAF2DB4-F43B-41E8-911A-E27C6DAA4880}" type="presParOf" srcId="{F257FCE9-1566-4E50-B62C-3C9C20BF60AF}" destId="{52B4F0FB-6CEB-425A-9EB9-6A8A234D372D}" srcOrd="6" destOrd="0" presId="urn:microsoft.com/office/officeart/2005/8/layout/vProcess5"/>
    <dgm:cxn modelId="{F0653F85-434A-4C1A-834C-73C6F0E50FA6}" type="presParOf" srcId="{F257FCE9-1566-4E50-B62C-3C9C20BF60AF}" destId="{AE6916E3-BFC4-4EA7-AFF1-9221D47BE7BB}" srcOrd="7" destOrd="0" presId="urn:microsoft.com/office/officeart/2005/8/layout/vProcess5"/>
    <dgm:cxn modelId="{A5696BAF-BC8F-4DDB-ADA9-514EEAC7DC58}" type="presParOf" srcId="{F257FCE9-1566-4E50-B62C-3C9C20BF60AF}" destId="{33C8E856-B748-4F4E-94AE-323A47A2E2D4}" srcOrd="8" destOrd="0" presId="urn:microsoft.com/office/officeart/2005/8/layout/vProcess5"/>
    <dgm:cxn modelId="{D88B4A60-8C1A-4161-AC32-AA7382C8B42F}" type="presParOf" srcId="{F257FCE9-1566-4E50-B62C-3C9C20BF60AF}" destId="{275A910E-0587-4AF1-B06A-4688FB159114}" srcOrd="9" destOrd="0" presId="urn:microsoft.com/office/officeart/2005/8/layout/vProcess5"/>
    <dgm:cxn modelId="{ADE0B549-05FD-4F92-B609-E5CE40430CC6}" type="presParOf" srcId="{F257FCE9-1566-4E50-B62C-3C9C20BF60AF}" destId="{65CBEE67-3F08-4CA8-ABF8-30DDFF52D533}" srcOrd="10" destOrd="0" presId="urn:microsoft.com/office/officeart/2005/8/layout/vProcess5"/>
    <dgm:cxn modelId="{DFA36435-E138-4761-B0D0-38492FB65823}" type="presParOf" srcId="{F257FCE9-1566-4E50-B62C-3C9C20BF60AF}" destId="{6BDF5A55-8647-42C2-90CD-15CF73A35A93}" srcOrd="11" destOrd="0" presId="urn:microsoft.com/office/officeart/2005/8/layout/vProcess5"/>
    <dgm:cxn modelId="{1D889759-52BB-43EB-9EEC-4F045BFA0F52}" type="presParOf" srcId="{F257FCE9-1566-4E50-B62C-3C9C20BF60AF}" destId="{5994C6FA-9505-4A2B-908E-469FF5ACF68F}" srcOrd="12" destOrd="0" presId="urn:microsoft.com/office/officeart/2005/8/layout/vProcess5"/>
    <dgm:cxn modelId="{BBD44377-12FA-45D1-A4F1-FE224A13D995}" type="presParOf" srcId="{F257FCE9-1566-4E50-B62C-3C9C20BF60AF}" destId="{41BEA1B6-6417-4518-A5FB-97FB761B818B}" srcOrd="13" destOrd="0" presId="urn:microsoft.com/office/officeart/2005/8/layout/vProcess5"/>
    <dgm:cxn modelId="{4B1BBDBF-2778-400D-8BE0-1BAE4DA99E82}" type="presParOf" srcId="{F257FCE9-1566-4E50-B62C-3C9C20BF60AF}" destId="{0BF1D933-EA9E-4C35-9F6F-54D47DDF57EA}"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369B269-C4D6-4A10-8E51-1D28221248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007044E-C733-4A99-91FA-9811F705E1B6}">
      <dgm:prSet phldrT="[Text]" custT="1"/>
      <dgm:spPr/>
      <dgm:t>
        <a:bodyPr/>
        <a:lstStyle/>
        <a:p>
          <a:r>
            <a:rPr lang="en-IN" sz="3200" b="1" dirty="0"/>
            <a:t>Recourse Factoring</a:t>
          </a:r>
        </a:p>
      </dgm:t>
    </dgm:pt>
    <dgm:pt modelId="{4EC48936-74CD-4408-A5B0-2DE1EF156057}" type="parTrans" cxnId="{B0E2DBC8-EDB9-4487-94EA-B4B7C5DBAAAD}">
      <dgm:prSet/>
      <dgm:spPr/>
      <dgm:t>
        <a:bodyPr/>
        <a:lstStyle/>
        <a:p>
          <a:endParaRPr lang="en-IN"/>
        </a:p>
      </dgm:t>
    </dgm:pt>
    <dgm:pt modelId="{D3F44F66-AE17-40CD-9116-A39202E2AD8E}" type="sibTrans" cxnId="{B0E2DBC8-EDB9-4487-94EA-B4B7C5DBAAAD}">
      <dgm:prSet/>
      <dgm:spPr/>
      <dgm:t>
        <a:bodyPr/>
        <a:lstStyle/>
        <a:p>
          <a:endParaRPr lang="en-IN"/>
        </a:p>
      </dgm:t>
    </dgm:pt>
    <dgm:pt modelId="{12740536-AE3E-4C86-81D0-2EBA7551D9F0}">
      <dgm:prSet phldrT="[Text]" custT="1"/>
      <dgm:spPr/>
      <dgm:t>
        <a:bodyPr/>
        <a:lstStyle/>
        <a:p>
          <a:r>
            <a:rPr lang="en-US" sz="2300" b="0" i="0" u="none" dirty="0"/>
            <a:t>No protection of bad debts is provided. </a:t>
          </a:r>
          <a:endParaRPr lang="en-IN" sz="2300" dirty="0"/>
        </a:p>
      </dgm:t>
    </dgm:pt>
    <dgm:pt modelId="{D81109E1-6B5C-4CBB-8443-B0D96511C871}" type="parTrans" cxnId="{9E349A84-A8F3-43F9-A1C3-2CE79C09C7B5}">
      <dgm:prSet/>
      <dgm:spPr/>
      <dgm:t>
        <a:bodyPr/>
        <a:lstStyle/>
        <a:p>
          <a:endParaRPr lang="en-IN"/>
        </a:p>
      </dgm:t>
    </dgm:pt>
    <dgm:pt modelId="{A9B89BD0-F09C-447B-918D-07B812C57951}" type="sibTrans" cxnId="{9E349A84-A8F3-43F9-A1C3-2CE79C09C7B5}">
      <dgm:prSet/>
      <dgm:spPr/>
      <dgm:t>
        <a:bodyPr/>
        <a:lstStyle/>
        <a:p>
          <a:endParaRPr lang="en-IN"/>
        </a:p>
      </dgm:t>
    </dgm:pt>
    <dgm:pt modelId="{6B90A1AC-0357-4B2A-8CEF-8F3646590705}">
      <dgm:prSet phldrT="[Text]" custT="1"/>
      <dgm:spPr/>
      <dgm:t>
        <a:bodyPr/>
        <a:lstStyle/>
        <a:p>
          <a:r>
            <a:rPr lang="en-IN" sz="3200" b="1" dirty="0"/>
            <a:t>Non Recourse Factoring</a:t>
          </a:r>
          <a:endParaRPr lang="en-IN" sz="3200" dirty="0"/>
        </a:p>
      </dgm:t>
    </dgm:pt>
    <dgm:pt modelId="{3F517A43-085A-40BA-A368-DFD873EB0A0D}" type="parTrans" cxnId="{B8B27D0C-A7A3-472E-856F-277243316DB9}">
      <dgm:prSet/>
      <dgm:spPr/>
      <dgm:t>
        <a:bodyPr/>
        <a:lstStyle/>
        <a:p>
          <a:endParaRPr lang="en-IN"/>
        </a:p>
      </dgm:t>
    </dgm:pt>
    <dgm:pt modelId="{704650AC-2232-4472-9C19-02BA85096720}" type="sibTrans" cxnId="{B8B27D0C-A7A3-472E-856F-277243316DB9}">
      <dgm:prSet/>
      <dgm:spPr/>
      <dgm:t>
        <a:bodyPr/>
        <a:lstStyle/>
        <a:p>
          <a:endParaRPr lang="en-IN"/>
        </a:p>
      </dgm:t>
    </dgm:pt>
    <dgm:pt modelId="{636844A4-F1F2-4FF0-ABBB-44235B29ACC1}">
      <dgm:prSet phldrT="[Text]"/>
      <dgm:spPr/>
      <dgm:t>
        <a:bodyPr/>
        <a:lstStyle/>
        <a:p>
          <a:r>
            <a:rPr lang="en-US" b="0" i="0" u="none" dirty="0"/>
            <a:t>Denotes absolute responsibility for the factor and it is not entitled to any payments from the client in case of debtors default. </a:t>
          </a:r>
          <a:endParaRPr lang="en-IN" dirty="0"/>
        </a:p>
      </dgm:t>
    </dgm:pt>
    <dgm:pt modelId="{D506A948-1300-455A-B8A0-563CA2403DF7}" type="parTrans" cxnId="{B9C064B0-4ED1-47EA-93EC-8F0033AB3EE5}">
      <dgm:prSet/>
      <dgm:spPr/>
      <dgm:t>
        <a:bodyPr/>
        <a:lstStyle/>
        <a:p>
          <a:endParaRPr lang="en-IN"/>
        </a:p>
      </dgm:t>
    </dgm:pt>
    <dgm:pt modelId="{136B3436-0540-478E-8FFF-24C6E9ABF41E}" type="sibTrans" cxnId="{B9C064B0-4ED1-47EA-93EC-8F0033AB3EE5}">
      <dgm:prSet/>
      <dgm:spPr/>
      <dgm:t>
        <a:bodyPr/>
        <a:lstStyle/>
        <a:p>
          <a:endParaRPr lang="en-IN"/>
        </a:p>
      </dgm:t>
    </dgm:pt>
    <dgm:pt modelId="{5A7F9228-2E83-4281-B8F8-3E34F5BB25DC}">
      <dgm:prSet phldrT="[Text]" custT="1"/>
      <dgm:spPr/>
      <dgm:t>
        <a:bodyPr/>
        <a:lstStyle/>
        <a:p>
          <a:r>
            <a:rPr lang="en-IN" sz="3200" b="1" i="0" u="none" dirty="0"/>
            <a:t>Advance Factoring</a:t>
          </a:r>
          <a:endParaRPr lang="en-IN" sz="3200" b="1" dirty="0"/>
        </a:p>
      </dgm:t>
    </dgm:pt>
    <dgm:pt modelId="{2541ACAA-E3F5-48F2-9338-EDBC12C7D3DC}" type="parTrans" cxnId="{28F532C6-3E79-4F2A-8646-6DB10110EB0A}">
      <dgm:prSet/>
      <dgm:spPr/>
      <dgm:t>
        <a:bodyPr/>
        <a:lstStyle/>
        <a:p>
          <a:endParaRPr lang="en-IN"/>
        </a:p>
      </dgm:t>
    </dgm:pt>
    <dgm:pt modelId="{E269BD20-E10F-4FBC-AF4E-3E9D66B23F0A}" type="sibTrans" cxnId="{28F532C6-3E79-4F2A-8646-6DB10110EB0A}">
      <dgm:prSet/>
      <dgm:spPr/>
      <dgm:t>
        <a:bodyPr/>
        <a:lstStyle/>
        <a:p>
          <a:endParaRPr lang="en-IN"/>
        </a:p>
      </dgm:t>
    </dgm:pt>
    <dgm:pt modelId="{A60C2DAD-AFB3-430E-801D-2DFC796DB55D}">
      <dgm:prSet phldrT="[Text]"/>
      <dgm:spPr/>
      <dgm:t>
        <a:bodyPr/>
        <a:lstStyle/>
        <a:p>
          <a:r>
            <a:rPr lang="en-US" b="0" i="0" u="none" dirty="0"/>
            <a:t>Involves payment of a predetermined portion of the debt (75%-90%) in advance at an agreed rate of interest.</a:t>
          </a:r>
          <a:endParaRPr lang="en-IN" dirty="0"/>
        </a:p>
      </dgm:t>
    </dgm:pt>
    <dgm:pt modelId="{1E153B91-1F81-48AB-90A0-A8DB6561CD55}" type="parTrans" cxnId="{DB224D9A-5C7C-49D6-9D6A-127B2D319F60}">
      <dgm:prSet/>
      <dgm:spPr/>
      <dgm:t>
        <a:bodyPr/>
        <a:lstStyle/>
        <a:p>
          <a:endParaRPr lang="en-IN"/>
        </a:p>
      </dgm:t>
    </dgm:pt>
    <dgm:pt modelId="{D55BD2C4-A256-4ACA-B687-14B7DD10F560}" type="sibTrans" cxnId="{DB224D9A-5C7C-49D6-9D6A-127B2D319F60}">
      <dgm:prSet/>
      <dgm:spPr/>
      <dgm:t>
        <a:bodyPr/>
        <a:lstStyle/>
        <a:p>
          <a:endParaRPr lang="en-IN"/>
        </a:p>
      </dgm:t>
    </dgm:pt>
    <dgm:pt modelId="{378AC5CC-A6C3-43FC-BFE6-97D9223805E6}">
      <dgm:prSet phldrT="[Text]" custT="1"/>
      <dgm:spPr/>
      <dgm:t>
        <a:bodyPr/>
        <a:lstStyle/>
        <a:p>
          <a:r>
            <a:rPr lang="en-US" sz="2300" b="0" i="0" u="none" dirty="0"/>
            <a:t>If the payment is not made by the customer (or buyer) or default is incurred, then the client is responsible for any loss incurred by the factor.</a:t>
          </a:r>
          <a:endParaRPr lang="en-IN" sz="2300" dirty="0"/>
        </a:p>
      </dgm:t>
    </dgm:pt>
    <dgm:pt modelId="{038AE6B2-961E-420F-8A0F-9020D038DA4C}" type="parTrans" cxnId="{36EFF921-D389-4C1B-9BFB-6872E1557F7C}">
      <dgm:prSet/>
      <dgm:spPr/>
      <dgm:t>
        <a:bodyPr/>
        <a:lstStyle/>
        <a:p>
          <a:endParaRPr lang="en-IN"/>
        </a:p>
      </dgm:t>
    </dgm:pt>
    <dgm:pt modelId="{18A27806-1F30-4AC5-A44B-CD7E09ACDC95}" type="sibTrans" cxnId="{36EFF921-D389-4C1B-9BFB-6872E1557F7C}">
      <dgm:prSet/>
      <dgm:spPr/>
      <dgm:t>
        <a:bodyPr/>
        <a:lstStyle/>
        <a:p>
          <a:endParaRPr lang="en-IN"/>
        </a:p>
      </dgm:t>
    </dgm:pt>
    <dgm:pt modelId="{B474CD3C-30A8-464F-ABF0-527C0C3CDDF7}">
      <dgm:prSet phldrT="[Text]"/>
      <dgm:spPr/>
      <dgm:t>
        <a:bodyPr/>
        <a:lstStyle/>
        <a:p>
          <a:r>
            <a:rPr lang="en-US" b="0" i="0" u="none" dirty="0"/>
            <a:t>This is generally more expensive than recourse factoring as it provides protection to clients from bad debts.</a:t>
          </a:r>
          <a:endParaRPr lang="en-IN" dirty="0"/>
        </a:p>
      </dgm:t>
    </dgm:pt>
    <dgm:pt modelId="{2EBAC1F8-7B9F-4379-8E85-4F406793D8A3}" type="parTrans" cxnId="{BC5B7827-7FE8-4E37-BC1B-0FA8ECB0BC44}">
      <dgm:prSet/>
      <dgm:spPr/>
      <dgm:t>
        <a:bodyPr/>
        <a:lstStyle/>
        <a:p>
          <a:endParaRPr lang="en-IN"/>
        </a:p>
      </dgm:t>
    </dgm:pt>
    <dgm:pt modelId="{17E2A547-777C-4DB1-8EB2-80BA0654F7E4}" type="sibTrans" cxnId="{BC5B7827-7FE8-4E37-BC1B-0FA8ECB0BC44}">
      <dgm:prSet/>
      <dgm:spPr/>
      <dgm:t>
        <a:bodyPr/>
        <a:lstStyle/>
        <a:p>
          <a:endParaRPr lang="en-IN"/>
        </a:p>
      </dgm:t>
    </dgm:pt>
    <dgm:pt modelId="{583E1237-BB42-4B96-9BF0-3328FAA9CFF7}">
      <dgm:prSet phldrT="[Text]"/>
      <dgm:spPr/>
      <dgm:t>
        <a:bodyPr/>
        <a:lstStyle/>
        <a:p>
          <a:r>
            <a:rPr lang="en-US" b="0" i="0" u="none" dirty="0"/>
            <a:t>The client is responsible for making interest payments and the interest rate is determined on duration, credit standing of client etc.</a:t>
          </a:r>
          <a:endParaRPr lang="en-IN" dirty="0"/>
        </a:p>
      </dgm:t>
    </dgm:pt>
    <dgm:pt modelId="{26192CD3-CD0D-4091-9B4D-75C2241618F5}" type="parTrans" cxnId="{9BDD5EDA-B465-41F2-B2E5-0DAFADAF2353}">
      <dgm:prSet/>
      <dgm:spPr/>
      <dgm:t>
        <a:bodyPr/>
        <a:lstStyle/>
        <a:p>
          <a:endParaRPr lang="en-IN"/>
        </a:p>
      </dgm:t>
    </dgm:pt>
    <dgm:pt modelId="{DE9D9A54-3732-4674-B121-8D9204426104}" type="sibTrans" cxnId="{9BDD5EDA-B465-41F2-B2E5-0DAFADAF2353}">
      <dgm:prSet/>
      <dgm:spPr/>
      <dgm:t>
        <a:bodyPr/>
        <a:lstStyle/>
        <a:p>
          <a:endParaRPr lang="en-IN"/>
        </a:p>
      </dgm:t>
    </dgm:pt>
    <dgm:pt modelId="{63E610B8-D2FB-4CB8-A337-85F571A6786F}" type="pres">
      <dgm:prSet presAssocID="{6369B269-C4D6-4A10-8E51-1D28221248E1}" presName="Name0" presStyleCnt="0">
        <dgm:presLayoutVars>
          <dgm:dir/>
          <dgm:animLvl val="lvl"/>
          <dgm:resizeHandles val="exact"/>
        </dgm:presLayoutVars>
      </dgm:prSet>
      <dgm:spPr/>
    </dgm:pt>
    <dgm:pt modelId="{1FEE3A78-94E0-4602-98FC-87C4B60C07C7}" type="pres">
      <dgm:prSet presAssocID="{4007044E-C733-4A99-91FA-9811F705E1B6}" presName="composite" presStyleCnt="0"/>
      <dgm:spPr/>
    </dgm:pt>
    <dgm:pt modelId="{F364B02D-48BC-497C-B7BC-EC972C414439}" type="pres">
      <dgm:prSet presAssocID="{4007044E-C733-4A99-91FA-9811F705E1B6}" presName="parTx" presStyleLbl="alignNode1" presStyleIdx="0" presStyleCnt="3">
        <dgm:presLayoutVars>
          <dgm:chMax val="0"/>
          <dgm:chPref val="0"/>
          <dgm:bulletEnabled val="1"/>
        </dgm:presLayoutVars>
      </dgm:prSet>
      <dgm:spPr/>
    </dgm:pt>
    <dgm:pt modelId="{69FFF343-BFFE-4A53-8390-579E8AF74E64}" type="pres">
      <dgm:prSet presAssocID="{4007044E-C733-4A99-91FA-9811F705E1B6}" presName="desTx" presStyleLbl="alignAccFollowNode1" presStyleIdx="0" presStyleCnt="3">
        <dgm:presLayoutVars>
          <dgm:bulletEnabled val="1"/>
        </dgm:presLayoutVars>
      </dgm:prSet>
      <dgm:spPr/>
    </dgm:pt>
    <dgm:pt modelId="{9DE40F61-8670-49F7-B43C-477C0B7D8C56}" type="pres">
      <dgm:prSet presAssocID="{D3F44F66-AE17-40CD-9116-A39202E2AD8E}" presName="space" presStyleCnt="0"/>
      <dgm:spPr/>
    </dgm:pt>
    <dgm:pt modelId="{35E2A523-7504-4536-A8BD-4B5C94669E69}" type="pres">
      <dgm:prSet presAssocID="{6B90A1AC-0357-4B2A-8CEF-8F3646590705}" presName="composite" presStyleCnt="0"/>
      <dgm:spPr/>
    </dgm:pt>
    <dgm:pt modelId="{6249AF0D-5E10-4205-84C8-B2919244E044}" type="pres">
      <dgm:prSet presAssocID="{6B90A1AC-0357-4B2A-8CEF-8F3646590705}" presName="parTx" presStyleLbl="alignNode1" presStyleIdx="1" presStyleCnt="3">
        <dgm:presLayoutVars>
          <dgm:chMax val="0"/>
          <dgm:chPref val="0"/>
          <dgm:bulletEnabled val="1"/>
        </dgm:presLayoutVars>
      </dgm:prSet>
      <dgm:spPr/>
    </dgm:pt>
    <dgm:pt modelId="{6AE2E99C-6B40-4D9B-ACFB-2AF7B4657EAE}" type="pres">
      <dgm:prSet presAssocID="{6B90A1AC-0357-4B2A-8CEF-8F3646590705}" presName="desTx" presStyleLbl="alignAccFollowNode1" presStyleIdx="1" presStyleCnt="3">
        <dgm:presLayoutVars>
          <dgm:bulletEnabled val="1"/>
        </dgm:presLayoutVars>
      </dgm:prSet>
      <dgm:spPr/>
    </dgm:pt>
    <dgm:pt modelId="{35AFE21F-2E29-4058-A64C-48B7B65574E4}" type="pres">
      <dgm:prSet presAssocID="{704650AC-2232-4472-9C19-02BA85096720}" presName="space" presStyleCnt="0"/>
      <dgm:spPr/>
    </dgm:pt>
    <dgm:pt modelId="{77A8D609-5045-48B1-B063-EAE8F35B2BB8}" type="pres">
      <dgm:prSet presAssocID="{5A7F9228-2E83-4281-B8F8-3E34F5BB25DC}" presName="composite" presStyleCnt="0"/>
      <dgm:spPr/>
    </dgm:pt>
    <dgm:pt modelId="{76273286-7902-4408-9738-27318EB20F5A}" type="pres">
      <dgm:prSet presAssocID="{5A7F9228-2E83-4281-B8F8-3E34F5BB25DC}" presName="parTx" presStyleLbl="alignNode1" presStyleIdx="2" presStyleCnt="3">
        <dgm:presLayoutVars>
          <dgm:chMax val="0"/>
          <dgm:chPref val="0"/>
          <dgm:bulletEnabled val="1"/>
        </dgm:presLayoutVars>
      </dgm:prSet>
      <dgm:spPr/>
    </dgm:pt>
    <dgm:pt modelId="{18F31C5A-DFC6-4D1D-A0DF-11D35B34541A}" type="pres">
      <dgm:prSet presAssocID="{5A7F9228-2E83-4281-B8F8-3E34F5BB25DC}" presName="desTx" presStyleLbl="alignAccFollowNode1" presStyleIdx="2" presStyleCnt="3">
        <dgm:presLayoutVars>
          <dgm:bulletEnabled val="1"/>
        </dgm:presLayoutVars>
      </dgm:prSet>
      <dgm:spPr/>
    </dgm:pt>
  </dgm:ptLst>
  <dgm:cxnLst>
    <dgm:cxn modelId="{4541DB05-3BD3-47D8-B46C-8E012CD26CAC}" type="presOf" srcId="{B474CD3C-30A8-464F-ABF0-527C0C3CDDF7}" destId="{6AE2E99C-6B40-4D9B-ACFB-2AF7B4657EAE}" srcOrd="0" destOrd="1" presId="urn:microsoft.com/office/officeart/2005/8/layout/hList1"/>
    <dgm:cxn modelId="{B8B27D0C-A7A3-472E-856F-277243316DB9}" srcId="{6369B269-C4D6-4A10-8E51-1D28221248E1}" destId="{6B90A1AC-0357-4B2A-8CEF-8F3646590705}" srcOrd="1" destOrd="0" parTransId="{3F517A43-085A-40BA-A368-DFD873EB0A0D}" sibTransId="{704650AC-2232-4472-9C19-02BA85096720}"/>
    <dgm:cxn modelId="{60CA0D1E-6D28-4FC8-9A35-22F5F78CA02D}" type="presOf" srcId="{583E1237-BB42-4B96-9BF0-3328FAA9CFF7}" destId="{18F31C5A-DFC6-4D1D-A0DF-11D35B34541A}" srcOrd="0" destOrd="1" presId="urn:microsoft.com/office/officeart/2005/8/layout/hList1"/>
    <dgm:cxn modelId="{36EFF921-D389-4C1B-9BFB-6872E1557F7C}" srcId="{4007044E-C733-4A99-91FA-9811F705E1B6}" destId="{378AC5CC-A6C3-43FC-BFE6-97D9223805E6}" srcOrd="1" destOrd="0" parTransId="{038AE6B2-961E-420F-8A0F-9020D038DA4C}" sibTransId="{18A27806-1F30-4AC5-A44B-CD7E09ACDC95}"/>
    <dgm:cxn modelId="{BC5B7827-7FE8-4E37-BC1B-0FA8ECB0BC44}" srcId="{6B90A1AC-0357-4B2A-8CEF-8F3646590705}" destId="{B474CD3C-30A8-464F-ABF0-527C0C3CDDF7}" srcOrd="1" destOrd="0" parTransId="{2EBAC1F8-7B9F-4379-8E85-4F406793D8A3}" sibTransId="{17E2A547-777C-4DB1-8EB2-80BA0654F7E4}"/>
    <dgm:cxn modelId="{F27B782C-3350-4F37-A2BA-E67968839FF1}" type="presOf" srcId="{A60C2DAD-AFB3-430E-801D-2DFC796DB55D}" destId="{18F31C5A-DFC6-4D1D-A0DF-11D35B34541A}" srcOrd="0" destOrd="0" presId="urn:microsoft.com/office/officeart/2005/8/layout/hList1"/>
    <dgm:cxn modelId="{54831331-624F-410A-8988-BDE84D1786D1}" type="presOf" srcId="{636844A4-F1F2-4FF0-ABBB-44235B29ACC1}" destId="{6AE2E99C-6B40-4D9B-ACFB-2AF7B4657EAE}" srcOrd="0" destOrd="0" presId="urn:microsoft.com/office/officeart/2005/8/layout/hList1"/>
    <dgm:cxn modelId="{9E349A84-A8F3-43F9-A1C3-2CE79C09C7B5}" srcId="{4007044E-C733-4A99-91FA-9811F705E1B6}" destId="{12740536-AE3E-4C86-81D0-2EBA7551D9F0}" srcOrd="0" destOrd="0" parTransId="{D81109E1-6B5C-4CBB-8443-B0D96511C871}" sibTransId="{A9B89BD0-F09C-447B-918D-07B812C57951}"/>
    <dgm:cxn modelId="{2B845088-DF78-47AD-8E34-71512F68C429}" type="presOf" srcId="{5A7F9228-2E83-4281-B8F8-3E34F5BB25DC}" destId="{76273286-7902-4408-9738-27318EB20F5A}" srcOrd="0" destOrd="0" presId="urn:microsoft.com/office/officeart/2005/8/layout/hList1"/>
    <dgm:cxn modelId="{8E618396-F108-4355-8B4E-9038B3FB1CEA}" type="presOf" srcId="{6B90A1AC-0357-4B2A-8CEF-8F3646590705}" destId="{6249AF0D-5E10-4205-84C8-B2919244E044}" srcOrd="0" destOrd="0" presId="urn:microsoft.com/office/officeart/2005/8/layout/hList1"/>
    <dgm:cxn modelId="{DB224D9A-5C7C-49D6-9D6A-127B2D319F60}" srcId="{5A7F9228-2E83-4281-B8F8-3E34F5BB25DC}" destId="{A60C2DAD-AFB3-430E-801D-2DFC796DB55D}" srcOrd="0" destOrd="0" parTransId="{1E153B91-1F81-48AB-90A0-A8DB6561CD55}" sibTransId="{D55BD2C4-A256-4ACA-B687-14B7DD10F560}"/>
    <dgm:cxn modelId="{B9C064B0-4ED1-47EA-93EC-8F0033AB3EE5}" srcId="{6B90A1AC-0357-4B2A-8CEF-8F3646590705}" destId="{636844A4-F1F2-4FF0-ABBB-44235B29ACC1}" srcOrd="0" destOrd="0" parTransId="{D506A948-1300-455A-B8A0-563CA2403DF7}" sibTransId="{136B3436-0540-478E-8FFF-24C6E9ABF41E}"/>
    <dgm:cxn modelId="{28F532C6-3E79-4F2A-8646-6DB10110EB0A}" srcId="{6369B269-C4D6-4A10-8E51-1D28221248E1}" destId="{5A7F9228-2E83-4281-B8F8-3E34F5BB25DC}" srcOrd="2" destOrd="0" parTransId="{2541ACAA-E3F5-48F2-9338-EDBC12C7D3DC}" sibTransId="{E269BD20-E10F-4FBC-AF4E-3E9D66B23F0A}"/>
    <dgm:cxn modelId="{B0E2DBC8-EDB9-4487-94EA-B4B7C5DBAAAD}" srcId="{6369B269-C4D6-4A10-8E51-1D28221248E1}" destId="{4007044E-C733-4A99-91FA-9811F705E1B6}" srcOrd="0" destOrd="0" parTransId="{4EC48936-74CD-4408-A5B0-2DE1EF156057}" sibTransId="{D3F44F66-AE17-40CD-9116-A39202E2AD8E}"/>
    <dgm:cxn modelId="{1BCC3ED7-965E-491D-A71A-C1A4E157402F}" type="presOf" srcId="{378AC5CC-A6C3-43FC-BFE6-97D9223805E6}" destId="{69FFF343-BFFE-4A53-8390-579E8AF74E64}" srcOrd="0" destOrd="1" presId="urn:microsoft.com/office/officeart/2005/8/layout/hList1"/>
    <dgm:cxn modelId="{1D0653D7-08FF-4A90-BD85-0D2209F9217E}" type="presOf" srcId="{12740536-AE3E-4C86-81D0-2EBA7551D9F0}" destId="{69FFF343-BFFE-4A53-8390-579E8AF74E64}" srcOrd="0" destOrd="0" presId="urn:microsoft.com/office/officeart/2005/8/layout/hList1"/>
    <dgm:cxn modelId="{253B10D9-49B2-48A0-994D-F2753A2336BD}" type="presOf" srcId="{4007044E-C733-4A99-91FA-9811F705E1B6}" destId="{F364B02D-48BC-497C-B7BC-EC972C414439}" srcOrd="0" destOrd="0" presId="urn:microsoft.com/office/officeart/2005/8/layout/hList1"/>
    <dgm:cxn modelId="{9BDD5EDA-B465-41F2-B2E5-0DAFADAF2353}" srcId="{5A7F9228-2E83-4281-B8F8-3E34F5BB25DC}" destId="{583E1237-BB42-4B96-9BF0-3328FAA9CFF7}" srcOrd="1" destOrd="0" parTransId="{26192CD3-CD0D-4091-9B4D-75C2241618F5}" sibTransId="{DE9D9A54-3732-4674-B121-8D9204426104}"/>
    <dgm:cxn modelId="{4ED00CE4-C0E3-4D27-B4F5-205BE737D8F2}" type="presOf" srcId="{6369B269-C4D6-4A10-8E51-1D28221248E1}" destId="{63E610B8-D2FB-4CB8-A337-85F571A6786F}" srcOrd="0" destOrd="0" presId="urn:microsoft.com/office/officeart/2005/8/layout/hList1"/>
    <dgm:cxn modelId="{60805052-EC94-41E4-9788-2AAFC0BEDC35}" type="presParOf" srcId="{63E610B8-D2FB-4CB8-A337-85F571A6786F}" destId="{1FEE3A78-94E0-4602-98FC-87C4B60C07C7}" srcOrd="0" destOrd="0" presId="urn:microsoft.com/office/officeart/2005/8/layout/hList1"/>
    <dgm:cxn modelId="{499E7B81-0F4A-4427-904E-F91F141520C7}" type="presParOf" srcId="{1FEE3A78-94E0-4602-98FC-87C4B60C07C7}" destId="{F364B02D-48BC-497C-B7BC-EC972C414439}" srcOrd="0" destOrd="0" presId="urn:microsoft.com/office/officeart/2005/8/layout/hList1"/>
    <dgm:cxn modelId="{EDA32D2A-09A7-4CC9-84A4-57BAD1D52480}" type="presParOf" srcId="{1FEE3A78-94E0-4602-98FC-87C4B60C07C7}" destId="{69FFF343-BFFE-4A53-8390-579E8AF74E64}" srcOrd="1" destOrd="0" presId="urn:microsoft.com/office/officeart/2005/8/layout/hList1"/>
    <dgm:cxn modelId="{01F2254B-11FB-469F-8338-5D78BAB896A1}" type="presParOf" srcId="{63E610B8-D2FB-4CB8-A337-85F571A6786F}" destId="{9DE40F61-8670-49F7-B43C-477C0B7D8C56}" srcOrd="1" destOrd="0" presId="urn:microsoft.com/office/officeart/2005/8/layout/hList1"/>
    <dgm:cxn modelId="{38C0D919-0BA3-41CC-A2EF-AED44F8B9340}" type="presParOf" srcId="{63E610B8-D2FB-4CB8-A337-85F571A6786F}" destId="{35E2A523-7504-4536-A8BD-4B5C94669E69}" srcOrd="2" destOrd="0" presId="urn:microsoft.com/office/officeart/2005/8/layout/hList1"/>
    <dgm:cxn modelId="{2E802F0D-F3F4-46CD-AC3A-315902BFC5E0}" type="presParOf" srcId="{35E2A523-7504-4536-A8BD-4B5C94669E69}" destId="{6249AF0D-5E10-4205-84C8-B2919244E044}" srcOrd="0" destOrd="0" presId="urn:microsoft.com/office/officeart/2005/8/layout/hList1"/>
    <dgm:cxn modelId="{D7CF0F65-761C-46FC-B8CB-C2F0B88CF6BD}" type="presParOf" srcId="{35E2A523-7504-4536-A8BD-4B5C94669E69}" destId="{6AE2E99C-6B40-4D9B-ACFB-2AF7B4657EAE}" srcOrd="1" destOrd="0" presId="urn:microsoft.com/office/officeart/2005/8/layout/hList1"/>
    <dgm:cxn modelId="{AF5AD32E-75E8-4D2A-B86C-70CAEE81E2EC}" type="presParOf" srcId="{63E610B8-D2FB-4CB8-A337-85F571A6786F}" destId="{35AFE21F-2E29-4058-A64C-48B7B65574E4}" srcOrd="3" destOrd="0" presId="urn:microsoft.com/office/officeart/2005/8/layout/hList1"/>
    <dgm:cxn modelId="{40118B65-380E-4FE9-B262-6A651B1D8B3F}" type="presParOf" srcId="{63E610B8-D2FB-4CB8-A337-85F571A6786F}" destId="{77A8D609-5045-48B1-B063-EAE8F35B2BB8}" srcOrd="4" destOrd="0" presId="urn:microsoft.com/office/officeart/2005/8/layout/hList1"/>
    <dgm:cxn modelId="{0BF4DE97-9FD5-4DCB-86E4-043568244D46}" type="presParOf" srcId="{77A8D609-5045-48B1-B063-EAE8F35B2BB8}" destId="{76273286-7902-4408-9738-27318EB20F5A}" srcOrd="0" destOrd="0" presId="urn:microsoft.com/office/officeart/2005/8/layout/hList1"/>
    <dgm:cxn modelId="{8C0B6434-EAE5-4906-9850-6691B64E24CF}" type="presParOf" srcId="{77A8D609-5045-48B1-B063-EAE8F35B2BB8}" destId="{18F31C5A-DFC6-4D1D-A0DF-11D35B3454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69B269-C4D6-4A10-8E51-1D28221248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007044E-C733-4A99-91FA-9811F705E1B6}">
      <dgm:prSet phldrT="[Text]" custT="1"/>
      <dgm:spPr/>
      <dgm:t>
        <a:bodyPr/>
        <a:lstStyle/>
        <a:p>
          <a:r>
            <a:rPr lang="en-IN" sz="3200" b="1" dirty="0"/>
            <a:t>Bank Participation Factoring</a:t>
          </a:r>
        </a:p>
      </dgm:t>
    </dgm:pt>
    <dgm:pt modelId="{4EC48936-74CD-4408-A5B0-2DE1EF156057}" type="parTrans" cxnId="{B0E2DBC8-EDB9-4487-94EA-B4B7C5DBAAAD}">
      <dgm:prSet/>
      <dgm:spPr/>
      <dgm:t>
        <a:bodyPr/>
        <a:lstStyle/>
        <a:p>
          <a:endParaRPr lang="en-IN"/>
        </a:p>
      </dgm:t>
    </dgm:pt>
    <dgm:pt modelId="{D3F44F66-AE17-40CD-9116-A39202E2AD8E}" type="sibTrans" cxnId="{B0E2DBC8-EDB9-4487-94EA-B4B7C5DBAAAD}">
      <dgm:prSet/>
      <dgm:spPr/>
      <dgm:t>
        <a:bodyPr/>
        <a:lstStyle/>
        <a:p>
          <a:endParaRPr lang="en-IN"/>
        </a:p>
      </dgm:t>
    </dgm:pt>
    <dgm:pt modelId="{12740536-AE3E-4C86-81D0-2EBA7551D9F0}">
      <dgm:prSet phldrT="[Text]" custT="1"/>
      <dgm:spPr/>
      <dgm:t>
        <a:bodyPr/>
        <a:lstStyle/>
        <a:p>
          <a:r>
            <a:rPr lang="en-US" sz="2300" b="0" i="0" u="none" dirty="0"/>
            <a:t>A type of advance factoring.</a:t>
          </a:r>
          <a:endParaRPr lang="en-IN" sz="2300" dirty="0"/>
        </a:p>
      </dgm:t>
    </dgm:pt>
    <dgm:pt modelId="{D81109E1-6B5C-4CBB-8443-B0D96511C871}" type="parTrans" cxnId="{9E349A84-A8F3-43F9-A1C3-2CE79C09C7B5}">
      <dgm:prSet/>
      <dgm:spPr/>
      <dgm:t>
        <a:bodyPr/>
        <a:lstStyle/>
        <a:p>
          <a:endParaRPr lang="en-IN"/>
        </a:p>
      </dgm:t>
    </dgm:pt>
    <dgm:pt modelId="{A9B89BD0-F09C-447B-918D-07B812C57951}" type="sibTrans" cxnId="{9E349A84-A8F3-43F9-A1C3-2CE79C09C7B5}">
      <dgm:prSet/>
      <dgm:spPr/>
      <dgm:t>
        <a:bodyPr/>
        <a:lstStyle/>
        <a:p>
          <a:endParaRPr lang="en-IN"/>
        </a:p>
      </dgm:t>
    </dgm:pt>
    <dgm:pt modelId="{6B90A1AC-0357-4B2A-8CEF-8F3646590705}">
      <dgm:prSet phldrT="[Text]" custT="1"/>
      <dgm:spPr/>
      <dgm:t>
        <a:bodyPr/>
        <a:lstStyle/>
        <a:p>
          <a:r>
            <a:rPr lang="en-IN" sz="3200" b="1" dirty="0"/>
            <a:t>Collection Factoring</a:t>
          </a:r>
          <a:endParaRPr lang="en-IN" sz="3200" dirty="0"/>
        </a:p>
      </dgm:t>
    </dgm:pt>
    <dgm:pt modelId="{3F517A43-085A-40BA-A368-DFD873EB0A0D}" type="parTrans" cxnId="{B8B27D0C-A7A3-472E-856F-277243316DB9}">
      <dgm:prSet/>
      <dgm:spPr/>
      <dgm:t>
        <a:bodyPr/>
        <a:lstStyle/>
        <a:p>
          <a:endParaRPr lang="en-IN"/>
        </a:p>
      </dgm:t>
    </dgm:pt>
    <dgm:pt modelId="{704650AC-2232-4472-9C19-02BA85096720}" type="sibTrans" cxnId="{B8B27D0C-A7A3-472E-856F-277243316DB9}">
      <dgm:prSet/>
      <dgm:spPr/>
      <dgm:t>
        <a:bodyPr/>
        <a:lstStyle/>
        <a:p>
          <a:endParaRPr lang="en-IN"/>
        </a:p>
      </dgm:t>
    </dgm:pt>
    <dgm:pt modelId="{636844A4-F1F2-4FF0-ABBB-44235B29ACC1}">
      <dgm:prSet phldrT="[Text]" custT="1"/>
      <dgm:spPr/>
      <dgm:t>
        <a:bodyPr/>
        <a:lstStyle/>
        <a:p>
          <a:r>
            <a:rPr lang="en-US" sz="2300" b="0" i="0" u="none" dirty="0"/>
            <a:t>No pre-payment is made to the client.</a:t>
          </a:r>
          <a:endParaRPr lang="en-IN" sz="2300" dirty="0"/>
        </a:p>
      </dgm:t>
    </dgm:pt>
    <dgm:pt modelId="{D506A948-1300-455A-B8A0-563CA2403DF7}" type="parTrans" cxnId="{B9C064B0-4ED1-47EA-93EC-8F0033AB3EE5}">
      <dgm:prSet/>
      <dgm:spPr/>
      <dgm:t>
        <a:bodyPr/>
        <a:lstStyle/>
        <a:p>
          <a:endParaRPr lang="en-IN"/>
        </a:p>
      </dgm:t>
    </dgm:pt>
    <dgm:pt modelId="{136B3436-0540-478E-8FFF-24C6E9ABF41E}" type="sibTrans" cxnId="{B9C064B0-4ED1-47EA-93EC-8F0033AB3EE5}">
      <dgm:prSet/>
      <dgm:spPr/>
      <dgm:t>
        <a:bodyPr/>
        <a:lstStyle/>
        <a:p>
          <a:endParaRPr lang="en-IN"/>
        </a:p>
      </dgm:t>
    </dgm:pt>
    <dgm:pt modelId="{5A7F9228-2E83-4281-B8F8-3E34F5BB25DC}">
      <dgm:prSet phldrT="[Text]" custT="1"/>
      <dgm:spPr/>
      <dgm:t>
        <a:bodyPr/>
        <a:lstStyle/>
        <a:p>
          <a:r>
            <a:rPr lang="en-IN" sz="3200" b="1" i="0" u="none" dirty="0"/>
            <a:t>Undisclosed Factoring</a:t>
          </a:r>
          <a:endParaRPr lang="en-IN" sz="3200" b="1" dirty="0"/>
        </a:p>
      </dgm:t>
    </dgm:pt>
    <dgm:pt modelId="{2541ACAA-E3F5-48F2-9338-EDBC12C7D3DC}" type="parTrans" cxnId="{28F532C6-3E79-4F2A-8646-6DB10110EB0A}">
      <dgm:prSet/>
      <dgm:spPr/>
      <dgm:t>
        <a:bodyPr/>
        <a:lstStyle/>
        <a:p>
          <a:endParaRPr lang="en-IN"/>
        </a:p>
      </dgm:t>
    </dgm:pt>
    <dgm:pt modelId="{E269BD20-E10F-4FBC-AF4E-3E9D66B23F0A}" type="sibTrans" cxnId="{28F532C6-3E79-4F2A-8646-6DB10110EB0A}">
      <dgm:prSet/>
      <dgm:spPr/>
      <dgm:t>
        <a:bodyPr/>
        <a:lstStyle/>
        <a:p>
          <a:endParaRPr lang="en-IN"/>
        </a:p>
      </dgm:t>
    </dgm:pt>
    <dgm:pt modelId="{A60C2DAD-AFB3-430E-801D-2DFC796DB55D}">
      <dgm:prSet phldrT="[Text]" custT="1"/>
      <dgm:spPr/>
      <dgm:t>
        <a:bodyPr/>
        <a:lstStyle/>
        <a:p>
          <a:r>
            <a:rPr lang="en-US" sz="2300" b="0" i="0" u="none" dirty="0"/>
            <a:t>In notified factoring the debtor is notified of the agreement and is advised to direct their payments to factor and not the firm.</a:t>
          </a:r>
          <a:endParaRPr lang="en-IN" sz="2300" dirty="0"/>
        </a:p>
      </dgm:t>
    </dgm:pt>
    <dgm:pt modelId="{1E153B91-1F81-48AB-90A0-A8DB6561CD55}" type="parTrans" cxnId="{DB224D9A-5C7C-49D6-9D6A-127B2D319F60}">
      <dgm:prSet/>
      <dgm:spPr/>
      <dgm:t>
        <a:bodyPr/>
        <a:lstStyle/>
        <a:p>
          <a:endParaRPr lang="en-IN"/>
        </a:p>
      </dgm:t>
    </dgm:pt>
    <dgm:pt modelId="{D55BD2C4-A256-4ACA-B687-14B7DD10F560}" type="sibTrans" cxnId="{DB224D9A-5C7C-49D6-9D6A-127B2D319F60}">
      <dgm:prSet/>
      <dgm:spPr/>
      <dgm:t>
        <a:bodyPr/>
        <a:lstStyle/>
        <a:p>
          <a:endParaRPr lang="en-IN"/>
        </a:p>
      </dgm:t>
    </dgm:pt>
    <dgm:pt modelId="{378AC5CC-A6C3-43FC-BFE6-97D9223805E6}">
      <dgm:prSet phldrT="[Text]" custT="1"/>
      <dgm:spPr/>
      <dgm:t>
        <a:bodyPr/>
        <a:lstStyle/>
        <a:p>
          <a:r>
            <a:rPr lang="en-US" sz="2300" b="0" i="0" u="none" dirty="0"/>
            <a:t>This involves the bank offering an advance to the client to finance a portion of the factor reserve i.e. factor debt and the advance provided by the factor.</a:t>
          </a:r>
          <a:endParaRPr lang="en-IN" sz="2300" dirty="0"/>
        </a:p>
      </dgm:t>
    </dgm:pt>
    <dgm:pt modelId="{038AE6B2-961E-420F-8A0F-9020D038DA4C}" type="parTrans" cxnId="{36EFF921-D389-4C1B-9BFB-6872E1557F7C}">
      <dgm:prSet/>
      <dgm:spPr/>
      <dgm:t>
        <a:bodyPr/>
        <a:lstStyle/>
        <a:p>
          <a:endParaRPr lang="en-IN"/>
        </a:p>
      </dgm:t>
    </dgm:pt>
    <dgm:pt modelId="{18A27806-1F30-4AC5-A44B-CD7E09ACDC95}" type="sibTrans" cxnId="{36EFF921-D389-4C1B-9BFB-6872E1557F7C}">
      <dgm:prSet/>
      <dgm:spPr/>
      <dgm:t>
        <a:bodyPr/>
        <a:lstStyle/>
        <a:p>
          <a:endParaRPr lang="en-IN"/>
        </a:p>
      </dgm:t>
    </dgm:pt>
    <dgm:pt modelId="{B474CD3C-30A8-464F-ABF0-527C0C3CDDF7}">
      <dgm:prSet phldrT="[Text]" custT="1"/>
      <dgm:spPr/>
      <dgm:t>
        <a:bodyPr/>
        <a:lstStyle/>
        <a:p>
          <a:r>
            <a:rPr lang="en-US" sz="2300" b="0" i="0" u="none" dirty="0"/>
            <a:t>The client receives payment at the guaranteed payment date or on the date of collection (whichever comes earlier).</a:t>
          </a:r>
          <a:endParaRPr lang="en-IN" sz="2300" dirty="0"/>
        </a:p>
      </dgm:t>
    </dgm:pt>
    <dgm:pt modelId="{2EBAC1F8-7B9F-4379-8E85-4F406793D8A3}" type="parTrans" cxnId="{BC5B7827-7FE8-4E37-BC1B-0FA8ECB0BC44}">
      <dgm:prSet/>
      <dgm:spPr/>
      <dgm:t>
        <a:bodyPr/>
        <a:lstStyle/>
        <a:p>
          <a:endParaRPr lang="en-IN"/>
        </a:p>
      </dgm:t>
    </dgm:pt>
    <dgm:pt modelId="{17E2A547-777C-4DB1-8EB2-80BA0654F7E4}" type="sibTrans" cxnId="{BC5B7827-7FE8-4E37-BC1B-0FA8ECB0BC44}">
      <dgm:prSet/>
      <dgm:spPr/>
      <dgm:t>
        <a:bodyPr/>
        <a:lstStyle/>
        <a:p>
          <a:endParaRPr lang="en-IN"/>
        </a:p>
      </dgm:t>
    </dgm:pt>
    <dgm:pt modelId="{583E1237-BB42-4B96-9BF0-3328FAA9CFF7}">
      <dgm:prSet phldrT="[Text]" custT="1"/>
      <dgm:spPr/>
      <dgm:t>
        <a:bodyPr/>
        <a:lstStyle/>
        <a:p>
          <a:r>
            <a:rPr lang="en-US" sz="2300" b="0" i="0" u="none" dirty="0"/>
            <a:t>In undisclosed factoring, no such information is intimated to the debtors. However they are asked to send their payments to a new address.</a:t>
          </a:r>
          <a:endParaRPr lang="en-IN" sz="2300" dirty="0"/>
        </a:p>
      </dgm:t>
    </dgm:pt>
    <dgm:pt modelId="{26192CD3-CD0D-4091-9B4D-75C2241618F5}" type="parTrans" cxnId="{9BDD5EDA-B465-41F2-B2E5-0DAFADAF2353}">
      <dgm:prSet/>
      <dgm:spPr/>
      <dgm:t>
        <a:bodyPr/>
        <a:lstStyle/>
        <a:p>
          <a:endParaRPr lang="en-IN"/>
        </a:p>
      </dgm:t>
    </dgm:pt>
    <dgm:pt modelId="{DE9D9A54-3732-4674-B121-8D9204426104}" type="sibTrans" cxnId="{9BDD5EDA-B465-41F2-B2E5-0DAFADAF2353}">
      <dgm:prSet/>
      <dgm:spPr/>
      <dgm:t>
        <a:bodyPr/>
        <a:lstStyle/>
        <a:p>
          <a:endParaRPr lang="en-IN"/>
        </a:p>
      </dgm:t>
    </dgm:pt>
    <dgm:pt modelId="{63E610B8-D2FB-4CB8-A337-85F571A6786F}" type="pres">
      <dgm:prSet presAssocID="{6369B269-C4D6-4A10-8E51-1D28221248E1}" presName="Name0" presStyleCnt="0">
        <dgm:presLayoutVars>
          <dgm:dir/>
          <dgm:animLvl val="lvl"/>
          <dgm:resizeHandles val="exact"/>
        </dgm:presLayoutVars>
      </dgm:prSet>
      <dgm:spPr/>
    </dgm:pt>
    <dgm:pt modelId="{1FEE3A78-94E0-4602-98FC-87C4B60C07C7}" type="pres">
      <dgm:prSet presAssocID="{4007044E-C733-4A99-91FA-9811F705E1B6}" presName="composite" presStyleCnt="0"/>
      <dgm:spPr/>
    </dgm:pt>
    <dgm:pt modelId="{F364B02D-48BC-497C-B7BC-EC972C414439}" type="pres">
      <dgm:prSet presAssocID="{4007044E-C733-4A99-91FA-9811F705E1B6}" presName="parTx" presStyleLbl="alignNode1" presStyleIdx="0" presStyleCnt="3" custScaleX="120483">
        <dgm:presLayoutVars>
          <dgm:chMax val="0"/>
          <dgm:chPref val="0"/>
          <dgm:bulletEnabled val="1"/>
        </dgm:presLayoutVars>
      </dgm:prSet>
      <dgm:spPr/>
    </dgm:pt>
    <dgm:pt modelId="{69FFF343-BFFE-4A53-8390-579E8AF74E64}" type="pres">
      <dgm:prSet presAssocID="{4007044E-C733-4A99-91FA-9811F705E1B6}" presName="desTx" presStyleLbl="alignAccFollowNode1" presStyleIdx="0" presStyleCnt="3" custScaleX="121372">
        <dgm:presLayoutVars>
          <dgm:bulletEnabled val="1"/>
        </dgm:presLayoutVars>
      </dgm:prSet>
      <dgm:spPr/>
    </dgm:pt>
    <dgm:pt modelId="{9DE40F61-8670-49F7-B43C-477C0B7D8C56}" type="pres">
      <dgm:prSet presAssocID="{D3F44F66-AE17-40CD-9116-A39202E2AD8E}" presName="space" presStyleCnt="0"/>
      <dgm:spPr/>
    </dgm:pt>
    <dgm:pt modelId="{35E2A523-7504-4536-A8BD-4B5C94669E69}" type="pres">
      <dgm:prSet presAssocID="{6B90A1AC-0357-4B2A-8CEF-8F3646590705}" presName="composite" presStyleCnt="0"/>
      <dgm:spPr/>
    </dgm:pt>
    <dgm:pt modelId="{6249AF0D-5E10-4205-84C8-B2919244E044}" type="pres">
      <dgm:prSet presAssocID="{6B90A1AC-0357-4B2A-8CEF-8F3646590705}" presName="parTx" presStyleLbl="alignNode1" presStyleIdx="1" presStyleCnt="3" custScaleX="104183">
        <dgm:presLayoutVars>
          <dgm:chMax val="0"/>
          <dgm:chPref val="0"/>
          <dgm:bulletEnabled val="1"/>
        </dgm:presLayoutVars>
      </dgm:prSet>
      <dgm:spPr/>
    </dgm:pt>
    <dgm:pt modelId="{6AE2E99C-6B40-4D9B-ACFB-2AF7B4657EAE}" type="pres">
      <dgm:prSet presAssocID="{6B90A1AC-0357-4B2A-8CEF-8F3646590705}" presName="desTx" presStyleLbl="alignAccFollowNode1" presStyleIdx="1" presStyleCnt="3" custScaleX="104979">
        <dgm:presLayoutVars>
          <dgm:bulletEnabled val="1"/>
        </dgm:presLayoutVars>
      </dgm:prSet>
      <dgm:spPr/>
    </dgm:pt>
    <dgm:pt modelId="{35AFE21F-2E29-4058-A64C-48B7B65574E4}" type="pres">
      <dgm:prSet presAssocID="{704650AC-2232-4472-9C19-02BA85096720}" presName="space" presStyleCnt="0"/>
      <dgm:spPr/>
    </dgm:pt>
    <dgm:pt modelId="{77A8D609-5045-48B1-B063-EAE8F35B2BB8}" type="pres">
      <dgm:prSet presAssocID="{5A7F9228-2E83-4281-B8F8-3E34F5BB25DC}" presName="composite" presStyleCnt="0"/>
      <dgm:spPr/>
    </dgm:pt>
    <dgm:pt modelId="{76273286-7902-4408-9738-27318EB20F5A}" type="pres">
      <dgm:prSet presAssocID="{5A7F9228-2E83-4281-B8F8-3E34F5BB25DC}" presName="parTx" presStyleLbl="alignNode1" presStyleIdx="2" presStyleCnt="3" custScaleX="116409">
        <dgm:presLayoutVars>
          <dgm:chMax val="0"/>
          <dgm:chPref val="0"/>
          <dgm:bulletEnabled val="1"/>
        </dgm:presLayoutVars>
      </dgm:prSet>
      <dgm:spPr/>
    </dgm:pt>
    <dgm:pt modelId="{18F31C5A-DFC6-4D1D-A0DF-11D35B34541A}" type="pres">
      <dgm:prSet presAssocID="{5A7F9228-2E83-4281-B8F8-3E34F5BB25DC}" presName="desTx" presStyleLbl="alignAccFollowNode1" presStyleIdx="2" presStyleCnt="3" custScaleX="116651">
        <dgm:presLayoutVars>
          <dgm:bulletEnabled val="1"/>
        </dgm:presLayoutVars>
      </dgm:prSet>
      <dgm:spPr/>
    </dgm:pt>
  </dgm:ptLst>
  <dgm:cxnLst>
    <dgm:cxn modelId="{4541DB05-3BD3-47D8-B46C-8E012CD26CAC}" type="presOf" srcId="{B474CD3C-30A8-464F-ABF0-527C0C3CDDF7}" destId="{6AE2E99C-6B40-4D9B-ACFB-2AF7B4657EAE}" srcOrd="0" destOrd="1" presId="urn:microsoft.com/office/officeart/2005/8/layout/hList1"/>
    <dgm:cxn modelId="{B8B27D0C-A7A3-472E-856F-277243316DB9}" srcId="{6369B269-C4D6-4A10-8E51-1D28221248E1}" destId="{6B90A1AC-0357-4B2A-8CEF-8F3646590705}" srcOrd="1" destOrd="0" parTransId="{3F517A43-085A-40BA-A368-DFD873EB0A0D}" sibTransId="{704650AC-2232-4472-9C19-02BA85096720}"/>
    <dgm:cxn modelId="{60CA0D1E-6D28-4FC8-9A35-22F5F78CA02D}" type="presOf" srcId="{583E1237-BB42-4B96-9BF0-3328FAA9CFF7}" destId="{18F31C5A-DFC6-4D1D-A0DF-11D35B34541A}" srcOrd="0" destOrd="1" presId="urn:microsoft.com/office/officeart/2005/8/layout/hList1"/>
    <dgm:cxn modelId="{36EFF921-D389-4C1B-9BFB-6872E1557F7C}" srcId="{4007044E-C733-4A99-91FA-9811F705E1B6}" destId="{378AC5CC-A6C3-43FC-BFE6-97D9223805E6}" srcOrd="1" destOrd="0" parTransId="{038AE6B2-961E-420F-8A0F-9020D038DA4C}" sibTransId="{18A27806-1F30-4AC5-A44B-CD7E09ACDC95}"/>
    <dgm:cxn modelId="{BC5B7827-7FE8-4E37-BC1B-0FA8ECB0BC44}" srcId="{6B90A1AC-0357-4B2A-8CEF-8F3646590705}" destId="{B474CD3C-30A8-464F-ABF0-527C0C3CDDF7}" srcOrd="1" destOrd="0" parTransId="{2EBAC1F8-7B9F-4379-8E85-4F406793D8A3}" sibTransId="{17E2A547-777C-4DB1-8EB2-80BA0654F7E4}"/>
    <dgm:cxn modelId="{F27B782C-3350-4F37-A2BA-E67968839FF1}" type="presOf" srcId="{A60C2DAD-AFB3-430E-801D-2DFC796DB55D}" destId="{18F31C5A-DFC6-4D1D-A0DF-11D35B34541A}" srcOrd="0" destOrd="0" presId="urn:microsoft.com/office/officeart/2005/8/layout/hList1"/>
    <dgm:cxn modelId="{54831331-624F-410A-8988-BDE84D1786D1}" type="presOf" srcId="{636844A4-F1F2-4FF0-ABBB-44235B29ACC1}" destId="{6AE2E99C-6B40-4D9B-ACFB-2AF7B4657EAE}" srcOrd="0" destOrd="0" presId="urn:microsoft.com/office/officeart/2005/8/layout/hList1"/>
    <dgm:cxn modelId="{9E349A84-A8F3-43F9-A1C3-2CE79C09C7B5}" srcId="{4007044E-C733-4A99-91FA-9811F705E1B6}" destId="{12740536-AE3E-4C86-81D0-2EBA7551D9F0}" srcOrd="0" destOrd="0" parTransId="{D81109E1-6B5C-4CBB-8443-B0D96511C871}" sibTransId="{A9B89BD0-F09C-447B-918D-07B812C57951}"/>
    <dgm:cxn modelId="{2B845088-DF78-47AD-8E34-71512F68C429}" type="presOf" srcId="{5A7F9228-2E83-4281-B8F8-3E34F5BB25DC}" destId="{76273286-7902-4408-9738-27318EB20F5A}" srcOrd="0" destOrd="0" presId="urn:microsoft.com/office/officeart/2005/8/layout/hList1"/>
    <dgm:cxn modelId="{8E618396-F108-4355-8B4E-9038B3FB1CEA}" type="presOf" srcId="{6B90A1AC-0357-4B2A-8CEF-8F3646590705}" destId="{6249AF0D-5E10-4205-84C8-B2919244E044}" srcOrd="0" destOrd="0" presId="urn:microsoft.com/office/officeart/2005/8/layout/hList1"/>
    <dgm:cxn modelId="{DB224D9A-5C7C-49D6-9D6A-127B2D319F60}" srcId="{5A7F9228-2E83-4281-B8F8-3E34F5BB25DC}" destId="{A60C2DAD-AFB3-430E-801D-2DFC796DB55D}" srcOrd="0" destOrd="0" parTransId="{1E153B91-1F81-48AB-90A0-A8DB6561CD55}" sibTransId="{D55BD2C4-A256-4ACA-B687-14B7DD10F560}"/>
    <dgm:cxn modelId="{B9C064B0-4ED1-47EA-93EC-8F0033AB3EE5}" srcId="{6B90A1AC-0357-4B2A-8CEF-8F3646590705}" destId="{636844A4-F1F2-4FF0-ABBB-44235B29ACC1}" srcOrd="0" destOrd="0" parTransId="{D506A948-1300-455A-B8A0-563CA2403DF7}" sibTransId="{136B3436-0540-478E-8FFF-24C6E9ABF41E}"/>
    <dgm:cxn modelId="{28F532C6-3E79-4F2A-8646-6DB10110EB0A}" srcId="{6369B269-C4D6-4A10-8E51-1D28221248E1}" destId="{5A7F9228-2E83-4281-B8F8-3E34F5BB25DC}" srcOrd="2" destOrd="0" parTransId="{2541ACAA-E3F5-48F2-9338-EDBC12C7D3DC}" sibTransId="{E269BD20-E10F-4FBC-AF4E-3E9D66B23F0A}"/>
    <dgm:cxn modelId="{B0E2DBC8-EDB9-4487-94EA-B4B7C5DBAAAD}" srcId="{6369B269-C4D6-4A10-8E51-1D28221248E1}" destId="{4007044E-C733-4A99-91FA-9811F705E1B6}" srcOrd="0" destOrd="0" parTransId="{4EC48936-74CD-4408-A5B0-2DE1EF156057}" sibTransId="{D3F44F66-AE17-40CD-9116-A39202E2AD8E}"/>
    <dgm:cxn modelId="{1BCC3ED7-965E-491D-A71A-C1A4E157402F}" type="presOf" srcId="{378AC5CC-A6C3-43FC-BFE6-97D9223805E6}" destId="{69FFF343-BFFE-4A53-8390-579E8AF74E64}" srcOrd="0" destOrd="1" presId="urn:microsoft.com/office/officeart/2005/8/layout/hList1"/>
    <dgm:cxn modelId="{1D0653D7-08FF-4A90-BD85-0D2209F9217E}" type="presOf" srcId="{12740536-AE3E-4C86-81D0-2EBA7551D9F0}" destId="{69FFF343-BFFE-4A53-8390-579E8AF74E64}" srcOrd="0" destOrd="0" presId="urn:microsoft.com/office/officeart/2005/8/layout/hList1"/>
    <dgm:cxn modelId="{253B10D9-49B2-48A0-994D-F2753A2336BD}" type="presOf" srcId="{4007044E-C733-4A99-91FA-9811F705E1B6}" destId="{F364B02D-48BC-497C-B7BC-EC972C414439}" srcOrd="0" destOrd="0" presId="urn:microsoft.com/office/officeart/2005/8/layout/hList1"/>
    <dgm:cxn modelId="{9BDD5EDA-B465-41F2-B2E5-0DAFADAF2353}" srcId="{5A7F9228-2E83-4281-B8F8-3E34F5BB25DC}" destId="{583E1237-BB42-4B96-9BF0-3328FAA9CFF7}" srcOrd="1" destOrd="0" parTransId="{26192CD3-CD0D-4091-9B4D-75C2241618F5}" sibTransId="{DE9D9A54-3732-4674-B121-8D9204426104}"/>
    <dgm:cxn modelId="{4ED00CE4-C0E3-4D27-B4F5-205BE737D8F2}" type="presOf" srcId="{6369B269-C4D6-4A10-8E51-1D28221248E1}" destId="{63E610B8-D2FB-4CB8-A337-85F571A6786F}" srcOrd="0" destOrd="0" presId="urn:microsoft.com/office/officeart/2005/8/layout/hList1"/>
    <dgm:cxn modelId="{60805052-EC94-41E4-9788-2AAFC0BEDC35}" type="presParOf" srcId="{63E610B8-D2FB-4CB8-A337-85F571A6786F}" destId="{1FEE3A78-94E0-4602-98FC-87C4B60C07C7}" srcOrd="0" destOrd="0" presId="urn:microsoft.com/office/officeart/2005/8/layout/hList1"/>
    <dgm:cxn modelId="{499E7B81-0F4A-4427-904E-F91F141520C7}" type="presParOf" srcId="{1FEE3A78-94E0-4602-98FC-87C4B60C07C7}" destId="{F364B02D-48BC-497C-B7BC-EC972C414439}" srcOrd="0" destOrd="0" presId="urn:microsoft.com/office/officeart/2005/8/layout/hList1"/>
    <dgm:cxn modelId="{EDA32D2A-09A7-4CC9-84A4-57BAD1D52480}" type="presParOf" srcId="{1FEE3A78-94E0-4602-98FC-87C4B60C07C7}" destId="{69FFF343-BFFE-4A53-8390-579E8AF74E64}" srcOrd="1" destOrd="0" presId="urn:microsoft.com/office/officeart/2005/8/layout/hList1"/>
    <dgm:cxn modelId="{01F2254B-11FB-469F-8338-5D78BAB896A1}" type="presParOf" srcId="{63E610B8-D2FB-4CB8-A337-85F571A6786F}" destId="{9DE40F61-8670-49F7-B43C-477C0B7D8C56}" srcOrd="1" destOrd="0" presId="urn:microsoft.com/office/officeart/2005/8/layout/hList1"/>
    <dgm:cxn modelId="{38C0D919-0BA3-41CC-A2EF-AED44F8B9340}" type="presParOf" srcId="{63E610B8-D2FB-4CB8-A337-85F571A6786F}" destId="{35E2A523-7504-4536-A8BD-4B5C94669E69}" srcOrd="2" destOrd="0" presId="urn:microsoft.com/office/officeart/2005/8/layout/hList1"/>
    <dgm:cxn modelId="{2E802F0D-F3F4-46CD-AC3A-315902BFC5E0}" type="presParOf" srcId="{35E2A523-7504-4536-A8BD-4B5C94669E69}" destId="{6249AF0D-5E10-4205-84C8-B2919244E044}" srcOrd="0" destOrd="0" presId="urn:microsoft.com/office/officeart/2005/8/layout/hList1"/>
    <dgm:cxn modelId="{D7CF0F65-761C-46FC-B8CB-C2F0B88CF6BD}" type="presParOf" srcId="{35E2A523-7504-4536-A8BD-4B5C94669E69}" destId="{6AE2E99C-6B40-4D9B-ACFB-2AF7B4657EAE}" srcOrd="1" destOrd="0" presId="urn:microsoft.com/office/officeart/2005/8/layout/hList1"/>
    <dgm:cxn modelId="{AF5AD32E-75E8-4D2A-B86C-70CAEE81E2EC}" type="presParOf" srcId="{63E610B8-D2FB-4CB8-A337-85F571A6786F}" destId="{35AFE21F-2E29-4058-A64C-48B7B65574E4}" srcOrd="3" destOrd="0" presId="urn:microsoft.com/office/officeart/2005/8/layout/hList1"/>
    <dgm:cxn modelId="{40118B65-380E-4FE9-B262-6A651B1D8B3F}" type="presParOf" srcId="{63E610B8-D2FB-4CB8-A337-85F571A6786F}" destId="{77A8D609-5045-48B1-B063-EAE8F35B2BB8}" srcOrd="4" destOrd="0" presId="urn:microsoft.com/office/officeart/2005/8/layout/hList1"/>
    <dgm:cxn modelId="{0BF4DE97-9FD5-4DCB-86E4-043568244D46}" type="presParOf" srcId="{77A8D609-5045-48B1-B063-EAE8F35B2BB8}" destId="{76273286-7902-4408-9738-27318EB20F5A}" srcOrd="0" destOrd="0" presId="urn:microsoft.com/office/officeart/2005/8/layout/hList1"/>
    <dgm:cxn modelId="{8C0B6434-EAE5-4906-9850-6691B64E24CF}" type="presParOf" srcId="{77A8D609-5045-48B1-B063-EAE8F35B2BB8}" destId="{18F31C5A-DFC6-4D1D-A0DF-11D35B3454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369B269-C4D6-4A10-8E51-1D28221248E1}"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IN"/>
        </a:p>
      </dgm:t>
    </dgm:pt>
    <dgm:pt modelId="{4007044E-C733-4A99-91FA-9811F705E1B6}">
      <dgm:prSet phldrT="[Text]" custT="1"/>
      <dgm:spPr/>
      <dgm:t>
        <a:bodyPr/>
        <a:lstStyle/>
        <a:p>
          <a:r>
            <a:rPr lang="en-IN" sz="3200" b="1" dirty="0"/>
            <a:t>Full Factoring</a:t>
          </a:r>
        </a:p>
      </dgm:t>
    </dgm:pt>
    <dgm:pt modelId="{4EC48936-74CD-4408-A5B0-2DE1EF156057}" type="parTrans" cxnId="{B0E2DBC8-EDB9-4487-94EA-B4B7C5DBAAAD}">
      <dgm:prSet/>
      <dgm:spPr/>
      <dgm:t>
        <a:bodyPr/>
        <a:lstStyle/>
        <a:p>
          <a:endParaRPr lang="en-IN"/>
        </a:p>
      </dgm:t>
    </dgm:pt>
    <dgm:pt modelId="{D3F44F66-AE17-40CD-9116-A39202E2AD8E}" type="sibTrans" cxnId="{B0E2DBC8-EDB9-4487-94EA-B4B7C5DBAAAD}">
      <dgm:prSet/>
      <dgm:spPr/>
      <dgm:t>
        <a:bodyPr/>
        <a:lstStyle/>
        <a:p>
          <a:endParaRPr lang="en-IN"/>
        </a:p>
      </dgm:t>
    </dgm:pt>
    <dgm:pt modelId="{12740536-AE3E-4C86-81D0-2EBA7551D9F0}">
      <dgm:prSet phldrT="[Text]" custT="1"/>
      <dgm:spPr/>
      <dgm:t>
        <a:bodyPr/>
        <a:lstStyle/>
        <a:p>
          <a:r>
            <a:rPr lang="en-US" sz="2300" b="0" i="0" u="none" dirty="0"/>
            <a:t>Also known as without recourse factoring and is a mixture of other types of factoring.</a:t>
          </a:r>
          <a:endParaRPr lang="en-IN" sz="2300" dirty="0"/>
        </a:p>
      </dgm:t>
    </dgm:pt>
    <dgm:pt modelId="{D81109E1-6B5C-4CBB-8443-B0D96511C871}" type="parTrans" cxnId="{9E349A84-A8F3-43F9-A1C3-2CE79C09C7B5}">
      <dgm:prSet/>
      <dgm:spPr/>
      <dgm:t>
        <a:bodyPr/>
        <a:lstStyle/>
        <a:p>
          <a:endParaRPr lang="en-IN"/>
        </a:p>
      </dgm:t>
    </dgm:pt>
    <dgm:pt modelId="{A9B89BD0-F09C-447B-918D-07B812C57951}" type="sibTrans" cxnId="{9E349A84-A8F3-43F9-A1C3-2CE79C09C7B5}">
      <dgm:prSet/>
      <dgm:spPr/>
      <dgm:t>
        <a:bodyPr/>
        <a:lstStyle/>
        <a:p>
          <a:endParaRPr lang="en-IN"/>
        </a:p>
      </dgm:t>
    </dgm:pt>
    <dgm:pt modelId="{6B90A1AC-0357-4B2A-8CEF-8F3646590705}">
      <dgm:prSet phldrT="[Text]" custT="1"/>
      <dgm:spPr/>
      <dgm:t>
        <a:bodyPr/>
        <a:lstStyle/>
        <a:p>
          <a:r>
            <a:rPr lang="en-IN" sz="3200" b="1" dirty="0"/>
            <a:t>Invoice Factoring</a:t>
          </a:r>
          <a:endParaRPr lang="en-IN" sz="3200" dirty="0"/>
        </a:p>
      </dgm:t>
    </dgm:pt>
    <dgm:pt modelId="{3F517A43-085A-40BA-A368-DFD873EB0A0D}" type="parTrans" cxnId="{B8B27D0C-A7A3-472E-856F-277243316DB9}">
      <dgm:prSet/>
      <dgm:spPr/>
      <dgm:t>
        <a:bodyPr/>
        <a:lstStyle/>
        <a:p>
          <a:endParaRPr lang="en-IN"/>
        </a:p>
      </dgm:t>
    </dgm:pt>
    <dgm:pt modelId="{704650AC-2232-4472-9C19-02BA85096720}" type="sibTrans" cxnId="{B8B27D0C-A7A3-472E-856F-277243316DB9}">
      <dgm:prSet/>
      <dgm:spPr/>
      <dgm:t>
        <a:bodyPr/>
        <a:lstStyle/>
        <a:p>
          <a:endParaRPr lang="en-IN"/>
        </a:p>
      </dgm:t>
    </dgm:pt>
    <dgm:pt modelId="{636844A4-F1F2-4FF0-ABBB-44235B29ACC1}">
      <dgm:prSet phldrT="[Text]" custT="1"/>
      <dgm:spPr/>
      <dgm:t>
        <a:bodyPr/>
        <a:lstStyle/>
        <a:p>
          <a:r>
            <a:rPr lang="en-US" sz="2300" b="0" i="0" u="none" dirty="0"/>
            <a:t>This involves only financing the client and no other services making it not so desirable.</a:t>
          </a:r>
          <a:endParaRPr lang="en-IN" sz="2300" dirty="0"/>
        </a:p>
      </dgm:t>
    </dgm:pt>
    <dgm:pt modelId="{D506A948-1300-455A-B8A0-563CA2403DF7}" type="parTrans" cxnId="{B9C064B0-4ED1-47EA-93EC-8F0033AB3EE5}">
      <dgm:prSet/>
      <dgm:spPr/>
      <dgm:t>
        <a:bodyPr/>
        <a:lstStyle/>
        <a:p>
          <a:endParaRPr lang="en-IN"/>
        </a:p>
      </dgm:t>
    </dgm:pt>
    <dgm:pt modelId="{136B3436-0540-478E-8FFF-24C6E9ABF41E}" type="sibTrans" cxnId="{B9C064B0-4ED1-47EA-93EC-8F0033AB3EE5}">
      <dgm:prSet/>
      <dgm:spPr/>
      <dgm:t>
        <a:bodyPr/>
        <a:lstStyle/>
        <a:p>
          <a:endParaRPr lang="en-IN"/>
        </a:p>
      </dgm:t>
    </dgm:pt>
    <dgm:pt modelId="{5A7F9228-2E83-4281-B8F8-3E34F5BB25DC}">
      <dgm:prSet phldrT="[Text]" custT="1"/>
      <dgm:spPr/>
      <dgm:t>
        <a:bodyPr/>
        <a:lstStyle/>
        <a:p>
          <a:r>
            <a:rPr lang="en-IN" sz="3200" b="1" i="0" u="none" dirty="0"/>
            <a:t>Export Factoring</a:t>
          </a:r>
          <a:endParaRPr lang="en-IN" sz="3200" b="1" dirty="0"/>
        </a:p>
      </dgm:t>
    </dgm:pt>
    <dgm:pt modelId="{2541ACAA-E3F5-48F2-9338-EDBC12C7D3DC}" type="parTrans" cxnId="{28F532C6-3E79-4F2A-8646-6DB10110EB0A}">
      <dgm:prSet/>
      <dgm:spPr/>
      <dgm:t>
        <a:bodyPr/>
        <a:lstStyle/>
        <a:p>
          <a:endParaRPr lang="en-IN"/>
        </a:p>
      </dgm:t>
    </dgm:pt>
    <dgm:pt modelId="{E269BD20-E10F-4FBC-AF4E-3E9D66B23F0A}" type="sibTrans" cxnId="{28F532C6-3E79-4F2A-8646-6DB10110EB0A}">
      <dgm:prSet/>
      <dgm:spPr/>
      <dgm:t>
        <a:bodyPr/>
        <a:lstStyle/>
        <a:p>
          <a:endParaRPr lang="en-IN"/>
        </a:p>
      </dgm:t>
    </dgm:pt>
    <dgm:pt modelId="{A60C2DAD-AFB3-430E-801D-2DFC796DB55D}">
      <dgm:prSet phldrT="[Text]" custT="1"/>
      <dgm:spPr/>
      <dgm:t>
        <a:bodyPr/>
        <a:lstStyle/>
        <a:p>
          <a:r>
            <a:rPr lang="en-US" sz="2300" b="0" i="0" u="none" dirty="0"/>
            <a:t>Also called Cross border or International Factoring.</a:t>
          </a:r>
          <a:endParaRPr lang="en-IN" sz="2300" dirty="0"/>
        </a:p>
      </dgm:t>
    </dgm:pt>
    <dgm:pt modelId="{1E153B91-1F81-48AB-90A0-A8DB6561CD55}" type="parTrans" cxnId="{DB224D9A-5C7C-49D6-9D6A-127B2D319F60}">
      <dgm:prSet/>
      <dgm:spPr/>
      <dgm:t>
        <a:bodyPr/>
        <a:lstStyle/>
        <a:p>
          <a:endParaRPr lang="en-IN"/>
        </a:p>
      </dgm:t>
    </dgm:pt>
    <dgm:pt modelId="{D55BD2C4-A256-4ACA-B687-14B7DD10F560}" type="sibTrans" cxnId="{DB224D9A-5C7C-49D6-9D6A-127B2D319F60}">
      <dgm:prSet/>
      <dgm:spPr/>
      <dgm:t>
        <a:bodyPr/>
        <a:lstStyle/>
        <a:p>
          <a:endParaRPr lang="en-IN"/>
        </a:p>
      </dgm:t>
    </dgm:pt>
    <dgm:pt modelId="{378AC5CC-A6C3-43FC-BFE6-97D9223805E6}">
      <dgm:prSet phldrT="[Text]" custT="1"/>
      <dgm:spPr/>
      <dgm:t>
        <a:bodyPr/>
        <a:lstStyle/>
        <a:p>
          <a:r>
            <a:rPr lang="en-US" sz="2300" b="0" i="0" u="none" dirty="0"/>
            <a:t>It is the most comprehensive factoring type which offers various services such as debt protection, ledger administration, collection etc.</a:t>
          </a:r>
          <a:endParaRPr lang="en-IN" sz="2300" dirty="0"/>
        </a:p>
      </dgm:t>
    </dgm:pt>
    <dgm:pt modelId="{038AE6B2-961E-420F-8A0F-9020D038DA4C}" type="parTrans" cxnId="{36EFF921-D389-4C1B-9BFB-6872E1557F7C}">
      <dgm:prSet/>
      <dgm:spPr/>
      <dgm:t>
        <a:bodyPr/>
        <a:lstStyle/>
        <a:p>
          <a:endParaRPr lang="en-IN"/>
        </a:p>
      </dgm:t>
    </dgm:pt>
    <dgm:pt modelId="{18A27806-1F30-4AC5-A44B-CD7E09ACDC95}" type="sibTrans" cxnId="{36EFF921-D389-4C1B-9BFB-6872E1557F7C}">
      <dgm:prSet/>
      <dgm:spPr/>
      <dgm:t>
        <a:bodyPr/>
        <a:lstStyle/>
        <a:p>
          <a:endParaRPr lang="en-IN"/>
        </a:p>
      </dgm:t>
    </dgm:pt>
    <dgm:pt modelId="{583E1237-BB42-4B96-9BF0-3328FAA9CFF7}">
      <dgm:prSet phldrT="[Text]" custT="1"/>
      <dgm:spPr/>
      <dgm:t>
        <a:bodyPr/>
        <a:lstStyle/>
        <a:p>
          <a:r>
            <a:rPr lang="en-US" sz="2300" b="0" i="0" u="none" dirty="0"/>
            <a:t>Generally the seller and the buyer are present in two different countries which involves cooperation from two factors namely Export factor (seller’s country) and the Import factor (buyer’s country).</a:t>
          </a:r>
          <a:endParaRPr lang="en-IN" sz="2300" dirty="0"/>
        </a:p>
      </dgm:t>
    </dgm:pt>
    <dgm:pt modelId="{26192CD3-CD0D-4091-9B4D-75C2241618F5}" type="parTrans" cxnId="{9BDD5EDA-B465-41F2-B2E5-0DAFADAF2353}">
      <dgm:prSet/>
      <dgm:spPr/>
      <dgm:t>
        <a:bodyPr/>
        <a:lstStyle/>
        <a:p>
          <a:endParaRPr lang="en-IN"/>
        </a:p>
      </dgm:t>
    </dgm:pt>
    <dgm:pt modelId="{DE9D9A54-3732-4674-B121-8D9204426104}" type="sibTrans" cxnId="{9BDD5EDA-B465-41F2-B2E5-0DAFADAF2353}">
      <dgm:prSet/>
      <dgm:spPr/>
      <dgm:t>
        <a:bodyPr/>
        <a:lstStyle/>
        <a:p>
          <a:endParaRPr lang="en-IN"/>
        </a:p>
      </dgm:t>
    </dgm:pt>
    <dgm:pt modelId="{63E610B8-D2FB-4CB8-A337-85F571A6786F}" type="pres">
      <dgm:prSet presAssocID="{6369B269-C4D6-4A10-8E51-1D28221248E1}" presName="Name0" presStyleCnt="0">
        <dgm:presLayoutVars>
          <dgm:dir/>
          <dgm:animLvl val="lvl"/>
          <dgm:resizeHandles val="exact"/>
        </dgm:presLayoutVars>
      </dgm:prSet>
      <dgm:spPr/>
    </dgm:pt>
    <dgm:pt modelId="{1FEE3A78-94E0-4602-98FC-87C4B60C07C7}" type="pres">
      <dgm:prSet presAssocID="{4007044E-C733-4A99-91FA-9811F705E1B6}" presName="composite" presStyleCnt="0"/>
      <dgm:spPr/>
    </dgm:pt>
    <dgm:pt modelId="{F364B02D-48BC-497C-B7BC-EC972C414439}" type="pres">
      <dgm:prSet presAssocID="{4007044E-C733-4A99-91FA-9811F705E1B6}" presName="parTx" presStyleLbl="alignNode1" presStyleIdx="0" presStyleCnt="3">
        <dgm:presLayoutVars>
          <dgm:chMax val="0"/>
          <dgm:chPref val="0"/>
          <dgm:bulletEnabled val="1"/>
        </dgm:presLayoutVars>
      </dgm:prSet>
      <dgm:spPr/>
    </dgm:pt>
    <dgm:pt modelId="{69FFF343-BFFE-4A53-8390-579E8AF74E64}" type="pres">
      <dgm:prSet presAssocID="{4007044E-C733-4A99-91FA-9811F705E1B6}" presName="desTx" presStyleLbl="alignAccFollowNode1" presStyleIdx="0" presStyleCnt="3">
        <dgm:presLayoutVars>
          <dgm:bulletEnabled val="1"/>
        </dgm:presLayoutVars>
      </dgm:prSet>
      <dgm:spPr/>
    </dgm:pt>
    <dgm:pt modelId="{9DE40F61-8670-49F7-B43C-477C0B7D8C56}" type="pres">
      <dgm:prSet presAssocID="{D3F44F66-AE17-40CD-9116-A39202E2AD8E}" presName="space" presStyleCnt="0"/>
      <dgm:spPr/>
    </dgm:pt>
    <dgm:pt modelId="{35E2A523-7504-4536-A8BD-4B5C94669E69}" type="pres">
      <dgm:prSet presAssocID="{6B90A1AC-0357-4B2A-8CEF-8F3646590705}" presName="composite" presStyleCnt="0"/>
      <dgm:spPr/>
    </dgm:pt>
    <dgm:pt modelId="{6249AF0D-5E10-4205-84C8-B2919244E044}" type="pres">
      <dgm:prSet presAssocID="{6B90A1AC-0357-4B2A-8CEF-8F3646590705}" presName="parTx" presStyleLbl="alignNode1" presStyleIdx="1" presStyleCnt="3" custScaleX="98027">
        <dgm:presLayoutVars>
          <dgm:chMax val="0"/>
          <dgm:chPref val="0"/>
          <dgm:bulletEnabled val="1"/>
        </dgm:presLayoutVars>
      </dgm:prSet>
      <dgm:spPr/>
    </dgm:pt>
    <dgm:pt modelId="{6AE2E99C-6B40-4D9B-ACFB-2AF7B4657EAE}" type="pres">
      <dgm:prSet presAssocID="{6B90A1AC-0357-4B2A-8CEF-8F3646590705}" presName="desTx" presStyleLbl="alignAccFollowNode1" presStyleIdx="1" presStyleCnt="3" custScaleX="97402">
        <dgm:presLayoutVars>
          <dgm:bulletEnabled val="1"/>
        </dgm:presLayoutVars>
      </dgm:prSet>
      <dgm:spPr/>
    </dgm:pt>
    <dgm:pt modelId="{35AFE21F-2E29-4058-A64C-48B7B65574E4}" type="pres">
      <dgm:prSet presAssocID="{704650AC-2232-4472-9C19-02BA85096720}" presName="space" presStyleCnt="0"/>
      <dgm:spPr/>
    </dgm:pt>
    <dgm:pt modelId="{77A8D609-5045-48B1-B063-EAE8F35B2BB8}" type="pres">
      <dgm:prSet presAssocID="{5A7F9228-2E83-4281-B8F8-3E34F5BB25DC}" presName="composite" presStyleCnt="0"/>
      <dgm:spPr/>
    </dgm:pt>
    <dgm:pt modelId="{76273286-7902-4408-9738-27318EB20F5A}" type="pres">
      <dgm:prSet presAssocID="{5A7F9228-2E83-4281-B8F8-3E34F5BB25DC}" presName="parTx" presStyleLbl="alignNode1" presStyleIdx="2" presStyleCnt="3">
        <dgm:presLayoutVars>
          <dgm:chMax val="0"/>
          <dgm:chPref val="0"/>
          <dgm:bulletEnabled val="1"/>
        </dgm:presLayoutVars>
      </dgm:prSet>
      <dgm:spPr/>
    </dgm:pt>
    <dgm:pt modelId="{18F31C5A-DFC6-4D1D-A0DF-11D35B34541A}" type="pres">
      <dgm:prSet presAssocID="{5A7F9228-2E83-4281-B8F8-3E34F5BB25DC}" presName="desTx" presStyleLbl="alignAccFollowNode1" presStyleIdx="2" presStyleCnt="3">
        <dgm:presLayoutVars>
          <dgm:bulletEnabled val="1"/>
        </dgm:presLayoutVars>
      </dgm:prSet>
      <dgm:spPr/>
    </dgm:pt>
  </dgm:ptLst>
  <dgm:cxnLst>
    <dgm:cxn modelId="{B8B27D0C-A7A3-472E-856F-277243316DB9}" srcId="{6369B269-C4D6-4A10-8E51-1D28221248E1}" destId="{6B90A1AC-0357-4B2A-8CEF-8F3646590705}" srcOrd="1" destOrd="0" parTransId="{3F517A43-085A-40BA-A368-DFD873EB0A0D}" sibTransId="{704650AC-2232-4472-9C19-02BA85096720}"/>
    <dgm:cxn modelId="{60CA0D1E-6D28-4FC8-9A35-22F5F78CA02D}" type="presOf" srcId="{583E1237-BB42-4B96-9BF0-3328FAA9CFF7}" destId="{18F31C5A-DFC6-4D1D-A0DF-11D35B34541A}" srcOrd="0" destOrd="1" presId="urn:microsoft.com/office/officeart/2005/8/layout/hList1"/>
    <dgm:cxn modelId="{36EFF921-D389-4C1B-9BFB-6872E1557F7C}" srcId="{4007044E-C733-4A99-91FA-9811F705E1B6}" destId="{378AC5CC-A6C3-43FC-BFE6-97D9223805E6}" srcOrd="1" destOrd="0" parTransId="{038AE6B2-961E-420F-8A0F-9020D038DA4C}" sibTransId="{18A27806-1F30-4AC5-A44B-CD7E09ACDC95}"/>
    <dgm:cxn modelId="{F27B782C-3350-4F37-A2BA-E67968839FF1}" type="presOf" srcId="{A60C2DAD-AFB3-430E-801D-2DFC796DB55D}" destId="{18F31C5A-DFC6-4D1D-A0DF-11D35B34541A}" srcOrd="0" destOrd="0" presId="urn:microsoft.com/office/officeart/2005/8/layout/hList1"/>
    <dgm:cxn modelId="{54831331-624F-410A-8988-BDE84D1786D1}" type="presOf" srcId="{636844A4-F1F2-4FF0-ABBB-44235B29ACC1}" destId="{6AE2E99C-6B40-4D9B-ACFB-2AF7B4657EAE}" srcOrd="0" destOrd="0" presId="urn:microsoft.com/office/officeart/2005/8/layout/hList1"/>
    <dgm:cxn modelId="{9E349A84-A8F3-43F9-A1C3-2CE79C09C7B5}" srcId="{4007044E-C733-4A99-91FA-9811F705E1B6}" destId="{12740536-AE3E-4C86-81D0-2EBA7551D9F0}" srcOrd="0" destOrd="0" parTransId="{D81109E1-6B5C-4CBB-8443-B0D96511C871}" sibTransId="{A9B89BD0-F09C-447B-918D-07B812C57951}"/>
    <dgm:cxn modelId="{2B845088-DF78-47AD-8E34-71512F68C429}" type="presOf" srcId="{5A7F9228-2E83-4281-B8F8-3E34F5BB25DC}" destId="{76273286-7902-4408-9738-27318EB20F5A}" srcOrd="0" destOrd="0" presId="urn:microsoft.com/office/officeart/2005/8/layout/hList1"/>
    <dgm:cxn modelId="{8E618396-F108-4355-8B4E-9038B3FB1CEA}" type="presOf" srcId="{6B90A1AC-0357-4B2A-8CEF-8F3646590705}" destId="{6249AF0D-5E10-4205-84C8-B2919244E044}" srcOrd="0" destOrd="0" presId="urn:microsoft.com/office/officeart/2005/8/layout/hList1"/>
    <dgm:cxn modelId="{DB224D9A-5C7C-49D6-9D6A-127B2D319F60}" srcId="{5A7F9228-2E83-4281-B8F8-3E34F5BB25DC}" destId="{A60C2DAD-AFB3-430E-801D-2DFC796DB55D}" srcOrd="0" destOrd="0" parTransId="{1E153B91-1F81-48AB-90A0-A8DB6561CD55}" sibTransId="{D55BD2C4-A256-4ACA-B687-14B7DD10F560}"/>
    <dgm:cxn modelId="{B9C064B0-4ED1-47EA-93EC-8F0033AB3EE5}" srcId="{6B90A1AC-0357-4B2A-8CEF-8F3646590705}" destId="{636844A4-F1F2-4FF0-ABBB-44235B29ACC1}" srcOrd="0" destOrd="0" parTransId="{D506A948-1300-455A-B8A0-563CA2403DF7}" sibTransId="{136B3436-0540-478E-8FFF-24C6E9ABF41E}"/>
    <dgm:cxn modelId="{28F532C6-3E79-4F2A-8646-6DB10110EB0A}" srcId="{6369B269-C4D6-4A10-8E51-1D28221248E1}" destId="{5A7F9228-2E83-4281-B8F8-3E34F5BB25DC}" srcOrd="2" destOrd="0" parTransId="{2541ACAA-E3F5-48F2-9338-EDBC12C7D3DC}" sibTransId="{E269BD20-E10F-4FBC-AF4E-3E9D66B23F0A}"/>
    <dgm:cxn modelId="{B0E2DBC8-EDB9-4487-94EA-B4B7C5DBAAAD}" srcId="{6369B269-C4D6-4A10-8E51-1D28221248E1}" destId="{4007044E-C733-4A99-91FA-9811F705E1B6}" srcOrd="0" destOrd="0" parTransId="{4EC48936-74CD-4408-A5B0-2DE1EF156057}" sibTransId="{D3F44F66-AE17-40CD-9116-A39202E2AD8E}"/>
    <dgm:cxn modelId="{1BCC3ED7-965E-491D-A71A-C1A4E157402F}" type="presOf" srcId="{378AC5CC-A6C3-43FC-BFE6-97D9223805E6}" destId="{69FFF343-BFFE-4A53-8390-579E8AF74E64}" srcOrd="0" destOrd="1" presId="urn:microsoft.com/office/officeart/2005/8/layout/hList1"/>
    <dgm:cxn modelId="{1D0653D7-08FF-4A90-BD85-0D2209F9217E}" type="presOf" srcId="{12740536-AE3E-4C86-81D0-2EBA7551D9F0}" destId="{69FFF343-BFFE-4A53-8390-579E8AF74E64}" srcOrd="0" destOrd="0" presId="urn:microsoft.com/office/officeart/2005/8/layout/hList1"/>
    <dgm:cxn modelId="{253B10D9-49B2-48A0-994D-F2753A2336BD}" type="presOf" srcId="{4007044E-C733-4A99-91FA-9811F705E1B6}" destId="{F364B02D-48BC-497C-B7BC-EC972C414439}" srcOrd="0" destOrd="0" presId="urn:microsoft.com/office/officeart/2005/8/layout/hList1"/>
    <dgm:cxn modelId="{9BDD5EDA-B465-41F2-B2E5-0DAFADAF2353}" srcId="{5A7F9228-2E83-4281-B8F8-3E34F5BB25DC}" destId="{583E1237-BB42-4B96-9BF0-3328FAA9CFF7}" srcOrd="1" destOrd="0" parTransId="{26192CD3-CD0D-4091-9B4D-75C2241618F5}" sibTransId="{DE9D9A54-3732-4674-B121-8D9204426104}"/>
    <dgm:cxn modelId="{4ED00CE4-C0E3-4D27-B4F5-205BE737D8F2}" type="presOf" srcId="{6369B269-C4D6-4A10-8E51-1D28221248E1}" destId="{63E610B8-D2FB-4CB8-A337-85F571A6786F}" srcOrd="0" destOrd="0" presId="urn:microsoft.com/office/officeart/2005/8/layout/hList1"/>
    <dgm:cxn modelId="{60805052-EC94-41E4-9788-2AAFC0BEDC35}" type="presParOf" srcId="{63E610B8-D2FB-4CB8-A337-85F571A6786F}" destId="{1FEE3A78-94E0-4602-98FC-87C4B60C07C7}" srcOrd="0" destOrd="0" presId="urn:microsoft.com/office/officeart/2005/8/layout/hList1"/>
    <dgm:cxn modelId="{499E7B81-0F4A-4427-904E-F91F141520C7}" type="presParOf" srcId="{1FEE3A78-94E0-4602-98FC-87C4B60C07C7}" destId="{F364B02D-48BC-497C-B7BC-EC972C414439}" srcOrd="0" destOrd="0" presId="urn:microsoft.com/office/officeart/2005/8/layout/hList1"/>
    <dgm:cxn modelId="{EDA32D2A-09A7-4CC9-84A4-57BAD1D52480}" type="presParOf" srcId="{1FEE3A78-94E0-4602-98FC-87C4B60C07C7}" destId="{69FFF343-BFFE-4A53-8390-579E8AF74E64}" srcOrd="1" destOrd="0" presId="urn:microsoft.com/office/officeart/2005/8/layout/hList1"/>
    <dgm:cxn modelId="{01F2254B-11FB-469F-8338-5D78BAB896A1}" type="presParOf" srcId="{63E610B8-D2FB-4CB8-A337-85F571A6786F}" destId="{9DE40F61-8670-49F7-B43C-477C0B7D8C56}" srcOrd="1" destOrd="0" presId="urn:microsoft.com/office/officeart/2005/8/layout/hList1"/>
    <dgm:cxn modelId="{38C0D919-0BA3-41CC-A2EF-AED44F8B9340}" type="presParOf" srcId="{63E610B8-D2FB-4CB8-A337-85F571A6786F}" destId="{35E2A523-7504-4536-A8BD-4B5C94669E69}" srcOrd="2" destOrd="0" presId="urn:microsoft.com/office/officeart/2005/8/layout/hList1"/>
    <dgm:cxn modelId="{2E802F0D-F3F4-46CD-AC3A-315902BFC5E0}" type="presParOf" srcId="{35E2A523-7504-4536-A8BD-4B5C94669E69}" destId="{6249AF0D-5E10-4205-84C8-B2919244E044}" srcOrd="0" destOrd="0" presId="urn:microsoft.com/office/officeart/2005/8/layout/hList1"/>
    <dgm:cxn modelId="{D7CF0F65-761C-46FC-B8CB-C2F0B88CF6BD}" type="presParOf" srcId="{35E2A523-7504-4536-A8BD-4B5C94669E69}" destId="{6AE2E99C-6B40-4D9B-ACFB-2AF7B4657EAE}" srcOrd="1" destOrd="0" presId="urn:microsoft.com/office/officeart/2005/8/layout/hList1"/>
    <dgm:cxn modelId="{AF5AD32E-75E8-4D2A-B86C-70CAEE81E2EC}" type="presParOf" srcId="{63E610B8-D2FB-4CB8-A337-85F571A6786F}" destId="{35AFE21F-2E29-4058-A64C-48B7B65574E4}" srcOrd="3" destOrd="0" presId="urn:microsoft.com/office/officeart/2005/8/layout/hList1"/>
    <dgm:cxn modelId="{40118B65-380E-4FE9-B262-6A651B1D8B3F}" type="presParOf" srcId="{63E610B8-D2FB-4CB8-A337-85F571A6786F}" destId="{77A8D609-5045-48B1-B063-EAE8F35B2BB8}" srcOrd="4" destOrd="0" presId="urn:microsoft.com/office/officeart/2005/8/layout/hList1"/>
    <dgm:cxn modelId="{0BF4DE97-9FD5-4DCB-86E4-043568244D46}" type="presParOf" srcId="{77A8D609-5045-48B1-B063-EAE8F35B2BB8}" destId="{76273286-7902-4408-9738-27318EB20F5A}" srcOrd="0" destOrd="0" presId="urn:microsoft.com/office/officeart/2005/8/layout/hList1"/>
    <dgm:cxn modelId="{8C0B6434-EAE5-4906-9850-6691B64E24CF}" type="presParOf" srcId="{77A8D609-5045-48B1-B063-EAE8F35B2BB8}" destId="{18F31C5A-DFC6-4D1D-A0DF-11D35B3454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E01BA40-32E7-4271-9AB5-66F00AF87439}" type="doc">
      <dgm:prSet loTypeId="urn:microsoft.com/office/officeart/2005/8/layout/chart3" loCatId="cycle" qsTypeId="urn:microsoft.com/office/officeart/2005/8/quickstyle/simple1" qsCatId="simple" csTypeId="urn:microsoft.com/office/officeart/2005/8/colors/accent1_2" csCatId="accent1" phldr="1"/>
      <dgm:spPr/>
    </dgm:pt>
    <dgm:pt modelId="{40354CD5-5DFA-4316-A07B-19D8BDF59F3C}">
      <dgm:prSet phldrT="[Text]" custT="1"/>
      <dgm:spPr>
        <a:solidFill>
          <a:srgbClr val="0070C0"/>
        </a:solidFill>
      </dgm:spPr>
      <dgm:t>
        <a:bodyPr/>
        <a:lstStyle/>
        <a:p>
          <a:pPr algn="ctr"/>
          <a:r>
            <a:rPr lang="en-IN" sz="2100" b="1" i="0" u="none" dirty="0"/>
            <a:t>Sales Ledger Management</a:t>
          </a:r>
          <a:endParaRPr lang="en-IN" sz="2100" b="1" dirty="0"/>
        </a:p>
      </dgm:t>
    </dgm:pt>
    <dgm:pt modelId="{65F42F78-37B0-40FB-A8F6-57839C05F4A2}" type="parTrans" cxnId="{548745C1-968C-41D0-B2CF-5E112CEF2BF9}">
      <dgm:prSet/>
      <dgm:spPr/>
      <dgm:t>
        <a:bodyPr/>
        <a:lstStyle/>
        <a:p>
          <a:endParaRPr lang="en-IN"/>
        </a:p>
      </dgm:t>
    </dgm:pt>
    <dgm:pt modelId="{D9EC76AB-2546-414F-8FF2-6DD89C1A6B1A}" type="sibTrans" cxnId="{548745C1-968C-41D0-B2CF-5E112CEF2BF9}">
      <dgm:prSet/>
      <dgm:spPr/>
      <dgm:t>
        <a:bodyPr/>
        <a:lstStyle/>
        <a:p>
          <a:endParaRPr lang="en-IN"/>
        </a:p>
      </dgm:t>
    </dgm:pt>
    <dgm:pt modelId="{0350E230-19EF-4328-A967-6126344F984C}">
      <dgm:prSet phldrT="[Text]" custT="1"/>
      <dgm:spPr>
        <a:solidFill>
          <a:srgbClr val="002060"/>
        </a:solidFill>
      </dgm:spPr>
      <dgm:t>
        <a:bodyPr/>
        <a:lstStyle/>
        <a:p>
          <a:r>
            <a:rPr lang="en-IN" sz="2100" b="1" i="0" u="none" dirty="0"/>
            <a:t>Advisory Services</a:t>
          </a:r>
          <a:endParaRPr lang="en-IN" sz="2100" b="1" dirty="0"/>
        </a:p>
      </dgm:t>
    </dgm:pt>
    <dgm:pt modelId="{226EEB40-E1AB-4446-9F13-3A64E58018FF}" type="parTrans" cxnId="{9D47BE43-5D21-47C4-96AE-69CF730C0040}">
      <dgm:prSet/>
      <dgm:spPr/>
      <dgm:t>
        <a:bodyPr/>
        <a:lstStyle/>
        <a:p>
          <a:endParaRPr lang="en-IN"/>
        </a:p>
      </dgm:t>
    </dgm:pt>
    <dgm:pt modelId="{ADFF79AB-DEA7-4588-8018-7315801A357E}" type="sibTrans" cxnId="{9D47BE43-5D21-47C4-96AE-69CF730C0040}">
      <dgm:prSet/>
      <dgm:spPr/>
      <dgm:t>
        <a:bodyPr/>
        <a:lstStyle/>
        <a:p>
          <a:endParaRPr lang="en-IN"/>
        </a:p>
      </dgm:t>
    </dgm:pt>
    <dgm:pt modelId="{B2C32DC1-6532-4B43-A4C4-11457AF13E55}">
      <dgm:prSet phldrT="[Text]" custT="1"/>
      <dgm:spPr>
        <a:solidFill>
          <a:srgbClr val="002060"/>
        </a:solidFill>
      </dgm:spPr>
      <dgm:t>
        <a:bodyPr/>
        <a:lstStyle/>
        <a:p>
          <a:r>
            <a:rPr lang="en-IN" sz="2100" b="1" i="0" u="none" dirty="0"/>
            <a:t>Short Term Funding</a:t>
          </a:r>
          <a:endParaRPr lang="en-IN" sz="2100" b="1" dirty="0"/>
        </a:p>
      </dgm:t>
    </dgm:pt>
    <dgm:pt modelId="{C8439893-ACF4-401F-9F10-59876927B08F}" type="parTrans" cxnId="{8EB67330-C603-46F1-BBB4-3D7697BB0B1F}">
      <dgm:prSet/>
      <dgm:spPr/>
      <dgm:t>
        <a:bodyPr/>
        <a:lstStyle/>
        <a:p>
          <a:endParaRPr lang="en-IN"/>
        </a:p>
      </dgm:t>
    </dgm:pt>
    <dgm:pt modelId="{E9C9B1AC-4885-45B2-92B2-CAB88C5BFA72}" type="sibTrans" cxnId="{8EB67330-C603-46F1-BBB4-3D7697BB0B1F}">
      <dgm:prSet/>
      <dgm:spPr/>
      <dgm:t>
        <a:bodyPr/>
        <a:lstStyle/>
        <a:p>
          <a:endParaRPr lang="en-IN"/>
        </a:p>
      </dgm:t>
    </dgm:pt>
    <dgm:pt modelId="{93067193-4CA9-493F-B3DD-700B844EEED3}">
      <dgm:prSet phldrT="[Text]" custT="1"/>
      <dgm:spPr>
        <a:solidFill>
          <a:srgbClr val="002060"/>
        </a:solidFill>
      </dgm:spPr>
      <dgm:t>
        <a:bodyPr/>
        <a:lstStyle/>
        <a:p>
          <a:r>
            <a:rPr lang="en-IN" sz="2100" b="1" i="0" u="none" dirty="0"/>
            <a:t>Credit Control and Protection</a:t>
          </a:r>
          <a:endParaRPr lang="en-IN" sz="2100" b="1" dirty="0"/>
        </a:p>
      </dgm:t>
    </dgm:pt>
    <dgm:pt modelId="{A074A873-3B4E-49EE-AD2D-02162C281E0E}" type="parTrans" cxnId="{D6E59CC2-EFAE-46DC-A369-33D74EB27D3C}">
      <dgm:prSet/>
      <dgm:spPr/>
      <dgm:t>
        <a:bodyPr/>
        <a:lstStyle/>
        <a:p>
          <a:endParaRPr lang="en-IN"/>
        </a:p>
      </dgm:t>
    </dgm:pt>
    <dgm:pt modelId="{44C27E27-8625-4F7D-9317-9F652E58D69E}" type="sibTrans" cxnId="{D6E59CC2-EFAE-46DC-A369-33D74EB27D3C}">
      <dgm:prSet/>
      <dgm:spPr/>
      <dgm:t>
        <a:bodyPr/>
        <a:lstStyle/>
        <a:p>
          <a:endParaRPr lang="en-IN"/>
        </a:p>
      </dgm:t>
    </dgm:pt>
    <dgm:pt modelId="{C7602B4F-6656-4392-BB3D-BF4BE02CFF65}">
      <dgm:prSet phldrT="[Text]" custT="1"/>
      <dgm:spPr>
        <a:solidFill>
          <a:srgbClr val="002060"/>
        </a:solidFill>
      </dgm:spPr>
      <dgm:t>
        <a:bodyPr/>
        <a:lstStyle/>
        <a:p>
          <a:r>
            <a:rPr lang="en-IN" sz="2100" b="1" i="0" u="none" dirty="0"/>
            <a:t>Collection Facility</a:t>
          </a:r>
          <a:endParaRPr lang="en-IN" sz="2100" b="1" dirty="0"/>
        </a:p>
      </dgm:t>
    </dgm:pt>
    <dgm:pt modelId="{946651A6-68B8-4187-9E75-4D47983BB457}" type="parTrans" cxnId="{E6BC8A82-8ADE-441D-BBC5-977D5D9E6D11}">
      <dgm:prSet/>
      <dgm:spPr/>
      <dgm:t>
        <a:bodyPr/>
        <a:lstStyle/>
        <a:p>
          <a:endParaRPr lang="en-IN"/>
        </a:p>
      </dgm:t>
    </dgm:pt>
    <dgm:pt modelId="{DD123B1B-580A-47C8-8484-1AA47D1C1FE3}" type="sibTrans" cxnId="{E6BC8A82-8ADE-441D-BBC5-977D5D9E6D11}">
      <dgm:prSet/>
      <dgm:spPr/>
      <dgm:t>
        <a:bodyPr/>
        <a:lstStyle/>
        <a:p>
          <a:endParaRPr lang="en-IN"/>
        </a:p>
      </dgm:t>
    </dgm:pt>
    <dgm:pt modelId="{0CA28CAC-F6CE-4CC6-AA81-C511440E4D40}" type="pres">
      <dgm:prSet presAssocID="{BE01BA40-32E7-4271-9AB5-66F00AF87439}" presName="compositeShape" presStyleCnt="0">
        <dgm:presLayoutVars>
          <dgm:chMax val="7"/>
          <dgm:dir/>
          <dgm:resizeHandles val="exact"/>
        </dgm:presLayoutVars>
      </dgm:prSet>
      <dgm:spPr/>
    </dgm:pt>
    <dgm:pt modelId="{F0F381DA-5EB7-4B4D-A590-BFB936671F39}" type="pres">
      <dgm:prSet presAssocID="{BE01BA40-32E7-4271-9AB5-66F00AF87439}" presName="wedge1" presStyleLbl="node1" presStyleIdx="0" presStyleCnt="5"/>
      <dgm:spPr/>
    </dgm:pt>
    <dgm:pt modelId="{82A54E04-F2CB-49E5-81E8-71871F7C0E77}" type="pres">
      <dgm:prSet presAssocID="{BE01BA40-32E7-4271-9AB5-66F00AF87439}" presName="wedge1Tx" presStyleLbl="node1" presStyleIdx="0" presStyleCnt="5">
        <dgm:presLayoutVars>
          <dgm:chMax val="0"/>
          <dgm:chPref val="0"/>
          <dgm:bulletEnabled val="1"/>
        </dgm:presLayoutVars>
      </dgm:prSet>
      <dgm:spPr/>
    </dgm:pt>
    <dgm:pt modelId="{6F2AFCB6-02E1-4282-8339-A755CADCD759}" type="pres">
      <dgm:prSet presAssocID="{BE01BA40-32E7-4271-9AB5-66F00AF87439}" presName="wedge2" presStyleLbl="node1" presStyleIdx="1" presStyleCnt="5"/>
      <dgm:spPr/>
    </dgm:pt>
    <dgm:pt modelId="{5E907742-47C6-48AB-85E9-A90F9FB7EA12}" type="pres">
      <dgm:prSet presAssocID="{BE01BA40-32E7-4271-9AB5-66F00AF87439}" presName="wedge2Tx" presStyleLbl="node1" presStyleIdx="1" presStyleCnt="5">
        <dgm:presLayoutVars>
          <dgm:chMax val="0"/>
          <dgm:chPref val="0"/>
          <dgm:bulletEnabled val="1"/>
        </dgm:presLayoutVars>
      </dgm:prSet>
      <dgm:spPr/>
    </dgm:pt>
    <dgm:pt modelId="{72E615BE-8F08-41B1-B3C2-294BD57292AE}" type="pres">
      <dgm:prSet presAssocID="{BE01BA40-32E7-4271-9AB5-66F00AF87439}" presName="wedge3" presStyleLbl="node1" presStyleIdx="2" presStyleCnt="5"/>
      <dgm:spPr/>
    </dgm:pt>
    <dgm:pt modelId="{70F65DA9-C884-4FC9-9777-F22CFE8A9EB4}" type="pres">
      <dgm:prSet presAssocID="{BE01BA40-32E7-4271-9AB5-66F00AF87439}" presName="wedge3Tx" presStyleLbl="node1" presStyleIdx="2" presStyleCnt="5">
        <dgm:presLayoutVars>
          <dgm:chMax val="0"/>
          <dgm:chPref val="0"/>
          <dgm:bulletEnabled val="1"/>
        </dgm:presLayoutVars>
      </dgm:prSet>
      <dgm:spPr/>
    </dgm:pt>
    <dgm:pt modelId="{BF3EB91C-F444-4240-9394-841834F5668B}" type="pres">
      <dgm:prSet presAssocID="{BE01BA40-32E7-4271-9AB5-66F00AF87439}" presName="wedge4" presStyleLbl="node1" presStyleIdx="3" presStyleCnt="5"/>
      <dgm:spPr/>
    </dgm:pt>
    <dgm:pt modelId="{207ABBCD-52CD-453C-8A59-7B04B2AEA330}" type="pres">
      <dgm:prSet presAssocID="{BE01BA40-32E7-4271-9AB5-66F00AF87439}" presName="wedge4Tx" presStyleLbl="node1" presStyleIdx="3" presStyleCnt="5">
        <dgm:presLayoutVars>
          <dgm:chMax val="0"/>
          <dgm:chPref val="0"/>
          <dgm:bulletEnabled val="1"/>
        </dgm:presLayoutVars>
      </dgm:prSet>
      <dgm:spPr/>
    </dgm:pt>
    <dgm:pt modelId="{692C85AB-9CFD-434C-8319-9AFBFFEFF7B1}" type="pres">
      <dgm:prSet presAssocID="{BE01BA40-32E7-4271-9AB5-66F00AF87439}" presName="wedge5" presStyleLbl="node1" presStyleIdx="4" presStyleCnt="5"/>
      <dgm:spPr/>
    </dgm:pt>
    <dgm:pt modelId="{37C2C901-D2A7-4187-A7D4-B12B7A471957}" type="pres">
      <dgm:prSet presAssocID="{BE01BA40-32E7-4271-9AB5-66F00AF87439}" presName="wedge5Tx" presStyleLbl="node1" presStyleIdx="4" presStyleCnt="5">
        <dgm:presLayoutVars>
          <dgm:chMax val="0"/>
          <dgm:chPref val="0"/>
          <dgm:bulletEnabled val="1"/>
        </dgm:presLayoutVars>
      </dgm:prSet>
      <dgm:spPr/>
    </dgm:pt>
  </dgm:ptLst>
  <dgm:cxnLst>
    <dgm:cxn modelId="{C087190D-4B68-4874-B252-069CE8504FBE}" type="presOf" srcId="{BE01BA40-32E7-4271-9AB5-66F00AF87439}" destId="{0CA28CAC-F6CE-4CC6-AA81-C511440E4D40}" srcOrd="0" destOrd="0" presId="urn:microsoft.com/office/officeart/2005/8/layout/chart3"/>
    <dgm:cxn modelId="{569AD112-3FC5-4DC5-8214-8926FF3340B1}" type="presOf" srcId="{0350E230-19EF-4328-A967-6126344F984C}" destId="{6F2AFCB6-02E1-4282-8339-A755CADCD759}" srcOrd="0" destOrd="0" presId="urn:microsoft.com/office/officeart/2005/8/layout/chart3"/>
    <dgm:cxn modelId="{8EB67330-C603-46F1-BBB4-3D7697BB0B1F}" srcId="{BE01BA40-32E7-4271-9AB5-66F00AF87439}" destId="{B2C32DC1-6532-4B43-A4C4-11457AF13E55}" srcOrd="2" destOrd="0" parTransId="{C8439893-ACF4-401F-9F10-59876927B08F}" sibTransId="{E9C9B1AC-4885-45B2-92B2-CAB88C5BFA72}"/>
    <dgm:cxn modelId="{9D47BE43-5D21-47C4-96AE-69CF730C0040}" srcId="{BE01BA40-32E7-4271-9AB5-66F00AF87439}" destId="{0350E230-19EF-4328-A967-6126344F984C}" srcOrd="1" destOrd="0" parTransId="{226EEB40-E1AB-4446-9F13-3A64E58018FF}" sibTransId="{ADFF79AB-DEA7-4588-8018-7315801A357E}"/>
    <dgm:cxn modelId="{D28C4169-3217-4361-A624-6F8298592764}" type="presOf" srcId="{0350E230-19EF-4328-A967-6126344F984C}" destId="{5E907742-47C6-48AB-85E9-A90F9FB7EA12}" srcOrd="1" destOrd="0" presId="urn:microsoft.com/office/officeart/2005/8/layout/chart3"/>
    <dgm:cxn modelId="{7E190674-6405-4E8C-BE8D-465ED6CA711D}" type="presOf" srcId="{93067193-4CA9-493F-B3DD-700B844EEED3}" destId="{BF3EB91C-F444-4240-9394-841834F5668B}" srcOrd="0" destOrd="0" presId="urn:microsoft.com/office/officeart/2005/8/layout/chart3"/>
    <dgm:cxn modelId="{E6BC8A82-8ADE-441D-BBC5-977D5D9E6D11}" srcId="{BE01BA40-32E7-4271-9AB5-66F00AF87439}" destId="{C7602B4F-6656-4392-BB3D-BF4BE02CFF65}" srcOrd="4" destOrd="0" parTransId="{946651A6-68B8-4187-9E75-4D47983BB457}" sibTransId="{DD123B1B-580A-47C8-8484-1AA47D1C1FE3}"/>
    <dgm:cxn modelId="{DF6D8883-8549-473A-9947-46E994BFFCF7}" type="presOf" srcId="{93067193-4CA9-493F-B3DD-700B844EEED3}" destId="{207ABBCD-52CD-453C-8A59-7B04B2AEA330}" srcOrd="1" destOrd="0" presId="urn:microsoft.com/office/officeart/2005/8/layout/chart3"/>
    <dgm:cxn modelId="{92541793-6EE9-4D8D-9C2E-3DA49D6B9BB2}" type="presOf" srcId="{40354CD5-5DFA-4316-A07B-19D8BDF59F3C}" destId="{82A54E04-F2CB-49E5-81E8-71871F7C0E77}" srcOrd="1" destOrd="0" presId="urn:microsoft.com/office/officeart/2005/8/layout/chart3"/>
    <dgm:cxn modelId="{548745C1-968C-41D0-B2CF-5E112CEF2BF9}" srcId="{BE01BA40-32E7-4271-9AB5-66F00AF87439}" destId="{40354CD5-5DFA-4316-A07B-19D8BDF59F3C}" srcOrd="0" destOrd="0" parTransId="{65F42F78-37B0-40FB-A8F6-57839C05F4A2}" sibTransId="{D9EC76AB-2546-414F-8FF2-6DD89C1A6B1A}"/>
    <dgm:cxn modelId="{D6E59CC2-EFAE-46DC-A369-33D74EB27D3C}" srcId="{BE01BA40-32E7-4271-9AB5-66F00AF87439}" destId="{93067193-4CA9-493F-B3DD-700B844EEED3}" srcOrd="3" destOrd="0" parTransId="{A074A873-3B4E-49EE-AD2D-02162C281E0E}" sibTransId="{44C27E27-8625-4F7D-9317-9F652E58D69E}"/>
    <dgm:cxn modelId="{74CA64CF-DF03-4502-8FE0-D41D7F8CB2B3}" type="presOf" srcId="{40354CD5-5DFA-4316-A07B-19D8BDF59F3C}" destId="{F0F381DA-5EB7-4B4D-A590-BFB936671F39}" srcOrd="0" destOrd="0" presId="urn:microsoft.com/office/officeart/2005/8/layout/chart3"/>
    <dgm:cxn modelId="{A89F50D0-072C-4FF0-87F8-246ED411CBB0}" type="presOf" srcId="{C7602B4F-6656-4392-BB3D-BF4BE02CFF65}" destId="{37C2C901-D2A7-4187-A7D4-B12B7A471957}" srcOrd="1" destOrd="0" presId="urn:microsoft.com/office/officeart/2005/8/layout/chart3"/>
    <dgm:cxn modelId="{002600F2-B0E7-4EC3-8F4B-F76A53999671}" type="presOf" srcId="{C7602B4F-6656-4392-BB3D-BF4BE02CFF65}" destId="{692C85AB-9CFD-434C-8319-9AFBFFEFF7B1}" srcOrd="0" destOrd="0" presId="urn:microsoft.com/office/officeart/2005/8/layout/chart3"/>
    <dgm:cxn modelId="{963F93F5-1E27-412D-8E77-A582AC8855EB}" type="presOf" srcId="{B2C32DC1-6532-4B43-A4C4-11457AF13E55}" destId="{70F65DA9-C884-4FC9-9777-F22CFE8A9EB4}" srcOrd="1" destOrd="0" presId="urn:microsoft.com/office/officeart/2005/8/layout/chart3"/>
    <dgm:cxn modelId="{E7B124FF-1A8C-4643-B502-E37A73FE7356}" type="presOf" srcId="{B2C32DC1-6532-4B43-A4C4-11457AF13E55}" destId="{72E615BE-8F08-41B1-B3C2-294BD57292AE}" srcOrd="0" destOrd="0" presId="urn:microsoft.com/office/officeart/2005/8/layout/chart3"/>
    <dgm:cxn modelId="{0DA086EC-D5F4-4E16-ACE3-ADA5AF0C894F}" type="presParOf" srcId="{0CA28CAC-F6CE-4CC6-AA81-C511440E4D40}" destId="{F0F381DA-5EB7-4B4D-A590-BFB936671F39}" srcOrd="0" destOrd="0" presId="urn:microsoft.com/office/officeart/2005/8/layout/chart3"/>
    <dgm:cxn modelId="{3A5AEBE4-E89A-4451-BDA1-1956AA41CD95}" type="presParOf" srcId="{0CA28CAC-F6CE-4CC6-AA81-C511440E4D40}" destId="{82A54E04-F2CB-49E5-81E8-71871F7C0E77}" srcOrd="1" destOrd="0" presId="urn:microsoft.com/office/officeart/2005/8/layout/chart3"/>
    <dgm:cxn modelId="{4C5C20FA-7E51-42A9-9422-35320C0F5601}" type="presParOf" srcId="{0CA28CAC-F6CE-4CC6-AA81-C511440E4D40}" destId="{6F2AFCB6-02E1-4282-8339-A755CADCD759}" srcOrd="2" destOrd="0" presId="urn:microsoft.com/office/officeart/2005/8/layout/chart3"/>
    <dgm:cxn modelId="{14373AB2-1E09-4280-8220-F23182A5A704}" type="presParOf" srcId="{0CA28CAC-F6CE-4CC6-AA81-C511440E4D40}" destId="{5E907742-47C6-48AB-85E9-A90F9FB7EA12}" srcOrd="3" destOrd="0" presId="urn:microsoft.com/office/officeart/2005/8/layout/chart3"/>
    <dgm:cxn modelId="{37FF184E-52AE-4099-A787-F39829A16932}" type="presParOf" srcId="{0CA28CAC-F6CE-4CC6-AA81-C511440E4D40}" destId="{72E615BE-8F08-41B1-B3C2-294BD57292AE}" srcOrd="4" destOrd="0" presId="urn:microsoft.com/office/officeart/2005/8/layout/chart3"/>
    <dgm:cxn modelId="{1331B998-0240-48F0-8215-65E38023E61C}" type="presParOf" srcId="{0CA28CAC-F6CE-4CC6-AA81-C511440E4D40}" destId="{70F65DA9-C884-4FC9-9777-F22CFE8A9EB4}" srcOrd="5" destOrd="0" presId="urn:microsoft.com/office/officeart/2005/8/layout/chart3"/>
    <dgm:cxn modelId="{40C07C80-A1EF-4E94-B009-673873C71F12}" type="presParOf" srcId="{0CA28CAC-F6CE-4CC6-AA81-C511440E4D40}" destId="{BF3EB91C-F444-4240-9394-841834F5668B}" srcOrd="6" destOrd="0" presId="urn:microsoft.com/office/officeart/2005/8/layout/chart3"/>
    <dgm:cxn modelId="{333A4913-DC33-46CF-A29C-38606EB6867B}" type="presParOf" srcId="{0CA28CAC-F6CE-4CC6-AA81-C511440E4D40}" destId="{207ABBCD-52CD-453C-8A59-7B04B2AEA330}" srcOrd="7" destOrd="0" presId="urn:microsoft.com/office/officeart/2005/8/layout/chart3"/>
    <dgm:cxn modelId="{41404729-F305-49CC-A16A-B3E8C8FDA99F}" type="presParOf" srcId="{0CA28CAC-F6CE-4CC6-AA81-C511440E4D40}" destId="{692C85AB-9CFD-434C-8319-9AFBFFEFF7B1}" srcOrd="8" destOrd="0" presId="urn:microsoft.com/office/officeart/2005/8/layout/chart3"/>
    <dgm:cxn modelId="{C7C12FDE-1192-48F1-BCCB-95AA9F565AD1}" type="presParOf" srcId="{0CA28CAC-F6CE-4CC6-AA81-C511440E4D40}" destId="{37C2C901-D2A7-4187-A7D4-B12B7A471957}"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E01BA40-32E7-4271-9AB5-66F00AF87439}" type="doc">
      <dgm:prSet loTypeId="urn:microsoft.com/office/officeart/2005/8/layout/chart3" loCatId="cycle" qsTypeId="urn:microsoft.com/office/officeart/2005/8/quickstyle/simple1" qsCatId="simple" csTypeId="urn:microsoft.com/office/officeart/2005/8/colors/accent1_2" csCatId="accent1" phldr="1"/>
      <dgm:spPr/>
    </dgm:pt>
    <dgm:pt modelId="{40354CD5-5DFA-4316-A07B-19D8BDF59F3C}">
      <dgm:prSet phldrT="[Text]" custT="1"/>
      <dgm:spPr>
        <a:solidFill>
          <a:srgbClr val="0070C0"/>
        </a:solidFill>
      </dgm:spPr>
      <dgm:t>
        <a:bodyPr/>
        <a:lstStyle/>
        <a:p>
          <a:pPr algn="ctr"/>
          <a:r>
            <a:rPr lang="en-IN" sz="2100" b="1" i="0" u="none" dirty="0"/>
            <a:t>Collection Facility</a:t>
          </a:r>
          <a:endParaRPr lang="en-IN" sz="2100" b="1" dirty="0"/>
        </a:p>
      </dgm:t>
    </dgm:pt>
    <dgm:pt modelId="{65F42F78-37B0-40FB-A8F6-57839C05F4A2}" type="parTrans" cxnId="{548745C1-968C-41D0-B2CF-5E112CEF2BF9}">
      <dgm:prSet/>
      <dgm:spPr/>
      <dgm:t>
        <a:bodyPr/>
        <a:lstStyle/>
        <a:p>
          <a:endParaRPr lang="en-IN"/>
        </a:p>
      </dgm:t>
    </dgm:pt>
    <dgm:pt modelId="{D9EC76AB-2546-414F-8FF2-6DD89C1A6B1A}" type="sibTrans" cxnId="{548745C1-968C-41D0-B2CF-5E112CEF2BF9}">
      <dgm:prSet/>
      <dgm:spPr/>
      <dgm:t>
        <a:bodyPr/>
        <a:lstStyle/>
        <a:p>
          <a:endParaRPr lang="en-IN"/>
        </a:p>
      </dgm:t>
    </dgm:pt>
    <dgm:pt modelId="{0350E230-19EF-4328-A967-6126344F984C}">
      <dgm:prSet phldrT="[Text]" custT="1"/>
      <dgm:spPr>
        <a:solidFill>
          <a:srgbClr val="002060"/>
        </a:solidFill>
      </dgm:spPr>
      <dgm:t>
        <a:bodyPr/>
        <a:lstStyle/>
        <a:p>
          <a:pPr algn="ctr"/>
          <a:r>
            <a:rPr lang="en-IN" sz="2100" b="1" i="0" u="none" dirty="0"/>
            <a:t>Sales Ledger </a:t>
          </a:r>
          <a:r>
            <a:rPr lang="en-IN" sz="2100" b="1" i="0" u="none" dirty="0" err="1"/>
            <a:t>Mngmt</a:t>
          </a:r>
          <a:r>
            <a:rPr lang="en-IN" sz="2100" b="1" i="0" u="none" dirty="0"/>
            <a:t>.</a:t>
          </a:r>
          <a:endParaRPr lang="en-IN" sz="2100" b="1" dirty="0"/>
        </a:p>
      </dgm:t>
    </dgm:pt>
    <dgm:pt modelId="{226EEB40-E1AB-4446-9F13-3A64E58018FF}" type="parTrans" cxnId="{9D47BE43-5D21-47C4-96AE-69CF730C0040}">
      <dgm:prSet/>
      <dgm:spPr/>
      <dgm:t>
        <a:bodyPr/>
        <a:lstStyle/>
        <a:p>
          <a:endParaRPr lang="en-IN"/>
        </a:p>
      </dgm:t>
    </dgm:pt>
    <dgm:pt modelId="{ADFF79AB-DEA7-4588-8018-7315801A357E}" type="sibTrans" cxnId="{9D47BE43-5D21-47C4-96AE-69CF730C0040}">
      <dgm:prSet/>
      <dgm:spPr/>
      <dgm:t>
        <a:bodyPr/>
        <a:lstStyle/>
        <a:p>
          <a:endParaRPr lang="en-IN"/>
        </a:p>
      </dgm:t>
    </dgm:pt>
    <dgm:pt modelId="{B2C32DC1-6532-4B43-A4C4-11457AF13E55}">
      <dgm:prSet phldrT="[Text]" custT="1"/>
      <dgm:spPr>
        <a:solidFill>
          <a:srgbClr val="002060"/>
        </a:solidFill>
      </dgm:spPr>
      <dgm:t>
        <a:bodyPr/>
        <a:lstStyle/>
        <a:p>
          <a:r>
            <a:rPr lang="en-IN" sz="2100" b="1" i="0" u="none" dirty="0"/>
            <a:t>Advisory Services</a:t>
          </a:r>
          <a:endParaRPr lang="en-IN" sz="2100" b="1" dirty="0"/>
        </a:p>
      </dgm:t>
    </dgm:pt>
    <dgm:pt modelId="{C8439893-ACF4-401F-9F10-59876927B08F}" type="parTrans" cxnId="{8EB67330-C603-46F1-BBB4-3D7697BB0B1F}">
      <dgm:prSet/>
      <dgm:spPr/>
      <dgm:t>
        <a:bodyPr/>
        <a:lstStyle/>
        <a:p>
          <a:endParaRPr lang="en-IN"/>
        </a:p>
      </dgm:t>
    </dgm:pt>
    <dgm:pt modelId="{E9C9B1AC-4885-45B2-92B2-CAB88C5BFA72}" type="sibTrans" cxnId="{8EB67330-C603-46F1-BBB4-3D7697BB0B1F}">
      <dgm:prSet/>
      <dgm:spPr/>
      <dgm:t>
        <a:bodyPr/>
        <a:lstStyle/>
        <a:p>
          <a:endParaRPr lang="en-IN"/>
        </a:p>
      </dgm:t>
    </dgm:pt>
    <dgm:pt modelId="{93067193-4CA9-493F-B3DD-700B844EEED3}">
      <dgm:prSet phldrT="[Text]" custT="1"/>
      <dgm:spPr>
        <a:solidFill>
          <a:srgbClr val="002060"/>
        </a:solidFill>
      </dgm:spPr>
      <dgm:t>
        <a:bodyPr/>
        <a:lstStyle/>
        <a:p>
          <a:r>
            <a:rPr lang="en-IN" sz="2100" b="1" i="0" u="none" dirty="0"/>
            <a:t>Short Term Funding</a:t>
          </a:r>
          <a:endParaRPr lang="en-IN" sz="2100" b="1" dirty="0"/>
        </a:p>
      </dgm:t>
    </dgm:pt>
    <dgm:pt modelId="{A074A873-3B4E-49EE-AD2D-02162C281E0E}" type="parTrans" cxnId="{D6E59CC2-EFAE-46DC-A369-33D74EB27D3C}">
      <dgm:prSet/>
      <dgm:spPr/>
      <dgm:t>
        <a:bodyPr/>
        <a:lstStyle/>
        <a:p>
          <a:endParaRPr lang="en-IN"/>
        </a:p>
      </dgm:t>
    </dgm:pt>
    <dgm:pt modelId="{44C27E27-8625-4F7D-9317-9F652E58D69E}" type="sibTrans" cxnId="{D6E59CC2-EFAE-46DC-A369-33D74EB27D3C}">
      <dgm:prSet/>
      <dgm:spPr/>
      <dgm:t>
        <a:bodyPr/>
        <a:lstStyle/>
        <a:p>
          <a:endParaRPr lang="en-IN"/>
        </a:p>
      </dgm:t>
    </dgm:pt>
    <dgm:pt modelId="{C7602B4F-6656-4392-BB3D-BF4BE02CFF65}">
      <dgm:prSet phldrT="[Text]" custT="1"/>
      <dgm:spPr>
        <a:solidFill>
          <a:srgbClr val="002060"/>
        </a:solidFill>
      </dgm:spPr>
      <dgm:t>
        <a:bodyPr/>
        <a:lstStyle/>
        <a:p>
          <a:r>
            <a:rPr lang="en-IN" sz="2100" b="1" i="0" u="none" dirty="0"/>
            <a:t>Credit Control and Protection</a:t>
          </a:r>
          <a:endParaRPr lang="en-IN" sz="2100" b="1" dirty="0"/>
        </a:p>
      </dgm:t>
    </dgm:pt>
    <dgm:pt modelId="{946651A6-68B8-4187-9E75-4D47983BB457}" type="parTrans" cxnId="{E6BC8A82-8ADE-441D-BBC5-977D5D9E6D11}">
      <dgm:prSet/>
      <dgm:spPr/>
      <dgm:t>
        <a:bodyPr/>
        <a:lstStyle/>
        <a:p>
          <a:endParaRPr lang="en-IN"/>
        </a:p>
      </dgm:t>
    </dgm:pt>
    <dgm:pt modelId="{DD123B1B-580A-47C8-8484-1AA47D1C1FE3}" type="sibTrans" cxnId="{E6BC8A82-8ADE-441D-BBC5-977D5D9E6D11}">
      <dgm:prSet/>
      <dgm:spPr/>
      <dgm:t>
        <a:bodyPr/>
        <a:lstStyle/>
        <a:p>
          <a:endParaRPr lang="en-IN"/>
        </a:p>
      </dgm:t>
    </dgm:pt>
    <dgm:pt modelId="{0CA28CAC-F6CE-4CC6-AA81-C511440E4D40}" type="pres">
      <dgm:prSet presAssocID="{BE01BA40-32E7-4271-9AB5-66F00AF87439}" presName="compositeShape" presStyleCnt="0">
        <dgm:presLayoutVars>
          <dgm:chMax val="7"/>
          <dgm:dir/>
          <dgm:resizeHandles val="exact"/>
        </dgm:presLayoutVars>
      </dgm:prSet>
      <dgm:spPr/>
    </dgm:pt>
    <dgm:pt modelId="{F0F381DA-5EB7-4B4D-A590-BFB936671F39}" type="pres">
      <dgm:prSet presAssocID="{BE01BA40-32E7-4271-9AB5-66F00AF87439}" presName="wedge1" presStyleLbl="node1" presStyleIdx="0" presStyleCnt="5"/>
      <dgm:spPr/>
    </dgm:pt>
    <dgm:pt modelId="{82A54E04-F2CB-49E5-81E8-71871F7C0E77}" type="pres">
      <dgm:prSet presAssocID="{BE01BA40-32E7-4271-9AB5-66F00AF87439}" presName="wedge1Tx" presStyleLbl="node1" presStyleIdx="0" presStyleCnt="5">
        <dgm:presLayoutVars>
          <dgm:chMax val="0"/>
          <dgm:chPref val="0"/>
          <dgm:bulletEnabled val="1"/>
        </dgm:presLayoutVars>
      </dgm:prSet>
      <dgm:spPr/>
    </dgm:pt>
    <dgm:pt modelId="{6F2AFCB6-02E1-4282-8339-A755CADCD759}" type="pres">
      <dgm:prSet presAssocID="{BE01BA40-32E7-4271-9AB5-66F00AF87439}" presName="wedge2" presStyleLbl="node1" presStyleIdx="1" presStyleCnt="5"/>
      <dgm:spPr/>
    </dgm:pt>
    <dgm:pt modelId="{5E907742-47C6-48AB-85E9-A90F9FB7EA12}" type="pres">
      <dgm:prSet presAssocID="{BE01BA40-32E7-4271-9AB5-66F00AF87439}" presName="wedge2Tx" presStyleLbl="node1" presStyleIdx="1" presStyleCnt="5">
        <dgm:presLayoutVars>
          <dgm:chMax val="0"/>
          <dgm:chPref val="0"/>
          <dgm:bulletEnabled val="1"/>
        </dgm:presLayoutVars>
      </dgm:prSet>
      <dgm:spPr/>
    </dgm:pt>
    <dgm:pt modelId="{72E615BE-8F08-41B1-B3C2-294BD57292AE}" type="pres">
      <dgm:prSet presAssocID="{BE01BA40-32E7-4271-9AB5-66F00AF87439}" presName="wedge3" presStyleLbl="node1" presStyleIdx="2" presStyleCnt="5"/>
      <dgm:spPr/>
    </dgm:pt>
    <dgm:pt modelId="{70F65DA9-C884-4FC9-9777-F22CFE8A9EB4}" type="pres">
      <dgm:prSet presAssocID="{BE01BA40-32E7-4271-9AB5-66F00AF87439}" presName="wedge3Tx" presStyleLbl="node1" presStyleIdx="2" presStyleCnt="5">
        <dgm:presLayoutVars>
          <dgm:chMax val="0"/>
          <dgm:chPref val="0"/>
          <dgm:bulletEnabled val="1"/>
        </dgm:presLayoutVars>
      </dgm:prSet>
      <dgm:spPr/>
    </dgm:pt>
    <dgm:pt modelId="{BF3EB91C-F444-4240-9394-841834F5668B}" type="pres">
      <dgm:prSet presAssocID="{BE01BA40-32E7-4271-9AB5-66F00AF87439}" presName="wedge4" presStyleLbl="node1" presStyleIdx="3" presStyleCnt="5"/>
      <dgm:spPr/>
    </dgm:pt>
    <dgm:pt modelId="{207ABBCD-52CD-453C-8A59-7B04B2AEA330}" type="pres">
      <dgm:prSet presAssocID="{BE01BA40-32E7-4271-9AB5-66F00AF87439}" presName="wedge4Tx" presStyleLbl="node1" presStyleIdx="3" presStyleCnt="5">
        <dgm:presLayoutVars>
          <dgm:chMax val="0"/>
          <dgm:chPref val="0"/>
          <dgm:bulletEnabled val="1"/>
        </dgm:presLayoutVars>
      </dgm:prSet>
      <dgm:spPr/>
    </dgm:pt>
    <dgm:pt modelId="{692C85AB-9CFD-434C-8319-9AFBFFEFF7B1}" type="pres">
      <dgm:prSet presAssocID="{BE01BA40-32E7-4271-9AB5-66F00AF87439}" presName="wedge5" presStyleLbl="node1" presStyleIdx="4" presStyleCnt="5"/>
      <dgm:spPr/>
    </dgm:pt>
    <dgm:pt modelId="{37C2C901-D2A7-4187-A7D4-B12B7A471957}" type="pres">
      <dgm:prSet presAssocID="{BE01BA40-32E7-4271-9AB5-66F00AF87439}" presName="wedge5Tx" presStyleLbl="node1" presStyleIdx="4" presStyleCnt="5">
        <dgm:presLayoutVars>
          <dgm:chMax val="0"/>
          <dgm:chPref val="0"/>
          <dgm:bulletEnabled val="1"/>
        </dgm:presLayoutVars>
      </dgm:prSet>
      <dgm:spPr/>
    </dgm:pt>
  </dgm:ptLst>
  <dgm:cxnLst>
    <dgm:cxn modelId="{C087190D-4B68-4874-B252-069CE8504FBE}" type="presOf" srcId="{BE01BA40-32E7-4271-9AB5-66F00AF87439}" destId="{0CA28CAC-F6CE-4CC6-AA81-C511440E4D40}" srcOrd="0" destOrd="0" presId="urn:microsoft.com/office/officeart/2005/8/layout/chart3"/>
    <dgm:cxn modelId="{569AD112-3FC5-4DC5-8214-8926FF3340B1}" type="presOf" srcId="{0350E230-19EF-4328-A967-6126344F984C}" destId="{6F2AFCB6-02E1-4282-8339-A755CADCD759}" srcOrd="0" destOrd="0" presId="urn:microsoft.com/office/officeart/2005/8/layout/chart3"/>
    <dgm:cxn modelId="{8EB67330-C603-46F1-BBB4-3D7697BB0B1F}" srcId="{BE01BA40-32E7-4271-9AB5-66F00AF87439}" destId="{B2C32DC1-6532-4B43-A4C4-11457AF13E55}" srcOrd="2" destOrd="0" parTransId="{C8439893-ACF4-401F-9F10-59876927B08F}" sibTransId="{E9C9B1AC-4885-45B2-92B2-CAB88C5BFA72}"/>
    <dgm:cxn modelId="{9D47BE43-5D21-47C4-96AE-69CF730C0040}" srcId="{BE01BA40-32E7-4271-9AB5-66F00AF87439}" destId="{0350E230-19EF-4328-A967-6126344F984C}" srcOrd="1" destOrd="0" parTransId="{226EEB40-E1AB-4446-9F13-3A64E58018FF}" sibTransId="{ADFF79AB-DEA7-4588-8018-7315801A357E}"/>
    <dgm:cxn modelId="{D28C4169-3217-4361-A624-6F8298592764}" type="presOf" srcId="{0350E230-19EF-4328-A967-6126344F984C}" destId="{5E907742-47C6-48AB-85E9-A90F9FB7EA12}" srcOrd="1" destOrd="0" presId="urn:microsoft.com/office/officeart/2005/8/layout/chart3"/>
    <dgm:cxn modelId="{7E190674-6405-4E8C-BE8D-465ED6CA711D}" type="presOf" srcId="{93067193-4CA9-493F-B3DD-700B844EEED3}" destId="{BF3EB91C-F444-4240-9394-841834F5668B}" srcOrd="0" destOrd="0" presId="urn:microsoft.com/office/officeart/2005/8/layout/chart3"/>
    <dgm:cxn modelId="{E6BC8A82-8ADE-441D-BBC5-977D5D9E6D11}" srcId="{BE01BA40-32E7-4271-9AB5-66F00AF87439}" destId="{C7602B4F-6656-4392-BB3D-BF4BE02CFF65}" srcOrd="4" destOrd="0" parTransId="{946651A6-68B8-4187-9E75-4D47983BB457}" sibTransId="{DD123B1B-580A-47C8-8484-1AA47D1C1FE3}"/>
    <dgm:cxn modelId="{DF6D8883-8549-473A-9947-46E994BFFCF7}" type="presOf" srcId="{93067193-4CA9-493F-B3DD-700B844EEED3}" destId="{207ABBCD-52CD-453C-8A59-7B04B2AEA330}" srcOrd="1" destOrd="0" presId="urn:microsoft.com/office/officeart/2005/8/layout/chart3"/>
    <dgm:cxn modelId="{92541793-6EE9-4D8D-9C2E-3DA49D6B9BB2}" type="presOf" srcId="{40354CD5-5DFA-4316-A07B-19D8BDF59F3C}" destId="{82A54E04-F2CB-49E5-81E8-71871F7C0E77}" srcOrd="1" destOrd="0" presId="urn:microsoft.com/office/officeart/2005/8/layout/chart3"/>
    <dgm:cxn modelId="{548745C1-968C-41D0-B2CF-5E112CEF2BF9}" srcId="{BE01BA40-32E7-4271-9AB5-66F00AF87439}" destId="{40354CD5-5DFA-4316-A07B-19D8BDF59F3C}" srcOrd="0" destOrd="0" parTransId="{65F42F78-37B0-40FB-A8F6-57839C05F4A2}" sibTransId="{D9EC76AB-2546-414F-8FF2-6DD89C1A6B1A}"/>
    <dgm:cxn modelId="{D6E59CC2-EFAE-46DC-A369-33D74EB27D3C}" srcId="{BE01BA40-32E7-4271-9AB5-66F00AF87439}" destId="{93067193-4CA9-493F-B3DD-700B844EEED3}" srcOrd="3" destOrd="0" parTransId="{A074A873-3B4E-49EE-AD2D-02162C281E0E}" sibTransId="{44C27E27-8625-4F7D-9317-9F652E58D69E}"/>
    <dgm:cxn modelId="{74CA64CF-DF03-4502-8FE0-D41D7F8CB2B3}" type="presOf" srcId="{40354CD5-5DFA-4316-A07B-19D8BDF59F3C}" destId="{F0F381DA-5EB7-4B4D-A590-BFB936671F39}" srcOrd="0" destOrd="0" presId="urn:microsoft.com/office/officeart/2005/8/layout/chart3"/>
    <dgm:cxn modelId="{A89F50D0-072C-4FF0-87F8-246ED411CBB0}" type="presOf" srcId="{C7602B4F-6656-4392-BB3D-BF4BE02CFF65}" destId="{37C2C901-D2A7-4187-A7D4-B12B7A471957}" srcOrd="1" destOrd="0" presId="urn:microsoft.com/office/officeart/2005/8/layout/chart3"/>
    <dgm:cxn modelId="{002600F2-B0E7-4EC3-8F4B-F76A53999671}" type="presOf" srcId="{C7602B4F-6656-4392-BB3D-BF4BE02CFF65}" destId="{692C85AB-9CFD-434C-8319-9AFBFFEFF7B1}" srcOrd="0" destOrd="0" presId="urn:microsoft.com/office/officeart/2005/8/layout/chart3"/>
    <dgm:cxn modelId="{963F93F5-1E27-412D-8E77-A582AC8855EB}" type="presOf" srcId="{B2C32DC1-6532-4B43-A4C4-11457AF13E55}" destId="{70F65DA9-C884-4FC9-9777-F22CFE8A9EB4}" srcOrd="1" destOrd="0" presId="urn:microsoft.com/office/officeart/2005/8/layout/chart3"/>
    <dgm:cxn modelId="{E7B124FF-1A8C-4643-B502-E37A73FE7356}" type="presOf" srcId="{B2C32DC1-6532-4B43-A4C4-11457AF13E55}" destId="{72E615BE-8F08-41B1-B3C2-294BD57292AE}" srcOrd="0" destOrd="0" presId="urn:microsoft.com/office/officeart/2005/8/layout/chart3"/>
    <dgm:cxn modelId="{0DA086EC-D5F4-4E16-ACE3-ADA5AF0C894F}" type="presParOf" srcId="{0CA28CAC-F6CE-4CC6-AA81-C511440E4D40}" destId="{F0F381DA-5EB7-4B4D-A590-BFB936671F39}" srcOrd="0" destOrd="0" presId="urn:microsoft.com/office/officeart/2005/8/layout/chart3"/>
    <dgm:cxn modelId="{3A5AEBE4-E89A-4451-BDA1-1956AA41CD95}" type="presParOf" srcId="{0CA28CAC-F6CE-4CC6-AA81-C511440E4D40}" destId="{82A54E04-F2CB-49E5-81E8-71871F7C0E77}" srcOrd="1" destOrd="0" presId="urn:microsoft.com/office/officeart/2005/8/layout/chart3"/>
    <dgm:cxn modelId="{4C5C20FA-7E51-42A9-9422-35320C0F5601}" type="presParOf" srcId="{0CA28CAC-F6CE-4CC6-AA81-C511440E4D40}" destId="{6F2AFCB6-02E1-4282-8339-A755CADCD759}" srcOrd="2" destOrd="0" presId="urn:microsoft.com/office/officeart/2005/8/layout/chart3"/>
    <dgm:cxn modelId="{14373AB2-1E09-4280-8220-F23182A5A704}" type="presParOf" srcId="{0CA28CAC-F6CE-4CC6-AA81-C511440E4D40}" destId="{5E907742-47C6-48AB-85E9-A90F9FB7EA12}" srcOrd="3" destOrd="0" presId="urn:microsoft.com/office/officeart/2005/8/layout/chart3"/>
    <dgm:cxn modelId="{37FF184E-52AE-4099-A787-F39829A16932}" type="presParOf" srcId="{0CA28CAC-F6CE-4CC6-AA81-C511440E4D40}" destId="{72E615BE-8F08-41B1-B3C2-294BD57292AE}" srcOrd="4" destOrd="0" presId="urn:microsoft.com/office/officeart/2005/8/layout/chart3"/>
    <dgm:cxn modelId="{1331B998-0240-48F0-8215-65E38023E61C}" type="presParOf" srcId="{0CA28CAC-F6CE-4CC6-AA81-C511440E4D40}" destId="{70F65DA9-C884-4FC9-9777-F22CFE8A9EB4}" srcOrd="5" destOrd="0" presId="urn:microsoft.com/office/officeart/2005/8/layout/chart3"/>
    <dgm:cxn modelId="{40C07C80-A1EF-4E94-B009-673873C71F12}" type="presParOf" srcId="{0CA28CAC-F6CE-4CC6-AA81-C511440E4D40}" destId="{BF3EB91C-F444-4240-9394-841834F5668B}" srcOrd="6" destOrd="0" presId="urn:microsoft.com/office/officeart/2005/8/layout/chart3"/>
    <dgm:cxn modelId="{333A4913-DC33-46CF-A29C-38606EB6867B}" type="presParOf" srcId="{0CA28CAC-F6CE-4CC6-AA81-C511440E4D40}" destId="{207ABBCD-52CD-453C-8A59-7B04B2AEA330}" srcOrd="7" destOrd="0" presId="urn:microsoft.com/office/officeart/2005/8/layout/chart3"/>
    <dgm:cxn modelId="{41404729-F305-49CC-A16A-B3E8C8FDA99F}" type="presParOf" srcId="{0CA28CAC-F6CE-4CC6-AA81-C511440E4D40}" destId="{692C85AB-9CFD-434C-8319-9AFBFFEFF7B1}" srcOrd="8" destOrd="0" presId="urn:microsoft.com/office/officeart/2005/8/layout/chart3"/>
    <dgm:cxn modelId="{C7C12FDE-1192-48F1-BCCB-95AA9F565AD1}" type="presParOf" srcId="{0CA28CAC-F6CE-4CC6-AA81-C511440E4D40}" destId="{37C2C901-D2A7-4187-A7D4-B12B7A471957}"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C855EB-3AE4-481C-8525-71EEEE08FE1D}">
      <dsp:nvSpPr>
        <dsp:cNvPr id="0" name=""/>
        <dsp:cNvSpPr/>
      </dsp:nvSpPr>
      <dsp:spPr>
        <a:xfrm>
          <a:off x="0" y="545441"/>
          <a:ext cx="9982200" cy="74593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dirty="0"/>
            <a:t>Motivation</a:t>
          </a:r>
        </a:p>
      </dsp:txBody>
      <dsp:txXfrm>
        <a:off x="36414" y="581855"/>
        <a:ext cx="9909372" cy="673108"/>
      </dsp:txXfrm>
    </dsp:sp>
    <dsp:sp modelId="{10052C19-6FE4-4101-A0FE-269F58B0CF3C}">
      <dsp:nvSpPr>
        <dsp:cNvPr id="0" name=""/>
        <dsp:cNvSpPr/>
      </dsp:nvSpPr>
      <dsp:spPr>
        <a:xfrm>
          <a:off x="0" y="1395078"/>
          <a:ext cx="9982200" cy="155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935"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i="0" u="none" kern="1200" dirty="0"/>
            <a:t>Often companies have a pile of account receivables (with varying due dates) waiting to be cashed in and have short term liquidity needs. Accounts receivables represent money owed to the company from its customers for sales made on credit.</a:t>
          </a:r>
          <a:endParaRPr lang="en-IN" sz="2400" kern="1200" dirty="0"/>
        </a:p>
      </dsp:txBody>
      <dsp:txXfrm>
        <a:off x="0" y="1395078"/>
        <a:ext cx="9982200" cy="1550055"/>
      </dsp:txXfrm>
    </dsp:sp>
    <dsp:sp modelId="{B695D9FB-9743-4D0B-BA3D-F92A15A17E8F}">
      <dsp:nvSpPr>
        <dsp:cNvPr id="0" name=""/>
        <dsp:cNvSpPr/>
      </dsp:nvSpPr>
      <dsp:spPr>
        <a:xfrm>
          <a:off x="0" y="2849893"/>
          <a:ext cx="9982200" cy="7351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b="1" kern="1200" dirty="0"/>
            <a:t>Factor Financing or Debtor Financing</a:t>
          </a:r>
        </a:p>
      </dsp:txBody>
      <dsp:txXfrm>
        <a:off x="35888" y="2885781"/>
        <a:ext cx="9910424" cy="663389"/>
      </dsp:txXfrm>
    </dsp:sp>
    <dsp:sp modelId="{28A4FD38-E63F-4675-AEBB-D52CB0CFEFB0}">
      <dsp:nvSpPr>
        <dsp:cNvPr id="0" name=""/>
        <dsp:cNvSpPr/>
      </dsp:nvSpPr>
      <dsp:spPr>
        <a:xfrm>
          <a:off x="0" y="3799856"/>
          <a:ext cx="9982200" cy="540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6935"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i="0" u="none" kern="1200" dirty="0"/>
            <a:t>Debtor Financing or Factor financing helps these companies improve their short term cash needs by selling account receivables to a third party, typically a financial institution, in return for an immediate injection of cash from the party. </a:t>
          </a:r>
          <a:endParaRPr lang="en-IN" sz="2400" kern="1200" dirty="0"/>
        </a:p>
        <a:p>
          <a:pPr marL="228600" lvl="1" indent="-228600" algn="l" defTabSz="1111250">
            <a:lnSpc>
              <a:spcPct val="90000"/>
            </a:lnSpc>
            <a:spcBef>
              <a:spcPct val="0"/>
            </a:spcBef>
            <a:spcAft>
              <a:spcPct val="20000"/>
            </a:spcAft>
            <a:buChar char="•"/>
          </a:pPr>
          <a:endParaRPr lang="en-IN" sz="1900" kern="1200" dirty="0"/>
        </a:p>
      </dsp:txBody>
      <dsp:txXfrm>
        <a:off x="0" y="3799856"/>
        <a:ext cx="9982200" cy="5409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81DA-5EB7-4B4D-A590-BFB936671F39}">
      <dsp:nvSpPr>
        <dsp:cNvPr id="0" name=""/>
        <dsp:cNvSpPr/>
      </dsp:nvSpPr>
      <dsp:spPr>
        <a:xfrm>
          <a:off x="1867814" y="323765"/>
          <a:ext cx="4551680" cy="4551680"/>
        </a:xfrm>
        <a:prstGeom prst="pie">
          <a:avLst>
            <a:gd name="adj1" fmla="val 16200000"/>
            <a:gd name="adj2" fmla="val 2052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Credit Control and Protection</a:t>
          </a:r>
          <a:endParaRPr lang="en-IN" sz="2100" b="1" kern="1200" dirty="0"/>
        </a:p>
      </dsp:txBody>
      <dsp:txXfrm>
        <a:off x="4201092" y="1003808"/>
        <a:ext cx="1544320" cy="1056640"/>
      </dsp:txXfrm>
    </dsp:sp>
    <dsp:sp modelId="{6F2AFCB6-02E1-4282-8339-A755CADCD759}">
      <dsp:nvSpPr>
        <dsp:cNvPr id="0" name=""/>
        <dsp:cNvSpPr/>
      </dsp:nvSpPr>
      <dsp:spPr>
        <a:xfrm>
          <a:off x="1708505" y="543221"/>
          <a:ext cx="4551680" cy="4551680"/>
        </a:xfrm>
        <a:prstGeom prst="pie">
          <a:avLst>
            <a:gd name="adj1" fmla="val 20520000"/>
            <a:gd name="adj2" fmla="val 324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Collection Facility</a:t>
          </a:r>
          <a:endParaRPr lang="en-IN" sz="2100" b="1" kern="1200" dirty="0"/>
        </a:p>
      </dsp:txBody>
      <dsp:txXfrm>
        <a:off x="4683353" y="2602314"/>
        <a:ext cx="1354666" cy="1143338"/>
      </dsp:txXfrm>
    </dsp:sp>
    <dsp:sp modelId="{72E615BE-8F08-41B1-B3C2-294BD57292AE}">
      <dsp:nvSpPr>
        <dsp:cNvPr id="0" name=""/>
        <dsp:cNvSpPr/>
      </dsp:nvSpPr>
      <dsp:spPr>
        <a:xfrm>
          <a:off x="1708505" y="543221"/>
          <a:ext cx="4551680" cy="4551680"/>
        </a:xfrm>
        <a:prstGeom prst="pie">
          <a:avLst>
            <a:gd name="adj1" fmla="val 3240000"/>
            <a:gd name="adj2" fmla="val 756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Sales Ledger Management</a:t>
          </a:r>
          <a:endParaRPr lang="en-IN" sz="2100" b="1" kern="1200" dirty="0"/>
        </a:p>
      </dsp:txBody>
      <dsp:txXfrm>
        <a:off x="3171545" y="3956981"/>
        <a:ext cx="1625600" cy="975360"/>
      </dsp:txXfrm>
    </dsp:sp>
    <dsp:sp modelId="{BF3EB91C-F444-4240-9394-841834F5668B}">
      <dsp:nvSpPr>
        <dsp:cNvPr id="0" name=""/>
        <dsp:cNvSpPr/>
      </dsp:nvSpPr>
      <dsp:spPr>
        <a:xfrm>
          <a:off x="1708505" y="543221"/>
          <a:ext cx="4551680" cy="4551680"/>
        </a:xfrm>
        <a:prstGeom prst="pie">
          <a:avLst>
            <a:gd name="adj1" fmla="val 7560000"/>
            <a:gd name="adj2" fmla="val 1188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Advisory Services</a:t>
          </a:r>
          <a:endParaRPr lang="en-IN" sz="2100" b="1" kern="1200" dirty="0"/>
        </a:p>
      </dsp:txBody>
      <dsp:txXfrm>
        <a:off x="1925252" y="2602314"/>
        <a:ext cx="1354666" cy="1143338"/>
      </dsp:txXfrm>
    </dsp:sp>
    <dsp:sp modelId="{692C85AB-9CFD-434C-8319-9AFBFFEFF7B1}">
      <dsp:nvSpPr>
        <dsp:cNvPr id="0" name=""/>
        <dsp:cNvSpPr/>
      </dsp:nvSpPr>
      <dsp:spPr>
        <a:xfrm>
          <a:off x="1708505" y="543221"/>
          <a:ext cx="4551680" cy="4551680"/>
        </a:xfrm>
        <a:prstGeom prst="pie">
          <a:avLst>
            <a:gd name="adj1" fmla="val 11880000"/>
            <a:gd name="adj2" fmla="val 1620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Short Term Funding</a:t>
          </a:r>
          <a:endParaRPr lang="en-IN" sz="2100" b="1" kern="1200" dirty="0"/>
        </a:p>
      </dsp:txBody>
      <dsp:txXfrm>
        <a:off x="2372292" y="1236810"/>
        <a:ext cx="1544320" cy="10566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81DA-5EB7-4B4D-A590-BFB936671F39}">
      <dsp:nvSpPr>
        <dsp:cNvPr id="0" name=""/>
        <dsp:cNvSpPr/>
      </dsp:nvSpPr>
      <dsp:spPr>
        <a:xfrm>
          <a:off x="1867814" y="323765"/>
          <a:ext cx="4551680" cy="4551680"/>
        </a:xfrm>
        <a:prstGeom prst="pie">
          <a:avLst>
            <a:gd name="adj1" fmla="val 16200000"/>
            <a:gd name="adj2" fmla="val 2052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Short Term Funding</a:t>
          </a:r>
          <a:endParaRPr lang="en-IN" sz="2100" b="1" kern="1200" dirty="0"/>
        </a:p>
      </dsp:txBody>
      <dsp:txXfrm>
        <a:off x="4201092" y="1003808"/>
        <a:ext cx="1544320" cy="1056640"/>
      </dsp:txXfrm>
    </dsp:sp>
    <dsp:sp modelId="{6F2AFCB6-02E1-4282-8339-A755CADCD759}">
      <dsp:nvSpPr>
        <dsp:cNvPr id="0" name=""/>
        <dsp:cNvSpPr/>
      </dsp:nvSpPr>
      <dsp:spPr>
        <a:xfrm>
          <a:off x="1708505" y="543221"/>
          <a:ext cx="4551680" cy="4551680"/>
        </a:xfrm>
        <a:prstGeom prst="pie">
          <a:avLst>
            <a:gd name="adj1" fmla="val 20520000"/>
            <a:gd name="adj2" fmla="val 324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Credit Control and Protection</a:t>
          </a:r>
          <a:endParaRPr lang="en-IN" sz="2100" b="1" kern="1200" dirty="0"/>
        </a:p>
      </dsp:txBody>
      <dsp:txXfrm>
        <a:off x="4683353" y="2602314"/>
        <a:ext cx="1354666" cy="1143338"/>
      </dsp:txXfrm>
    </dsp:sp>
    <dsp:sp modelId="{72E615BE-8F08-41B1-B3C2-294BD57292AE}">
      <dsp:nvSpPr>
        <dsp:cNvPr id="0" name=""/>
        <dsp:cNvSpPr/>
      </dsp:nvSpPr>
      <dsp:spPr>
        <a:xfrm>
          <a:off x="1708505" y="543221"/>
          <a:ext cx="4551680" cy="4551680"/>
        </a:xfrm>
        <a:prstGeom prst="pie">
          <a:avLst>
            <a:gd name="adj1" fmla="val 3240000"/>
            <a:gd name="adj2" fmla="val 756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Collection Facility</a:t>
          </a:r>
          <a:endParaRPr lang="en-IN" sz="2100" b="1" kern="1200" dirty="0"/>
        </a:p>
      </dsp:txBody>
      <dsp:txXfrm>
        <a:off x="3171545" y="3956981"/>
        <a:ext cx="1625600" cy="975360"/>
      </dsp:txXfrm>
    </dsp:sp>
    <dsp:sp modelId="{BF3EB91C-F444-4240-9394-841834F5668B}">
      <dsp:nvSpPr>
        <dsp:cNvPr id="0" name=""/>
        <dsp:cNvSpPr/>
      </dsp:nvSpPr>
      <dsp:spPr>
        <a:xfrm>
          <a:off x="1708505" y="543221"/>
          <a:ext cx="4551680" cy="4551680"/>
        </a:xfrm>
        <a:prstGeom prst="pie">
          <a:avLst>
            <a:gd name="adj1" fmla="val 7560000"/>
            <a:gd name="adj2" fmla="val 1188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Sales Ledger </a:t>
          </a:r>
          <a:r>
            <a:rPr lang="en-IN" sz="2100" b="1" i="0" u="none" kern="1200" dirty="0" err="1"/>
            <a:t>Mngmt</a:t>
          </a:r>
          <a:r>
            <a:rPr lang="en-IN" sz="2100" b="1" i="0" u="none" kern="1200" dirty="0"/>
            <a:t>.</a:t>
          </a:r>
          <a:endParaRPr lang="en-IN" sz="2100" b="1" kern="1200" dirty="0"/>
        </a:p>
      </dsp:txBody>
      <dsp:txXfrm>
        <a:off x="1925252" y="2602314"/>
        <a:ext cx="1354666" cy="1143338"/>
      </dsp:txXfrm>
    </dsp:sp>
    <dsp:sp modelId="{692C85AB-9CFD-434C-8319-9AFBFFEFF7B1}">
      <dsp:nvSpPr>
        <dsp:cNvPr id="0" name=""/>
        <dsp:cNvSpPr/>
      </dsp:nvSpPr>
      <dsp:spPr>
        <a:xfrm>
          <a:off x="1708505" y="543221"/>
          <a:ext cx="4551680" cy="4551680"/>
        </a:xfrm>
        <a:prstGeom prst="pie">
          <a:avLst>
            <a:gd name="adj1" fmla="val 11880000"/>
            <a:gd name="adj2" fmla="val 1620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Advisory Services</a:t>
          </a:r>
          <a:endParaRPr lang="en-IN" sz="2100" b="1" kern="1200" dirty="0"/>
        </a:p>
      </dsp:txBody>
      <dsp:txXfrm>
        <a:off x="2372292" y="1236810"/>
        <a:ext cx="1544320" cy="10566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81DA-5EB7-4B4D-A590-BFB936671F39}">
      <dsp:nvSpPr>
        <dsp:cNvPr id="0" name=""/>
        <dsp:cNvSpPr/>
      </dsp:nvSpPr>
      <dsp:spPr>
        <a:xfrm>
          <a:off x="1867814" y="323765"/>
          <a:ext cx="4551680" cy="4551680"/>
        </a:xfrm>
        <a:prstGeom prst="pie">
          <a:avLst>
            <a:gd name="adj1" fmla="val 16200000"/>
            <a:gd name="adj2" fmla="val 2052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Advisory Services</a:t>
          </a:r>
          <a:endParaRPr lang="en-IN" sz="2100" b="1" kern="1200" dirty="0"/>
        </a:p>
      </dsp:txBody>
      <dsp:txXfrm>
        <a:off x="4201092" y="1003808"/>
        <a:ext cx="1544320" cy="1056640"/>
      </dsp:txXfrm>
    </dsp:sp>
    <dsp:sp modelId="{6F2AFCB6-02E1-4282-8339-A755CADCD759}">
      <dsp:nvSpPr>
        <dsp:cNvPr id="0" name=""/>
        <dsp:cNvSpPr/>
      </dsp:nvSpPr>
      <dsp:spPr>
        <a:xfrm>
          <a:off x="1708505" y="543221"/>
          <a:ext cx="4551680" cy="4551680"/>
        </a:xfrm>
        <a:prstGeom prst="pie">
          <a:avLst>
            <a:gd name="adj1" fmla="val 20520000"/>
            <a:gd name="adj2" fmla="val 324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Short Term Funding</a:t>
          </a:r>
          <a:endParaRPr lang="en-IN" sz="2100" b="1" kern="1200" dirty="0"/>
        </a:p>
      </dsp:txBody>
      <dsp:txXfrm>
        <a:off x="4683353" y="2602314"/>
        <a:ext cx="1354666" cy="1143338"/>
      </dsp:txXfrm>
    </dsp:sp>
    <dsp:sp modelId="{72E615BE-8F08-41B1-B3C2-294BD57292AE}">
      <dsp:nvSpPr>
        <dsp:cNvPr id="0" name=""/>
        <dsp:cNvSpPr/>
      </dsp:nvSpPr>
      <dsp:spPr>
        <a:xfrm>
          <a:off x="1708505" y="543221"/>
          <a:ext cx="4551680" cy="4551680"/>
        </a:xfrm>
        <a:prstGeom prst="pie">
          <a:avLst>
            <a:gd name="adj1" fmla="val 3240000"/>
            <a:gd name="adj2" fmla="val 756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Credit Control and Protection</a:t>
          </a:r>
          <a:endParaRPr lang="en-IN" sz="2100" b="1" kern="1200" dirty="0"/>
        </a:p>
      </dsp:txBody>
      <dsp:txXfrm>
        <a:off x="3171545" y="3956981"/>
        <a:ext cx="1625600" cy="975360"/>
      </dsp:txXfrm>
    </dsp:sp>
    <dsp:sp modelId="{BF3EB91C-F444-4240-9394-841834F5668B}">
      <dsp:nvSpPr>
        <dsp:cNvPr id="0" name=""/>
        <dsp:cNvSpPr/>
      </dsp:nvSpPr>
      <dsp:spPr>
        <a:xfrm>
          <a:off x="1708505" y="543221"/>
          <a:ext cx="4551680" cy="4551680"/>
        </a:xfrm>
        <a:prstGeom prst="pie">
          <a:avLst>
            <a:gd name="adj1" fmla="val 7560000"/>
            <a:gd name="adj2" fmla="val 1188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Collection Facility</a:t>
          </a:r>
          <a:endParaRPr lang="en-IN" sz="2100" b="1" kern="1200" dirty="0"/>
        </a:p>
      </dsp:txBody>
      <dsp:txXfrm>
        <a:off x="1925252" y="2602314"/>
        <a:ext cx="1354666" cy="1143338"/>
      </dsp:txXfrm>
    </dsp:sp>
    <dsp:sp modelId="{692C85AB-9CFD-434C-8319-9AFBFFEFF7B1}">
      <dsp:nvSpPr>
        <dsp:cNvPr id="0" name=""/>
        <dsp:cNvSpPr/>
      </dsp:nvSpPr>
      <dsp:spPr>
        <a:xfrm>
          <a:off x="1708505" y="543221"/>
          <a:ext cx="4551680" cy="4551680"/>
        </a:xfrm>
        <a:prstGeom prst="pie">
          <a:avLst>
            <a:gd name="adj1" fmla="val 11880000"/>
            <a:gd name="adj2" fmla="val 1620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Sales Ledger Management</a:t>
          </a:r>
          <a:endParaRPr lang="en-IN" sz="2100" b="1" kern="1200" dirty="0"/>
        </a:p>
      </dsp:txBody>
      <dsp:txXfrm>
        <a:off x="2372292" y="1236810"/>
        <a:ext cx="1544320" cy="10566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BA799-155B-4790-A0E8-14507F20535A}">
      <dsp:nvSpPr>
        <dsp:cNvPr id="0" name=""/>
        <dsp:cNvSpPr/>
      </dsp:nvSpPr>
      <dsp:spPr>
        <a:xfrm rot="16200000">
          <a:off x="0" y="285027"/>
          <a:ext cx="4845360" cy="4845360"/>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i="0" u="sng" kern="1200" dirty="0"/>
            <a:t>Finance Charge</a:t>
          </a:r>
          <a:r>
            <a:rPr lang="en-US" sz="2200" b="0" i="0" u="none" kern="1200" dirty="0"/>
            <a:t>: This is the interest charged on the funds made available to the client by way of pre-payment against purchase of approved invoices.</a:t>
          </a:r>
          <a:endParaRPr lang="en-IN" sz="2200" kern="1200" dirty="0"/>
        </a:p>
      </dsp:txBody>
      <dsp:txXfrm rot="5400000">
        <a:off x="0" y="1496367"/>
        <a:ext cx="3997422" cy="2422680"/>
      </dsp:txXfrm>
    </dsp:sp>
    <dsp:sp modelId="{D916A50C-F6B7-4292-89B7-FE3AEC96A3FF}">
      <dsp:nvSpPr>
        <dsp:cNvPr id="0" name=""/>
        <dsp:cNvSpPr/>
      </dsp:nvSpPr>
      <dsp:spPr>
        <a:xfrm rot="5400000">
          <a:off x="5116939" y="285027"/>
          <a:ext cx="4845360" cy="4845360"/>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Font typeface="+mj-lt"/>
            <a:buNone/>
          </a:pPr>
          <a:r>
            <a:rPr lang="en-US" sz="2200" b="1" i="0" u="sng" kern="1200" dirty="0"/>
            <a:t>Service Charge</a:t>
          </a:r>
          <a:r>
            <a:rPr lang="en-US" sz="2200" b="0" i="0" u="none" kern="1200" dirty="0"/>
            <a:t>: A nominal charge levied at monthly intervals to cover the cost of non-funding services such as collection, sales ledger administration and other advisory services.</a:t>
          </a:r>
          <a:endParaRPr lang="en-IN" sz="2200" kern="1200" dirty="0"/>
        </a:p>
      </dsp:txBody>
      <dsp:txXfrm rot="-5400000">
        <a:off x="5964877" y="1496367"/>
        <a:ext cx="3997422" cy="242268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C492A6-6BB4-4A19-A2F7-27437AB860AF}">
      <dsp:nvSpPr>
        <dsp:cNvPr id="0" name=""/>
        <dsp:cNvSpPr/>
      </dsp:nvSpPr>
      <dsp:spPr>
        <a:xfrm>
          <a:off x="5535" y="670765"/>
          <a:ext cx="3153527" cy="41483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23444" rIns="160020" bIns="0" numCol="1" spcCol="1270" anchor="t" anchorCtr="0">
          <a:noAutofit/>
        </a:bodyPr>
        <a:lstStyle/>
        <a:p>
          <a:pPr marL="0" lvl="0" indent="0" algn="r" defTabSz="1600200">
            <a:lnSpc>
              <a:spcPct val="90000"/>
            </a:lnSpc>
            <a:spcBef>
              <a:spcPct val="0"/>
            </a:spcBef>
            <a:spcAft>
              <a:spcPct val="35000"/>
            </a:spcAft>
            <a:buNone/>
          </a:pPr>
          <a:endParaRPr lang="en-US" sz="3600" b="0" i="0" u="none" strike="noStrike" kern="1200" cap="none" baseline="0" noProof="0">
            <a:solidFill>
              <a:srgbClr val="010000"/>
            </a:solidFill>
            <a:latin typeface="Calibri"/>
            <a:cs typeface="Calibri Light"/>
          </a:endParaRPr>
        </a:p>
      </dsp:txBody>
      <dsp:txXfrm rot="16200000">
        <a:off x="-1379946" y="2056247"/>
        <a:ext cx="3401669" cy="630705"/>
      </dsp:txXfrm>
    </dsp:sp>
    <dsp:sp modelId="{F40B147D-3B29-4426-A38F-3FDFCB17D5F2}">
      <dsp:nvSpPr>
        <dsp:cNvPr id="0" name=""/>
        <dsp:cNvSpPr/>
      </dsp:nvSpPr>
      <dsp:spPr>
        <a:xfrm>
          <a:off x="658241" y="670765"/>
          <a:ext cx="2349378" cy="41483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mn-lt"/>
              <a:cs typeface="Calibri"/>
            </a:rPr>
            <a:t>It was developed in Switzerland in the 1950s to fill the gap between the exporter and the importer.</a:t>
          </a:r>
        </a:p>
      </dsp:txBody>
      <dsp:txXfrm>
        <a:off x="658241" y="670765"/>
        <a:ext cx="2349378" cy="4148377"/>
      </dsp:txXfrm>
    </dsp:sp>
    <dsp:sp modelId="{F3C1C62B-E3A0-4AE7-B0FF-F3091190F8D8}">
      <dsp:nvSpPr>
        <dsp:cNvPr id="0" name=""/>
        <dsp:cNvSpPr/>
      </dsp:nvSpPr>
      <dsp:spPr>
        <a:xfrm>
          <a:off x="3280057" y="670765"/>
          <a:ext cx="3456981" cy="41483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endParaRPr lang="en-US" sz="3900" kern="1200">
            <a:latin typeface="Calibri"/>
            <a:cs typeface="Calibri"/>
          </a:endParaRPr>
        </a:p>
      </dsp:txBody>
      <dsp:txXfrm rot="16200000">
        <a:off x="1924921" y="2025901"/>
        <a:ext cx="3401669" cy="691396"/>
      </dsp:txXfrm>
    </dsp:sp>
    <dsp:sp modelId="{741C427A-B695-4FBA-A4EB-0405B4F6C60C}">
      <dsp:nvSpPr>
        <dsp:cNvPr id="0" name=""/>
        <dsp:cNvSpPr/>
      </dsp:nvSpPr>
      <dsp:spPr>
        <a:xfrm rot="5400000">
          <a:off x="2992633" y="3966427"/>
          <a:ext cx="609417" cy="51854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D97CE3-A547-4749-8101-E025F93F2F62}">
      <dsp:nvSpPr>
        <dsp:cNvPr id="0" name=""/>
        <dsp:cNvSpPr/>
      </dsp:nvSpPr>
      <dsp:spPr>
        <a:xfrm>
          <a:off x="3971454" y="670765"/>
          <a:ext cx="2575451" cy="41483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Calibri"/>
              <a:cs typeface="Calibri"/>
            </a:rPr>
            <a:t>There are still no official statistics available on the size of the global forfaiting market even after huge growth number of forfaiting transactions worldwide.</a:t>
          </a:r>
        </a:p>
        <a:p>
          <a:pPr marL="0" lvl="0" indent="0" algn="l" defTabSz="1066800">
            <a:lnSpc>
              <a:spcPct val="90000"/>
            </a:lnSpc>
            <a:spcBef>
              <a:spcPct val="0"/>
            </a:spcBef>
            <a:spcAft>
              <a:spcPct val="35000"/>
            </a:spcAft>
            <a:buNone/>
          </a:pPr>
          <a:endParaRPr lang="en-US" sz="2400" kern="1200" dirty="0">
            <a:latin typeface="Calibri"/>
            <a:cs typeface="Calibri"/>
          </a:endParaRPr>
        </a:p>
      </dsp:txBody>
      <dsp:txXfrm>
        <a:off x="3971454" y="670765"/>
        <a:ext cx="2575451" cy="4148377"/>
      </dsp:txXfrm>
    </dsp:sp>
    <dsp:sp modelId="{6C531823-F538-4FB1-839C-98CE11547514}">
      <dsp:nvSpPr>
        <dsp:cNvPr id="0" name=""/>
        <dsp:cNvSpPr/>
      </dsp:nvSpPr>
      <dsp:spPr>
        <a:xfrm>
          <a:off x="6858033" y="670765"/>
          <a:ext cx="3456981" cy="41483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3731" rIns="173355" bIns="0" numCol="1" spcCol="1270" anchor="t" anchorCtr="0">
          <a:noAutofit/>
        </a:bodyPr>
        <a:lstStyle/>
        <a:p>
          <a:pPr marL="0" lvl="0" indent="0" algn="r" defTabSz="1733550">
            <a:lnSpc>
              <a:spcPct val="90000"/>
            </a:lnSpc>
            <a:spcBef>
              <a:spcPct val="0"/>
            </a:spcBef>
            <a:spcAft>
              <a:spcPct val="35000"/>
            </a:spcAft>
            <a:buNone/>
          </a:pPr>
          <a:endParaRPr lang="en-US" sz="3900" kern="1200">
            <a:latin typeface="Calibri"/>
            <a:cs typeface="Calibri"/>
          </a:endParaRPr>
        </a:p>
      </dsp:txBody>
      <dsp:txXfrm rot="16200000">
        <a:off x="5502896" y="2025901"/>
        <a:ext cx="3401669" cy="691396"/>
      </dsp:txXfrm>
    </dsp:sp>
    <dsp:sp modelId="{61B66613-FECD-427A-B848-5843CB5C07E9}">
      <dsp:nvSpPr>
        <dsp:cNvPr id="0" name=""/>
        <dsp:cNvSpPr/>
      </dsp:nvSpPr>
      <dsp:spPr>
        <a:xfrm rot="5400000">
          <a:off x="6570609" y="3966427"/>
          <a:ext cx="609417" cy="518547"/>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72E658D-BB90-4525-AE36-96F4AB9E8830}">
      <dsp:nvSpPr>
        <dsp:cNvPr id="0" name=""/>
        <dsp:cNvSpPr/>
      </dsp:nvSpPr>
      <dsp:spPr>
        <a:xfrm>
          <a:off x="7549429" y="670765"/>
          <a:ext cx="2575451" cy="41483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rtl="0">
            <a:lnSpc>
              <a:spcPct val="90000"/>
            </a:lnSpc>
            <a:spcBef>
              <a:spcPct val="0"/>
            </a:spcBef>
            <a:spcAft>
              <a:spcPct val="35000"/>
            </a:spcAft>
            <a:buNone/>
          </a:pPr>
          <a:r>
            <a:rPr lang="en-US" sz="2400" kern="1200" dirty="0">
              <a:latin typeface="Calibri"/>
              <a:cs typeface="Calibri"/>
            </a:rPr>
            <a:t>According to industry sources estimates the total annual volume of new forfaiting transactions is around $30 billion and that forfaiting transactions worth $60 to $75 billion is outstanding at any given time.</a:t>
          </a:r>
          <a:endParaRPr lang="en-US" sz="2400" kern="1200" dirty="0"/>
        </a:p>
      </dsp:txBody>
      <dsp:txXfrm>
        <a:off x="7549429" y="670765"/>
        <a:ext cx="2575451" cy="41483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C19B7-769F-4366-844A-DF92B1C4E4CA}">
      <dsp:nvSpPr>
        <dsp:cNvPr id="0" name=""/>
        <dsp:cNvSpPr/>
      </dsp:nvSpPr>
      <dsp:spPr>
        <a:xfrm>
          <a:off x="4704" y="347812"/>
          <a:ext cx="4113938" cy="41139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6404" tIns="30480" rIns="226404"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Calibri"/>
              <a:cs typeface="Calibri"/>
            </a:rPr>
            <a:t>Discount rate, the interest element is usually quoted as a margin over LIBOR.</a:t>
          </a:r>
          <a:endParaRPr lang="en-US" sz="2400" b="0" i="0" u="none" strike="noStrike" kern="1200" cap="none" baseline="0" noProof="0" dirty="0">
            <a:solidFill>
              <a:srgbClr val="010000"/>
            </a:solidFill>
            <a:latin typeface="Calibri"/>
            <a:cs typeface="Calibri"/>
          </a:endParaRPr>
        </a:p>
      </dsp:txBody>
      <dsp:txXfrm>
        <a:off x="607176" y="950284"/>
        <a:ext cx="2908994" cy="2908994"/>
      </dsp:txXfrm>
    </dsp:sp>
    <dsp:sp modelId="{EED8694F-CCF1-43B8-87A9-FEB4AB3D2197}">
      <dsp:nvSpPr>
        <dsp:cNvPr id="0" name=""/>
        <dsp:cNvSpPr/>
      </dsp:nvSpPr>
      <dsp:spPr>
        <a:xfrm>
          <a:off x="3295855" y="347812"/>
          <a:ext cx="4113938" cy="41139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6404" tIns="30480" rIns="226404"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Calibri"/>
              <a:cs typeface="Calibri"/>
            </a:rPr>
            <a:t>Days of grace, added to the actual number of days until maturity </a:t>
          </a:r>
        </a:p>
      </dsp:txBody>
      <dsp:txXfrm>
        <a:off x="3898327" y="950284"/>
        <a:ext cx="2908994" cy="2908994"/>
      </dsp:txXfrm>
    </dsp:sp>
    <dsp:sp modelId="{4BBBBB00-865A-49FB-81E0-49A8EDB5E457}">
      <dsp:nvSpPr>
        <dsp:cNvPr id="0" name=""/>
        <dsp:cNvSpPr/>
      </dsp:nvSpPr>
      <dsp:spPr>
        <a:xfrm>
          <a:off x="6587006" y="347812"/>
          <a:ext cx="4113938" cy="4113938"/>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6404" tIns="30480" rIns="226404"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latin typeface="Calibri"/>
              <a:cs typeface="Calibri"/>
            </a:rPr>
            <a:t>Commitment fee, applied from the date of committed to until the date of discounting.</a:t>
          </a:r>
        </a:p>
      </dsp:txBody>
      <dsp:txXfrm>
        <a:off x="7189478" y="950284"/>
        <a:ext cx="2908994" cy="290899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A730F2-EE1A-4BB7-BB4D-08A1442CA6F3}">
      <dsp:nvSpPr>
        <dsp:cNvPr id="0" name=""/>
        <dsp:cNvSpPr/>
      </dsp:nvSpPr>
      <dsp:spPr>
        <a:xfrm>
          <a:off x="4316" y="0"/>
          <a:ext cx="795096" cy="7950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53025A-4B28-4DD9-A752-949B681E5C4C}">
      <dsp:nvSpPr>
        <dsp:cNvPr id="0" name=""/>
        <dsp:cNvSpPr/>
      </dsp:nvSpPr>
      <dsp:spPr>
        <a:xfrm>
          <a:off x="83826" y="79509"/>
          <a:ext cx="636076" cy="636076"/>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861DD2-BA6D-44A4-87FD-783E6DD07ADE}">
      <dsp:nvSpPr>
        <dsp:cNvPr id="0" name=""/>
        <dsp:cNvSpPr/>
      </dsp:nvSpPr>
      <dsp:spPr>
        <a:xfrm>
          <a:off x="223292" y="882360"/>
          <a:ext cx="4063237" cy="3346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1066800">
            <a:lnSpc>
              <a:spcPct val="90000"/>
            </a:lnSpc>
            <a:spcBef>
              <a:spcPct val="0"/>
            </a:spcBef>
            <a:spcAft>
              <a:spcPct val="35000"/>
            </a:spcAft>
            <a:buNone/>
          </a:pPr>
          <a:r>
            <a:rPr lang="en-US" sz="2400" kern="1200" dirty="0">
              <a:latin typeface="+mn-lt"/>
              <a:cs typeface="Calibri"/>
            </a:rPr>
            <a:t>The </a:t>
          </a:r>
          <a:r>
            <a:rPr lang="en-US" sz="2400" kern="1200" dirty="0" err="1">
              <a:latin typeface="+mn-lt"/>
              <a:cs typeface="Calibri"/>
            </a:rPr>
            <a:t>Forfaiter</a:t>
          </a:r>
          <a:r>
            <a:rPr lang="en-US" sz="2400" kern="1200" dirty="0">
              <a:latin typeface="+mn-lt"/>
              <a:cs typeface="Calibri"/>
            </a:rPr>
            <a:t> needs to know about the buyer his nationality, goods being sold; detail of the value and currency of the contract; and the date and duration of the contract, including the credit period and number and timing of payments (including any interest rate already agreed with the buyer).</a:t>
          </a:r>
          <a:endParaRPr lang="en-IN" sz="2400" kern="1200" dirty="0">
            <a:latin typeface="+mn-lt"/>
          </a:endParaRPr>
        </a:p>
      </dsp:txBody>
      <dsp:txXfrm>
        <a:off x="223292" y="882360"/>
        <a:ext cx="4063237" cy="3346029"/>
      </dsp:txXfrm>
    </dsp:sp>
    <dsp:sp modelId="{086BB3E2-395D-45DE-A643-B757E3398BB8}">
      <dsp:nvSpPr>
        <dsp:cNvPr id="0" name=""/>
        <dsp:cNvSpPr/>
      </dsp:nvSpPr>
      <dsp:spPr>
        <a:xfrm>
          <a:off x="965058" y="0"/>
          <a:ext cx="2352159" cy="795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140" tIns="104140" rIns="104140" bIns="104140" numCol="1" spcCol="1270" anchor="b" anchorCtr="0">
          <a:noAutofit/>
        </a:bodyPr>
        <a:lstStyle/>
        <a:p>
          <a:pPr marL="0" lvl="0" indent="0" algn="l" defTabSz="1822450">
            <a:lnSpc>
              <a:spcPct val="90000"/>
            </a:lnSpc>
            <a:spcBef>
              <a:spcPct val="0"/>
            </a:spcBef>
            <a:spcAft>
              <a:spcPct val="35000"/>
            </a:spcAft>
            <a:buNone/>
          </a:pPr>
          <a:endParaRPr lang="en-IN" sz="4100" kern="1200" dirty="0"/>
        </a:p>
      </dsp:txBody>
      <dsp:txXfrm>
        <a:off x="965058" y="0"/>
        <a:ext cx="2352159" cy="795096"/>
      </dsp:txXfrm>
    </dsp:sp>
    <dsp:sp modelId="{A9A70197-2ED6-4824-AA8F-F3E7FFED78BF}">
      <dsp:nvSpPr>
        <dsp:cNvPr id="0" name=""/>
        <dsp:cNvSpPr/>
      </dsp:nvSpPr>
      <dsp:spPr>
        <a:xfrm>
          <a:off x="4338401" y="0"/>
          <a:ext cx="795096" cy="7950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DFEDE-2A9C-4722-967B-5C1C3505396E}">
      <dsp:nvSpPr>
        <dsp:cNvPr id="0" name=""/>
        <dsp:cNvSpPr/>
      </dsp:nvSpPr>
      <dsp:spPr>
        <a:xfrm>
          <a:off x="4417911" y="79509"/>
          <a:ext cx="636076" cy="636076"/>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B7F185-1831-4815-8E29-A08AA781DF35}">
      <dsp:nvSpPr>
        <dsp:cNvPr id="0" name=""/>
        <dsp:cNvSpPr/>
      </dsp:nvSpPr>
      <dsp:spPr>
        <a:xfrm>
          <a:off x="4991668" y="2591067"/>
          <a:ext cx="2352159" cy="795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latin typeface="+mn-lt"/>
              <a:cs typeface="Calibri"/>
            </a:rPr>
            <a:t>the knowledge of debt evidence (either promissory notes, bills of exchange, letters of credit) is important.</a:t>
          </a:r>
          <a:endParaRPr lang="en-IN" sz="2400" kern="1200" dirty="0">
            <a:latin typeface="+mn-lt"/>
          </a:endParaRPr>
        </a:p>
      </dsp:txBody>
      <dsp:txXfrm>
        <a:off x="4991668" y="2591067"/>
        <a:ext cx="2352159" cy="795096"/>
      </dsp:txXfrm>
    </dsp:sp>
    <dsp:sp modelId="{929E53F7-BE92-402E-B80F-B7AD3A7A397E}">
      <dsp:nvSpPr>
        <dsp:cNvPr id="0" name=""/>
        <dsp:cNvSpPr/>
      </dsp:nvSpPr>
      <dsp:spPr>
        <a:xfrm>
          <a:off x="7816947" y="0"/>
          <a:ext cx="795096" cy="79509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3974B8-F35F-41D2-95F6-96A635EC2F2C}">
      <dsp:nvSpPr>
        <dsp:cNvPr id="0" name=""/>
        <dsp:cNvSpPr/>
      </dsp:nvSpPr>
      <dsp:spPr>
        <a:xfrm>
          <a:off x="7896457" y="79509"/>
          <a:ext cx="636076" cy="636076"/>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C02CA6-0F49-4CC7-ABB1-76BEA0F474A8}">
      <dsp:nvSpPr>
        <dsp:cNvPr id="0" name=""/>
        <dsp:cNvSpPr/>
      </dsp:nvSpPr>
      <dsp:spPr>
        <a:xfrm>
          <a:off x="8269104" y="1204022"/>
          <a:ext cx="2352159" cy="795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b" anchorCtr="0">
          <a:noAutofit/>
        </a:bodyPr>
        <a:lstStyle/>
        <a:p>
          <a:pPr marL="0" lvl="0" indent="0" algn="l" defTabSz="1066800">
            <a:lnSpc>
              <a:spcPct val="90000"/>
            </a:lnSpc>
            <a:spcBef>
              <a:spcPct val="0"/>
            </a:spcBef>
            <a:spcAft>
              <a:spcPct val="35000"/>
            </a:spcAft>
            <a:buNone/>
          </a:pPr>
          <a:r>
            <a:rPr lang="en-US" sz="2400" kern="1200" dirty="0">
              <a:latin typeface="Calibri"/>
              <a:cs typeface="Calibri"/>
            </a:rPr>
            <a:t>the identity of the guarantor of payment.</a:t>
          </a:r>
          <a:endParaRPr lang="en-IN" sz="2400" kern="1200" dirty="0"/>
        </a:p>
      </dsp:txBody>
      <dsp:txXfrm>
        <a:off x="8269104" y="1204022"/>
        <a:ext cx="2352159" cy="79509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BA799-155B-4790-A0E8-14507F20535A}">
      <dsp:nvSpPr>
        <dsp:cNvPr id="0" name=""/>
        <dsp:cNvSpPr/>
      </dsp:nvSpPr>
      <dsp:spPr>
        <a:xfrm rot="16200000">
          <a:off x="0" y="285027"/>
          <a:ext cx="4845360" cy="4845360"/>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cs typeface="Calibri"/>
            </a:rPr>
            <a:t>the level of interest rates relevant to the currency of the underlying contract at the time of the </a:t>
          </a:r>
          <a:r>
            <a:rPr lang="en-US" sz="2400" kern="1200" dirty="0" err="1">
              <a:latin typeface="Calibri"/>
              <a:cs typeface="Calibri"/>
            </a:rPr>
            <a:t>Forfaite</a:t>
          </a:r>
          <a:r>
            <a:rPr lang="en-US" sz="2400" kern="1200" dirty="0">
              <a:latin typeface="Calibri"/>
              <a:cs typeface="Calibri"/>
            </a:rPr>
            <a:t> Commitment.</a:t>
          </a:r>
          <a:endParaRPr lang="en-IN" sz="2400" kern="1200" dirty="0"/>
        </a:p>
      </dsp:txBody>
      <dsp:txXfrm rot="5400000">
        <a:off x="0" y="1496367"/>
        <a:ext cx="3997422" cy="2422680"/>
      </dsp:txXfrm>
    </dsp:sp>
    <dsp:sp modelId="{D916A50C-F6B7-4292-89B7-FE3AEC96A3FF}">
      <dsp:nvSpPr>
        <dsp:cNvPr id="0" name=""/>
        <dsp:cNvSpPr/>
      </dsp:nvSpPr>
      <dsp:spPr>
        <a:xfrm rot="5400000">
          <a:off x="5116939" y="285027"/>
          <a:ext cx="4845360" cy="4845360"/>
        </a:xfrm>
        <a:prstGeom prst="downArrow">
          <a:avLst>
            <a:gd name="adj1" fmla="val 50000"/>
            <a:gd name="adj2" fmla="val 35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Font typeface="+mj-lt"/>
            <a:buNone/>
          </a:pPr>
          <a:r>
            <a:rPr lang="en-US" sz="2400" kern="1200" dirty="0">
              <a:latin typeface="Calibri"/>
              <a:cs typeface="Calibri"/>
            </a:rPr>
            <a:t>the credit risks related to the importing country and to the availing (or guaranteeing) bank</a:t>
          </a:r>
          <a:endParaRPr lang="en-IN" sz="2400" kern="1200" dirty="0"/>
        </a:p>
      </dsp:txBody>
      <dsp:txXfrm rot="-5400000">
        <a:off x="5964877" y="1496367"/>
        <a:ext cx="3997422" cy="242268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4704D-E35B-4554-8567-C85B728791E7}">
      <dsp:nvSpPr>
        <dsp:cNvPr id="0" name=""/>
        <dsp:cNvSpPr/>
      </dsp:nvSpPr>
      <dsp:spPr>
        <a:xfrm>
          <a:off x="1656302" y="87"/>
          <a:ext cx="3991572" cy="2394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a:cs typeface="Calibri"/>
            </a:rPr>
            <a:t>The Black Sea Trade &amp; Development Bank (BSTDB) lists forfaiting in its list of special products along with underwriting, hedging instruments, financial leasing, and discounting.</a:t>
          </a:r>
          <a:endParaRPr lang="en-US" sz="2100" b="0" i="0" u="none" strike="noStrike" kern="1200" cap="none" baseline="0" noProof="0" dirty="0">
            <a:solidFill>
              <a:srgbClr val="010000"/>
            </a:solidFill>
            <a:latin typeface="Calibri"/>
            <a:cs typeface="Calibri"/>
          </a:endParaRPr>
        </a:p>
      </dsp:txBody>
      <dsp:txXfrm>
        <a:off x="1656302" y="87"/>
        <a:ext cx="3991572" cy="2394943"/>
      </dsp:txXfrm>
    </dsp:sp>
    <dsp:sp modelId="{D505E87C-995C-4A0C-B4D3-6709A0474A89}">
      <dsp:nvSpPr>
        <dsp:cNvPr id="0" name=""/>
        <dsp:cNvSpPr/>
      </dsp:nvSpPr>
      <dsp:spPr>
        <a:xfrm>
          <a:off x="6047032" y="87"/>
          <a:ext cx="3991572" cy="2394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a:cs typeface="Calibri"/>
            </a:rPr>
            <a:t>BSTDB was established as a source of financing for development projects by 11 founding countries—Albania, Armenia, Azerbaijan, Bulgaria, Georgia, Greece, Moldova, Romania, Russia, Turkey, and Ukraine.</a:t>
          </a:r>
        </a:p>
      </dsp:txBody>
      <dsp:txXfrm>
        <a:off x="6047032" y="87"/>
        <a:ext cx="3991572" cy="2394943"/>
      </dsp:txXfrm>
    </dsp:sp>
    <dsp:sp modelId="{704D7BFD-7819-40DC-BCA7-1FCC782FC5FC}">
      <dsp:nvSpPr>
        <dsp:cNvPr id="0" name=""/>
        <dsp:cNvSpPr/>
      </dsp:nvSpPr>
      <dsp:spPr>
        <a:xfrm>
          <a:off x="1656302" y="2794187"/>
          <a:ext cx="3991572" cy="2394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a:cs typeface="Calibri"/>
            </a:rPr>
            <a:t>The minimum operation size that BSTDB will finance through forfaiting is euro 5 million with a repayment period of one to five years. </a:t>
          </a:r>
          <a:br>
            <a:rPr lang="en-US" sz="2100" kern="1200" dirty="0">
              <a:latin typeface="Calibri"/>
              <a:cs typeface="Calibri"/>
            </a:rPr>
          </a:br>
          <a:endParaRPr lang="en-US" sz="2100" kern="1200" dirty="0">
            <a:latin typeface="Calibri"/>
            <a:cs typeface="Calibri"/>
          </a:endParaRPr>
        </a:p>
      </dsp:txBody>
      <dsp:txXfrm>
        <a:off x="1656302" y="2794187"/>
        <a:ext cx="3991572" cy="2394943"/>
      </dsp:txXfrm>
    </dsp:sp>
    <dsp:sp modelId="{8B093CC7-4C6A-4A0C-86D9-E204494E041A}">
      <dsp:nvSpPr>
        <dsp:cNvPr id="0" name=""/>
        <dsp:cNvSpPr/>
      </dsp:nvSpPr>
      <dsp:spPr>
        <a:xfrm>
          <a:off x="6047032" y="2794187"/>
          <a:ext cx="3991572" cy="239494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alibri"/>
              <a:cs typeface="Calibri"/>
            </a:rPr>
            <a:t>The bank may also apply option, commitment, termination, or discount rate fees.</a:t>
          </a:r>
        </a:p>
      </dsp:txBody>
      <dsp:txXfrm>
        <a:off x="6047032" y="2794187"/>
        <a:ext cx="3991572" cy="23949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4C102-8061-4F04-9B4E-FB1C1C1C0800}">
      <dsp:nvSpPr>
        <dsp:cNvPr id="0" name=""/>
        <dsp:cNvSpPr/>
      </dsp:nvSpPr>
      <dsp:spPr>
        <a:xfrm rot="5400000">
          <a:off x="6888393" y="-3247952"/>
          <a:ext cx="1733549" cy="8230778"/>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Factoring is a complete transfer of ownership which leads to the factor taking over the management of a firm’s sales ledger and credit control</a:t>
          </a:r>
          <a:endParaRPr lang="en-IN" sz="2000" kern="1200" dirty="0"/>
        </a:p>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In invoice discounting the control of sales ledgers and collecting payments from customers is retained by the firm thus making the customers unaware of the drawn agreement between the two parties.</a:t>
          </a:r>
          <a:endParaRPr lang="en-IN" sz="2000" kern="1200" dirty="0"/>
        </a:p>
      </dsp:txBody>
      <dsp:txXfrm rot="-5400000">
        <a:off x="3639779" y="85287"/>
        <a:ext cx="8146153" cy="1564299"/>
      </dsp:txXfrm>
    </dsp:sp>
    <dsp:sp modelId="{239F7A28-B559-4980-9145-6670F9BAD436}">
      <dsp:nvSpPr>
        <dsp:cNvPr id="0" name=""/>
        <dsp:cNvSpPr/>
      </dsp:nvSpPr>
      <dsp:spPr>
        <a:xfrm>
          <a:off x="142" y="307185"/>
          <a:ext cx="3639636" cy="112050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Management and Control</a:t>
          </a:r>
        </a:p>
      </dsp:txBody>
      <dsp:txXfrm>
        <a:off x="54840" y="361883"/>
        <a:ext cx="3530240" cy="1011105"/>
      </dsp:txXfrm>
    </dsp:sp>
    <dsp:sp modelId="{B2865686-98CA-48CD-8312-A91EA0057999}">
      <dsp:nvSpPr>
        <dsp:cNvPr id="0" name=""/>
        <dsp:cNvSpPr/>
      </dsp:nvSpPr>
      <dsp:spPr>
        <a:xfrm rot="5400000">
          <a:off x="6891512" y="-1408077"/>
          <a:ext cx="1733549" cy="823482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In factoring advance or immediate funds are given for the outstanding accounts receivables and adjustments are made on a day to day basis. </a:t>
          </a:r>
          <a:endParaRPr lang="en-IN" sz="2000" kern="1200" dirty="0"/>
        </a:p>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In invoice discounting as the sales ledger is managed by the firm itself, larger adjustments (like monthly) are made which may be difficult to deal with.</a:t>
          </a:r>
          <a:endParaRPr lang="en-IN" sz="2000" kern="1200" dirty="0"/>
        </a:p>
      </dsp:txBody>
      <dsp:txXfrm rot="-5400000">
        <a:off x="3640877" y="1927183"/>
        <a:ext cx="8150195" cy="1564299"/>
      </dsp:txXfrm>
    </dsp:sp>
    <dsp:sp modelId="{EF4B0EB4-B04A-4C8F-B4C3-12B4D88713B2}">
      <dsp:nvSpPr>
        <dsp:cNvPr id="0" name=""/>
        <dsp:cNvSpPr/>
      </dsp:nvSpPr>
      <dsp:spPr>
        <a:xfrm>
          <a:off x="142" y="2174879"/>
          <a:ext cx="3633579" cy="1068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Adjustments and Advances</a:t>
          </a:r>
        </a:p>
      </dsp:txBody>
      <dsp:txXfrm>
        <a:off x="52322" y="2227059"/>
        <a:ext cx="3529219" cy="964546"/>
      </dsp:txXfrm>
    </dsp:sp>
    <dsp:sp modelId="{08F248CA-78FF-4F78-B47E-BD64B8C3B68E}">
      <dsp:nvSpPr>
        <dsp:cNvPr id="0" name=""/>
        <dsp:cNvSpPr/>
      </dsp:nvSpPr>
      <dsp:spPr>
        <a:xfrm rot="5400000">
          <a:off x="6895008" y="437457"/>
          <a:ext cx="1733549" cy="82275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Factoring is less risky compared to invoice discounting as the factor assumes ownership of credit control and collection process.</a:t>
          </a:r>
          <a:endParaRPr lang="en-IN" sz="2000" kern="1200" dirty="0"/>
        </a:p>
        <a:p>
          <a:pPr marL="228600" lvl="1" indent="-228600" algn="l" defTabSz="889000">
            <a:lnSpc>
              <a:spcPct val="90000"/>
            </a:lnSpc>
            <a:spcBef>
              <a:spcPct val="0"/>
            </a:spcBef>
            <a:spcAft>
              <a:spcPct val="15000"/>
            </a:spcAft>
            <a:buFont typeface="Wingdings" panose="05000000000000000000" pitchFamily="2" charset="2"/>
            <a:buChar char="q"/>
          </a:pPr>
          <a:r>
            <a:rPr lang="en-US" sz="2000" b="0" i="0" u="none" kern="1200" dirty="0"/>
            <a:t> There is no direct control for the lender in case of invoice discounting.</a:t>
          </a:r>
          <a:endParaRPr lang="en-IN" sz="2000" kern="1200" dirty="0"/>
        </a:p>
      </dsp:txBody>
      <dsp:txXfrm rot="-5400000">
        <a:off x="3648011" y="3769080"/>
        <a:ext cx="8142919" cy="1564299"/>
      </dsp:txXfrm>
    </dsp:sp>
    <dsp:sp modelId="{82748C43-AC0A-41D2-A878-195FEC4E7292}">
      <dsp:nvSpPr>
        <dsp:cNvPr id="0" name=""/>
        <dsp:cNvSpPr/>
      </dsp:nvSpPr>
      <dsp:spPr>
        <a:xfrm>
          <a:off x="0" y="4073950"/>
          <a:ext cx="3647867" cy="96651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IN" sz="3200" b="1" kern="1200" dirty="0"/>
            <a:t>Risks Assumed</a:t>
          </a:r>
        </a:p>
      </dsp:txBody>
      <dsp:txXfrm>
        <a:off x="47182" y="4121132"/>
        <a:ext cx="3553503" cy="8721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62D0C-89AC-489A-8C80-55AC9C60814E}">
      <dsp:nvSpPr>
        <dsp:cNvPr id="0" name=""/>
        <dsp:cNvSpPr/>
      </dsp:nvSpPr>
      <dsp:spPr>
        <a:xfrm>
          <a:off x="0" y="0"/>
          <a:ext cx="7840930" cy="813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solidFill>
                <a:schemeClr val="bg1"/>
              </a:solidFill>
            </a:rPr>
            <a:t>1. Client sells some goods to the customer and generates an invoice to the customer</a:t>
          </a:r>
          <a:endParaRPr lang="en-IN" sz="2400" kern="1200" dirty="0">
            <a:solidFill>
              <a:schemeClr val="bg1"/>
            </a:solidFill>
          </a:endParaRPr>
        </a:p>
      </dsp:txBody>
      <dsp:txXfrm>
        <a:off x="23819" y="23819"/>
        <a:ext cx="6868229" cy="765604"/>
      </dsp:txXfrm>
    </dsp:sp>
    <dsp:sp modelId="{432CB07E-9221-461B-A2C3-C0B4EE710ABE}">
      <dsp:nvSpPr>
        <dsp:cNvPr id="0" name=""/>
        <dsp:cNvSpPr/>
      </dsp:nvSpPr>
      <dsp:spPr>
        <a:xfrm>
          <a:off x="585524" y="926192"/>
          <a:ext cx="7840930" cy="813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solidFill>
                <a:schemeClr val="bg1"/>
              </a:solidFill>
            </a:rPr>
            <a:t>2. The client submits the invoice to get funding from the factor. The invoice sent is verified by the factor</a:t>
          </a:r>
          <a:endParaRPr lang="en-IN" sz="2400" kern="1200" dirty="0">
            <a:solidFill>
              <a:schemeClr val="bg1"/>
            </a:solidFill>
          </a:endParaRPr>
        </a:p>
      </dsp:txBody>
      <dsp:txXfrm>
        <a:off x="609343" y="950011"/>
        <a:ext cx="6679161" cy="765604"/>
      </dsp:txXfrm>
    </dsp:sp>
    <dsp:sp modelId="{54AA7DDC-7599-40AA-96C6-D19D6BD7075A}">
      <dsp:nvSpPr>
        <dsp:cNvPr id="0" name=""/>
        <dsp:cNvSpPr/>
      </dsp:nvSpPr>
      <dsp:spPr>
        <a:xfrm>
          <a:off x="1171048" y="1852384"/>
          <a:ext cx="7840930" cy="813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solidFill>
                <a:schemeClr val="bg1"/>
              </a:solidFill>
            </a:rPr>
            <a:t>3. After successful verification, the factor pays a discounted amount (around 80%) to the client firm</a:t>
          </a:r>
          <a:endParaRPr lang="en-IN" sz="2400" kern="1200" dirty="0">
            <a:solidFill>
              <a:schemeClr val="bg1"/>
            </a:solidFill>
          </a:endParaRPr>
        </a:p>
      </dsp:txBody>
      <dsp:txXfrm>
        <a:off x="1194867" y="1876203"/>
        <a:ext cx="6679161" cy="765604"/>
      </dsp:txXfrm>
    </dsp:sp>
    <dsp:sp modelId="{4EAACBD4-2E10-4190-8892-F0E282FFBD23}">
      <dsp:nvSpPr>
        <dsp:cNvPr id="0" name=""/>
        <dsp:cNvSpPr/>
      </dsp:nvSpPr>
      <dsp:spPr>
        <a:xfrm>
          <a:off x="1756572" y="2778577"/>
          <a:ext cx="7840930" cy="813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solidFill>
                <a:schemeClr val="bg1"/>
              </a:solidFill>
            </a:rPr>
            <a:t>4. After some time (factoring period), the customer makes the invoice payment to the factor</a:t>
          </a:r>
          <a:endParaRPr lang="en-IN" sz="2400" kern="1200" dirty="0">
            <a:solidFill>
              <a:schemeClr val="bg1"/>
            </a:solidFill>
          </a:endParaRPr>
        </a:p>
      </dsp:txBody>
      <dsp:txXfrm>
        <a:off x="1780391" y="2802396"/>
        <a:ext cx="6679161" cy="765604"/>
      </dsp:txXfrm>
    </dsp:sp>
    <dsp:sp modelId="{097F458D-0251-427F-A88B-16B883AAB2B5}">
      <dsp:nvSpPr>
        <dsp:cNvPr id="0" name=""/>
        <dsp:cNvSpPr/>
      </dsp:nvSpPr>
      <dsp:spPr>
        <a:xfrm>
          <a:off x="2342096" y="3704769"/>
          <a:ext cx="7840930" cy="81324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solidFill>
                <a:schemeClr val="bg1"/>
              </a:solidFill>
            </a:rPr>
            <a:t>5. The factor pays the remaining amount to the client after receiving payment from the customer</a:t>
          </a:r>
          <a:endParaRPr lang="en-IN" sz="2400" kern="1200" dirty="0">
            <a:solidFill>
              <a:schemeClr val="bg1"/>
            </a:solidFill>
          </a:endParaRPr>
        </a:p>
      </dsp:txBody>
      <dsp:txXfrm>
        <a:off x="2365915" y="3728588"/>
        <a:ext cx="6679161" cy="765604"/>
      </dsp:txXfrm>
    </dsp:sp>
    <dsp:sp modelId="{52B4F0FB-6CEB-425A-9EB9-6A8A234D372D}">
      <dsp:nvSpPr>
        <dsp:cNvPr id="0" name=""/>
        <dsp:cNvSpPr/>
      </dsp:nvSpPr>
      <dsp:spPr>
        <a:xfrm>
          <a:off x="7312323" y="594118"/>
          <a:ext cx="528607" cy="5286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7431260" y="594118"/>
        <a:ext cx="290733" cy="397777"/>
      </dsp:txXfrm>
    </dsp:sp>
    <dsp:sp modelId="{AE6916E3-BFC4-4EA7-AFF1-9221D47BE7BB}">
      <dsp:nvSpPr>
        <dsp:cNvPr id="0" name=""/>
        <dsp:cNvSpPr/>
      </dsp:nvSpPr>
      <dsp:spPr>
        <a:xfrm>
          <a:off x="7897847" y="1520311"/>
          <a:ext cx="528607" cy="5286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8016784" y="1520311"/>
        <a:ext cx="290733" cy="397777"/>
      </dsp:txXfrm>
    </dsp:sp>
    <dsp:sp modelId="{33C8E856-B748-4F4E-94AE-323A47A2E2D4}">
      <dsp:nvSpPr>
        <dsp:cNvPr id="0" name=""/>
        <dsp:cNvSpPr/>
      </dsp:nvSpPr>
      <dsp:spPr>
        <a:xfrm>
          <a:off x="8483371" y="2432949"/>
          <a:ext cx="528607" cy="5286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8602308" y="2432949"/>
        <a:ext cx="290733" cy="397777"/>
      </dsp:txXfrm>
    </dsp:sp>
    <dsp:sp modelId="{275A910E-0587-4AF1-B06A-4688FB159114}">
      <dsp:nvSpPr>
        <dsp:cNvPr id="0" name=""/>
        <dsp:cNvSpPr/>
      </dsp:nvSpPr>
      <dsp:spPr>
        <a:xfrm>
          <a:off x="9068895" y="3368177"/>
          <a:ext cx="528607" cy="528607"/>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p>
      </dsp:txBody>
      <dsp:txXfrm>
        <a:off x="9187832" y="3368177"/>
        <a:ext cx="290733" cy="3977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02D-48BC-497C-B7BC-EC972C414439}">
      <dsp:nvSpPr>
        <dsp:cNvPr id="0" name=""/>
        <dsp:cNvSpPr/>
      </dsp:nvSpPr>
      <dsp:spPr>
        <a:xfrm>
          <a:off x="3497" y="30937"/>
          <a:ext cx="3409787" cy="11666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Recourse Factoring</a:t>
          </a:r>
        </a:p>
      </dsp:txBody>
      <dsp:txXfrm>
        <a:off x="3497" y="30937"/>
        <a:ext cx="3409787" cy="1166613"/>
      </dsp:txXfrm>
    </dsp:sp>
    <dsp:sp modelId="{69FFF343-BFFE-4A53-8390-579E8AF74E64}">
      <dsp:nvSpPr>
        <dsp:cNvPr id="0" name=""/>
        <dsp:cNvSpPr/>
      </dsp:nvSpPr>
      <dsp:spPr>
        <a:xfrm>
          <a:off x="3497" y="1197551"/>
          <a:ext cx="3409787" cy="43089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No protection of bad debts is provided. </a:t>
          </a:r>
          <a:endParaRPr lang="en-IN" sz="2300" kern="1200" dirty="0"/>
        </a:p>
        <a:p>
          <a:pPr marL="228600" lvl="1" indent="-228600" algn="l" defTabSz="1022350">
            <a:lnSpc>
              <a:spcPct val="90000"/>
            </a:lnSpc>
            <a:spcBef>
              <a:spcPct val="0"/>
            </a:spcBef>
            <a:spcAft>
              <a:spcPct val="15000"/>
            </a:spcAft>
            <a:buChar char="•"/>
          </a:pPr>
          <a:r>
            <a:rPr lang="en-US" sz="2300" b="0" i="0" u="none" kern="1200" dirty="0"/>
            <a:t>If the payment is not made by the customer (or buyer) or default is incurred, then the client is responsible for any loss incurred by the factor.</a:t>
          </a:r>
          <a:endParaRPr lang="en-IN" sz="2300" kern="1200" dirty="0"/>
        </a:p>
      </dsp:txBody>
      <dsp:txXfrm>
        <a:off x="3497" y="1197551"/>
        <a:ext cx="3409787" cy="4308963"/>
      </dsp:txXfrm>
    </dsp:sp>
    <dsp:sp modelId="{6249AF0D-5E10-4205-84C8-B2919244E044}">
      <dsp:nvSpPr>
        <dsp:cNvPr id="0" name=""/>
        <dsp:cNvSpPr/>
      </dsp:nvSpPr>
      <dsp:spPr>
        <a:xfrm>
          <a:off x="3890654" y="30937"/>
          <a:ext cx="3409787" cy="11666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Non Recourse Factoring</a:t>
          </a:r>
          <a:endParaRPr lang="en-IN" sz="3200" kern="1200" dirty="0"/>
        </a:p>
      </dsp:txBody>
      <dsp:txXfrm>
        <a:off x="3890654" y="30937"/>
        <a:ext cx="3409787" cy="1166613"/>
      </dsp:txXfrm>
    </dsp:sp>
    <dsp:sp modelId="{6AE2E99C-6B40-4D9B-ACFB-2AF7B4657EAE}">
      <dsp:nvSpPr>
        <dsp:cNvPr id="0" name=""/>
        <dsp:cNvSpPr/>
      </dsp:nvSpPr>
      <dsp:spPr>
        <a:xfrm>
          <a:off x="3890654" y="1197551"/>
          <a:ext cx="3409787" cy="43089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Denotes absolute responsibility for the factor and it is not entitled to any payments from the client in case of debtors default. </a:t>
          </a:r>
          <a:endParaRPr lang="en-IN" sz="2300" kern="1200" dirty="0"/>
        </a:p>
        <a:p>
          <a:pPr marL="228600" lvl="1" indent="-228600" algn="l" defTabSz="1022350">
            <a:lnSpc>
              <a:spcPct val="90000"/>
            </a:lnSpc>
            <a:spcBef>
              <a:spcPct val="0"/>
            </a:spcBef>
            <a:spcAft>
              <a:spcPct val="15000"/>
            </a:spcAft>
            <a:buChar char="•"/>
          </a:pPr>
          <a:r>
            <a:rPr lang="en-US" sz="2300" b="0" i="0" u="none" kern="1200" dirty="0"/>
            <a:t>This is generally more expensive than recourse factoring as it provides protection to clients from bad debts.</a:t>
          </a:r>
          <a:endParaRPr lang="en-IN" sz="2300" kern="1200" dirty="0"/>
        </a:p>
      </dsp:txBody>
      <dsp:txXfrm>
        <a:off x="3890654" y="1197551"/>
        <a:ext cx="3409787" cy="4308963"/>
      </dsp:txXfrm>
    </dsp:sp>
    <dsp:sp modelId="{76273286-7902-4408-9738-27318EB20F5A}">
      <dsp:nvSpPr>
        <dsp:cNvPr id="0" name=""/>
        <dsp:cNvSpPr/>
      </dsp:nvSpPr>
      <dsp:spPr>
        <a:xfrm>
          <a:off x="7777811" y="30937"/>
          <a:ext cx="3409787" cy="116661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i="0" u="none" kern="1200" dirty="0"/>
            <a:t>Advance Factoring</a:t>
          </a:r>
          <a:endParaRPr lang="en-IN" sz="3200" b="1" kern="1200" dirty="0"/>
        </a:p>
      </dsp:txBody>
      <dsp:txXfrm>
        <a:off x="7777811" y="30937"/>
        <a:ext cx="3409787" cy="1166613"/>
      </dsp:txXfrm>
    </dsp:sp>
    <dsp:sp modelId="{18F31C5A-DFC6-4D1D-A0DF-11D35B34541A}">
      <dsp:nvSpPr>
        <dsp:cNvPr id="0" name=""/>
        <dsp:cNvSpPr/>
      </dsp:nvSpPr>
      <dsp:spPr>
        <a:xfrm>
          <a:off x="7777811" y="1197551"/>
          <a:ext cx="3409787" cy="4308963"/>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Involves payment of a predetermined portion of the debt (75%-90%) in advance at an agreed rate of interest.</a:t>
          </a:r>
          <a:endParaRPr lang="en-IN" sz="2300" kern="1200" dirty="0"/>
        </a:p>
        <a:p>
          <a:pPr marL="228600" lvl="1" indent="-228600" algn="l" defTabSz="1022350">
            <a:lnSpc>
              <a:spcPct val="90000"/>
            </a:lnSpc>
            <a:spcBef>
              <a:spcPct val="0"/>
            </a:spcBef>
            <a:spcAft>
              <a:spcPct val="15000"/>
            </a:spcAft>
            <a:buChar char="•"/>
          </a:pPr>
          <a:r>
            <a:rPr lang="en-US" sz="2300" b="0" i="0" u="none" kern="1200" dirty="0"/>
            <a:t>The client is responsible for making interest payments and the interest rate is determined on duration, credit standing of client etc.</a:t>
          </a:r>
          <a:endParaRPr lang="en-IN" sz="2300" kern="1200" dirty="0"/>
        </a:p>
      </dsp:txBody>
      <dsp:txXfrm>
        <a:off x="7777811" y="1197551"/>
        <a:ext cx="3409787" cy="43089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02D-48BC-497C-B7BC-EC972C414439}">
      <dsp:nvSpPr>
        <dsp:cNvPr id="0" name=""/>
        <dsp:cNvSpPr/>
      </dsp:nvSpPr>
      <dsp:spPr>
        <a:xfrm>
          <a:off x="19459" y="-189627"/>
          <a:ext cx="3630640" cy="11795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Bank Participation Factoring</a:t>
          </a:r>
        </a:p>
      </dsp:txBody>
      <dsp:txXfrm>
        <a:off x="19459" y="-189627"/>
        <a:ext cx="3630640" cy="1179561"/>
      </dsp:txXfrm>
    </dsp:sp>
    <dsp:sp modelId="{69FFF343-BFFE-4A53-8390-579E8AF74E64}">
      <dsp:nvSpPr>
        <dsp:cNvPr id="0" name=""/>
        <dsp:cNvSpPr/>
      </dsp:nvSpPr>
      <dsp:spPr>
        <a:xfrm>
          <a:off x="6064" y="989934"/>
          <a:ext cx="3657429" cy="43949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A type of advance factoring.</a:t>
          </a:r>
          <a:endParaRPr lang="en-IN" sz="2300" kern="1200" dirty="0"/>
        </a:p>
        <a:p>
          <a:pPr marL="228600" lvl="1" indent="-228600" algn="l" defTabSz="1022350">
            <a:lnSpc>
              <a:spcPct val="90000"/>
            </a:lnSpc>
            <a:spcBef>
              <a:spcPct val="0"/>
            </a:spcBef>
            <a:spcAft>
              <a:spcPct val="15000"/>
            </a:spcAft>
            <a:buChar char="•"/>
          </a:pPr>
          <a:r>
            <a:rPr lang="en-US" sz="2300" b="0" i="0" u="none" kern="1200" dirty="0"/>
            <a:t>This involves the bank offering an advance to the client to finance a portion of the factor reserve i.e. factor debt and the advance provided by the factor.</a:t>
          </a:r>
          <a:endParaRPr lang="en-IN" sz="2300" kern="1200" dirty="0"/>
        </a:p>
      </dsp:txBody>
      <dsp:txXfrm>
        <a:off x="6064" y="989934"/>
        <a:ext cx="3657429" cy="4394967"/>
      </dsp:txXfrm>
    </dsp:sp>
    <dsp:sp modelId="{6249AF0D-5E10-4205-84C8-B2919244E044}">
      <dsp:nvSpPr>
        <dsp:cNvPr id="0" name=""/>
        <dsp:cNvSpPr/>
      </dsp:nvSpPr>
      <dsp:spPr>
        <a:xfrm>
          <a:off x="4096951" y="-189627"/>
          <a:ext cx="3139455" cy="11795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Collection Factoring</a:t>
          </a:r>
          <a:endParaRPr lang="en-IN" sz="3200" kern="1200" dirty="0"/>
        </a:p>
      </dsp:txBody>
      <dsp:txXfrm>
        <a:off x="4096951" y="-189627"/>
        <a:ext cx="3139455" cy="1179561"/>
      </dsp:txXfrm>
    </dsp:sp>
    <dsp:sp modelId="{6AE2E99C-6B40-4D9B-ACFB-2AF7B4657EAE}">
      <dsp:nvSpPr>
        <dsp:cNvPr id="0" name=""/>
        <dsp:cNvSpPr/>
      </dsp:nvSpPr>
      <dsp:spPr>
        <a:xfrm>
          <a:off x="4084958" y="989934"/>
          <a:ext cx="3163441" cy="43949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No pre-payment is made to the client.</a:t>
          </a:r>
          <a:endParaRPr lang="en-IN" sz="2300" kern="1200" dirty="0"/>
        </a:p>
        <a:p>
          <a:pPr marL="228600" lvl="1" indent="-228600" algn="l" defTabSz="1022350">
            <a:lnSpc>
              <a:spcPct val="90000"/>
            </a:lnSpc>
            <a:spcBef>
              <a:spcPct val="0"/>
            </a:spcBef>
            <a:spcAft>
              <a:spcPct val="15000"/>
            </a:spcAft>
            <a:buChar char="•"/>
          </a:pPr>
          <a:r>
            <a:rPr lang="en-US" sz="2300" b="0" i="0" u="none" kern="1200" dirty="0"/>
            <a:t>The client receives payment at the guaranteed payment date or on the date of collection (whichever comes earlier).</a:t>
          </a:r>
          <a:endParaRPr lang="en-IN" sz="2300" kern="1200" dirty="0"/>
        </a:p>
      </dsp:txBody>
      <dsp:txXfrm>
        <a:off x="4084958" y="989934"/>
        <a:ext cx="3163441" cy="4394967"/>
      </dsp:txXfrm>
    </dsp:sp>
    <dsp:sp modelId="{76273286-7902-4408-9738-27318EB20F5A}">
      <dsp:nvSpPr>
        <dsp:cNvPr id="0" name=""/>
        <dsp:cNvSpPr/>
      </dsp:nvSpPr>
      <dsp:spPr>
        <a:xfrm>
          <a:off x="7673511" y="-189627"/>
          <a:ext cx="3507873" cy="11795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i="0" u="none" kern="1200" dirty="0"/>
            <a:t>Undisclosed Factoring</a:t>
          </a:r>
          <a:endParaRPr lang="en-IN" sz="3200" b="1" kern="1200" dirty="0"/>
        </a:p>
      </dsp:txBody>
      <dsp:txXfrm>
        <a:off x="7673511" y="-189627"/>
        <a:ext cx="3507873" cy="1179561"/>
      </dsp:txXfrm>
    </dsp:sp>
    <dsp:sp modelId="{18F31C5A-DFC6-4D1D-A0DF-11D35B34541A}">
      <dsp:nvSpPr>
        <dsp:cNvPr id="0" name=""/>
        <dsp:cNvSpPr/>
      </dsp:nvSpPr>
      <dsp:spPr>
        <a:xfrm>
          <a:off x="7669864" y="989934"/>
          <a:ext cx="3515166" cy="439496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In notified factoring the debtor is notified of the agreement and is advised to direct their payments to factor and not the firm.</a:t>
          </a:r>
          <a:endParaRPr lang="en-IN" sz="2300" kern="1200" dirty="0"/>
        </a:p>
        <a:p>
          <a:pPr marL="228600" lvl="1" indent="-228600" algn="l" defTabSz="1022350">
            <a:lnSpc>
              <a:spcPct val="90000"/>
            </a:lnSpc>
            <a:spcBef>
              <a:spcPct val="0"/>
            </a:spcBef>
            <a:spcAft>
              <a:spcPct val="15000"/>
            </a:spcAft>
            <a:buChar char="•"/>
          </a:pPr>
          <a:r>
            <a:rPr lang="en-US" sz="2300" b="0" i="0" u="none" kern="1200" dirty="0"/>
            <a:t>In undisclosed factoring, no such information is intimated to the debtors. However they are asked to send their payments to a new address.</a:t>
          </a:r>
          <a:endParaRPr lang="en-IN" sz="2300" kern="1200" dirty="0"/>
        </a:p>
      </dsp:txBody>
      <dsp:txXfrm>
        <a:off x="7669864" y="989934"/>
        <a:ext cx="3515166" cy="439496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64B02D-48BC-497C-B7BC-EC972C414439}">
      <dsp:nvSpPr>
        <dsp:cNvPr id="0" name=""/>
        <dsp:cNvSpPr/>
      </dsp:nvSpPr>
      <dsp:spPr>
        <a:xfrm>
          <a:off x="1503" y="17701"/>
          <a:ext cx="3431644" cy="126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Full Factoring</a:t>
          </a:r>
        </a:p>
      </dsp:txBody>
      <dsp:txXfrm>
        <a:off x="1503" y="17701"/>
        <a:ext cx="3431644" cy="1267200"/>
      </dsp:txXfrm>
    </dsp:sp>
    <dsp:sp modelId="{69FFF343-BFFE-4A53-8390-579E8AF74E64}">
      <dsp:nvSpPr>
        <dsp:cNvPr id="0" name=""/>
        <dsp:cNvSpPr/>
      </dsp:nvSpPr>
      <dsp:spPr>
        <a:xfrm>
          <a:off x="1503" y="1284901"/>
          <a:ext cx="3431644"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Also known as without recourse factoring and is a mixture of other types of factoring.</a:t>
          </a:r>
          <a:endParaRPr lang="en-IN" sz="2300" kern="1200" dirty="0"/>
        </a:p>
        <a:p>
          <a:pPr marL="228600" lvl="1" indent="-228600" algn="l" defTabSz="1022350">
            <a:lnSpc>
              <a:spcPct val="90000"/>
            </a:lnSpc>
            <a:spcBef>
              <a:spcPct val="0"/>
            </a:spcBef>
            <a:spcAft>
              <a:spcPct val="15000"/>
            </a:spcAft>
            <a:buChar char="•"/>
          </a:pPr>
          <a:r>
            <a:rPr lang="en-US" sz="2300" b="0" i="0" u="none" kern="1200" dirty="0"/>
            <a:t>It is the most comprehensive factoring type which offers various services such as debt protection, ledger administration, collection etc.</a:t>
          </a:r>
          <a:endParaRPr lang="en-IN" sz="2300" kern="1200" dirty="0"/>
        </a:p>
      </dsp:txBody>
      <dsp:txXfrm>
        <a:off x="1503" y="1284901"/>
        <a:ext cx="3431644" cy="4234848"/>
      </dsp:txXfrm>
    </dsp:sp>
    <dsp:sp modelId="{6249AF0D-5E10-4205-84C8-B2919244E044}">
      <dsp:nvSpPr>
        <dsp:cNvPr id="0" name=""/>
        <dsp:cNvSpPr/>
      </dsp:nvSpPr>
      <dsp:spPr>
        <a:xfrm>
          <a:off x="3913578" y="17701"/>
          <a:ext cx="3363938" cy="126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kern="1200" dirty="0"/>
            <a:t>Invoice Factoring</a:t>
          </a:r>
          <a:endParaRPr lang="en-IN" sz="3200" kern="1200" dirty="0"/>
        </a:p>
      </dsp:txBody>
      <dsp:txXfrm>
        <a:off x="3913578" y="17701"/>
        <a:ext cx="3363938" cy="1267200"/>
      </dsp:txXfrm>
    </dsp:sp>
    <dsp:sp modelId="{6AE2E99C-6B40-4D9B-ACFB-2AF7B4657EAE}">
      <dsp:nvSpPr>
        <dsp:cNvPr id="0" name=""/>
        <dsp:cNvSpPr/>
      </dsp:nvSpPr>
      <dsp:spPr>
        <a:xfrm>
          <a:off x="3924302" y="1284901"/>
          <a:ext cx="3342490"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This involves only financing the client and no other services making it not so desirable.</a:t>
          </a:r>
          <a:endParaRPr lang="en-IN" sz="2300" kern="1200" dirty="0"/>
        </a:p>
      </dsp:txBody>
      <dsp:txXfrm>
        <a:off x="3924302" y="1284901"/>
        <a:ext cx="3342490" cy="4234848"/>
      </dsp:txXfrm>
    </dsp:sp>
    <dsp:sp modelId="{76273286-7902-4408-9738-27318EB20F5A}">
      <dsp:nvSpPr>
        <dsp:cNvPr id="0" name=""/>
        <dsp:cNvSpPr/>
      </dsp:nvSpPr>
      <dsp:spPr>
        <a:xfrm>
          <a:off x="7757947" y="17701"/>
          <a:ext cx="3431644" cy="1267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130048" rIns="227584" bIns="130048" numCol="1" spcCol="1270" anchor="ctr" anchorCtr="0">
          <a:noAutofit/>
        </a:bodyPr>
        <a:lstStyle/>
        <a:p>
          <a:pPr marL="0" lvl="0" indent="0" algn="ctr" defTabSz="1422400">
            <a:lnSpc>
              <a:spcPct val="90000"/>
            </a:lnSpc>
            <a:spcBef>
              <a:spcPct val="0"/>
            </a:spcBef>
            <a:spcAft>
              <a:spcPct val="35000"/>
            </a:spcAft>
            <a:buNone/>
          </a:pPr>
          <a:r>
            <a:rPr lang="en-IN" sz="3200" b="1" i="0" u="none" kern="1200" dirty="0"/>
            <a:t>Export Factoring</a:t>
          </a:r>
          <a:endParaRPr lang="en-IN" sz="3200" b="1" kern="1200" dirty="0"/>
        </a:p>
      </dsp:txBody>
      <dsp:txXfrm>
        <a:off x="7757947" y="17701"/>
        <a:ext cx="3431644" cy="1267200"/>
      </dsp:txXfrm>
    </dsp:sp>
    <dsp:sp modelId="{18F31C5A-DFC6-4D1D-A0DF-11D35B34541A}">
      <dsp:nvSpPr>
        <dsp:cNvPr id="0" name=""/>
        <dsp:cNvSpPr/>
      </dsp:nvSpPr>
      <dsp:spPr>
        <a:xfrm>
          <a:off x="7757947" y="1284901"/>
          <a:ext cx="3431644" cy="4234848"/>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b="0" i="0" u="none" kern="1200" dirty="0"/>
            <a:t>Also called Cross border or International Factoring.</a:t>
          </a:r>
          <a:endParaRPr lang="en-IN" sz="2300" kern="1200" dirty="0"/>
        </a:p>
        <a:p>
          <a:pPr marL="228600" lvl="1" indent="-228600" algn="l" defTabSz="1022350">
            <a:lnSpc>
              <a:spcPct val="90000"/>
            </a:lnSpc>
            <a:spcBef>
              <a:spcPct val="0"/>
            </a:spcBef>
            <a:spcAft>
              <a:spcPct val="15000"/>
            </a:spcAft>
            <a:buChar char="•"/>
          </a:pPr>
          <a:r>
            <a:rPr lang="en-US" sz="2300" b="0" i="0" u="none" kern="1200" dirty="0"/>
            <a:t>Generally the seller and the buyer are present in two different countries which involves cooperation from two factors namely Export factor (seller’s country) and the Import factor (buyer’s country).</a:t>
          </a:r>
          <a:endParaRPr lang="en-IN" sz="2300" kern="1200" dirty="0"/>
        </a:p>
      </dsp:txBody>
      <dsp:txXfrm>
        <a:off x="7757947" y="1284901"/>
        <a:ext cx="3431644" cy="42348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81DA-5EB7-4B4D-A590-BFB936671F39}">
      <dsp:nvSpPr>
        <dsp:cNvPr id="0" name=""/>
        <dsp:cNvSpPr/>
      </dsp:nvSpPr>
      <dsp:spPr>
        <a:xfrm>
          <a:off x="1867814" y="323765"/>
          <a:ext cx="4551680" cy="4551680"/>
        </a:xfrm>
        <a:prstGeom prst="pie">
          <a:avLst>
            <a:gd name="adj1" fmla="val 16200000"/>
            <a:gd name="adj2" fmla="val 2052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Sales Ledger Management</a:t>
          </a:r>
          <a:endParaRPr lang="en-IN" sz="2100" b="1" kern="1200" dirty="0"/>
        </a:p>
      </dsp:txBody>
      <dsp:txXfrm>
        <a:off x="4201092" y="1003808"/>
        <a:ext cx="1544320" cy="1056640"/>
      </dsp:txXfrm>
    </dsp:sp>
    <dsp:sp modelId="{6F2AFCB6-02E1-4282-8339-A755CADCD759}">
      <dsp:nvSpPr>
        <dsp:cNvPr id="0" name=""/>
        <dsp:cNvSpPr/>
      </dsp:nvSpPr>
      <dsp:spPr>
        <a:xfrm>
          <a:off x="1708505" y="543221"/>
          <a:ext cx="4551680" cy="4551680"/>
        </a:xfrm>
        <a:prstGeom prst="pie">
          <a:avLst>
            <a:gd name="adj1" fmla="val 20520000"/>
            <a:gd name="adj2" fmla="val 324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Advisory Services</a:t>
          </a:r>
          <a:endParaRPr lang="en-IN" sz="2100" b="1" kern="1200" dirty="0"/>
        </a:p>
      </dsp:txBody>
      <dsp:txXfrm>
        <a:off x="4683353" y="2602314"/>
        <a:ext cx="1354666" cy="1143338"/>
      </dsp:txXfrm>
    </dsp:sp>
    <dsp:sp modelId="{72E615BE-8F08-41B1-B3C2-294BD57292AE}">
      <dsp:nvSpPr>
        <dsp:cNvPr id="0" name=""/>
        <dsp:cNvSpPr/>
      </dsp:nvSpPr>
      <dsp:spPr>
        <a:xfrm>
          <a:off x="1708505" y="543221"/>
          <a:ext cx="4551680" cy="4551680"/>
        </a:xfrm>
        <a:prstGeom prst="pie">
          <a:avLst>
            <a:gd name="adj1" fmla="val 3240000"/>
            <a:gd name="adj2" fmla="val 756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Short Term Funding</a:t>
          </a:r>
          <a:endParaRPr lang="en-IN" sz="2100" b="1" kern="1200" dirty="0"/>
        </a:p>
      </dsp:txBody>
      <dsp:txXfrm>
        <a:off x="3171545" y="3956981"/>
        <a:ext cx="1625600" cy="975360"/>
      </dsp:txXfrm>
    </dsp:sp>
    <dsp:sp modelId="{BF3EB91C-F444-4240-9394-841834F5668B}">
      <dsp:nvSpPr>
        <dsp:cNvPr id="0" name=""/>
        <dsp:cNvSpPr/>
      </dsp:nvSpPr>
      <dsp:spPr>
        <a:xfrm>
          <a:off x="1708505" y="543221"/>
          <a:ext cx="4551680" cy="4551680"/>
        </a:xfrm>
        <a:prstGeom prst="pie">
          <a:avLst>
            <a:gd name="adj1" fmla="val 7560000"/>
            <a:gd name="adj2" fmla="val 1188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Credit Control and Protection</a:t>
          </a:r>
          <a:endParaRPr lang="en-IN" sz="2100" b="1" kern="1200" dirty="0"/>
        </a:p>
      </dsp:txBody>
      <dsp:txXfrm>
        <a:off x="1925252" y="2602314"/>
        <a:ext cx="1354666" cy="1143338"/>
      </dsp:txXfrm>
    </dsp:sp>
    <dsp:sp modelId="{692C85AB-9CFD-434C-8319-9AFBFFEFF7B1}">
      <dsp:nvSpPr>
        <dsp:cNvPr id="0" name=""/>
        <dsp:cNvSpPr/>
      </dsp:nvSpPr>
      <dsp:spPr>
        <a:xfrm>
          <a:off x="1708505" y="543221"/>
          <a:ext cx="4551680" cy="4551680"/>
        </a:xfrm>
        <a:prstGeom prst="pie">
          <a:avLst>
            <a:gd name="adj1" fmla="val 11880000"/>
            <a:gd name="adj2" fmla="val 1620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Collection Facility</a:t>
          </a:r>
          <a:endParaRPr lang="en-IN" sz="2100" b="1" kern="1200" dirty="0"/>
        </a:p>
      </dsp:txBody>
      <dsp:txXfrm>
        <a:off x="2372292" y="1236810"/>
        <a:ext cx="1544320" cy="1056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F381DA-5EB7-4B4D-A590-BFB936671F39}">
      <dsp:nvSpPr>
        <dsp:cNvPr id="0" name=""/>
        <dsp:cNvSpPr/>
      </dsp:nvSpPr>
      <dsp:spPr>
        <a:xfrm>
          <a:off x="1867814" y="323765"/>
          <a:ext cx="4551680" cy="4551680"/>
        </a:xfrm>
        <a:prstGeom prst="pie">
          <a:avLst>
            <a:gd name="adj1" fmla="val 16200000"/>
            <a:gd name="adj2" fmla="val 2052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Collection Facility</a:t>
          </a:r>
          <a:endParaRPr lang="en-IN" sz="2100" b="1" kern="1200" dirty="0"/>
        </a:p>
      </dsp:txBody>
      <dsp:txXfrm>
        <a:off x="4201092" y="1003808"/>
        <a:ext cx="1544320" cy="1056640"/>
      </dsp:txXfrm>
    </dsp:sp>
    <dsp:sp modelId="{6F2AFCB6-02E1-4282-8339-A755CADCD759}">
      <dsp:nvSpPr>
        <dsp:cNvPr id="0" name=""/>
        <dsp:cNvSpPr/>
      </dsp:nvSpPr>
      <dsp:spPr>
        <a:xfrm>
          <a:off x="1708505" y="543221"/>
          <a:ext cx="4551680" cy="4551680"/>
        </a:xfrm>
        <a:prstGeom prst="pie">
          <a:avLst>
            <a:gd name="adj1" fmla="val 20520000"/>
            <a:gd name="adj2" fmla="val 324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Sales Ledger </a:t>
          </a:r>
          <a:r>
            <a:rPr lang="en-IN" sz="2100" b="1" i="0" u="none" kern="1200" dirty="0" err="1"/>
            <a:t>Mngmt</a:t>
          </a:r>
          <a:r>
            <a:rPr lang="en-IN" sz="2100" b="1" i="0" u="none" kern="1200" dirty="0"/>
            <a:t>.</a:t>
          </a:r>
          <a:endParaRPr lang="en-IN" sz="2100" b="1" kern="1200" dirty="0"/>
        </a:p>
      </dsp:txBody>
      <dsp:txXfrm>
        <a:off x="4683353" y="2602314"/>
        <a:ext cx="1354666" cy="1143338"/>
      </dsp:txXfrm>
    </dsp:sp>
    <dsp:sp modelId="{72E615BE-8F08-41B1-B3C2-294BD57292AE}">
      <dsp:nvSpPr>
        <dsp:cNvPr id="0" name=""/>
        <dsp:cNvSpPr/>
      </dsp:nvSpPr>
      <dsp:spPr>
        <a:xfrm>
          <a:off x="1708505" y="543221"/>
          <a:ext cx="4551680" cy="4551680"/>
        </a:xfrm>
        <a:prstGeom prst="pie">
          <a:avLst>
            <a:gd name="adj1" fmla="val 3240000"/>
            <a:gd name="adj2" fmla="val 756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Advisory Services</a:t>
          </a:r>
          <a:endParaRPr lang="en-IN" sz="2100" b="1" kern="1200" dirty="0"/>
        </a:p>
      </dsp:txBody>
      <dsp:txXfrm>
        <a:off x="3171545" y="3956981"/>
        <a:ext cx="1625600" cy="975360"/>
      </dsp:txXfrm>
    </dsp:sp>
    <dsp:sp modelId="{BF3EB91C-F444-4240-9394-841834F5668B}">
      <dsp:nvSpPr>
        <dsp:cNvPr id="0" name=""/>
        <dsp:cNvSpPr/>
      </dsp:nvSpPr>
      <dsp:spPr>
        <a:xfrm>
          <a:off x="1708505" y="543221"/>
          <a:ext cx="4551680" cy="4551680"/>
        </a:xfrm>
        <a:prstGeom prst="pie">
          <a:avLst>
            <a:gd name="adj1" fmla="val 7560000"/>
            <a:gd name="adj2" fmla="val 1188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Short Term Funding</a:t>
          </a:r>
          <a:endParaRPr lang="en-IN" sz="2100" b="1" kern="1200" dirty="0"/>
        </a:p>
      </dsp:txBody>
      <dsp:txXfrm>
        <a:off x="1925252" y="2602314"/>
        <a:ext cx="1354666" cy="1143338"/>
      </dsp:txXfrm>
    </dsp:sp>
    <dsp:sp modelId="{692C85AB-9CFD-434C-8319-9AFBFFEFF7B1}">
      <dsp:nvSpPr>
        <dsp:cNvPr id="0" name=""/>
        <dsp:cNvSpPr/>
      </dsp:nvSpPr>
      <dsp:spPr>
        <a:xfrm>
          <a:off x="1708505" y="543221"/>
          <a:ext cx="4551680" cy="4551680"/>
        </a:xfrm>
        <a:prstGeom prst="pie">
          <a:avLst>
            <a:gd name="adj1" fmla="val 11880000"/>
            <a:gd name="adj2" fmla="val 16200000"/>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IN" sz="2100" b="1" i="0" u="none" kern="1200" dirty="0"/>
            <a:t>Credit Control and Protection</a:t>
          </a:r>
          <a:endParaRPr lang="en-IN" sz="2100" b="1" kern="1200" dirty="0"/>
        </a:p>
      </dsp:txBody>
      <dsp:txXfrm>
        <a:off x="2372292" y="1236810"/>
        <a:ext cx="1544320" cy="1056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3.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1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03D480-8CA2-4F0D-BCEB-42764FB5F4A6}" type="datetimeFigureOut">
              <a:rPr lang="en-US" smtClean="0"/>
              <a:t>11/3/2020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47779-8DB7-4979-A7B4-98872B75D163}" type="slidenum">
              <a:rPr lang="en-US" smtClean="0"/>
              <a:t>‹#›</a:t>
            </a:fld>
            <a:endParaRPr lang="en-US"/>
          </a:p>
        </p:txBody>
      </p:sp>
    </p:spTree>
    <p:extLst>
      <p:ext uri="{BB962C8B-B14F-4D97-AF65-F5344CB8AC3E}">
        <p14:creationId xmlns:p14="http://schemas.microsoft.com/office/powerpoint/2010/main" val="426716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73643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a5525f80d6_0_1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Thus, a useful service for providing liquidity to MSMEs got reduced to a complex loan option with high risks for factors leading to a stunted growth and eventually becoming a marginal offering.</a:t>
            </a:r>
            <a:endParaRPr/>
          </a:p>
        </p:txBody>
      </p:sp>
      <p:sp>
        <p:nvSpPr>
          <p:cNvPr id="165" name="Google Shape;165;ga5525f80d6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4769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9e961e9603_0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g9e961e9603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49761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9e961e9603_0_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1" name="Google Shape;181;g9e961e9603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5560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9e961e960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In view of this, the exporter, who intends to avail Forfaiting facility, should finalise the export contract in a manner which ensures that the amount received in foreign exchange by him after payment of Forfaiting discount and other fees is equivalent to the price which he would obtain if goods were sold on cash payment terns.</a:t>
            </a:r>
            <a:endParaRPr sz="1100">
              <a:latin typeface="Arial"/>
              <a:ea typeface="Arial"/>
              <a:cs typeface="Arial"/>
              <a:sym typeface="Arial"/>
            </a:endParaRPr>
          </a:p>
          <a:p>
            <a:pPr marL="0" lvl="0" indent="0" algn="l" rtl="0">
              <a:spcBef>
                <a:spcPts val="0"/>
              </a:spcBef>
              <a:spcAft>
                <a:spcPts val="0"/>
              </a:spcAft>
              <a:buNone/>
            </a:pPr>
            <a:endParaRPr/>
          </a:p>
        </p:txBody>
      </p:sp>
      <p:sp>
        <p:nvSpPr>
          <p:cNvPr id="189" name="Google Shape;189;g9e961e960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620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8298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a5525f80d6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a5525f80d6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904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610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9e961e9603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 name="Google Shape;121;g9e961e9603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398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422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9f8033e50f_0_2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The above graph represents the market growth on Y-axis and market attractiveness on X-axis by region. Europe has the highest market growth and there is a low scope for investments. North America has the growth and the market is highly penetrated. The Asia Pacific has the highest growth rate and high market investment opportunities as most of the economies are developing.</a:t>
            </a:r>
            <a:endParaRPr/>
          </a:p>
        </p:txBody>
      </p:sp>
      <p:sp>
        <p:nvSpPr>
          <p:cNvPr id="139" name="Google Shape;139;g9f8033e50f_0_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616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9f8033e50f_0_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9f8033e50f_0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929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a5525f80d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a5525f80d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6263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7E71D6-0BF3-4882-BD43-7617A781DD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1574049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E71D6-0BF3-4882-BD43-7617A781DD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137401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E71D6-0BF3-4882-BD43-7617A781DD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415806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171073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5" name="Google Shape;25;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
        <p:nvSpPr>
          <p:cNvPr id="26" name="Google Shape;26;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a:ln>
                  <a:noFill/>
                </a:ln>
                <a:solidFill>
                  <a:srgbClr val="888888"/>
                </a:solidFill>
                <a:effectLst/>
                <a:uLnTx/>
                <a:uFillTx/>
                <a:latin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a:t>
            </a:fld>
            <a:endParaRPr kumimoji="0" sz="1200" b="0" i="0" u="none" strike="noStrike" kern="0" cap="none" spc="0" normalizeH="0" baseline="0" noProof="0">
              <a:ln>
                <a:noFill/>
              </a:ln>
              <a:solidFill>
                <a:srgbClr val="888888"/>
              </a:solidFill>
              <a:effectLst/>
              <a:uLnTx/>
              <a:uFillTx/>
              <a:latin typeface="Calibri"/>
              <a:cs typeface="Calibri"/>
              <a:sym typeface="Calibri"/>
            </a:endParaRPr>
          </a:p>
        </p:txBody>
      </p:sp>
    </p:spTree>
    <p:extLst>
      <p:ext uri="{BB962C8B-B14F-4D97-AF65-F5344CB8AC3E}">
        <p14:creationId xmlns:p14="http://schemas.microsoft.com/office/powerpoint/2010/main" val="2605501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7E71D6-0BF3-4882-BD43-7617A781DD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92387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7E71D6-0BF3-4882-BD43-7617A781DDEC}" type="datetimeFigureOut">
              <a:rPr lang="en-US" smtClean="0"/>
              <a:t>11/3/2020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1741381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7E71D6-0BF3-4882-BD43-7617A781DD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123215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7E71D6-0BF3-4882-BD43-7617A781DDEC}" type="datetimeFigureOut">
              <a:rPr lang="en-US" smtClean="0"/>
              <a:t>11/3/2020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3690301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7E71D6-0BF3-4882-BD43-7617A781DDEC}" type="datetimeFigureOut">
              <a:rPr lang="en-US" smtClean="0"/>
              <a:t>11/3/2020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2636080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7E71D6-0BF3-4882-BD43-7617A781DDEC}" type="datetimeFigureOut">
              <a:rPr lang="en-US" smtClean="0"/>
              <a:t>11/3/2020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1816767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7E71D6-0BF3-4882-BD43-7617A781DD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203947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7E71D6-0BF3-4882-BD43-7617A781DDEC}" type="datetimeFigureOut">
              <a:rPr lang="en-US" smtClean="0"/>
              <a:t>11/3/2020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1F10EB9-EED1-481D-9EB4-76D983F2040D}" type="slidenum">
              <a:rPr lang="en-US" smtClean="0"/>
              <a:t>‹#›</a:t>
            </a:fld>
            <a:endParaRPr lang="en-US"/>
          </a:p>
        </p:txBody>
      </p:sp>
    </p:spTree>
    <p:extLst>
      <p:ext uri="{BB962C8B-B14F-4D97-AF65-F5344CB8AC3E}">
        <p14:creationId xmlns:p14="http://schemas.microsoft.com/office/powerpoint/2010/main" val="788614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7E71D6-0BF3-4882-BD43-7617A781DDEC}" type="datetimeFigureOut">
              <a:rPr lang="en-US" smtClean="0"/>
              <a:t>11/3/2020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F10EB9-EED1-481D-9EB4-76D983F2040D}" type="slidenum">
              <a:rPr lang="en-US" smtClean="0"/>
              <a:t>‹#›</a:t>
            </a:fld>
            <a:endParaRPr lang="en-US"/>
          </a:p>
        </p:txBody>
      </p:sp>
    </p:spTree>
    <p:extLst>
      <p:ext uri="{BB962C8B-B14F-4D97-AF65-F5344CB8AC3E}">
        <p14:creationId xmlns:p14="http://schemas.microsoft.com/office/powerpoint/2010/main" val="368619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93380714"/>
      </p:ext>
    </p:extLst>
  </p:cSld>
  <p:clrMap bg1="lt1" tx1="dk1" bg2="dk2" tx2="lt2" accent1="accent1" accent2="accent2" accent3="accent3" accent4="accent4" accent5="accent5" accent6="accent6" hlink="hlink" folHlink="folHlink"/>
  <p:sldLayoutIdLst>
    <p:sldLayoutId id="2147483661" r:id="rId1"/>
    <p:sldLayoutId id="2147483662"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8" Type="http://schemas.openxmlformats.org/officeDocument/2006/relationships/hyperlink" Target="https://www.ecgc.in/Portal/productnservices/maturity/mfactoring.asp" TargetMode="External"/><Relationship Id="rId13" Type="http://schemas.openxmlformats.org/officeDocument/2006/relationships/hyperlink" Target="https://www.dbs.com/in/institutional/financial-institutions/financing-for-corporates/factoring/accounts-receivable-purchase/faq.aspx" TargetMode="External"/><Relationship Id="rId3" Type="http://schemas.openxmlformats.org/officeDocument/2006/relationships/hyperlink" Target="https://www.sbiglobal.in/" TargetMode="External"/><Relationship Id="rId7" Type="http://schemas.openxmlformats.org/officeDocument/2006/relationships/hyperlink" Target="https://www.indiancompany.info/company/siemens-factoring-private-limited/" TargetMode="External"/><Relationship Id="rId12" Type="http://schemas.openxmlformats.org/officeDocument/2006/relationships/hyperlink" Target="https://www.indiafactoring.in/" TargetMode="Externa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hyperlink" Target="https://www.ifcifactors.com/" TargetMode="External"/><Relationship Id="rId11" Type="http://schemas.openxmlformats.org/officeDocument/2006/relationships/hyperlink" Target="https://www.yesbank.in/corporate-banking/products-and-services/transaction-banking-solutions/trade-finance-and-services" TargetMode="External"/><Relationship Id="rId5" Type="http://schemas.openxmlformats.org/officeDocument/2006/relationships/hyperlink" Target="https://www.hsbc.co.in/1/2/corporate/trade-and-factoring-services" TargetMode="External"/><Relationship Id="rId10" Type="http://schemas.openxmlformats.org/officeDocument/2006/relationships/hyperlink" Target="https://www.sc.com/in/business-banking-sme/trade-working-capital.html" TargetMode="External"/><Relationship Id="rId4" Type="http://schemas.openxmlformats.org/officeDocument/2006/relationships/hyperlink" Target="https://www.canbankfactors.com/" TargetMode="External"/><Relationship Id="rId9" Type="http://schemas.openxmlformats.org/officeDocument/2006/relationships/hyperlink" Target="https://www.online.citibank.co.in/portal/newgen/corporate/product_services/trade_finance.htm" TargetMode="External"/><Relationship Id="rId14" Type="http://schemas.openxmlformats.org/officeDocument/2006/relationships/hyperlink" Target="https://in.kompass.com/a/factoring/82340/"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https://fci.nl/en/international-factoring-statistics?language_content_entity=e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8" Type="http://schemas.openxmlformats.org/officeDocument/2006/relationships/hyperlink" Target="https://www.crfonline.org/orc/pdf/Forfaiting.pdf" TargetMode="External"/><Relationship Id="rId13" Type="http://schemas.openxmlformats.org/officeDocument/2006/relationships/hyperlink" Target="https://www.business.com/categories/best-factoring-companies/" TargetMode="External"/><Relationship Id="rId18" Type="http://schemas.openxmlformats.org/officeDocument/2006/relationships/hyperlink" Target="http://www.egyankosh.ac.in/bitstream/123456789/6452/1/Unit-19.pdf" TargetMode="External"/><Relationship Id="rId3" Type="http://schemas.openxmlformats.org/officeDocument/2006/relationships/hyperlink" Target="https://www.letslearnfinance.com/factoring-features.html" TargetMode="External"/><Relationship Id="rId7" Type="http://schemas.openxmlformats.org/officeDocument/2006/relationships/hyperlink" Target="https://accountlearning.com/forfaiting-meaning-parties-involved-merits-demerits-forfaiting-in-india/" TargetMode="External"/><Relationship Id="rId12" Type="http://schemas.openxmlformats.org/officeDocument/2006/relationships/hyperlink" Target="https://www.howtoexcel.info/New/factoring_india/" TargetMode="External"/><Relationship Id="rId17" Type="http://schemas.openxmlformats.org/officeDocument/2006/relationships/hyperlink" Target="https://in.kompass.com/a/forfaiting-banking/8214045/" TargetMode="External"/><Relationship Id="rId2" Type="http://schemas.openxmlformats.org/officeDocument/2006/relationships/hyperlink" Target="https://www.businessexpert.co.uk/invoice-finance/invoice-discounting-or-factoring/#:~:text=With%20factoring%20you%20are%20given,not%20manage%20your%20sales%20ledger" TargetMode="External"/><Relationship Id="rId16" Type="http://schemas.openxmlformats.org/officeDocument/2006/relationships/hyperlink" Target="https://howtoexportimport.com/Forfeiting-scheme-of-EXIM-bank-of-India-4612.aspx" TargetMode="External"/><Relationship Id="rId1" Type="http://schemas.openxmlformats.org/officeDocument/2006/relationships/slideLayout" Target="../slideLayouts/slideLayout2.xml"/><Relationship Id="rId6" Type="http://schemas.openxmlformats.org/officeDocument/2006/relationships/hyperlink" Target="https://www.investopedia.com/terms/f/forfaiting.asp" TargetMode="External"/><Relationship Id="rId11" Type="http://schemas.openxmlformats.org/officeDocument/2006/relationships/hyperlink" Target="https://www.adroitmarketresearch.com/industry-reports/factoring-market" TargetMode="External"/><Relationship Id="rId5" Type="http://schemas.openxmlformats.org/officeDocument/2006/relationships/hyperlink" Target="https://static1.squarespace.com/static/537e8bcbe4b09ac6c31f0ae6/t/53db0556e4b0ea7cdef49084/1406862678189/TF_Factoring+and+Forfaiting+ICFAI.pdf" TargetMode="External"/><Relationship Id="rId15" Type="http://schemas.openxmlformats.org/officeDocument/2006/relationships/hyperlink" Target="http://www.eximguide.in/Ch-7-Forfeiting-Factoring.aspx" TargetMode="External"/><Relationship Id="rId10" Type="http://schemas.openxmlformats.org/officeDocument/2006/relationships/hyperlink" Target="https://www.iwoca.co.uk/finance-explained/forfaiting/" TargetMode="External"/><Relationship Id="rId4" Type="http://schemas.openxmlformats.org/officeDocument/2006/relationships/hyperlink" Target="https://efinancemanagement.com/sources-of-finance/factoring" TargetMode="External"/><Relationship Id="rId9" Type="http://schemas.openxmlformats.org/officeDocument/2006/relationships/hyperlink" Target="https://www.letterofcredit.biz/index.php/2018/12/03/how-forfaiting-works/" TargetMode="External"/><Relationship Id="rId14" Type="http://schemas.openxmlformats.org/officeDocument/2006/relationships/hyperlink" Target="https://in.kompass.com/a/factoring/82340/"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E4E79"/>
        </a:solidFill>
        <a:effectLst/>
      </p:bgPr>
    </p:bg>
    <p:spTree>
      <p:nvGrpSpPr>
        <p:cNvPr id="1" name="Shape 87"/>
        <p:cNvGrpSpPr/>
        <p:nvPr/>
      </p:nvGrpSpPr>
      <p:grpSpPr>
        <a:xfrm>
          <a:off x="0" y="0"/>
          <a:ext cx="0" cy="0"/>
          <a:chOff x="0" y="0"/>
          <a:chExt cx="0" cy="0"/>
        </a:xfrm>
      </p:grpSpPr>
      <p:sp>
        <p:nvSpPr>
          <p:cNvPr id="88" name="Google Shape;88;p2"/>
          <p:cNvSpPr txBox="1"/>
          <p:nvPr/>
        </p:nvSpPr>
        <p:spPr>
          <a:xfrm>
            <a:off x="1441316" y="1931962"/>
            <a:ext cx="9309367" cy="2585283"/>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FFFFFF"/>
                </a:solidFill>
                <a:effectLst/>
                <a:uLnTx/>
                <a:uFillTx/>
                <a:latin typeface="Raleway"/>
                <a:ea typeface="Raleway"/>
                <a:cs typeface="Raleway"/>
                <a:sym typeface="Raleway"/>
              </a:rPr>
              <a:t>FACTORING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FFFFFF"/>
                </a:solidFill>
                <a:effectLst/>
                <a:uLnTx/>
                <a:uFillTx/>
                <a:latin typeface="Raleway"/>
                <a:ea typeface="Raleway"/>
                <a:cs typeface="Raleway"/>
                <a:sym typeface="Raleway"/>
              </a:rPr>
              <a:t>AND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FFFFFF"/>
                </a:solidFill>
                <a:effectLst/>
                <a:uLnTx/>
                <a:uFillTx/>
                <a:latin typeface="Raleway"/>
                <a:ea typeface="Raleway"/>
                <a:cs typeface="Raleway"/>
                <a:sym typeface="Raleway"/>
              </a:rPr>
              <a:t>FORFAITING</a:t>
            </a:r>
          </a:p>
        </p:txBody>
      </p:sp>
    </p:spTree>
    <p:extLst>
      <p:ext uri="{BB962C8B-B14F-4D97-AF65-F5344CB8AC3E}">
        <p14:creationId xmlns:p14="http://schemas.microsoft.com/office/powerpoint/2010/main" val="3795110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Types of Factoring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7290D3A5-FF6F-452D-973E-B97A367670C7}"/>
              </a:ext>
            </a:extLst>
          </p:cNvPr>
          <p:cNvGraphicFramePr/>
          <p:nvPr>
            <p:extLst>
              <p:ext uri="{D42A27DB-BD31-4B8C-83A1-F6EECF244321}">
                <p14:modId xmlns:p14="http://schemas.microsoft.com/office/powerpoint/2010/main" val="2157255009"/>
              </p:ext>
            </p:extLst>
          </p:nvPr>
        </p:nvGraphicFramePr>
        <p:xfrm>
          <a:off x="327804" y="1319817"/>
          <a:ext cx="11191096" cy="5195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542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Types of Factoring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7290D3A5-FF6F-452D-973E-B97A367670C7}"/>
              </a:ext>
            </a:extLst>
          </p:cNvPr>
          <p:cNvGraphicFramePr/>
          <p:nvPr>
            <p:extLst>
              <p:ext uri="{D42A27DB-BD31-4B8C-83A1-F6EECF244321}">
                <p14:modId xmlns:p14="http://schemas.microsoft.com/office/powerpoint/2010/main" val="2205356080"/>
              </p:ext>
            </p:extLst>
          </p:nvPr>
        </p:nvGraphicFramePr>
        <p:xfrm>
          <a:off x="327804" y="1142418"/>
          <a:ext cx="11191096" cy="5537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4155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Functions of a Factor</a:t>
            </a:r>
            <a:endParaRPr lang="en-US" sz="4400" b="1" i="1" dirty="0">
              <a:solidFill>
                <a:schemeClr val="accent5"/>
              </a:solidFill>
              <a:latin typeface="Raleway" panose="020B0503030101060003" pitchFamily="34" charset="0"/>
            </a:endParaRPr>
          </a:p>
        </p:txBody>
      </p:sp>
      <p:graphicFrame>
        <p:nvGraphicFramePr>
          <p:cNvPr id="4" name="Diagram 3">
            <a:extLst>
              <a:ext uri="{FF2B5EF4-FFF2-40B4-BE49-F238E27FC236}">
                <a16:creationId xmlns:a16="http://schemas.microsoft.com/office/drawing/2014/main" id="{7DCC814C-48E4-4C0C-98B1-487079916C62}"/>
              </a:ext>
            </a:extLst>
          </p:cNvPr>
          <p:cNvGraphicFramePr/>
          <p:nvPr>
            <p:extLst>
              <p:ext uri="{D42A27DB-BD31-4B8C-83A1-F6EECF244321}">
                <p14:modId xmlns:p14="http://schemas.microsoft.com/office/powerpoint/2010/main" val="2967338140"/>
              </p:ext>
            </p:extLst>
          </p:nvPr>
        </p:nvGraphicFramePr>
        <p:xfrm>
          <a:off x="-1424633" y="12706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F74C7B5E-933C-4A5D-923A-B0A07E65CF2E}"/>
              </a:ext>
            </a:extLst>
          </p:cNvPr>
          <p:cNvCxnSpPr>
            <a:cxnSpLocks/>
          </p:cNvCxnSpPr>
          <p:nvPr/>
        </p:nvCxnSpPr>
        <p:spPr>
          <a:xfrm flipV="1">
            <a:off x="4149969" y="1457011"/>
            <a:ext cx="1366576" cy="703386"/>
          </a:xfrm>
          <a:prstGeom prst="bentConnector3">
            <a:avLst>
              <a:gd name="adj1" fmla="val 735"/>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94F53B92-FC38-467A-A99A-76A26C3524A2}"/>
              </a:ext>
            </a:extLst>
          </p:cNvPr>
          <p:cNvSpPr/>
          <p:nvPr/>
        </p:nvSpPr>
        <p:spPr>
          <a:xfrm>
            <a:off x="5395965" y="1341024"/>
            <a:ext cx="241160" cy="2210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6" y="1078831"/>
            <a:ext cx="6554874" cy="6555641"/>
          </a:xfrm>
          <a:prstGeom prst="rect">
            <a:avLst/>
          </a:prstGeom>
          <a:noFill/>
        </p:spPr>
        <p:txBody>
          <a:bodyPr wrap="square">
            <a:spAutoFit/>
          </a:bodyPr>
          <a:lstStyle/>
          <a:p>
            <a:pPr marL="285750" indent="-285750">
              <a:buFont typeface="Wingdings" panose="05000000000000000000" pitchFamily="2" charset="2"/>
              <a:buChar char="q"/>
            </a:pPr>
            <a:r>
              <a:rPr lang="en-US" sz="2000" b="0" i="0" u="none" strike="noStrike" dirty="0">
                <a:solidFill>
                  <a:srgbClr val="002060"/>
                </a:solidFill>
                <a:effectLst/>
              </a:rPr>
              <a:t>On transaction of a sales deal, the client generates an invoice which is then sent to the customer with a copy sent to the factor. </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The factor typically maintains the clients’ sales ledger using the open-item method under which each receipt is mapped to a specific invoice. The account of the customer clearly reflects any outstanding open invoices on a particular date. </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To detect any change in the payment pattern of the customer, a factor also maintains a customer-wide record of payment proceeds spread over a period of time.</a:t>
            </a:r>
          </a:p>
          <a:p>
            <a:r>
              <a:rPr lang="en-US" sz="2000" b="0" i="0" u="none" strike="noStrike" dirty="0">
                <a:solidFill>
                  <a:srgbClr val="002060"/>
                </a:solidFill>
                <a:effectLst/>
              </a:rPr>
              <a:t> </a:t>
            </a:r>
          </a:p>
          <a:p>
            <a:pPr marL="285750" indent="-285750">
              <a:buFont typeface="Wingdings" panose="05000000000000000000" pitchFamily="2" charset="2"/>
              <a:buChar char="q"/>
            </a:pPr>
            <a:r>
              <a:rPr lang="en-US" sz="2000" b="0" i="0" u="none" strike="noStrike" dirty="0">
                <a:solidFill>
                  <a:srgbClr val="002060"/>
                </a:solidFill>
                <a:effectLst/>
              </a:rPr>
              <a:t>In addition to this the factor gives periodic updates to the client on status of receivables, payments received and other useful information. </a:t>
            </a:r>
          </a:p>
          <a:p>
            <a:pPr marL="285750" indent="-285750">
              <a:buFont typeface="Wingdings" panose="05000000000000000000" pitchFamily="2" charset="2"/>
              <a:buChar char="q"/>
            </a:pPr>
            <a:endParaRPr lang="en-US" sz="2000" dirty="0">
              <a:solidFill>
                <a:srgbClr val="002060"/>
              </a:solidFill>
            </a:endParaRPr>
          </a:p>
          <a:p>
            <a:endParaRPr lang="en-IN" sz="2000" dirty="0">
              <a:solidFill>
                <a:srgbClr val="002060"/>
              </a:solidFill>
            </a:endParaRPr>
          </a:p>
          <a:p>
            <a:endParaRPr lang="en-IN" sz="2000" dirty="0">
              <a:solidFill>
                <a:srgbClr val="002060"/>
              </a:solidFill>
            </a:endParaRPr>
          </a:p>
          <a:p>
            <a:pPr lvl="0"/>
            <a:endParaRPr lang="en-IN" sz="2000" dirty="0">
              <a:solidFill>
                <a:srgbClr val="002060"/>
              </a:solidFill>
            </a:endParaRPr>
          </a:p>
        </p:txBody>
      </p:sp>
    </p:spTree>
    <p:extLst>
      <p:ext uri="{BB962C8B-B14F-4D97-AF65-F5344CB8AC3E}">
        <p14:creationId xmlns:p14="http://schemas.microsoft.com/office/powerpoint/2010/main" val="1672405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Functions of a Factor</a:t>
            </a:r>
            <a:endParaRPr lang="en-US" sz="4400" b="1" i="1" dirty="0">
              <a:solidFill>
                <a:schemeClr val="accent5"/>
              </a:solidFill>
              <a:latin typeface="Raleway" panose="020B0503030101060003" pitchFamily="34" charset="0"/>
            </a:endParaRPr>
          </a:p>
        </p:txBody>
      </p:sp>
      <p:graphicFrame>
        <p:nvGraphicFramePr>
          <p:cNvPr id="4" name="Diagram 3">
            <a:extLst>
              <a:ext uri="{FF2B5EF4-FFF2-40B4-BE49-F238E27FC236}">
                <a16:creationId xmlns:a16="http://schemas.microsoft.com/office/drawing/2014/main" id="{7DCC814C-48E4-4C0C-98B1-487079916C62}"/>
              </a:ext>
            </a:extLst>
          </p:cNvPr>
          <p:cNvGraphicFramePr/>
          <p:nvPr>
            <p:extLst>
              <p:ext uri="{D42A27DB-BD31-4B8C-83A1-F6EECF244321}">
                <p14:modId xmlns:p14="http://schemas.microsoft.com/office/powerpoint/2010/main" val="90941329"/>
              </p:ext>
            </p:extLst>
          </p:nvPr>
        </p:nvGraphicFramePr>
        <p:xfrm>
          <a:off x="-1424633" y="12706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F74C7B5E-933C-4A5D-923A-B0A07E65CF2E}"/>
              </a:ext>
            </a:extLst>
          </p:cNvPr>
          <p:cNvCxnSpPr>
            <a:cxnSpLocks/>
          </p:cNvCxnSpPr>
          <p:nvPr/>
        </p:nvCxnSpPr>
        <p:spPr>
          <a:xfrm flipV="1">
            <a:off x="4149969" y="1457011"/>
            <a:ext cx="1366576" cy="703386"/>
          </a:xfrm>
          <a:prstGeom prst="bentConnector3">
            <a:avLst>
              <a:gd name="adj1" fmla="val 735"/>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94F53B92-FC38-467A-A99A-76A26C3524A2}"/>
              </a:ext>
            </a:extLst>
          </p:cNvPr>
          <p:cNvSpPr/>
          <p:nvPr/>
        </p:nvSpPr>
        <p:spPr>
          <a:xfrm>
            <a:off x="5395965" y="1341024"/>
            <a:ext cx="241160" cy="2210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6" y="1225689"/>
            <a:ext cx="6554874" cy="5632311"/>
          </a:xfrm>
          <a:prstGeom prst="rect">
            <a:avLst/>
          </a:prstGeom>
          <a:noFill/>
        </p:spPr>
        <p:txBody>
          <a:bodyPr wrap="square">
            <a:spAutoFit/>
          </a:bodyPr>
          <a:lstStyle/>
          <a:p>
            <a:pPr marL="285750" indent="-285750">
              <a:buFont typeface="Wingdings" panose="05000000000000000000" pitchFamily="2" charset="2"/>
              <a:buChar char="q"/>
            </a:pPr>
            <a:r>
              <a:rPr lang="en-US" sz="2000" b="0" i="0" u="none" strike="noStrike" dirty="0">
                <a:solidFill>
                  <a:srgbClr val="002060"/>
                </a:solidFill>
                <a:effectLst/>
              </a:rPr>
              <a:t>It is the most important feature of the factor. Firstly, the receivables of the client are the only productive assets of the factor besides cost of factoring, thus, an improper collection program may affect the profitability of the factor’s operations.</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Secondly, incorrect handling of collections may affect the relationship between client and the customer, which can have a potential loss on a client’s business and the factor’s commission.</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Generally a factor is not required to consult the client for the collection procedure, but it may consult the client if any legal action is to be initiated on account of bad debt, refusal of payment etc.</a:t>
            </a:r>
            <a:endParaRPr lang="en-US" sz="2000" dirty="0">
              <a:solidFill>
                <a:srgbClr val="002060"/>
              </a:solidFill>
            </a:endParaRPr>
          </a:p>
          <a:p>
            <a:endParaRPr lang="en-IN" sz="2000" dirty="0">
              <a:solidFill>
                <a:srgbClr val="002060"/>
              </a:solidFill>
            </a:endParaRPr>
          </a:p>
          <a:p>
            <a:endParaRPr lang="en-IN" sz="2000" dirty="0">
              <a:solidFill>
                <a:srgbClr val="002060"/>
              </a:solidFill>
            </a:endParaRPr>
          </a:p>
          <a:p>
            <a:pPr lvl="0"/>
            <a:endParaRPr lang="en-IN" sz="2000" dirty="0">
              <a:solidFill>
                <a:srgbClr val="002060"/>
              </a:solidFill>
            </a:endParaRPr>
          </a:p>
        </p:txBody>
      </p:sp>
    </p:spTree>
    <p:extLst>
      <p:ext uri="{BB962C8B-B14F-4D97-AF65-F5344CB8AC3E}">
        <p14:creationId xmlns:p14="http://schemas.microsoft.com/office/powerpoint/2010/main" val="1650344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Functions of a Factor</a:t>
            </a:r>
            <a:endParaRPr lang="en-US" sz="4400" b="1" i="1" dirty="0">
              <a:solidFill>
                <a:schemeClr val="accent5"/>
              </a:solidFill>
              <a:latin typeface="Raleway" panose="020B0503030101060003" pitchFamily="34" charset="0"/>
            </a:endParaRPr>
          </a:p>
        </p:txBody>
      </p:sp>
      <p:graphicFrame>
        <p:nvGraphicFramePr>
          <p:cNvPr id="4" name="Diagram 3">
            <a:extLst>
              <a:ext uri="{FF2B5EF4-FFF2-40B4-BE49-F238E27FC236}">
                <a16:creationId xmlns:a16="http://schemas.microsoft.com/office/drawing/2014/main" id="{7DCC814C-48E4-4C0C-98B1-487079916C62}"/>
              </a:ext>
            </a:extLst>
          </p:cNvPr>
          <p:cNvGraphicFramePr/>
          <p:nvPr>
            <p:extLst>
              <p:ext uri="{D42A27DB-BD31-4B8C-83A1-F6EECF244321}">
                <p14:modId xmlns:p14="http://schemas.microsoft.com/office/powerpoint/2010/main" val="3647186350"/>
              </p:ext>
            </p:extLst>
          </p:nvPr>
        </p:nvGraphicFramePr>
        <p:xfrm>
          <a:off x="-1424633" y="12706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F74C7B5E-933C-4A5D-923A-B0A07E65CF2E}"/>
              </a:ext>
            </a:extLst>
          </p:cNvPr>
          <p:cNvCxnSpPr>
            <a:cxnSpLocks/>
          </p:cNvCxnSpPr>
          <p:nvPr/>
        </p:nvCxnSpPr>
        <p:spPr>
          <a:xfrm flipV="1">
            <a:off x="4149969" y="1457011"/>
            <a:ext cx="1366576" cy="703386"/>
          </a:xfrm>
          <a:prstGeom prst="bentConnector3">
            <a:avLst>
              <a:gd name="adj1" fmla="val 735"/>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94F53B92-FC38-467A-A99A-76A26C3524A2}"/>
              </a:ext>
            </a:extLst>
          </p:cNvPr>
          <p:cNvSpPr/>
          <p:nvPr/>
        </p:nvSpPr>
        <p:spPr>
          <a:xfrm>
            <a:off x="5395965" y="1341024"/>
            <a:ext cx="241160" cy="2210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6" y="1225689"/>
            <a:ext cx="6554874" cy="5940088"/>
          </a:xfrm>
          <a:prstGeom prst="rect">
            <a:avLst/>
          </a:prstGeom>
          <a:noFill/>
        </p:spPr>
        <p:txBody>
          <a:bodyPr wrap="square">
            <a:spAutoFit/>
          </a:bodyPr>
          <a:lstStyle/>
          <a:p>
            <a:pPr marL="285750" indent="-285750">
              <a:buFont typeface="Wingdings" panose="05000000000000000000" pitchFamily="2" charset="2"/>
              <a:buChar char="q"/>
            </a:pPr>
            <a:r>
              <a:rPr lang="en-US" sz="2000" b="0" i="0" u="none" strike="noStrike" dirty="0">
                <a:solidFill>
                  <a:srgbClr val="002060"/>
                </a:solidFill>
                <a:effectLst/>
              </a:rPr>
              <a:t>In case of non-recourse type of factoring, the factor assumes the credit risk for the client. As the management is completely handled by the factor, it becomes difficult to properly monitor the credit.</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To overcome this, the factor sets a credit line or limit for each customer depending on the credit standing of the customer. The creditworthiness of a customer is determined by: </a:t>
            </a:r>
          </a:p>
          <a:p>
            <a:pPr marL="800100" lvl="1" indent="-342900">
              <a:buFont typeface="Wingdings" panose="05000000000000000000" pitchFamily="2" charset="2"/>
              <a:buChar char="Ø"/>
            </a:pPr>
            <a:r>
              <a:rPr lang="en-US" sz="2000" b="0" i="0" u="none" strike="noStrike" dirty="0">
                <a:solidFill>
                  <a:srgbClr val="002060"/>
                </a:solidFill>
                <a:effectLst/>
              </a:rPr>
              <a:t>Credit ratings</a:t>
            </a:r>
          </a:p>
          <a:p>
            <a:pPr marL="800100" lvl="1" indent="-342900">
              <a:buFont typeface="Wingdings" panose="05000000000000000000" pitchFamily="2" charset="2"/>
              <a:buChar char="Ø"/>
            </a:pPr>
            <a:r>
              <a:rPr lang="en-US" sz="2000" b="0" i="0" u="none" strike="noStrike" dirty="0">
                <a:solidFill>
                  <a:srgbClr val="002060"/>
                </a:solidFill>
                <a:effectLst/>
              </a:rPr>
              <a:t>Bank reports/Trade references</a:t>
            </a:r>
          </a:p>
          <a:p>
            <a:pPr marL="800100" lvl="1" indent="-342900">
              <a:buFont typeface="Wingdings" panose="05000000000000000000" pitchFamily="2" charset="2"/>
              <a:buChar char="Ø"/>
            </a:pPr>
            <a:r>
              <a:rPr lang="en-US" sz="2000" b="0" i="0" u="none" strike="noStrike" dirty="0">
                <a:solidFill>
                  <a:srgbClr val="002060"/>
                </a:solidFill>
                <a:effectLst/>
              </a:rPr>
              <a:t>Financial Statements</a:t>
            </a:r>
          </a:p>
          <a:p>
            <a:pPr marL="800100" lvl="1" indent="-342900">
              <a:buFont typeface="Wingdings" panose="05000000000000000000" pitchFamily="2" charset="2"/>
              <a:buChar char="Ø"/>
            </a:pPr>
            <a:r>
              <a:rPr lang="en-US" sz="2000" b="0" i="0" u="none" strike="noStrike" dirty="0">
                <a:solidFill>
                  <a:srgbClr val="002060"/>
                </a:solidFill>
                <a:effectLst/>
              </a:rPr>
              <a:t>Prior collection experience</a:t>
            </a:r>
          </a:p>
          <a:p>
            <a:pPr marL="800100" lvl="1" indent="-342900">
              <a:buFont typeface="Wingdings" panose="05000000000000000000" pitchFamily="2" charset="2"/>
              <a:buChar char="Ø"/>
            </a:pPr>
            <a:r>
              <a:rPr lang="en-US" sz="2000" b="0" i="0" u="none" strike="noStrike" dirty="0">
                <a:solidFill>
                  <a:srgbClr val="002060"/>
                </a:solidFill>
                <a:effectLst/>
              </a:rPr>
              <a:t>Customer visits</a:t>
            </a:r>
          </a:p>
          <a:p>
            <a:pPr marL="800100" lvl="1" indent="-342900">
              <a:buFont typeface="Wingdings" panose="05000000000000000000" pitchFamily="2" charset="2"/>
              <a:buChar char="Ø"/>
            </a:pPr>
            <a:endParaRPr lang="en-US" sz="2000" b="0" i="0" u="none" strike="noStrike" dirty="0">
              <a:solidFill>
                <a:srgbClr val="002060"/>
              </a:solidFill>
              <a:effectLst/>
            </a:endParaRPr>
          </a:p>
          <a:p>
            <a:endParaRPr lang="en-US" sz="2000" b="0" i="0" u="none" strike="noStrike" dirty="0">
              <a:solidFill>
                <a:srgbClr val="002060"/>
              </a:solidFill>
              <a:effectLst/>
            </a:endParaRPr>
          </a:p>
          <a:p>
            <a:endParaRPr lang="en-IN" sz="2000" dirty="0">
              <a:solidFill>
                <a:srgbClr val="002060"/>
              </a:solidFill>
            </a:endParaRPr>
          </a:p>
          <a:p>
            <a:endParaRPr lang="en-IN" sz="2000" dirty="0">
              <a:solidFill>
                <a:srgbClr val="002060"/>
              </a:solidFill>
            </a:endParaRPr>
          </a:p>
          <a:p>
            <a:pPr lvl="0"/>
            <a:endParaRPr lang="en-IN" sz="2000" dirty="0">
              <a:solidFill>
                <a:srgbClr val="002060"/>
              </a:solidFill>
            </a:endParaRPr>
          </a:p>
        </p:txBody>
      </p:sp>
    </p:spTree>
    <p:extLst>
      <p:ext uri="{BB962C8B-B14F-4D97-AF65-F5344CB8AC3E}">
        <p14:creationId xmlns:p14="http://schemas.microsoft.com/office/powerpoint/2010/main" val="369919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Functions of a Factor</a:t>
            </a:r>
            <a:endParaRPr lang="en-US" sz="4400" b="1" i="1" dirty="0">
              <a:solidFill>
                <a:schemeClr val="accent5"/>
              </a:solidFill>
              <a:latin typeface="Raleway" panose="020B0503030101060003" pitchFamily="34" charset="0"/>
            </a:endParaRPr>
          </a:p>
        </p:txBody>
      </p:sp>
      <p:graphicFrame>
        <p:nvGraphicFramePr>
          <p:cNvPr id="4" name="Diagram 3">
            <a:extLst>
              <a:ext uri="{FF2B5EF4-FFF2-40B4-BE49-F238E27FC236}">
                <a16:creationId xmlns:a16="http://schemas.microsoft.com/office/drawing/2014/main" id="{7DCC814C-48E4-4C0C-98B1-487079916C62}"/>
              </a:ext>
            </a:extLst>
          </p:cNvPr>
          <p:cNvGraphicFramePr/>
          <p:nvPr>
            <p:extLst>
              <p:ext uri="{D42A27DB-BD31-4B8C-83A1-F6EECF244321}">
                <p14:modId xmlns:p14="http://schemas.microsoft.com/office/powerpoint/2010/main" val="15337848"/>
              </p:ext>
            </p:extLst>
          </p:nvPr>
        </p:nvGraphicFramePr>
        <p:xfrm>
          <a:off x="-1424633" y="12706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F74C7B5E-933C-4A5D-923A-B0A07E65CF2E}"/>
              </a:ext>
            </a:extLst>
          </p:cNvPr>
          <p:cNvCxnSpPr>
            <a:cxnSpLocks/>
          </p:cNvCxnSpPr>
          <p:nvPr/>
        </p:nvCxnSpPr>
        <p:spPr>
          <a:xfrm flipV="1">
            <a:off x="4149969" y="1457011"/>
            <a:ext cx="1366576" cy="703386"/>
          </a:xfrm>
          <a:prstGeom prst="bentConnector3">
            <a:avLst>
              <a:gd name="adj1" fmla="val 735"/>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94F53B92-FC38-467A-A99A-76A26C3524A2}"/>
              </a:ext>
            </a:extLst>
          </p:cNvPr>
          <p:cNvSpPr/>
          <p:nvPr/>
        </p:nvSpPr>
        <p:spPr>
          <a:xfrm>
            <a:off x="5395965" y="1341024"/>
            <a:ext cx="241160" cy="2210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6" y="1225689"/>
            <a:ext cx="6554874" cy="5632311"/>
          </a:xfrm>
          <a:prstGeom prst="rect">
            <a:avLst/>
          </a:prstGeom>
          <a:noFill/>
        </p:spPr>
        <p:txBody>
          <a:bodyPr wrap="square">
            <a:spAutoFit/>
          </a:bodyPr>
          <a:lstStyle/>
          <a:p>
            <a:pPr marL="285750" indent="-285750">
              <a:buFont typeface="Wingdings" panose="05000000000000000000" pitchFamily="2" charset="2"/>
              <a:buChar char="q"/>
            </a:pPr>
            <a:r>
              <a:rPr lang="en-US" sz="2000" b="0" i="0" u="none" strike="noStrike" dirty="0">
                <a:solidFill>
                  <a:srgbClr val="002060"/>
                </a:solidFill>
                <a:effectLst/>
              </a:rPr>
              <a:t>A factor usually purchases the book debts of its clients by granting an advance of up to 80-85% and charges an interest on this part payment made till the guaranteed payment date/collection date. The balance 15-20% is retained as factor reserve.</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In case of recourse type, the funds provided to the client may be refundable.</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Generally, the factor steers clear of funding recourse receivables as it does not take part in credit granting decisions. It may do so with a clear understanding with the client that no advance will be made on such receivables. </a:t>
            </a:r>
          </a:p>
          <a:p>
            <a:endParaRPr lang="en-US" sz="2000" b="0" i="0" u="none" strike="noStrike" dirty="0">
              <a:solidFill>
                <a:srgbClr val="002060"/>
              </a:solidFill>
              <a:effectLst/>
            </a:endParaRPr>
          </a:p>
          <a:p>
            <a:endParaRPr lang="en-US" sz="2000" b="0" i="0" u="none" strike="noStrike" dirty="0">
              <a:solidFill>
                <a:srgbClr val="002060"/>
              </a:solidFill>
              <a:effectLst/>
            </a:endParaRPr>
          </a:p>
          <a:p>
            <a:endParaRPr lang="en-IN" sz="2000" dirty="0">
              <a:solidFill>
                <a:srgbClr val="002060"/>
              </a:solidFill>
            </a:endParaRPr>
          </a:p>
          <a:p>
            <a:endParaRPr lang="en-IN" sz="2000" dirty="0">
              <a:solidFill>
                <a:srgbClr val="002060"/>
              </a:solidFill>
            </a:endParaRPr>
          </a:p>
          <a:p>
            <a:pPr lvl="0"/>
            <a:endParaRPr lang="en-IN" sz="2000" dirty="0">
              <a:solidFill>
                <a:srgbClr val="002060"/>
              </a:solidFill>
            </a:endParaRPr>
          </a:p>
        </p:txBody>
      </p:sp>
    </p:spTree>
    <p:extLst>
      <p:ext uri="{BB962C8B-B14F-4D97-AF65-F5344CB8AC3E}">
        <p14:creationId xmlns:p14="http://schemas.microsoft.com/office/powerpoint/2010/main" val="2136445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Functions of a Factor</a:t>
            </a:r>
            <a:endParaRPr lang="en-US" sz="4400" b="1" i="1" dirty="0">
              <a:solidFill>
                <a:schemeClr val="accent5"/>
              </a:solidFill>
              <a:latin typeface="Raleway" panose="020B0503030101060003" pitchFamily="34" charset="0"/>
            </a:endParaRPr>
          </a:p>
        </p:txBody>
      </p:sp>
      <p:graphicFrame>
        <p:nvGraphicFramePr>
          <p:cNvPr id="4" name="Diagram 3">
            <a:extLst>
              <a:ext uri="{FF2B5EF4-FFF2-40B4-BE49-F238E27FC236}">
                <a16:creationId xmlns:a16="http://schemas.microsoft.com/office/drawing/2014/main" id="{7DCC814C-48E4-4C0C-98B1-487079916C62}"/>
              </a:ext>
            </a:extLst>
          </p:cNvPr>
          <p:cNvGraphicFramePr/>
          <p:nvPr>
            <p:extLst>
              <p:ext uri="{D42A27DB-BD31-4B8C-83A1-F6EECF244321}">
                <p14:modId xmlns:p14="http://schemas.microsoft.com/office/powerpoint/2010/main" val="1018640344"/>
              </p:ext>
            </p:extLst>
          </p:nvPr>
        </p:nvGraphicFramePr>
        <p:xfrm>
          <a:off x="-1424633" y="1270687"/>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6" name="Connector: Elbow 5">
            <a:extLst>
              <a:ext uri="{FF2B5EF4-FFF2-40B4-BE49-F238E27FC236}">
                <a16:creationId xmlns:a16="http://schemas.microsoft.com/office/drawing/2014/main" id="{F74C7B5E-933C-4A5D-923A-B0A07E65CF2E}"/>
              </a:ext>
            </a:extLst>
          </p:cNvPr>
          <p:cNvCxnSpPr>
            <a:cxnSpLocks/>
          </p:cNvCxnSpPr>
          <p:nvPr/>
        </p:nvCxnSpPr>
        <p:spPr>
          <a:xfrm flipV="1">
            <a:off x="4149969" y="1457011"/>
            <a:ext cx="1366576" cy="703386"/>
          </a:xfrm>
          <a:prstGeom prst="bentConnector3">
            <a:avLst>
              <a:gd name="adj1" fmla="val 735"/>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19" name="Oval 18">
            <a:extLst>
              <a:ext uri="{FF2B5EF4-FFF2-40B4-BE49-F238E27FC236}">
                <a16:creationId xmlns:a16="http://schemas.microsoft.com/office/drawing/2014/main" id="{94F53B92-FC38-467A-A99A-76A26C3524A2}"/>
              </a:ext>
            </a:extLst>
          </p:cNvPr>
          <p:cNvSpPr/>
          <p:nvPr/>
        </p:nvSpPr>
        <p:spPr>
          <a:xfrm>
            <a:off x="5395965" y="1341024"/>
            <a:ext cx="241160" cy="221063"/>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5" y="1317752"/>
            <a:ext cx="6554874" cy="5324535"/>
          </a:xfrm>
          <a:prstGeom prst="rect">
            <a:avLst/>
          </a:prstGeom>
          <a:noFill/>
        </p:spPr>
        <p:txBody>
          <a:bodyPr wrap="square">
            <a:spAutoFit/>
          </a:bodyPr>
          <a:lstStyle/>
          <a:p>
            <a:r>
              <a:rPr lang="en-US" sz="2000" b="0" i="0" u="none" strike="noStrike" dirty="0">
                <a:solidFill>
                  <a:srgbClr val="002060"/>
                </a:solidFill>
                <a:effectLst/>
              </a:rPr>
              <a:t>Due to their specialized knowledge and experience in the market where the client operates, a factor can provide multiple advisory services to the client such as:</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Customer’s perception of the client’s products, marketing strategies, emerging trends etc.</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Audits for invoicing, sales returns and delivery procedures</a:t>
            </a:r>
          </a:p>
          <a:p>
            <a:endParaRPr lang="en-US" sz="2000" b="0" i="0" u="none" strike="noStrike" dirty="0">
              <a:solidFill>
                <a:srgbClr val="002060"/>
              </a:solidFill>
              <a:effectLst/>
            </a:endParaRPr>
          </a:p>
          <a:p>
            <a:pPr marL="285750" indent="-285750">
              <a:buFont typeface="Wingdings" panose="05000000000000000000" pitchFamily="2" charset="2"/>
              <a:buChar char="q"/>
            </a:pPr>
            <a:r>
              <a:rPr lang="en-US" sz="2000" b="0" i="0" u="none" strike="noStrike" dirty="0">
                <a:solidFill>
                  <a:srgbClr val="002060"/>
                </a:solidFill>
                <a:effectLst/>
              </a:rPr>
              <a:t>Introduction to the credit department of bank/subsidiaries of banks engaged in leasing, hire-purchasing, merchant banking etc. </a:t>
            </a:r>
          </a:p>
          <a:p>
            <a:endParaRPr lang="en-US" sz="2000" b="0" i="0" u="none" strike="noStrike" dirty="0">
              <a:solidFill>
                <a:srgbClr val="002060"/>
              </a:solidFill>
              <a:effectLst/>
            </a:endParaRPr>
          </a:p>
          <a:p>
            <a:endParaRPr lang="en-US" sz="2000" b="0" i="0" u="none" strike="noStrike" dirty="0">
              <a:solidFill>
                <a:srgbClr val="002060"/>
              </a:solidFill>
              <a:effectLst/>
            </a:endParaRPr>
          </a:p>
          <a:p>
            <a:endParaRPr lang="en-IN" sz="2000" dirty="0">
              <a:solidFill>
                <a:srgbClr val="002060"/>
              </a:solidFill>
            </a:endParaRPr>
          </a:p>
          <a:p>
            <a:endParaRPr lang="en-IN" sz="2000" dirty="0">
              <a:solidFill>
                <a:srgbClr val="002060"/>
              </a:solidFill>
            </a:endParaRPr>
          </a:p>
          <a:p>
            <a:pPr lvl="0"/>
            <a:endParaRPr lang="en-IN" sz="2000" dirty="0">
              <a:solidFill>
                <a:srgbClr val="002060"/>
              </a:solidFill>
            </a:endParaRPr>
          </a:p>
        </p:txBody>
      </p:sp>
    </p:spTree>
    <p:extLst>
      <p:ext uri="{BB962C8B-B14F-4D97-AF65-F5344CB8AC3E}">
        <p14:creationId xmlns:p14="http://schemas.microsoft.com/office/powerpoint/2010/main" val="1050072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Costs of Factoring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C19B6DD1-5A27-4015-B91D-232384D48961}"/>
              </a:ext>
            </a:extLst>
          </p:cNvPr>
          <p:cNvGraphicFramePr/>
          <p:nvPr>
            <p:extLst>
              <p:ext uri="{D42A27DB-BD31-4B8C-83A1-F6EECF244321}">
                <p14:modId xmlns:p14="http://schemas.microsoft.com/office/powerpoint/2010/main" val="3702048939"/>
              </p:ext>
            </p:extLst>
          </p:nvPr>
        </p:nvGraphicFramePr>
        <p:xfrm>
          <a:off x="1339850" y="959985"/>
          <a:ext cx="9963150" cy="5415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999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D69A8630-0451-49AC-9F99-614B14B74DAE}"/>
              </a:ext>
            </a:extLst>
          </p:cNvPr>
          <p:cNvGrpSpPr/>
          <p:nvPr/>
        </p:nvGrpSpPr>
        <p:grpSpPr>
          <a:xfrm>
            <a:off x="5054324" y="2437146"/>
            <a:ext cx="2087732" cy="1983707"/>
            <a:chOff x="2247529" y="1831021"/>
            <a:chExt cx="2601158" cy="2530134"/>
          </a:xfrm>
        </p:grpSpPr>
        <p:grpSp>
          <p:nvGrpSpPr>
            <p:cNvPr id="11" name="Group 10">
              <a:extLst>
                <a:ext uri="{FF2B5EF4-FFF2-40B4-BE49-F238E27FC236}">
                  <a16:creationId xmlns:a16="http://schemas.microsoft.com/office/drawing/2014/main" id="{9C9063D1-22F8-4E7D-B177-1B52A0110B28}"/>
                </a:ext>
              </a:extLst>
            </p:cNvPr>
            <p:cNvGrpSpPr/>
            <p:nvPr/>
          </p:nvGrpSpPr>
          <p:grpSpPr>
            <a:xfrm>
              <a:off x="2247529" y="1831021"/>
              <a:ext cx="2601158" cy="2530134"/>
              <a:chOff x="2112885" y="1757779"/>
              <a:chExt cx="2601158" cy="2530134"/>
            </a:xfrm>
          </p:grpSpPr>
          <p:sp>
            <p:nvSpPr>
              <p:cNvPr id="8" name="Partial Circle 7">
                <a:extLst>
                  <a:ext uri="{FF2B5EF4-FFF2-40B4-BE49-F238E27FC236}">
                    <a16:creationId xmlns:a16="http://schemas.microsoft.com/office/drawing/2014/main" id="{CA3A3A78-B6A5-4C3F-A7D7-4502CAD620BC}"/>
                  </a:ext>
                </a:extLst>
              </p:cNvPr>
              <p:cNvSpPr/>
              <p:nvPr/>
            </p:nvSpPr>
            <p:spPr>
              <a:xfrm>
                <a:off x="2112885" y="1757779"/>
                <a:ext cx="2601158" cy="2530134"/>
              </a:xfrm>
              <a:prstGeom prst="pie">
                <a:avLst>
                  <a:gd name="adj1" fmla="val 536607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99CC4459-2C59-4E6A-916D-7842CD574374}"/>
                  </a:ext>
                </a:extLst>
              </p:cNvPr>
              <p:cNvSpPr/>
              <p:nvPr/>
            </p:nvSpPr>
            <p:spPr>
              <a:xfrm>
                <a:off x="2436920" y="2014860"/>
                <a:ext cx="1953088" cy="2015971"/>
              </a:xfrm>
              <a:prstGeom prst="pie">
                <a:avLst>
                  <a:gd name="adj1" fmla="val 5366075"/>
                  <a:gd name="adj2" fmla="val 162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grpSp>
          <p:nvGrpSpPr>
            <p:cNvPr id="13" name="Group 12">
              <a:extLst>
                <a:ext uri="{FF2B5EF4-FFF2-40B4-BE49-F238E27FC236}">
                  <a16:creationId xmlns:a16="http://schemas.microsoft.com/office/drawing/2014/main" id="{7A942DEB-1DC8-4D2A-ADD6-B8C6128BED43}"/>
                </a:ext>
              </a:extLst>
            </p:cNvPr>
            <p:cNvGrpSpPr/>
            <p:nvPr/>
          </p:nvGrpSpPr>
          <p:grpSpPr>
            <a:xfrm rot="10800000">
              <a:off x="2247529" y="1831021"/>
              <a:ext cx="2601158" cy="2530134"/>
              <a:chOff x="7877453" y="3686951"/>
              <a:chExt cx="2601158" cy="2530134"/>
            </a:xfrm>
          </p:grpSpPr>
          <p:sp>
            <p:nvSpPr>
              <p:cNvPr id="39" name="Partial Circle 38">
                <a:extLst>
                  <a:ext uri="{FF2B5EF4-FFF2-40B4-BE49-F238E27FC236}">
                    <a16:creationId xmlns:a16="http://schemas.microsoft.com/office/drawing/2014/main" id="{70A1138A-176F-4149-8BA9-BF65FCB957B3}"/>
                  </a:ext>
                </a:extLst>
              </p:cNvPr>
              <p:cNvSpPr/>
              <p:nvPr/>
            </p:nvSpPr>
            <p:spPr>
              <a:xfrm>
                <a:off x="7877453" y="3686951"/>
                <a:ext cx="2601158" cy="2530134"/>
              </a:xfrm>
              <a:prstGeom prst="pie">
                <a:avLst>
                  <a:gd name="adj1" fmla="val 5366075"/>
                  <a:gd name="adj2" fmla="val 1620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Partial Circle 39">
                <a:extLst>
                  <a:ext uri="{FF2B5EF4-FFF2-40B4-BE49-F238E27FC236}">
                    <a16:creationId xmlns:a16="http://schemas.microsoft.com/office/drawing/2014/main" id="{4DB4B62B-FA85-451C-9D9C-7763EFA726C0}"/>
                  </a:ext>
                </a:extLst>
              </p:cNvPr>
              <p:cNvSpPr/>
              <p:nvPr/>
            </p:nvSpPr>
            <p:spPr>
              <a:xfrm>
                <a:off x="8201490" y="3944035"/>
                <a:ext cx="2040385" cy="2006719"/>
              </a:xfrm>
              <a:prstGeom prst="pie">
                <a:avLst>
                  <a:gd name="adj1" fmla="val 5366075"/>
                  <a:gd name="adj2" fmla="val 162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grpSp>
      </p:grpSp>
      <p:sp>
        <p:nvSpPr>
          <p:cNvPr id="18" name="TextBox 17">
            <a:extLst>
              <a:ext uri="{FF2B5EF4-FFF2-40B4-BE49-F238E27FC236}">
                <a16:creationId xmlns:a16="http://schemas.microsoft.com/office/drawing/2014/main" id="{4122C243-6452-4229-B3D7-28FAA39520AA}"/>
              </a:ext>
            </a:extLst>
          </p:cNvPr>
          <p:cNvSpPr txBox="1"/>
          <p:nvPr/>
        </p:nvSpPr>
        <p:spPr>
          <a:xfrm>
            <a:off x="983804" y="1224220"/>
            <a:ext cx="3506680" cy="461665"/>
          </a:xfrm>
          <a:prstGeom prst="rect">
            <a:avLst/>
          </a:prstGeom>
          <a:noFill/>
        </p:spPr>
        <p:txBody>
          <a:bodyPr wrap="square" rtlCol="0">
            <a:spAutoFit/>
          </a:bodyPr>
          <a:lstStyle/>
          <a:p>
            <a:r>
              <a:rPr lang="en-US" sz="2400" b="1" dirty="0"/>
              <a:t>Client (Seller)</a:t>
            </a:r>
          </a:p>
        </p:txBody>
      </p:sp>
      <p:sp>
        <p:nvSpPr>
          <p:cNvPr id="42" name="TextBox 41">
            <a:extLst>
              <a:ext uri="{FF2B5EF4-FFF2-40B4-BE49-F238E27FC236}">
                <a16:creationId xmlns:a16="http://schemas.microsoft.com/office/drawing/2014/main" id="{F7CE9C13-D95B-456F-8F12-A92D36FF0AEE}"/>
              </a:ext>
            </a:extLst>
          </p:cNvPr>
          <p:cNvSpPr txBox="1"/>
          <p:nvPr/>
        </p:nvSpPr>
        <p:spPr>
          <a:xfrm>
            <a:off x="9391892" y="1224220"/>
            <a:ext cx="3506680" cy="461665"/>
          </a:xfrm>
          <a:prstGeom prst="rect">
            <a:avLst/>
          </a:prstGeom>
          <a:noFill/>
        </p:spPr>
        <p:txBody>
          <a:bodyPr wrap="square" rtlCol="0">
            <a:spAutoFit/>
          </a:bodyPr>
          <a:lstStyle/>
          <a:p>
            <a:r>
              <a:rPr lang="en-US" sz="2400" b="1" dirty="0"/>
              <a:t>Customer (Buyer)</a:t>
            </a:r>
          </a:p>
        </p:txBody>
      </p:sp>
      <p:cxnSp>
        <p:nvCxnSpPr>
          <p:cNvPr id="20" name="Connector: Elbow 19">
            <a:extLst>
              <a:ext uri="{FF2B5EF4-FFF2-40B4-BE49-F238E27FC236}">
                <a16:creationId xmlns:a16="http://schemas.microsoft.com/office/drawing/2014/main" id="{DDC1E6FE-D7B5-4D0C-B7BF-529B856F07DA}"/>
              </a:ext>
            </a:extLst>
          </p:cNvPr>
          <p:cNvCxnSpPr>
            <a:cxnSpLocks/>
            <a:stCxn id="8" idx="2"/>
          </p:cNvCxnSpPr>
          <p:nvPr/>
        </p:nvCxnSpPr>
        <p:spPr>
          <a:xfrm rot="10800000">
            <a:off x="3023374" y="1472980"/>
            <a:ext cx="2030950" cy="1956020"/>
          </a:xfrm>
          <a:prstGeom prst="bentConnector3">
            <a:avLst>
              <a:gd name="adj1" fmla="val -3465"/>
            </a:avLst>
          </a:prstGeom>
        </p:spPr>
        <p:style>
          <a:lnRef idx="3">
            <a:schemeClr val="accent1"/>
          </a:lnRef>
          <a:fillRef idx="0">
            <a:schemeClr val="accent1"/>
          </a:fillRef>
          <a:effectRef idx="2">
            <a:schemeClr val="accent1"/>
          </a:effectRef>
          <a:fontRef idx="minor">
            <a:schemeClr val="tx1"/>
          </a:fontRef>
        </p:style>
      </p:cxnSp>
      <p:sp>
        <p:nvSpPr>
          <p:cNvPr id="43" name="Oval 42">
            <a:extLst>
              <a:ext uri="{FF2B5EF4-FFF2-40B4-BE49-F238E27FC236}">
                <a16:creationId xmlns:a16="http://schemas.microsoft.com/office/drawing/2014/main" id="{063A1D09-E156-461A-A6B7-AA34840228DA}"/>
              </a:ext>
            </a:extLst>
          </p:cNvPr>
          <p:cNvSpPr/>
          <p:nvPr/>
        </p:nvSpPr>
        <p:spPr>
          <a:xfrm>
            <a:off x="2921281" y="1366448"/>
            <a:ext cx="204187" cy="21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Connector: Elbow 47">
            <a:extLst>
              <a:ext uri="{FF2B5EF4-FFF2-40B4-BE49-F238E27FC236}">
                <a16:creationId xmlns:a16="http://schemas.microsoft.com/office/drawing/2014/main" id="{BB8BDFED-44C2-4319-A10D-C6C112127252}"/>
              </a:ext>
            </a:extLst>
          </p:cNvPr>
          <p:cNvCxnSpPr>
            <a:cxnSpLocks/>
          </p:cNvCxnSpPr>
          <p:nvPr/>
        </p:nvCxnSpPr>
        <p:spPr>
          <a:xfrm rot="5400000" flipH="1" flipV="1">
            <a:off x="7107924" y="1473110"/>
            <a:ext cx="1983708" cy="1983449"/>
          </a:xfrm>
          <a:prstGeom prst="bentConnector3">
            <a:avLst>
              <a:gd name="adj1" fmla="val 100897"/>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49" name="Oval 48">
            <a:extLst>
              <a:ext uri="{FF2B5EF4-FFF2-40B4-BE49-F238E27FC236}">
                <a16:creationId xmlns:a16="http://schemas.microsoft.com/office/drawing/2014/main" id="{595545F5-2A20-4077-AFA6-E13B969BC81B}"/>
              </a:ext>
            </a:extLst>
          </p:cNvPr>
          <p:cNvSpPr/>
          <p:nvPr/>
        </p:nvSpPr>
        <p:spPr>
          <a:xfrm>
            <a:off x="8989409" y="1348521"/>
            <a:ext cx="204187" cy="213064"/>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76BFCAC4-4C4D-4458-817D-9CDB25CDDC8B}"/>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Advantages of Factoring</a:t>
            </a:r>
            <a:endParaRPr lang="en-US" sz="4400" b="1" i="1" dirty="0">
              <a:solidFill>
                <a:schemeClr val="accent5"/>
              </a:solidFill>
              <a:latin typeface="Raleway" panose="020B0503030101060003" pitchFamily="34" charset="0"/>
            </a:endParaRPr>
          </a:p>
        </p:txBody>
      </p:sp>
      <p:pic>
        <p:nvPicPr>
          <p:cNvPr id="3" name="Picture 2">
            <a:extLst>
              <a:ext uri="{FF2B5EF4-FFF2-40B4-BE49-F238E27FC236}">
                <a16:creationId xmlns:a16="http://schemas.microsoft.com/office/drawing/2014/main" id="{26BDD38A-2854-45DF-B4E9-509588CCC3A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9464" y="2894627"/>
            <a:ext cx="1028395" cy="1028395"/>
          </a:xfrm>
          <a:prstGeom prst="rect">
            <a:avLst/>
          </a:prstGeom>
        </p:spPr>
      </p:pic>
      <p:sp>
        <p:nvSpPr>
          <p:cNvPr id="4" name="TextBox 3">
            <a:extLst>
              <a:ext uri="{FF2B5EF4-FFF2-40B4-BE49-F238E27FC236}">
                <a16:creationId xmlns:a16="http://schemas.microsoft.com/office/drawing/2014/main" id="{02A5B0F9-B7E7-4F0E-8B06-0B53DE43EB7B}"/>
              </a:ext>
            </a:extLst>
          </p:cNvPr>
          <p:cNvSpPr txBox="1"/>
          <p:nvPr/>
        </p:nvSpPr>
        <p:spPr>
          <a:xfrm>
            <a:off x="169818" y="1814884"/>
            <a:ext cx="4884503" cy="4493538"/>
          </a:xfrm>
          <a:prstGeom prst="rect">
            <a:avLst/>
          </a:prstGeom>
          <a:noFill/>
        </p:spPr>
        <p:txBody>
          <a:bodyPr wrap="square" rtlCol="0">
            <a:spAutoFit/>
          </a:bodyPr>
          <a:lstStyle/>
          <a:p>
            <a:pPr marL="285750" indent="-285750">
              <a:buFont typeface="Wingdings" panose="05000000000000000000" pitchFamily="2" charset="2"/>
              <a:buChar char="q"/>
            </a:pPr>
            <a:r>
              <a:rPr lang="en-US" sz="2200" dirty="0"/>
              <a:t> Short term liquidity</a:t>
            </a:r>
          </a:p>
          <a:p>
            <a:endParaRPr lang="en-US" sz="2200" dirty="0"/>
          </a:p>
          <a:p>
            <a:pPr marL="285750" indent="-285750">
              <a:buFont typeface="Wingdings" panose="05000000000000000000" pitchFamily="2" charset="2"/>
              <a:buChar char="q"/>
            </a:pPr>
            <a:r>
              <a:rPr lang="en-US" sz="2200" dirty="0"/>
              <a:t> Able to provide better credit terms to customers to generate higher revenue</a:t>
            </a:r>
          </a:p>
          <a:p>
            <a:endParaRPr lang="en-US" sz="2200" dirty="0"/>
          </a:p>
          <a:p>
            <a:pPr marL="285750" indent="-285750">
              <a:buFont typeface="Wingdings" panose="05000000000000000000" pitchFamily="2" charset="2"/>
              <a:buChar char="q"/>
            </a:pPr>
            <a:r>
              <a:rPr lang="en-US" sz="2200" dirty="0"/>
              <a:t> Saves time and resources for maintaining accounts</a:t>
            </a:r>
          </a:p>
          <a:p>
            <a:endParaRPr lang="en-US" sz="2200" dirty="0"/>
          </a:p>
          <a:p>
            <a:pPr marL="285750" indent="-285750">
              <a:buFont typeface="Wingdings" panose="05000000000000000000" pitchFamily="2" charset="2"/>
              <a:buChar char="q"/>
            </a:pPr>
            <a:r>
              <a:rPr lang="en-US" sz="2200" dirty="0"/>
              <a:t> Smooth functioning and management of the working capital cycle </a:t>
            </a:r>
          </a:p>
          <a:p>
            <a:endParaRPr lang="en-US" sz="2200" dirty="0"/>
          </a:p>
          <a:p>
            <a:pPr marL="285750" indent="-285750">
              <a:buFont typeface="Wingdings" panose="05000000000000000000" pitchFamily="2" charset="2"/>
              <a:buChar char="q"/>
            </a:pPr>
            <a:r>
              <a:rPr lang="en-US" sz="2200" dirty="0"/>
              <a:t> Assessing quality of debtors and business expansion in new markets</a:t>
            </a:r>
          </a:p>
        </p:txBody>
      </p:sp>
      <p:sp>
        <p:nvSpPr>
          <p:cNvPr id="5" name="TextBox 4">
            <a:extLst>
              <a:ext uri="{FF2B5EF4-FFF2-40B4-BE49-F238E27FC236}">
                <a16:creationId xmlns:a16="http://schemas.microsoft.com/office/drawing/2014/main" id="{91E2C144-F598-47E0-A5E0-8D1A2FD23FAF}"/>
              </a:ext>
            </a:extLst>
          </p:cNvPr>
          <p:cNvSpPr txBox="1"/>
          <p:nvPr/>
        </p:nvSpPr>
        <p:spPr>
          <a:xfrm>
            <a:off x="7368129" y="1810344"/>
            <a:ext cx="4884503" cy="3139321"/>
          </a:xfrm>
          <a:prstGeom prst="rect">
            <a:avLst/>
          </a:prstGeom>
          <a:noFill/>
        </p:spPr>
        <p:txBody>
          <a:bodyPr wrap="square" rtlCol="0">
            <a:spAutoFit/>
          </a:bodyPr>
          <a:lstStyle/>
          <a:p>
            <a:pPr marL="285750" indent="-285750">
              <a:buFont typeface="Wingdings" panose="05000000000000000000" pitchFamily="2" charset="2"/>
              <a:buChar char="q"/>
            </a:pPr>
            <a:r>
              <a:rPr lang="en-US" sz="2200" dirty="0"/>
              <a:t> Better and adequate credit facilities</a:t>
            </a:r>
          </a:p>
          <a:p>
            <a:endParaRPr lang="en-US" sz="2200" dirty="0"/>
          </a:p>
          <a:p>
            <a:pPr marL="285750" indent="-285750">
              <a:buFont typeface="Wingdings" panose="05000000000000000000" pitchFamily="2" charset="2"/>
              <a:buChar char="q"/>
            </a:pPr>
            <a:r>
              <a:rPr lang="en-US" sz="2200" dirty="0"/>
              <a:t> No affect on quality of goods, contractual obligations etc.</a:t>
            </a:r>
          </a:p>
          <a:p>
            <a:endParaRPr lang="en-US" sz="2200" dirty="0"/>
          </a:p>
          <a:p>
            <a:pPr marL="285750" indent="-285750">
              <a:buFont typeface="Wingdings" panose="05000000000000000000" pitchFamily="2" charset="2"/>
              <a:buChar char="q"/>
            </a:pPr>
            <a:r>
              <a:rPr lang="en-US" sz="2200" dirty="0"/>
              <a:t> Acknowledgment of notification letter for payments is required and no need to furnish any other documentation</a:t>
            </a:r>
          </a:p>
          <a:p>
            <a:endParaRPr lang="en-US" sz="2200" dirty="0"/>
          </a:p>
        </p:txBody>
      </p:sp>
    </p:spTree>
    <p:extLst>
      <p:ext uri="{BB962C8B-B14F-4D97-AF65-F5344CB8AC3E}">
        <p14:creationId xmlns:p14="http://schemas.microsoft.com/office/powerpoint/2010/main" val="124533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6BFCAC4-4C4D-4458-817D-9CDB25CDDC8B}"/>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Disadvantages of Factoring</a:t>
            </a:r>
            <a:endParaRPr lang="en-US" sz="4400" b="1" i="1" dirty="0">
              <a:solidFill>
                <a:schemeClr val="accent5"/>
              </a:solidFill>
              <a:latin typeface="Raleway" panose="020B0503030101060003" pitchFamily="34" charset="0"/>
            </a:endParaRPr>
          </a:p>
        </p:txBody>
      </p:sp>
      <p:sp>
        <p:nvSpPr>
          <p:cNvPr id="2" name="TextBox 1">
            <a:extLst>
              <a:ext uri="{FF2B5EF4-FFF2-40B4-BE49-F238E27FC236}">
                <a16:creationId xmlns:a16="http://schemas.microsoft.com/office/drawing/2014/main" id="{5E91340E-C7AA-49C8-B487-283CFC146184}"/>
              </a:ext>
            </a:extLst>
          </p:cNvPr>
          <p:cNvSpPr txBox="1"/>
          <p:nvPr/>
        </p:nvSpPr>
        <p:spPr>
          <a:xfrm>
            <a:off x="1266825" y="1564126"/>
            <a:ext cx="9658350" cy="5078313"/>
          </a:xfrm>
          <a:prstGeom prst="rect">
            <a:avLst/>
          </a:prstGeom>
          <a:noFill/>
        </p:spPr>
        <p:txBody>
          <a:bodyPr wrap="square" rtlCol="0">
            <a:spAutoFit/>
          </a:bodyPr>
          <a:lstStyle/>
          <a:p>
            <a:pPr marL="285750" indent="-285750">
              <a:buFont typeface="Wingdings" panose="05000000000000000000" pitchFamily="2" charset="2"/>
              <a:buChar char="q"/>
            </a:pPr>
            <a:r>
              <a:rPr lang="en-US" sz="2400" b="0" i="0" u="none" strike="noStrike" dirty="0">
                <a:solidFill>
                  <a:srgbClr val="002060"/>
                </a:solidFill>
                <a:effectLst/>
              </a:rPr>
              <a:t> Cost of factoring is somewhat high in lieu of fees and other charges</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Various terms imposed by factor may lead to stress in the client and customer relationships</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The client requires to show all details of customers and sales to the factor</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Due to the legal aspects of the factoring arrangement, it may be difficult to change a factor</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dirty="0">
                <a:solidFill>
                  <a:srgbClr val="002060"/>
                </a:solidFill>
              </a:rPr>
              <a:t> Sometimes its possible that a client may develop excessive dependence on services provided by the factor</a:t>
            </a:r>
            <a:endParaRPr lang="en-US" b="0" dirty="0">
              <a:effectLst/>
            </a:endParaRPr>
          </a:p>
          <a:p>
            <a:br>
              <a:rPr lang="en-US" dirty="0"/>
            </a:br>
            <a:endParaRPr lang="en-IN" dirty="0"/>
          </a:p>
        </p:txBody>
      </p:sp>
    </p:spTree>
    <p:extLst>
      <p:ext uri="{BB962C8B-B14F-4D97-AF65-F5344CB8AC3E}">
        <p14:creationId xmlns:p14="http://schemas.microsoft.com/office/powerpoint/2010/main" val="98423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D941B-4A22-4182-A7FE-249A91D9247B}"/>
              </a:ext>
            </a:extLst>
          </p:cNvPr>
          <p:cNvSpPr txBox="1"/>
          <p:nvPr/>
        </p:nvSpPr>
        <p:spPr>
          <a:xfrm>
            <a:off x="1441316" y="0"/>
            <a:ext cx="9309367" cy="923330"/>
          </a:xfrm>
          <a:prstGeom prst="rect">
            <a:avLst/>
          </a:prstGeom>
          <a:noFill/>
        </p:spPr>
        <p:txBody>
          <a:bodyPr wrap="square" rtlCol="0">
            <a:spAutoFit/>
          </a:bodyPr>
          <a:lstStyle/>
          <a:p>
            <a:pPr algn="ctr"/>
            <a:r>
              <a:rPr lang="en-US" sz="5400" b="1" dirty="0">
                <a:solidFill>
                  <a:prstClr val="white"/>
                </a:solidFill>
                <a:latin typeface="Raleway" panose="020B0503030101060003"/>
              </a:rPr>
              <a:t>Contents</a:t>
            </a:r>
          </a:p>
        </p:txBody>
      </p:sp>
      <p:sp>
        <p:nvSpPr>
          <p:cNvPr id="5" name="Rectangle 4">
            <a:extLst>
              <a:ext uri="{FF2B5EF4-FFF2-40B4-BE49-F238E27FC236}">
                <a16:creationId xmlns:a16="http://schemas.microsoft.com/office/drawing/2014/main" id="{7284003E-08BC-4A9A-8DA8-A57146C24453}"/>
              </a:ext>
            </a:extLst>
          </p:cNvPr>
          <p:cNvSpPr/>
          <p:nvPr/>
        </p:nvSpPr>
        <p:spPr>
          <a:xfrm>
            <a:off x="11499542" y="1946645"/>
            <a:ext cx="692458" cy="6373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EC70D37-39D4-4384-9FD1-90DEFBCBD75D}"/>
              </a:ext>
            </a:extLst>
          </p:cNvPr>
          <p:cNvSpPr txBox="1"/>
          <p:nvPr/>
        </p:nvSpPr>
        <p:spPr>
          <a:xfrm>
            <a:off x="6095999" y="1480028"/>
            <a:ext cx="5220070" cy="3046988"/>
          </a:xfrm>
          <a:prstGeom prst="rect">
            <a:avLst/>
          </a:prstGeom>
          <a:noFill/>
        </p:spPr>
        <p:txBody>
          <a:bodyPr wrap="square" rtlCol="0">
            <a:spAutoFit/>
          </a:bodyPr>
          <a:lstStyle/>
          <a:p>
            <a:pPr algn="r"/>
            <a:endParaRPr lang="en-US" sz="3200" dirty="0">
              <a:solidFill>
                <a:schemeClr val="bg1">
                  <a:alpha val="25000"/>
                </a:schemeClr>
              </a:solidFill>
              <a:latin typeface="Raleway" panose="020B0503030101060003"/>
            </a:endParaRPr>
          </a:p>
          <a:p>
            <a:pPr algn="r"/>
            <a:r>
              <a:rPr lang="en-US" sz="3200" b="1" dirty="0">
                <a:solidFill>
                  <a:schemeClr val="bg1"/>
                </a:solidFill>
                <a:latin typeface="Raleway" panose="020B0503030101060003"/>
              </a:rPr>
              <a:t>Section 1</a:t>
            </a:r>
          </a:p>
          <a:p>
            <a:pPr algn="r"/>
            <a:endParaRPr lang="en-US" sz="3200" b="1" dirty="0">
              <a:solidFill>
                <a:schemeClr val="bg1">
                  <a:alpha val="25000"/>
                </a:schemeClr>
              </a:solidFill>
              <a:latin typeface="Raleway" panose="020B0503030101060003"/>
            </a:endParaRPr>
          </a:p>
          <a:p>
            <a:pPr algn="r"/>
            <a:r>
              <a:rPr lang="en-US" sz="3200" b="1" dirty="0">
                <a:solidFill>
                  <a:schemeClr val="bg1">
                    <a:alpha val="25000"/>
                  </a:schemeClr>
                </a:solidFill>
                <a:latin typeface="Raleway" panose="020B0503030101060003"/>
              </a:rPr>
              <a:t>Section 2</a:t>
            </a:r>
            <a:endParaRPr lang="en-US" sz="3200" b="1" dirty="0">
              <a:solidFill>
                <a:schemeClr val="bg1"/>
              </a:solidFill>
              <a:latin typeface="Raleway" panose="020B0503030101060003"/>
            </a:endParaRPr>
          </a:p>
          <a:p>
            <a:pPr algn="r"/>
            <a:endParaRPr lang="en-US" sz="3200" b="1" dirty="0">
              <a:solidFill>
                <a:schemeClr val="bg1"/>
              </a:solidFill>
              <a:latin typeface="Raleway" panose="020B0503030101060003"/>
            </a:endParaRPr>
          </a:p>
          <a:p>
            <a:pPr algn="r"/>
            <a:r>
              <a:rPr lang="en-US" sz="3200" b="1" dirty="0">
                <a:solidFill>
                  <a:schemeClr val="bg1">
                    <a:alpha val="25000"/>
                  </a:schemeClr>
                </a:solidFill>
                <a:latin typeface="Raleway" panose="020B0503030101060003"/>
              </a:rPr>
              <a:t>Section 3</a:t>
            </a:r>
            <a:endParaRPr lang="en-IN" sz="3200" b="1" dirty="0">
              <a:solidFill>
                <a:schemeClr val="bg1">
                  <a:alpha val="25000"/>
                </a:schemeClr>
              </a:solidFill>
              <a:latin typeface="Raleway" panose="020B0503030101060003"/>
            </a:endParaRPr>
          </a:p>
        </p:txBody>
      </p:sp>
      <p:sp>
        <p:nvSpPr>
          <p:cNvPr id="3" name="TextBox 2">
            <a:extLst>
              <a:ext uri="{FF2B5EF4-FFF2-40B4-BE49-F238E27FC236}">
                <a16:creationId xmlns:a16="http://schemas.microsoft.com/office/drawing/2014/main" id="{46EE7930-B40F-44CA-B109-FD6D7BF483B3}"/>
              </a:ext>
            </a:extLst>
          </p:cNvPr>
          <p:cNvSpPr txBox="1"/>
          <p:nvPr/>
        </p:nvSpPr>
        <p:spPr>
          <a:xfrm>
            <a:off x="1441316" y="2136338"/>
            <a:ext cx="5036165"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bg1"/>
                </a:solidFill>
                <a:latin typeface="Raleway" panose="020B0503030101060003"/>
              </a:rPr>
              <a:t>Factoring</a:t>
            </a:r>
          </a:p>
          <a:p>
            <a:pPr marL="285750" indent="-285750">
              <a:buFont typeface="Wingdings" panose="05000000000000000000" pitchFamily="2" charset="2"/>
              <a:buChar char="q"/>
            </a:pPr>
            <a:r>
              <a:rPr lang="en-US" sz="2000" dirty="0">
                <a:solidFill>
                  <a:schemeClr val="bg1"/>
                </a:solidFill>
                <a:latin typeface="Raleway" panose="020B0503030101060003"/>
              </a:rPr>
              <a:t>Differences with Invoice discounting</a:t>
            </a:r>
          </a:p>
          <a:p>
            <a:pPr marL="285750" indent="-285750">
              <a:buFont typeface="Wingdings" panose="05000000000000000000" pitchFamily="2" charset="2"/>
              <a:buChar char="q"/>
            </a:pPr>
            <a:r>
              <a:rPr lang="en-US" sz="2000" dirty="0">
                <a:solidFill>
                  <a:schemeClr val="bg1"/>
                </a:solidFill>
                <a:latin typeface="Raleway" panose="020B0503030101060003"/>
              </a:rPr>
              <a:t>The Factoring Process</a:t>
            </a:r>
          </a:p>
          <a:p>
            <a:pPr marL="285750" indent="-285750">
              <a:buFont typeface="Wingdings" panose="05000000000000000000" pitchFamily="2" charset="2"/>
              <a:buChar char="q"/>
            </a:pPr>
            <a:r>
              <a:rPr lang="en-US" sz="2000" dirty="0">
                <a:solidFill>
                  <a:schemeClr val="bg1"/>
                </a:solidFill>
                <a:latin typeface="Raleway" panose="020B0503030101060003"/>
              </a:rPr>
              <a:t>Types of Factoring</a:t>
            </a:r>
          </a:p>
          <a:p>
            <a:pPr marL="285750" indent="-285750">
              <a:buFont typeface="Wingdings" panose="05000000000000000000" pitchFamily="2" charset="2"/>
              <a:buChar char="q"/>
            </a:pPr>
            <a:r>
              <a:rPr lang="en-US" sz="2000" dirty="0">
                <a:solidFill>
                  <a:schemeClr val="bg1"/>
                </a:solidFill>
                <a:latin typeface="Raleway" panose="020B0503030101060003"/>
              </a:rPr>
              <a:t>Functions of a Factor</a:t>
            </a:r>
          </a:p>
          <a:p>
            <a:pPr marL="285750" indent="-285750">
              <a:buFont typeface="Wingdings" panose="05000000000000000000" pitchFamily="2" charset="2"/>
              <a:buChar char="q"/>
            </a:pPr>
            <a:r>
              <a:rPr lang="en-US" sz="2000" dirty="0">
                <a:solidFill>
                  <a:schemeClr val="bg1"/>
                </a:solidFill>
                <a:latin typeface="Raleway" panose="020B0503030101060003"/>
              </a:rPr>
              <a:t>Advantages and Disadvantages</a:t>
            </a:r>
          </a:p>
          <a:p>
            <a:pPr marL="285750" indent="-285750">
              <a:buFont typeface="Wingdings" panose="05000000000000000000" pitchFamily="2" charset="2"/>
              <a:buChar char="q"/>
            </a:pPr>
            <a:endParaRPr lang="en-US" sz="2000" dirty="0">
              <a:solidFill>
                <a:schemeClr val="bg1"/>
              </a:solidFill>
              <a:latin typeface="Raleway" panose="020B0503030101060003"/>
            </a:endParaRPr>
          </a:p>
          <a:p>
            <a:pPr marL="285750" indent="-285750">
              <a:buFont typeface="Wingdings" panose="05000000000000000000" pitchFamily="2" charset="2"/>
              <a:buChar char="q"/>
            </a:pPr>
            <a:endParaRPr lang="en-US" sz="2000" dirty="0">
              <a:solidFill>
                <a:schemeClr val="bg1"/>
              </a:solidFill>
              <a:latin typeface="Raleway" panose="020B0503030101060003"/>
            </a:endParaRPr>
          </a:p>
          <a:p>
            <a:endParaRPr lang="en-IN" sz="2000" dirty="0"/>
          </a:p>
        </p:txBody>
      </p:sp>
    </p:spTree>
    <p:extLst>
      <p:ext uri="{BB962C8B-B14F-4D97-AF65-F5344CB8AC3E}">
        <p14:creationId xmlns:p14="http://schemas.microsoft.com/office/powerpoint/2010/main" val="2999309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6BFCAC4-4C4D-4458-817D-9CDB25CDDC8B}"/>
              </a:ext>
            </a:extLst>
          </p:cNvPr>
          <p:cNvSpPr txBox="1"/>
          <p:nvPr/>
        </p:nvSpPr>
        <p:spPr>
          <a:xfrm>
            <a:off x="410419" y="215561"/>
            <a:ext cx="10303589" cy="769441"/>
          </a:xfrm>
          <a:prstGeom prst="rect">
            <a:avLst/>
          </a:prstGeom>
          <a:noFill/>
        </p:spPr>
        <p:txBody>
          <a:bodyPr wrap="square" rtlCol="0">
            <a:spAutoFit/>
          </a:bodyPr>
          <a:lstStyle/>
          <a:p>
            <a:r>
              <a:rPr lang="en-US" sz="4400" b="1" dirty="0">
                <a:latin typeface="Raleway" panose="020B0503030101060003" pitchFamily="34" charset="0"/>
              </a:rPr>
              <a:t>Example of a Factoring Agreement</a:t>
            </a:r>
            <a:endParaRPr lang="en-US" sz="4400" b="1" i="1" dirty="0">
              <a:solidFill>
                <a:schemeClr val="accent5"/>
              </a:solidFill>
              <a:latin typeface="Raleway" panose="020B0503030101060003" pitchFamily="34" charset="0"/>
            </a:endParaRPr>
          </a:p>
        </p:txBody>
      </p:sp>
      <p:pic>
        <p:nvPicPr>
          <p:cNvPr id="1026" name="Picture 2" descr="Labor Smart, Inc. FORM S 1/A EX 10.3 FACTORING AGREEMENT ">
            <a:extLst>
              <a:ext uri="{FF2B5EF4-FFF2-40B4-BE49-F238E27FC236}">
                <a16:creationId xmlns:a16="http://schemas.microsoft.com/office/drawing/2014/main" id="{E0C78BB4-7B8C-4ED0-977B-088A900077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7886" y="1228990"/>
            <a:ext cx="5068653" cy="556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526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D941B-4A22-4182-A7FE-249A91D9247B}"/>
              </a:ext>
            </a:extLst>
          </p:cNvPr>
          <p:cNvSpPr txBox="1"/>
          <p:nvPr/>
        </p:nvSpPr>
        <p:spPr>
          <a:xfrm>
            <a:off x="1441316" y="0"/>
            <a:ext cx="9309367" cy="923330"/>
          </a:xfrm>
          <a:prstGeom prst="rect">
            <a:avLst/>
          </a:prstGeom>
          <a:noFill/>
        </p:spPr>
        <p:txBody>
          <a:bodyPr wrap="square" rtlCol="0">
            <a:spAutoFit/>
          </a:bodyPr>
          <a:lstStyle/>
          <a:p>
            <a:pPr algn="ctr"/>
            <a:r>
              <a:rPr lang="en-US" sz="5400" b="1" dirty="0">
                <a:solidFill>
                  <a:prstClr val="white"/>
                </a:solidFill>
                <a:latin typeface="Raleway" panose="020B0503030101060003"/>
              </a:rPr>
              <a:t>Contents</a:t>
            </a:r>
          </a:p>
        </p:txBody>
      </p:sp>
      <p:sp>
        <p:nvSpPr>
          <p:cNvPr id="5" name="Rectangle 4">
            <a:extLst>
              <a:ext uri="{FF2B5EF4-FFF2-40B4-BE49-F238E27FC236}">
                <a16:creationId xmlns:a16="http://schemas.microsoft.com/office/drawing/2014/main" id="{7284003E-08BC-4A9A-8DA8-A57146C24453}"/>
              </a:ext>
            </a:extLst>
          </p:cNvPr>
          <p:cNvSpPr/>
          <p:nvPr/>
        </p:nvSpPr>
        <p:spPr>
          <a:xfrm>
            <a:off x="11499542" y="2931052"/>
            <a:ext cx="692458" cy="6373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EC70D37-39D4-4384-9FD1-90DEFBCBD75D}"/>
              </a:ext>
            </a:extLst>
          </p:cNvPr>
          <p:cNvSpPr txBox="1"/>
          <p:nvPr/>
        </p:nvSpPr>
        <p:spPr>
          <a:xfrm>
            <a:off x="6095999" y="1972471"/>
            <a:ext cx="5220070" cy="2554545"/>
          </a:xfrm>
          <a:prstGeom prst="rect">
            <a:avLst/>
          </a:prstGeom>
          <a:noFill/>
        </p:spPr>
        <p:txBody>
          <a:bodyPr wrap="square" rtlCol="0">
            <a:spAutoFit/>
          </a:bodyPr>
          <a:lstStyle/>
          <a:p>
            <a:pPr algn="r"/>
            <a:r>
              <a:rPr lang="en-US" sz="3200" b="1" dirty="0">
                <a:solidFill>
                  <a:schemeClr val="bg1">
                    <a:alpha val="25000"/>
                  </a:schemeClr>
                </a:solidFill>
                <a:latin typeface="Raleway" panose="020B0503030101060003"/>
              </a:rPr>
              <a:t>Section 1</a:t>
            </a:r>
          </a:p>
          <a:p>
            <a:pPr algn="r"/>
            <a:endParaRPr lang="en-US" sz="3200" b="1" dirty="0">
              <a:solidFill>
                <a:schemeClr val="bg1"/>
              </a:solidFill>
              <a:latin typeface="Raleway" panose="020B0503030101060003"/>
            </a:endParaRPr>
          </a:p>
          <a:p>
            <a:pPr algn="r"/>
            <a:r>
              <a:rPr lang="en-US" sz="3200" b="1" dirty="0">
                <a:solidFill>
                  <a:schemeClr val="bg1"/>
                </a:solidFill>
                <a:latin typeface="Raleway" panose="020B0503030101060003"/>
              </a:rPr>
              <a:t>Section 2</a:t>
            </a:r>
          </a:p>
          <a:p>
            <a:pPr algn="r"/>
            <a:endParaRPr lang="en-US" sz="3200" b="1" dirty="0">
              <a:solidFill>
                <a:schemeClr val="bg1"/>
              </a:solidFill>
              <a:latin typeface="Raleway" panose="020B0503030101060003"/>
            </a:endParaRPr>
          </a:p>
          <a:p>
            <a:pPr algn="r"/>
            <a:r>
              <a:rPr lang="en-US" sz="3200" b="1" dirty="0">
                <a:solidFill>
                  <a:schemeClr val="bg1">
                    <a:alpha val="25000"/>
                  </a:schemeClr>
                </a:solidFill>
                <a:latin typeface="Raleway" panose="020B0503030101060003"/>
              </a:rPr>
              <a:t>Section 3</a:t>
            </a:r>
          </a:p>
        </p:txBody>
      </p:sp>
      <p:sp>
        <p:nvSpPr>
          <p:cNvPr id="3" name="TextBox 2">
            <a:extLst>
              <a:ext uri="{FF2B5EF4-FFF2-40B4-BE49-F238E27FC236}">
                <a16:creationId xmlns:a16="http://schemas.microsoft.com/office/drawing/2014/main" id="{F631BFC3-D35E-4653-830C-7357A5B7EB2A}"/>
              </a:ext>
            </a:extLst>
          </p:cNvPr>
          <p:cNvSpPr txBox="1"/>
          <p:nvPr/>
        </p:nvSpPr>
        <p:spPr>
          <a:xfrm>
            <a:off x="1441316" y="2136338"/>
            <a:ext cx="5036165"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bg1"/>
                </a:solidFill>
                <a:latin typeface="Raleway" panose="020B0503030101060003"/>
              </a:rPr>
              <a:t>Forfaiting</a:t>
            </a:r>
          </a:p>
          <a:p>
            <a:pPr marL="285750" indent="-285750">
              <a:buFont typeface="Wingdings" panose="05000000000000000000" pitchFamily="2" charset="2"/>
              <a:buChar char="q"/>
            </a:pPr>
            <a:r>
              <a:rPr lang="en-US" sz="2000" dirty="0">
                <a:solidFill>
                  <a:schemeClr val="bg1"/>
                </a:solidFill>
                <a:latin typeface="Raleway" panose="020B0503030101060003"/>
              </a:rPr>
              <a:t>Types of Forfaiting</a:t>
            </a:r>
          </a:p>
          <a:p>
            <a:pPr marL="285750" indent="-285750">
              <a:buFont typeface="Wingdings" panose="05000000000000000000" pitchFamily="2" charset="2"/>
              <a:buChar char="q"/>
            </a:pPr>
            <a:r>
              <a:rPr lang="en-US" sz="2000" dirty="0">
                <a:solidFill>
                  <a:schemeClr val="bg1"/>
                </a:solidFill>
                <a:latin typeface="Raleway" panose="020B0503030101060003"/>
              </a:rPr>
              <a:t>Pricing</a:t>
            </a:r>
          </a:p>
          <a:p>
            <a:pPr marL="285750" indent="-285750">
              <a:buFont typeface="Wingdings" panose="05000000000000000000" pitchFamily="2" charset="2"/>
              <a:buChar char="q"/>
            </a:pPr>
            <a:r>
              <a:rPr lang="en-US" sz="2000" dirty="0">
                <a:solidFill>
                  <a:schemeClr val="bg1"/>
                </a:solidFill>
                <a:latin typeface="Raleway" panose="020B0503030101060003"/>
              </a:rPr>
              <a:t>A basic forfaiting transaction </a:t>
            </a:r>
          </a:p>
          <a:p>
            <a:pPr marL="285750" indent="-285750">
              <a:buFont typeface="Wingdings" panose="05000000000000000000" pitchFamily="2" charset="2"/>
              <a:buChar char="q"/>
            </a:pPr>
            <a:r>
              <a:rPr lang="en-US" sz="2000" dirty="0">
                <a:solidFill>
                  <a:schemeClr val="bg1"/>
                </a:solidFill>
                <a:latin typeface="Raleway" panose="020B0503030101060003"/>
              </a:rPr>
              <a:t>Requirements of a </a:t>
            </a:r>
            <a:r>
              <a:rPr lang="en-US" sz="2000" dirty="0" err="1">
                <a:solidFill>
                  <a:schemeClr val="bg1"/>
                </a:solidFill>
                <a:latin typeface="Raleway" panose="020B0503030101060003"/>
              </a:rPr>
              <a:t>forfaiter</a:t>
            </a:r>
            <a:endParaRPr lang="en-US" sz="2000" dirty="0">
              <a:solidFill>
                <a:schemeClr val="bg1"/>
              </a:solidFill>
              <a:latin typeface="Raleway" panose="020B0503030101060003"/>
            </a:endParaRPr>
          </a:p>
          <a:p>
            <a:pPr marL="285750" indent="-285750">
              <a:buFont typeface="Wingdings" panose="05000000000000000000" pitchFamily="2" charset="2"/>
              <a:buChar char="q"/>
            </a:pPr>
            <a:r>
              <a:rPr lang="en-US" sz="2000" dirty="0">
                <a:solidFill>
                  <a:schemeClr val="bg1"/>
                </a:solidFill>
                <a:latin typeface="Raleway" panose="020B0503030101060003"/>
              </a:rPr>
              <a:t>Advantages and Disadvantages</a:t>
            </a:r>
          </a:p>
          <a:p>
            <a:pPr marL="285750" indent="-285750">
              <a:buFont typeface="Wingdings" panose="05000000000000000000" pitchFamily="2" charset="2"/>
              <a:buChar char="q"/>
            </a:pPr>
            <a:endParaRPr lang="en-US" sz="2000" dirty="0">
              <a:solidFill>
                <a:schemeClr val="bg1"/>
              </a:solidFill>
              <a:latin typeface="Raleway" panose="020B0503030101060003"/>
            </a:endParaRPr>
          </a:p>
          <a:p>
            <a:pPr marL="285750" indent="-285750">
              <a:buFont typeface="Wingdings" panose="05000000000000000000" pitchFamily="2" charset="2"/>
              <a:buChar char="q"/>
            </a:pPr>
            <a:endParaRPr lang="en-US" sz="2000" dirty="0">
              <a:solidFill>
                <a:schemeClr val="bg1"/>
              </a:solidFill>
              <a:latin typeface="Raleway" panose="020B0503030101060003"/>
            </a:endParaRPr>
          </a:p>
          <a:p>
            <a:endParaRPr lang="en-IN" sz="2000" dirty="0"/>
          </a:p>
        </p:txBody>
      </p:sp>
    </p:spTree>
    <p:extLst>
      <p:ext uri="{BB962C8B-B14F-4D97-AF65-F5344CB8AC3E}">
        <p14:creationId xmlns:p14="http://schemas.microsoft.com/office/powerpoint/2010/main" val="44864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lIns="91440" tIns="45720" rIns="91440" bIns="45720" rtlCol="0" anchor="t">
            <a:spAutoFit/>
          </a:bodyPr>
          <a:lstStyle/>
          <a:p>
            <a:r>
              <a:rPr lang="en-US" sz="4400" b="1" dirty="0">
                <a:latin typeface="Raleway" panose="020B0604020202020204" charset="0"/>
                <a:ea typeface="+mn-lt"/>
                <a:cs typeface="Calibri"/>
              </a:rPr>
              <a:t>Forfaiting</a:t>
            </a:r>
          </a:p>
        </p:txBody>
      </p:sp>
      <p:sp>
        <p:nvSpPr>
          <p:cNvPr id="15" name="Rectangle 14"/>
          <p:cNvSpPr/>
          <p:nvPr/>
        </p:nvSpPr>
        <p:spPr>
          <a:xfrm>
            <a:off x="0" y="558"/>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44825" y="886241"/>
            <a:ext cx="12147177" cy="5602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50573" y="5108927"/>
            <a:ext cx="2691319" cy="646331"/>
          </a:xfrm>
          <a:prstGeom prst="rect">
            <a:avLst/>
          </a:prstGeom>
          <a:noFill/>
        </p:spPr>
        <p:txBody>
          <a:bodyPr wrap="square" lIns="91440" tIns="45720" rIns="91440" bIns="45720" rtlCol="0" anchor="t">
            <a:spAutoFit/>
          </a:bodyPr>
          <a:lstStyle/>
          <a:p>
            <a:pPr algn="ctr"/>
            <a:endParaRPr lang="en-US" sz="3600" b="1">
              <a:solidFill>
                <a:schemeClr val="accent5"/>
              </a:solidFill>
              <a:latin typeface="Raleway" panose="020B0503030101060003"/>
            </a:endParaRPr>
          </a:p>
        </p:txBody>
      </p:sp>
      <p:sp>
        <p:nvSpPr>
          <p:cNvPr id="10" name="TextBox 9">
            <a:extLst>
              <a:ext uri="{FF2B5EF4-FFF2-40B4-BE49-F238E27FC236}">
                <a16:creationId xmlns:a16="http://schemas.microsoft.com/office/drawing/2014/main" id="{BF95F10F-F203-431C-932D-8FC748BB925D}"/>
              </a:ext>
            </a:extLst>
          </p:cNvPr>
          <p:cNvSpPr txBox="1"/>
          <p:nvPr/>
        </p:nvSpPr>
        <p:spPr>
          <a:xfrm>
            <a:off x="713381" y="1471910"/>
            <a:ext cx="10765238" cy="5386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400" dirty="0">
                <a:solidFill>
                  <a:srgbClr val="002060"/>
                </a:solidFill>
                <a:ea typeface="+mn-lt"/>
                <a:cs typeface="+mn-lt"/>
              </a:rPr>
              <a:t>It is a way of financing  enables exporters to receive cash immediately by selling medium and long-term receivables at a discount through an intermediary.</a:t>
            </a:r>
            <a:endParaRPr lang="en-US" sz="2400" dirty="0">
              <a:solidFill>
                <a:srgbClr val="002060"/>
              </a:solidFill>
              <a:cs typeface="Calibri"/>
            </a:endParaRPr>
          </a:p>
          <a:p>
            <a:endParaRPr lang="en-US" sz="2400" dirty="0">
              <a:solidFill>
                <a:srgbClr val="002060"/>
              </a:solidFill>
              <a:ea typeface="+mn-lt"/>
              <a:cs typeface="+mn-lt"/>
            </a:endParaRPr>
          </a:p>
          <a:p>
            <a:pPr marL="457200" indent="-457200">
              <a:buFont typeface="Wingdings" panose="05000000000000000000" pitchFamily="2" charset="2"/>
              <a:buChar char="q"/>
            </a:pPr>
            <a:r>
              <a:rPr lang="en-US" sz="2400" dirty="0">
                <a:solidFill>
                  <a:srgbClr val="002060"/>
                </a:solidFill>
                <a:ea typeface="+mn-lt"/>
                <a:cs typeface="+mn-lt"/>
              </a:rPr>
              <a:t>Protection against various  risks such as credit risk, transfer risk and the risks related to foreign exchange rates or changes in interest rate.</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457200" indent="-457200">
              <a:buFont typeface="Wingdings" panose="05000000000000000000" pitchFamily="2" charset="2"/>
              <a:buChar char="q"/>
            </a:pPr>
            <a:r>
              <a:rPr lang="en-US" sz="2400" dirty="0">
                <a:solidFill>
                  <a:srgbClr val="002060"/>
                </a:solidFill>
                <a:ea typeface="+mn-lt"/>
                <a:cs typeface="+mn-lt"/>
              </a:rPr>
              <a:t>The individual or entity  purchasing the receivables is called </a:t>
            </a:r>
            <a:r>
              <a:rPr lang="en-US" sz="2400" dirty="0" err="1">
                <a:solidFill>
                  <a:srgbClr val="002060"/>
                </a:solidFill>
                <a:ea typeface="+mn-lt"/>
                <a:cs typeface="+mn-lt"/>
              </a:rPr>
              <a:t>forfaiter</a:t>
            </a:r>
            <a:r>
              <a:rPr lang="en-US" sz="2400" dirty="0">
                <a:solidFill>
                  <a:srgbClr val="002060"/>
                </a:solidFill>
                <a:ea typeface="+mn-lt"/>
                <a:cs typeface="+mn-lt"/>
              </a:rPr>
              <a:t>.</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457200" indent="-457200">
              <a:buFont typeface="Wingdings" panose="05000000000000000000" pitchFamily="2" charset="2"/>
              <a:buChar char="q"/>
            </a:pPr>
            <a:r>
              <a:rPr lang="en-US" sz="2400" dirty="0">
                <a:solidFill>
                  <a:srgbClr val="002060"/>
                </a:solidFill>
                <a:ea typeface="+mn-lt"/>
                <a:cs typeface="+mn-lt"/>
              </a:rPr>
              <a:t>The </a:t>
            </a:r>
            <a:r>
              <a:rPr lang="en-US" sz="2400" dirty="0" err="1">
                <a:solidFill>
                  <a:srgbClr val="002060"/>
                </a:solidFill>
                <a:ea typeface="+mn-lt"/>
                <a:cs typeface="+mn-lt"/>
              </a:rPr>
              <a:t>forfaiter</a:t>
            </a:r>
            <a:r>
              <a:rPr lang="en-US" sz="2400" dirty="0">
                <a:solidFill>
                  <a:srgbClr val="002060"/>
                </a:solidFill>
                <a:ea typeface="+mn-lt"/>
                <a:cs typeface="+mn-lt"/>
              </a:rPr>
              <a:t> then receive payable by the importers.</a:t>
            </a:r>
          </a:p>
          <a:p>
            <a:pPr marL="457200" indent="-457200">
              <a:buFont typeface="Arial"/>
              <a:buChar char="•"/>
            </a:pPr>
            <a:endParaRPr lang="en-US" sz="3200" dirty="0">
              <a:ea typeface="+mn-lt"/>
              <a:cs typeface="+mn-lt"/>
            </a:endParaRPr>
          </a:p>
          <a:p>
            <a:pPr marL="457200" indent="-457200">
              <a:buFont typeface="Arial"/>
              <a:buChar char="•"/>
            </a:pPr>
            <a:endParaRPr lang="en-US" sz="3200" dirty="0">
              <a:ea typeface="+mn-lt"/>
              <a:cs typeface="+mn-lt"/>
            </a:endParaRPr>
          </a:p>
          <a:p>
            <a:pPr marL="457200" indent="-457200">
              <a:buFont typeface="Arial"/>
              <a:buChar char="•"/>
            </a:pPr>
            <a:endParaRPr lang="en-US" sz="3200" dirty="0">
              <a:ea typeface="+mn-lt"/>
              <a:cs typeface="+mn-lt"/>
            </a:endParaRPr>
          </a:p>
          <a:p>
            <a:pPr marL="457200" indent="-457200">
              <a:buFont typeface="Arial"/>
              <a:buChar char="•"/>
            </a:pPr>
            <a:endParaRPr lang="en-US" sz="3200" dirty="0">
              <a:ea typeface="+mn-lt"/>
              <a:cs typeface="+mn-lt"/>
            </a:endParaRPr>
          </a:p>
        </p:txBody>
      </p:sp>
    </p:spTree>
    <p:extLst>
      <p:ext uri="{BB962C8B-B14F-4D97-AF65-F5344CB8AC3E}">
        <p14:creationId xmlns:p14="http://schemas.microsoft.com/office/powerpoint/2010/main" val="4048670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27804" y="272516"/>
            <a:ext cx="13248072" cy="769441"/>
          </a:xfrm>
          <a:prstGeom prst="rect">
            <a:avLst/>
          </a:prstGeom>
          <a:noFill/>
        </p:spPr>
        <p:txBody>
          <a:bodyPr wrap="square" lIns="91440" tIns="45720" rIns="91440" bIns="45720" rtlCol="0" anchor="t">
            <a:spAutoFit/>
          </a:bodyPr>
          <a:lstStyle/>
          <a:p>
            <a:r>
              <a:rPr lang="en-US" sz="4400" b="1" dirty="0">
                <a:latin typeface="Raleway" panose="020B0604020202020204" charset="0"/>
                <a:ea typeface="+mn-lt"/>
                <a:cs typeface="+mn-lt"/>
              </a:rPr>
              <a:t>History of forfaiting</a:t>
            </a:r>
            <a:endParaRPr lang="en-US" b="1" dirty="0">
              <a:latin typeface="Raleway" panose="020B0604020202020204" charset="0"/>
            </a:endParaRPr>
          </a:p>
        </p:txBody>
      </p:sp>
      <p:sp>
        <p:nvSpPr>
          <p:cNvPr id="31" name="Rectangle 30"/>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cxnSp>
        <p:nvCxnSpPr>
          <p:cNvPr id="32" name="Straight Connector 31"/>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593E772-8FCC-4CA9-B9E6-7EC197BF38F1}"/>
              </a:ext>
            </a:extLst>
          </p:cNvPr>
          <p:cNvSpPr txBox="1"/>
          <p:nvPr/>
        </p:nvSpPr>
        <p:spPr>
          <a:xfrm>
            <a:off x="4899945" y="1447901"/>
            <a:ext cx="1067913" cy="307777"/>
          </a:xfrm>
          <a:prstGeom prst="rect">
            <a:avLst/>
          </a:prstGeom>
          <a:noFill/>
        </p:spPr>
        <p:txBody>
          <a:bodyPr wrap="square" lIns="91440" tIns="45720" rIns="91440" bIns="45720" rtlCol="0" anchor="t">
            <a:spAutoFit/>
          </a:bodyPr>
          <a:lstStyle/>
          <a:p>
            <a:endParaRPr lang="en-US" sz="1400" b="1">
              <a:cs typeface="Calibri"/>
            </a:endParaRPr>
          </a:p>
        </p:txBody>
      </p:sp>
      <p:sp>
        <p:nvSpPr>
          <p:cNvPr id="25" name="TextBox 24">
            <a:extLst>
              <a:ext uri="{FF2B5EF4-FFF2-40B4-BE49-F238E27FC236}">
                <a16:creationId xmlns:a16="http://schemas.microsoft.com/office/drawing/2014/main" id="{FA8D1831-239E-4DB1-BE4B-468AF32489CA}"/>
              </a:ext>
            </a:extLst>
          </p:cNvPr>
          <p:cNvSpPr txBox="1"/>
          <p:nvPr/>
        </p:nvSpPr>
        <p:spPr>
          <a:xfrm>
            <a:off x="8972268" y="5063073"/>
            <a:ext cx="1067913" cy="307777"/>
          </a:xfrm>
          <a:prstGeom prst="rect">
            <a:avLst/>
          </a:prstGeom>
          <a:noFill/>
        </p:spPr>
        <p:txBody>
          <a:bodyPr wrap="square" lIns="91440" tIns="45720" rIns="91440" bIns="45720" rtlCol="0" anchor="t">
            <a:spAutoFit/>
          </a:bodyPr>
          <a:lstStyle/>
          <a:p>
            <a:endParaRPr lang="en-IN" sz="1400" b="1"/>
          </a:p>
        </p:txBody>
      </p:sp>
      <p:sp>
        <p:nvSpPr>
          <p:cNvPr id="33" name="TextBox 32">
            <a:extLst>
              <a:ext uri="{FF2B5EF4-FFF2-40B4-BE49-F238E27FC236}">
                <a16:creationId xmlns:a16="http://schemas.microsoft.com/office/drawing/2014/main" id="{90A29B25-74AD-4297-ABC6-1E1B731280C5}"/>
              </a:ext>
            </a:extLst>
          </p:cNvPr>
          <p:cNvSpPr txBox="1"/>
          <p:nvPr/>
        </p:nvSpPr>
        <p:spPr>
          <a:xfrm>
            <a:off x="9414295" y="1290526"/>
            <a:ext cx="1381682" cy="307777"/>
          </a:xfrm>
          <a:prstGeom prst="rect">
            <a:avLst/>
          </a:prstGeom>
          <a:noFill/>
        </p:spPr>
        <p:txBody>
          <a:bodyPr wrap="square" lIns="91440" tIns="45720" rIns="91440" bIns="45720" rtlCol="0" anchor="t">
            <a:spAutoFit/>
          </a:bodyPr>
          <a:lstStyle/>
          <a:p>
            <a:endParaRPr lang="en-US" sz="1400" b="1">
              <a:cs typeface="Calibri"/>
            </a:endParaRPr>
          </a:p>
        </p:txBody>
      </p:sp>
      <p:sp>
        <p:nvSpPr>
          <p:cNvPr id="55" name="TextBox 54">
            <a:extLst>
              <a:ext uri="{FF2B5EF4-FFF2-40B4-BE49-F238E27FC236}">
                <a16:creationId xmlns:a16="http://schemas.microsoft.com/office/drawing/2014/main" id="{5A34C13A-3ABE-4676-A6D2-6100B5C84733}"/>
              </a:ext>
            </a:extLst>
          </p:cNvPr>
          <p:cNvSpPr txBox="1"/>
          <p:nvPr/>
        </p:nvSpPr>
        <p:spPr>
          <a:xfrm>
            <a:off x="10438213" y="4134026"/>
            <a:ext cx="1067913" cy="307777"/>
          </a:xfrm>
          <a:prstGeom prst="rect">
            <a:avLst/>
          </a:prstGeom>
          <a:noFill/>
        </p:spPr>
        <p:txBody>
          <a:bodyPr wrap="square" lIns="91440" tIns="45720" rIns="91440" bIns="45720" rtlCol="0" anchor="t">
            <a:spAutoFit/>
          </a:bodyPr>
          <a:lstStyle/>
          <a:p>
            <a:endParaRPr lang="en-US" sz="1400" b="1">
              <a:cs typeface="Calibri"/>
            </a:endParaRPr>
          </a:p>
        </p:txBody>
      </p:sp>
      <p:sp>
        <p:nvSpPr>
          <p:cNvPr id="57" name="TextBox 56">
            <a:extLst>
              <a:ext uri="{FF2B5EF4-FFF2-40B4-BE49-F238E27FC236}">
                <a16:creationId xmlns:a16="http://schemas.microsoft.com/office/drawing/2014/main" id="{42F5A9B5-5228-46A6-A2C7-14DD2D71BA35}"/>
              </a:ext>
            </a:extLst>
          </p:cNvPr>
          <p:cNvSpPr txBox="1"/>
          <p:nvPr/>
        </p:nvSpPr>
        <p:spPr>
          <a:xfrm>
            <a:off x="10438213" y="3849545"/>
            <a:ext cx="1067913" cy="307777"/>
          </a:xfrm>
          <a:prstGeom prst="rect">
            <a:avLst/>
          </a:prstGeom>
          <a:noFill/>
        </p:spPr>
        <p:txBody>
          <a:bodyPr wrap="square" lIns="91440" tIns="45720" rIns="91440" bIns="45720" rtlCol="0" anchor="t">
            <a:spAutoFit/>
          </a:bodyPr>
          <a:lstStyle/>
          <a:p>
            <a:endParaRPr lang="en-US" sz="1400" b="1">
              <a:cs typeface="Calibri"/>
            </a:endParaRPr>
          </a:p>
        </p:txBody>
      </p:sp>
      <p:sp>
        <p:nvSpPr>
          <p:cNvPr id="62" name="TextBox 61">
            <a:extLst>
              <a:ext uri="{FF2B5EF4-FFF2-40B4-BE49-F238E27FC236}">
                <a16:creationId xmlns:a16="http://schemas.microsoft.com/office/drawing/2014/main" id="{E03ADFBD-A45B-43F7-9D95-9900F79968D7}"/>
              </a:ext>
            </a:extLst>
          </p:cNvPr>
          <p:cNvSpPr txBox="1"/>
          <p:nvPr/>
        </p:nvSpPr>
        <p:spPr>
          <a:xfrm>
            <a:off x="4411621" y="4287914"/>
            <a:ext cx="1067913" cy="307777"/>
          </a:xfrm>
          <a:prstGeom prst="rect">
            <a:avLst/>
          </a:prstGeom>
          <a:noFill/>
        </p:spPr>
        <p:txBody>
          <a:bodyPr wrap="square" lIns="91440" tIns="45720" rIns="91440" bIns="45720" rtlCol="0" anchor="t">
            <a:spAutoFit/>
          </a:bodyPr>
          <a:lstStyle/>
          <a:p>
            <a:endParaRPr lang="en-US" sz="1400" b="1">
              <a:cs typeface="Calibri"/>
            </a:endParaRPr>
          </a:p>
        </p:txBody>
      </p:sp>
      <p:sp>
        <p:nvSpPr>
          <p:cNvPr id="3" name="TextBox 2">
            <a:extLst>
              <a:ext uri="{FF2B5EF4-FFF2-40B4-BE49-F238E27FC236}">
                <a16:creationId xmlns:a16="http://schemas.microsoft.com/office/drawing/2014/main" id="{A1246F57-CF94-4414-B654-AFBC6EBB1C3C}"/>
              </a:ext>
            </a:extLst>
          </p:cNvPr>
          <p:cNvSpPr txBox="1"/>
          <p:nvPr/>
        </p:nvSpPr>
        <p:spPr>
          <a:xfrm>
            <a:off x="6724" y="1351430"/>
            <a:ext cx="1208890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2800">
              <a:ea typeface="+mn-lt"/>
              <a:cs typeface="+mn-lt"/>
            </a:endParaRPr>
          </a:p>
          <a:p>
            <a:pPr marL="285750" indent="-285750">
              <a:buFont typeface="Arial"/>
              <a:buChar char="•"/>
            </a:pPr>
            <a:endParaRPr lang="en-US" sz="3200">
              <a:cs typeface="Calibri"/>
            </a:endParaRPr>
          </a:p>
        </p:txBody>
      </p:sp>
      <p:graphicFrame>
        <p:nvGraphicFramePr>
          <p:cNvPr id="13" name="Diagram 13">
            <a:extLst>
              <a:ext uri="{FF2B5EF4-FFF2-40B4-BE49-F238E27FC236}">
                <a16:creationId xmlns:a16="http://schemas.microsoft.com/office/drawing/2014/main" id="{2F040E95-A507-4A83-A8CC-DD2491462721}"/>
              </a:ext>
            </a:extLst>
          </p:cNvPr>
          <p:cNvGraphicFramePr/>
          <p:nvPr>
            <p:extLst>
              <p:ext uri="{D42A27DB-BD31-4B8C-83A1-F6EECF244321}">
                <p14:modId xmlns:p14="http://schemas.microsoft.com/office/powerpoint/2010/main" val="3508380327"/>
              </p:ext>
            </p:extLst>
          </p:nvPr>
        </p:nvGraphicFramePr>
        <p:xfrm>
          <a:off x="685874" y="1104591"/>
          <a:ext cx="10320551" cy="54899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9901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rtlCol="0">
            <a:spAutoFit/>
          </a:bodyPr>
          <a:lstStyle/>
          <a:p>
            <a:endParaRPr lang="en-US" sz="4400" b="1" i="1">
              <a:solidFill>
                <a:schemeClr val="accent5"/>
              </a:solidFill>
              <a:latin typeface="Raleway" panose="020B0503030101060003" pitchFamily="34" charset="0"/>
            </a:endParaRPr>
          </a:p>
        </p:txBody>
      </p:sp>
      <p:sp>
        <p:nvSpPr>
          <p:cNvPr id="7" name="Rectangle 12">
            <a:extLst>
              <a:ext uri="{FF2B5EF4-FFF2-40B4-BE49-F238E27FC236}">
                <a16:creationId xmlns:a16="http://schemas.microsoft.com/office/drawing/2014/main" id="{E3A60707-7532-48D9-81A7-D678D8F5A3A4}"/>
              </a:ext>
            </a:extLst>
          </p:cNvPr>
          <p:cNvSpPr>
            <a:spLocks noChangeArrowheads="1"/>
          </p:cNvSpPr>
          <p:nvPr/>
        </p:nvSpPr>
        <p:spPr bwMode="auto">
          <a:xfrm>
            <a:off x="410419" y="1685962"/>
            <a:ext cx="1395753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13">
            <a:extLst>
              <a:ext uri="{FF2B5EF4-FFF2-40B4-BE49-F238E27FC236}">
                <a16:creationId xmlns:a16="http://schemas.microsoft.com/office/drawing/2014/main" id="{ACAF5BFF-9C1F-4A0A-99F3-49E16E1301DC}"/>
              </a:ext>
            </a:extLst>
          </p:cNvPr>
          <p:cNvSpPr>
            <a:spLocks noChangeArrowheads="1"/>
          </p:cNvSpPr>
          <p:nvPr/>
        </p:nvSpPr>
        <p:spPr bwMode="auto">
          <a:xfrm>
            <a:off x="5216525" y="33162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TextBox 25">
            <a:extLst>
              <a:ext uri="{FF2B5EF4-FFF2-40B4-BE49-F238E27FC236}">
                <a16:creationId xmlns:a16="http://schemas.microsoft.com/office/drawing/2014/main" id="{8D1C6587-5B99-40B4-B3EF-C8B332FDB4EA}"/>
              </a:ext>
            </a:extLst>
          </p:cNvPr>
          <p:cNvSpPr txBox="1"/>
          <p:nvPr/>
        </p:nvSpPr>
        <p:spPr>
          <a:xfrm>
            <a:off x="410418" y="253767"/>
            <a:ext cx="10303589" cy="769441"/>
          </a:xfrm>
          <a:prstGeom prst="rect">
            <a:avLst/>
          </a:prstGeom>
          <a:noFill/>
        </p:spPr>
        <p:txBody>
          <a:bodyPr wrap="square" lIns="91440" tIns="45720" rIns="91440" bIns="45720" rtlCol="0" anchor="t">
            <a:spAutoFit/>
          </a:bodyPr>
          <a:lstStyle/>
          <a:p>
            <a:r>
              <a:rPr lang="en-US" sz="4400" b="1" dirty="0">
                <a:latin typeface="Raleway" panose="020B0604020202020204" charset="0"/>
                <a:ea typeface="+mn-lt"/>
                <a:cs typeface="+mn-lt"/>
              </a:rPr>
              <a:t>Types of Forfaiting</a:t>
            </a:r>
            <a:endParaRPr lang="en-US" b="1" dirty="0">
              <a:latin typeface="Raleway" panose="020B0604020202020204" charset="0"/>
            </a:endParaRPr>
          </a:p>
        </p:txBody>
      </p:sp>
      <p:sp>
        <p:nvSpPr>
          <p:cNvPr id="19" name="TextBox 18">
            <a:extLst>
              <a:ext uri="{FF2B5EF4-FFF2-40B4-BE49-F238E27FC236}">
                <a16:creationId xmlns:a16="http://schemas.microsoft.com/office/drawing/2014/main" id="{F224C814-BAAF-4AC5-97D8-ADA7EFDB1690}"/>
              </a:ext>
            </a:extLst>
          </p:cNvPr>
          <p:cNvSpPr txBox="1"/>
          <p:nvPr/>
        </p:nvSpPr>
        <p:spPr>
          <a:xfrm>
            <a:off x="3588471" y="1740194"/>
            <a:ext cx="3255666" cy="369332"/>
          </a:xfrm>
          <a:prstGeom prst="rect">
            <a:avLst/>
          </a:prstGeom>
          <a:noFill/>
        </p:spPr>
        <p:txBody>
          <a:bodyPr wrap="square" lIns="91440" tIns="45720" rIns="91440" bIns="45720" anchor="t">
            <a:spAutoFit/>
          </a:bodyPr>
          <a:lstStyle/>
          <a:p>
            <a:pPr lvl="0" algn="just"/>
            <a:endParaRPr lang="en-IN">
              <a:cs typeface="Calibri"/>
            </a:endParaRPr>
          </a:p>
        </p:txBody>
      </p:sp>
      <p:sp>
        <p:nvSpPr>
          <p:cNvPr id="23" name="TextBox 22">
            <a:extLst>
              <a:ext uri="{FF2B5EF4-FFF2-40B4-BE49-F238E27FC236}">
                <a16:creationId xmlns:a16="http://schemas.microsoft.com/office/drawing/2014/main" id="{FD563D69-4552-4968-B536-948AE2CF77CD}"/>
              </a:ext>
            </a:extLst>
          </p:cNvPr>
          <p:cNvSpPr txBox="1"/>
          <p:nvPr/>
        </p:nvSpPr>
        <p:spPr>
          <a:xfrm>
            <a:off x="3970573" y="3510869"/>
            <a:ext cx="3294385" cy="369332"/>
          </a:xfrm>
          <a:prstGeom prst="rect">
            <a:avLst/>
          </a:prstGeom>
          <a:noFill/>
        </p:spPr>
        <p:txBody>
          <a:bodyPr wrap="square" lIns="91440" tIns="45720" rIns="91440" bIns="45720" anchor="t">
            <a:spAutoFit/>
          </a:bodyPr>
          <a:lstStyle/>
          <a:p>
            <a:pPr lvl="0"/>
            <a:endParaRPr lang="en-IN">
              <a:cs typeface="Calibri"/>
            </a:endParaRPr>
          </a:p>
        </p:txBody>
      </p:sp>
      <p:sp>
        <p:nvSpPr>
          <p:cNvPr id="24" name="TextBox 23">
            <a:extLst>
              <a:ext uri="{FF2B5EF4-FFF2-40B4-BE49-F238E27FC236}">
                <a16:creationId xmlns:a16="http://schemas.microsoft.com/office/drawing/2014/main" id="{CACFEB8B-2F00-4F8C-ADD2-1995F1778A08}"/>
              </a:ext>
            </a:extLst>
          </p:cNvPr>
          <p:cNvSpPr txBox="1"/>
          <p:nvPr/>
        </p:nvSpPr>
        <p:spPr>
          <a:xfrm>
            <a:off x="3588471" y="5366628"/>
            <a:ext cx="3141487" cy="369332"/>
          </a:xfrm>
          <a:prstGeom prst="rect">
            <a:avLst/>
          </a:prstGeom>
          <a:noFill/>
        </p:spPr>
        <p:txBody>
          <a:bodyPr wrap="square" lIns="91440" tIns="45720" rIns="91440" bIns="45720" anchor="t">
            <a:spAutoFit/>
          </a:bodyPr>
          <a:lstStyle/>
          <a:p>
            <a:pPr lvl="0" algn="just"/>
            <a:endParaRPr lang="en-IN">
              <a:cs typeface="Calibri" panose="020F0502020204030204"/>
            </a:endParaRPr>
          </a:p>
        </p:txBody>
      </p:sp>
      <p:sp>
        <p:nvSpPr>
          <p:cNvPr id="5" name="TextBox 4">
            <a:extLst>
              <a:ext uri="{FF2B5EF4-FFF2-40B4-BE49-F238E27FC236}">
                <a16:creationId xmlns:a16="http://schemas.microsoft.com/office/drawing/2014/main" id="{44CFD0F1-F7FC-4762-8806-FCB135C7060C}"/>
              </a:ext>
            </a:extLst>
          </p:cNvPr>
          <p:cNvSpPr txBox="1"/>
          <p:nvPr/>
        </p:nvSpPr>
        <p:spPr>
          <a:xfrm>
            <a:off x="128547" y="3357989"/>
            <a:ext cx="2137363" cy="830997"/>
          </a:xfrm>
          <a:prstGeom prst="rect">
            <a:avLst/>
          </a:prstGeom>
          <a:noFill/>
        </p:spPr>
        <p:txBody>
          <a:bodyPr wrap="square" rtlCol="0">
            <a:spAutoFit/>
          </a:bodyPr>
          <a:lstStyle/>
          <a:p>
            <a:pPr algn="ctr"/>
            <a:r>
              <a:rPr lang="en-US" sz="2400" b="1">
                <a:solidFill>
                  <a:schemeClr val="bg1"/>
                </a:solidFill>
                <a:latin typeface="Raleway" panose="020B0503030101060003"/>
              </a:rPr>
              <a:t>Competitive Positioning</a:t>
            </a:r>
            <a:endParaRPr lang="en-IN" sz="2400" b="1">
              <a:solidFill>
                <a:schemeClr val="bg1"/>
              </a:solidFill>
              <a:latin typeface="Raleway" panose="020B0503030101060003"/>
            </a:endParaRPr>
          </a:p>
        </p:txBody>
      </p:sp>
      <p:sp>
        <p:nvSpPr>
          <p:cNvPr id="28" name="TextBox 27">
            <a:extLst>
              <a:ext uri="{FF2B5EF4-FFF2-40B4-BE49-F238E27FC236}">
                <a16:creationId xmlns:a16="http://schemas.microsoft.com/office/drawing/2014/main" id="{3175AD77-7A61-49D0-9B09-07520D1EF10B}"/>
              </a:ext>
            </a:extLst>
          </p:cNvPr>
          <p:cNvSpPr txBox="1"/>
          <p:nvPr/>
        </p:nvSpPr>
        <p:spPr>
          <a:xfrm>
            <a:off x="8452819" y="1110341"/>
            <a:ext cx="2346050" cy="369332"/>
          </a:xfrm>
          <a:prstGeom prst="rect">
            <a:avLst/>
          </a:prstGeom>
          <a:noFill/>
        </p:spPr>
        <p:txBody>
          <a:bodyPr wrap="square" lIns="91440" tIns="45720" rIns="91440" bIns="45720" rtlCol="0" anchor="t">
            <a:spAutoFit/>
          </a:bodyPr>
          <a:lstStyle/>
          <a:p>
            <a:endParaRPr lang="en-US" b="1">
              <a:solidFill>
                <a:srgbClr val="002060"/>
              </a:solidFill>
              <a:latin typeface="Raleway" panose="020B0503030101060003"/>
            </a:endParaRPr>
          </a:p>
        </p:txBody>
      </p:sp>
      <p:sp>
        <p:nvSpPr>
          <p:cNvPr id="29" name="TextBox 28">
            <a:extLst>
              <a:ext uri="{FF2B5EF4-FFF2-40B4-BE49-F238E27FC236}">
                <a16:creationId xmlns:a16="http://schemas.microsoft.com/office/drawing/2014/main" id="{F14C95A1-AC24-45B8-A0AE-13213D3F1C90}"/>
              </a:ext>
            </a:extLst>
          </p:cNvPr>
          <p:cNvSpPr txBox="1"/>
          <p:nvPr/>
        </p:nvSpPr>
        <p:spPr>
          <a:xfrm>
            <a:off x="8078306" y="4223238"/>
            <a:ext cx="3095075" cy="369332"/>
          </a:xfrm>
          <a:prstGeom prst="rect">
            <a:avLst/>
          </a:prstGeom>
          <a:noFill/>
        </p:spPr>
        <p:txBody>
          <a:bodyPr wrap="square" lIns="91440" tIns="45720" rIns="91440" bIns="45720" rtlCol="0" anchor="t">
            <a:spAutoFit/>
          </a:bodyPr>
          <a:lstStyle/>
          <a:p>
            <a:endParaRPr lang="en-US" b="1">
              <a:solidFill>
                <a:srgbClr val="002060"/>
              </a:solidFill>
              <a:latin typeface="Raleway" panose="020B0503030101060003"/>
            </a:endParaRPr>
          </a:p>
        </p:txBody>
      </p:sp>
      <p:sp>
        <p:nvSpPr>
          <p:cNvPr id="18" name="TextBox 17">
            <a:extLst>
              <a:ext uri="{FF2B5EF4-FFF2-40B4-BE49-F238E27FC236}">
                <a16:creationId xmlns:a16="http://schemas.microsoft.com/office/drawing/2014/main" id="{FA60378F-064F-423C-95DC-4771EA41CC0C}"/>
              </a:ext>
            </a:extLst>
          </p:cNvPr>
          <p:cNvSpPr txBox="1"/>
          <p:nvPr/>
        </p:nvSpPr>
        <p:spPr>
          <a:xfrm>
            <a:off x="163902" y="1326663"/>
            <a:ext cx="12039601"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002060"/>
                </a:solidFill>
                <a:ea typeface="+mn-lt"/>
                <a:cs typeface="+mn-lt"/>
              </a:rPr>
              <a:t>Various types of financial agreement that a forfeiter can purchase and convert to debt instruments are:</a:t>
            </a:r>
            <a:endParaRPr lang="en-US" sz="2400" dirty="0">
              <a:solidFill>
                <a:srgbClr val="002060"/>
              </a:solidFill>
              <a:cs typeface="Calibri"/>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Promissory notes</a:t>
            </a:r>
            <a:r>
              <a:rPr lang="en-US" sz="2400" dirty="0">
                <a:solidFill>
                  <a:srgbClr val="002060"/>
                </a:solidFill>
                <a:ea typeface="+mn-lt"/>
                <a:cs typeface="+mn-lt"/>
              </a:rPr>
              <a:t> - importers issue these  and provide a written promise to pay the exporter</a:t>
            </a:r>
            <a:endParaRPr lang="en-US" sz="2400" dirty="0">
              <a:solidFill>
                <a:srgbClr val="002060"/>
              </a:solidFill>
              <a:cs typeface="Calibri" panose="020F0502020204030204"/>
            </a:endParaRPr>
          </a:p>
          <a:p>
            <a:endParaRPr lang="en-US" sz="2400" dirty="0">
              <a:solidFill>
                <a:srgbClr val="002060"/>
              </a:solidFill>
              <a:cs typeface="Calibri" panose="020F0502020204030204"/>
            </a:endParaRPr>
          </a:p>
          <a:p>
            <a:pPr marL="342900" indent="-342900">
              <a:buFont typeface="Wingdings" panose="05000000000000000000" pitchFamily="2" charset="2"/>
              <a:buChar char="q"/>
            </a:pPr>
            <a:r>
              <a:rPr lang="en-US" sz="2400" b="1" u="sng" dirty="0">
                <a:solidFill>
                  <a:srgbClr val="002060"/>
                </a:solidFill>
                <a:ea typeface="+mn-lt"/>
                <a:cs typeface="+mn-lt"/>
              </a:rPr>
              <a:t>Bills of exchange</a:t>
            </a:r>
            <a:r>
              <a:rPr lang="en-US" sz="2400" dirty="0">
                <a:solidFill>
                  <a:srgbClr val="002060"/>
                </a:solidFill>
                <a:ea typeface="+mn-lt"/>
                <a:cs typeface="+mn-lt"/>
              </a:rPr>
              <a:t> - a written order similar to promissory notes that bind an importer to pay an exporter a fixed sum</a:t>
            </a:r>
            <a:endParaRPr lang="en-US" sz="2400" dirty="0">
              <a:solidFill>
                <a:srgbClr val="002060"/>
              </a:solidFill>
              <a:cs typeface="Calibri" panose="020F0502020204030204"/>
            </a:endParaRPr>
          </a:p>
          <a:p>
            <a:endParaRPr lang="en-US" sz="2400" b="1" u="sng" dirty="0">
              <a:solidFill>
                <a:srgbClr val="002060"/>
              </a:solidFill>
              <a:cs typeface="Calibri"/>
            </a:endParaRPr>
          </a:p>
          <a:p>
            <a:pPr marL="342900" indent="-342900">
              <a:buFont typeface="Wingdings" panose="05000000000000000000" pitchFamily="2" charset="2"/>
              <a:buChar char="q"/>
            </a:pPr>
            <a:r>
              <a:rPr lang="en-US" sz="2400" b="1" u="sng" dirty="0">
                <a:solidFill>
                  <a:srgbClr val="002060"/>
                </a:solidFill>
                <a:ea typeface="+mn-lt"/>
                <a:cs typeface="+mn-lt"/>
              </a:rPr>
              <a:t>Account receivables </a:t>
            </a:r>
            <a:r>
              <a:rPr lang="en-US" sz="2400" dirty="0">
                <a:solidFill>
                  <a:srgbClr val="002060"/>
                </a:solidFill>
                <a:ea typeface="+mn-lt"/>
                <a:cs typeface="+mn-lt"/>
              </a:rPr>
              <a:t>- show the amount of money owing, and they are listed as yet to be paid on the current balance sheet</a:t>
            </a:r>
          </a:p>
          <a:p>
            <a:pPr marL="342900" indent="-342900">
              <a:buFont typeface="Wingdings" panose="05000000000000000000" pitchFamily="2" charset="2"/>
              <a:buChar char="q"/>
            </a:pPr>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Letters of credit</a:t>
            </a:r>
            <a:r>
              <a:rPr lang="en-US" sz="2400" dirty="0">
                <a:solidFill>
                  <a:srgbClr val="002060"/>
                </a:solidFill>
                <a:ea typeface="+mn-lt"/>
                <a:cs typeface="+mn-lt"/>
              </a:rPr>
              <a:t> - issued by banks which provide  guarantee about the payment of debt even if the importer defaults</a:t>
            </a:r>
          </a:p>
        </p:txBody>
      </p:sp>
    </p:spTree>
    <p:extLst>
      <p:ext uri="{BB962C8B-B14F-4D97-AF65-F5344CB8AC3E}">
        <p14:creationId xmlns:p14="http://schemas.microsoft.com/office/powerpoint/2010/main" val="312074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0303589" cy="769441"/>
          </a:xfrm>
          <a:prstGeom prst="rect">
            <a:avLst/>
          </a:prstGeom>
          <a:noFill/>
        </p:spPr>
        <p:txBody>
          <a:bodyPr wrap="square" lIns="91440" tIns="45720" rIns="91440" bIns="45720" rtlCol="0" anchor="t">
            <a:spAutoFit/>
          </a:bodyPr>
          <a:lstStyle/>
          <a:p>
            <a:r>
              <a:rPr lang="en-US" sz="4400" b="1" dirty="0">
                <a:latin typeface="Raleway" panose="020B0604020202020204" charset="0"/>
                <a:ea typeface="+mn-lt"/>
                <a:cs typeface="+mn-lt"/>
              </a:rPr>
              <a:t>Pricing</a:t>
            </a:r>
            <a:endParaRPr lang="en-US" b="1" dirty="0">
              <a:latin typeface="Raleway" panose="020B0604020202020204" charset="0"/>
            </a:endParaRPr>
          </a:p>
        </p:txBody>
      </p: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63607" y="1261783"/>
            <a:ext cx="1189840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cs typeface="Calibri"/>
              </a:rPr>
              <a:t>Three elements relate to the pricing of a forfaiting transaction:</a:t>
            </a:r>
          </a:p>
          <a:p>
            <a:endParaRPr lang="en-US" dirty="0">
              <a:cs typeface="Calibri"/>
            </a:endParaRPr>
          </a:p>
        </p:txBody>
      </p:sp>
      <p:graphicFrame>
        <p:nvGraphicFramePr>
          <p:cNvPr id="138" name="Diagram 138">
            <a:extLst>
              <a:ext uri="{FF2B5EF4-FFF2-40B4-BE49-F238E27FC236}">
                <a16:creationId xmlns:a16="http://schemas.microsoft.com/office/drawing/2014/main" id="{40AB6E80-B214-4D38-A18E-E274AC8D2734}"/>
              </a:ext>
            </a:extLst>
          </p:cNvPr>
          <p:cNvGraphicFramePr/>
          <p:nvPr>
            <p:extLst>
              <p:ext uri="{D42A27DB-BD31-4B8C-83A1-F6EECF244321}">
                <p14:modId xmlns:p14="http://schemas.microsoft.com/office/powerpoint/2010/main" val="3242311533"/>
              </p:ext>
            </p:extLst>
          </p:nvPr>
        </p:nvGraphicFramePr>
        <p:xfrm>
          <a:off x="743175" y="1634867"/>
          <a:ext cx="10705650" cy="4809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41" name="TextBox 240">
            <a:extLst>
              <a:ext uri="{FF2B5EF4-FFF2-40B4-BE49-F238E27FC236}">
                <a16:creationId xmlns:a16="http://schemas.microsoft.com/office/drawing/2014/main" id="{5AA4C290-957A-4E44-B5D0-45662B39FE7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127841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1671791" cy="1323439"/>
          </a:xfrm>
          <a:prstGeom prst="rect">
            <a:avLst/>
          </a:prstGeom>
          <a:noFill/>
        </p:spPr>
        <p:txBody>
          <a:bodyPr wrap="square" lIns="91440" tIns="45720" rIns="91440" bIns="45720" rtlCol="0" anchor="t">
            <a:spAutoFit/>
          </a:bodyPr>
          <a:lstStyle/>
          <a:p>
            <a:r>
              <a:rPr lang="en-US" sz="4000" b="1" dirty="0">
                <a:latin typeface="Raleway" panose="020B0604020202020204" charset="0"/>
                <a:ea typeface="+mn-lt"/>
                <a:cs typeface="Calibri"/>
              </a:rPr>
              <a:t>How basic forfaiting transaction takes place?</a:t>
            </a:r>
            <a:endParaRPr lang="en-US" sz="4000" dirty="0">
              <a:latin typeface="Raleway" panose="020B0604020202020204" charset="0"/>
              <a:ea typeface="+mn-lt"/>
              <a:cs typeface="+mn-lt"/>
            </a:endParaRPr>
          </a:p>
          <a:p>
            <a:endParaRPr lang="en-US" sz="4000" b="1" dirty="0">
              <a:latin typeface="Raleway" panose="020B0604020202020204" charset="0"/>
              <a:ea typeface="+mn-lt"/>
              <a:cs typeface="Calibri"/>
            </a:endParaRPr>
          </a:p>
        </p:txBody>
      </p:sp>
      <p:sp>
        <p:nvSpPr>
          <p:cNvPr id="15" name="Rectangle 14"/>
          <p:cNvSpPr/>
          <p:nvPr/>
        </p:nvSpPr>
        <p:spPr>
          <a:xfrm>
            <a:off x="0" y="558"/>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flipV="1">
            <a:off x="-44825" y="886241"/>
            <a:ext cx="12147177" cy="56028"/>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50573" y="5108927"/>
            <a:ext cx="2691319" cy="646331"/>
          </a:xfrm>
          <a:prstGeom prst="rect">
            <a:avLst/>
          </a:prstGeom>
          <a:noFill/>
        </p:spPr>
        <p:txBody>
          <a:bodyPr wrap="square" lIns="91440" tIns="45720" rIns="91440" bIns="45720" rtlCol="0" anchor="t">
            <a:spAutoFit/>
          </a:bodyPr>
          <a:lstStyle/>
          <a:p>
            <a:pPr algn="ctr"/>
            <a:endParaRPr lang="en-US" sz="3600" b="1">
              <a:solidFill>
                <a:schemeClr val="accent5"/>
              </a:solidFill>
              <a:latin typeface="Raleway" panose="020B0503030101060003"/>
            </a:endParaRPr>
          </a:p>
        </p:txBody>
      </p:sp>
      <p:sp>
        <p:nvSpPr>
          <p:cNvPr id="10" name="TextBox 9">
            <a:extLst>
              <a:ext uri="{FF2B5EF4-FFF2-40B4-BE49-F238E27FC236}">
                <a16:creationId xmlns:a16="http://schemas.microsoft.com/office/drawing/2014/main" id="{BF95F10F-F203-431C-932D-8FC748BB925D}"/>
              </a:ext>
            </a:extLst>
          </p:cNvPr>
          <p:cNvSpPr txBox="1"/>
          <p:nvPr/>
        </p:nvSpPr>
        <p:spPr>
          <a:xfrm>
            <a:off x="6724" y="1183342"/>
            <a:ext cx="12156140"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endParaRPr lang="en-US" sz="2400" dirty="0">
              <a:solidFill>
                <a:schemeClr val="bg2">
                  <a:lumMod val="10000"/>
                </a:schemeClr>
              </a:solidFill>
              <a:latin typeface="Calibri"/>
              <a:ea typeface="+mn-lt"/>
              <a:cs typeface="+mn-lt"/>
            </a:endParaRPr>
          </a:p>
          <a:p>
            <a:pPr marL="457200" indent="-457200">
              <a:buFont typeface="Arial"/>
              <a:buChar char="•"/>
            </a:pPr>
            <a:endParaRPr lang="en-US" sz="3200">
              <a:ea typeface="+mn-lt"/>
              <a:cs typeface="+mn-lt"/>
            </a:endParaRPr>
          </a:p>
          <a:p>
            <a:pPr marL="457200" indent="-457200">
              <a:buFont typeface="Arial"/>
              <a:buChar char="•"/>
            </a:pPr>
            <a:endParaRPr lang="en-US" sz="3200">
              <a:ea typeface="+mn-lt"/>
              <a:cs typeface="+mn-lt"/>
            </a:endParaRPr>
          </a:p>
          <a:p>
            <a:pPr marL="457200" indent="-457200">
              <a:buFont typeface="Arial"/>
              <a:buChar char="•"/>
            </a:pPr>
            <a:endParaRPr lang="en-US" sz="3200">
              <a:ea typeface="+mn-lt"/>
              <a:cs typeface="+mn-lt"/>
            </a:endParaRPr>
          </a:p>
          <a:p>
            <a:pPr marL="457200" indent="-457200">
              <a:buFont typeface="Arial"/>
              <a:buChar char="•"/>
            </a:pPr>
            <a:endParaRPr lang="en-US" sz="3200">
              <a:ea typeface="+mn-lt"/>
              <a:cs typeface="+mn-lt"/>
            </a:endParaRPr>
          </a:p>
        </p:txBody>
      </p:sp>
      <p:pic>
        <p:nvPicPr>
          <p:cNvPr id="2" name="Picture 4">
            <a:extLst>
              <a:ext uri="{FF2B5EF4-FFF2-40B4-BE49-F238E27FC236}">
                <a16:creationId xmlns:a16="http://schemas.microsoft.com/office/drawing/2014/main" id="{AD85B63B-DEDB-4B93-A4AC-84DA5A9EFF85}"/>
              </a:ext>
            </a:extLst>
          </p:cNvPr>
          <p:cNvPicPr>
            <a:picLocks noGrp="1" noChangeAspect="1"/>
          </p:cNvPicPr>
          <p:nvPr>
            <p:ph idx="1"/>
          </p:nvPr>
        </p:nvPicPr>
        <p:blipFill>
          <a:blip r:embed="rId2"/>
          <a:stretch>
            <a:fillRect/>
          </a:stretch>
        </p:blipFill>
        <p:spPr>
          <a:xfrm>
            <a:off x="448602" y="1218887"/>
            <a:ext cx="11272383" cy="5568172"/>
          </a:xfrm>
        </p:spPr>
      </p:pic>
      <p:sp>
        <p:nvSpPr>
          <p:cNvPr id="3" name="TextBox 2">
            <a:extLst>
              <a:ext uri="{FF2B5EF4-FFF2-40B4-BE49-F238E27FC236}">
                <a16:creationId xmlns:a16="http://schemas.microsoft.com/office/drawing/2014/main" id="{9525BDD1-77E3-4592-840B-7142D6E6BA4D}"/>
              </a:ext>
            </a:extLst>
          </p:cNvPr>
          <p:cNvSpPr txBox="1"/>
          <p:nvPr/>
        </p:nvSpPr>
        <p:spPr>
          <a:xfrm>
            <a:off x="4724400" y="3200400"/>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1574023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518398" y="1341024"/>
            <a:ext cx="11898404" cy="69249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dirty="0">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1:</a:t>
            </a:r>
            <a:r>
              <a:rPr lang="en-US" sz="2400" dirty="0">
                <a:solidFill>
                  <a:srgbClr val="002060"/>
                </a:solidFill>
                <a:ea typeface="+mn-lt"/>
                <a:cs typeface="+mn-lt"/>
              </a:rPr>
              <a:t> forfaiting agreement between Forfeiter and Exporter.</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2:</a:t>
            </a:r>
            <a:r>
              <a:rPr lang="en-US" sz="2400" dirty="0">
                <a:solidFill>
                  <a:srgbClr val="002060"/>
                </a:solidFill>
                <a:ea typeface="+mn-lt"/>
                <a:cs typeface="+mn-lt"/>
              </a:rPr>
              <a:t> Signing of contract between Exporter and Importer.</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3:</a:t>
            </a:r>
            <a:r>
              <a:rPr lang="en-US" sz="2400" dirty="0">
                <a:solidFill>
                  <a:srgbClr val="002060"/>
                </a:solidFill>
                <a:ea typeface="+mn-lt"/>
                <a:cs typeface="+mn-lt"/>
              </a:rPr>
              <a:t> Shipment is initiated by the exporter.</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4:</a:t>
            </a:r>
            <a:r>
              <a:rPr lang="en-US" sz="2400" dirty="0">
                <a:solidFill>
                  <a:srgbClr val="002060"/>
                </a:solidFill>
                <a:ea typeface="+mn-lt"/>
                <a:cs typeface="+mn-lt"/>
              </a:rPr>
              <a:t> The importer obtains a guarantee from his bank.</a:t>
            </a:r>
            <a:endParaRPr lang="en-US" sz="2400" dirty="0">
              <a:solidFill>
                <a:srgbClr val="002060"/>
              </a:solidFill>
              <a:cs typeface="Calibri" panose="020F0502020204030204"/>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5:</a:t>
            </a:r>
            <a:r>
              <a:rPr lang="en-US" sz="2400" dirty="0">
                <a:solidFill>
                  <a:srgbClr val="002060"/>
                </a:solidFill>
                <a:ea typeface="+mn-lt"/>
                <a:cs typeface="+mn-lt"/>
              </a:rPr>
              <a:t> importer sends documents to the exporter.</a:t>
            </a:r>
            <a:endParaRPr lang="en-US" sz="2400" dirty="0">
              <a:solidFill>
                <a:srgbClr val="002060"/>
              </a:solidFill>
              <a:cs typeface="Calibri" panose="020F0502020204030204"/>
            </a:endParaRPr>
          </a:p>
          <a:p>
            <a:endParaRPr lang="en-US" sz="2400" dirty="0">
              <a:cs typeface="Calibri" panose="020F0502020204030204"/>
            </a:endParaRPr>
          </a:p>
          <a:p>
            <a:endParaRPr lang="en-US" sz="2400" dirty="0">
              <a:cs typeface="Calibri" panose="020F0502020204030204"/>
            </a:endParaRPr>
          </a:p>
          <a:p>
            <a:endParaRPr lang="en-US" sz="2400" dirty="0">
              <a:cs typeface="Calibri" panose="020F0502020204030204"/>
            </a:endParaRPr>
          </a:p>
          <a:p>
            <a:endParaRPr lang="en-US" sz="3200" dirty="0">
              <a:cs typeface="Calibri"/>
            </a:endParaRPr>
          </a:p>
          <a:p>
            <a:endParaRPr lang="en-US" dirty="0"/>
          </a:p>
          <a:p>
            <a:endParaRPr lang="en-US" sz="3200" dirty="0">
              <a:cs typeface="Calibri"/>
            </a:endParaRPr>
          </a:p>
          <a:p>
            <a:endParaRPr lang="en-US" sz="3200" dirty="0">
              <a:cs typeface="Calibri"/>
            </a:endParaRPr>
          </a:p>
          <a:p>
            <a:endParaRPr lang="en-US" dirty="0">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B0BC4AD6-7A71-435C-8CA3-2E14A00828CD}"/>
              </a:ext>
            </a:extLst>
          </p:cNvPr>
          <p:cNvSpPr txBox="1"/>
          <p:nvPr/>
        </p:nvSpPr>
        <p:spPr>
          <a:xfrm>
            <a:off x="407334" y="362873"/>
            <a:ext cx="1140456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Raleway" panose="020B0604020202020204" charset="0"/>
                <a:ea typeface="+mn-lt"/>
                <a:cs typeface="Calibri"/>
              </a:rPr>
              <a:t>How basic forfaiting transaction takes place?</a:t>
            </a:r>
            <a:endParaRPr lang="en-US" sz="4000" dirty="0">
              <a:latin typeface="Raleway" panose="020B0604020202020204" charset="0"/>
              <a:ea typeface="+mn-lt"/>
              <a:cs typeface="+mn-lt"/>
            </a:endParaRPr>
          </a:p>
          <a:p>
            <a:endParaRPr lang="en-US" sz="4000" b="1" dirty="0">
              <a:latin typeface="Raleway" panose="020B0604020202020204" charset="0"/>
              <a:ea typeface="+mn-lt"/>
              <a:cs typeface="Calibri"/>
            </a:endParaRPr>
          </a:p>
        </p:txBody>
      </p:sp>
      <p:sp>
        <p:nvSpPr>
          <p:cNvPr id="5" name="TextBox 4">
            <a:extLst>
              <a:ext uri="{FF2B5EF4-FFF2-40B4-BE49-F238E27FC236}">
                <a16:creationId xmlns:a16="http://schemas.microsoft.com/office/drawing/2014/main" id="{C25DB74D-AB9D-4A49-A0C2-182E77B12390}"/>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1167318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331483" y="1739802"/>
            <a:ext cx="9529033"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q"/>
            </a:pPr>
            <a:r>
              <a:rPr lang="en-US" sz="2400" b="1" u="sng" dirty="0">
                <a:solidFill>
                  <a:srgbClr val="002060"/>
                </a:solidFill>
                <a:ea typeface="+mn-lt"/>
                <a:cs typeface="+mn-lt"/>
              </a:rPr>
              <a:t>Step 6:</a:t>
            </a:r>
            <a:r>
              <a:rPr lang="en-US" sz="2400" dirty="0">
                <a:solidFill>
                  <a:srgbClr val="002060"/>
                </a:solidFill>
                <a:ea typeface="+mn-lt"/>
                <a:cs typeface="+mn-lt"/>
              </a:rPr>
              <a:t> Exporter provides documents to forfeiter.</a:t>
            </a:r>
            <a:endParaRPr lang="en-US" sz="2400" dirty="0">
              <a:solidFill>
                <a:srgbClr val="002060"/>
              </a:solidFill>
              <a:cs typeface="Calibri"/>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7:</a:t>
            </a:r>
            <a:r>
              <a:rPr lang="en-US" sz="2400" dirty="0">
                <a:solidFill>
                  <a:srgbClr val="002060"/>
                </a:solidFill>
                <a:ea typeface="+mn-lt"/>
                <a:cs typeface="+mn-lt"/>
              </a:rPr>
              <a:t> Forfeiter controls the documents pays for them as indicated on the Forfaiting Agreement.</a:t>
            </a:r>
            <a:endParaRPr lang="en-US" sz="2400" dirty="0">
              <a:solidFill>
                <a:srgbClr val="002060"/>
              </a:solidFill>
              <a:cs typeface="Calibri"/>
            </a:endParaRPr>
          </a:p>
          <a:p>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Step 8:</a:t>
            </a:r>
            <a:r>
              <a:rPr lang="en-US" sz="2400" dirty="0">
                <a:solidFill>
                  <a:srgbClr val="002060"/>
                </a:solidFill>
                <a:ea typeface="+mn-lt"/>
                <a:cs typeface="+mn-lt"/>
              </a:rPr>
              <a:t> Forfeiter presents documents to the bank at the maturity date. </a:t>
            </a:r>
            <a:endParaRPr lang="en-US" sz="2400" dirty="0">
              <a:solidFill>
                <a:srgbClr val="002060"/>
              </a:solidFill>
              <a:ea typeface="+mn-lt"/>
              <a:cs typeface="Calibri"/>
            </a:endParaRPr>
          </a:p>
          <a:p>
            <a:endParaRPr lang="en-US" sz="2400" dirty="0">
              <a:solidFill>
                <a:srgbClr val="002060"/>
              </a:solidFill>
              <a:cs typeface="Calibri"/>
            </a:endParaRPr>
          </a:p>
          <a:p>
            <a:pPr marL="342900" indent="-342900">
              <a:buFont typeface="Wingdings" panose="05000000000000000000" pitchFamily="2" charset="2"/>
              <a:buChar char="q"/>
            </a:pPr>
            <a:r>
              <a:rPr lang="en-US" sz="2400" b="1" u="sng" dirty="0">
                <a:solidFill>
                  <a:srgbClr val="002060"/>
                </a:solidFill>
                <a:ea typeface="+mn-lt"/>
                <a:cs typeface="+mn-lt"/>
              </a:rPr>
              <a:t>Step 9:</a:t>
            </a:r>
            <a:r>
              <a:rPr lang="en-US" sz="2400" dirty="0">
                <a:solidFill>
                  <a:srgbClr val="002060"/>
                </a:solidFill>
                <a:ea typeface="+mn-lt"/>
                <a:cs typeface="+mn-lt"/>
              </a:rPr>
              <a:t> payment made by Importer to the bank at the maturity date. </a:t>
            </a:r>
            <a:endParaRPr lang="en-US" sz="2400" dirty="0">
              <a:solidFill>
                <a:srgbClr val="002060"/>
              </a:solidFill>
              <a:ea typeface="+mn-lt"/>
              <a:cs typeface="Calibri"/>
            </a:endParaRPr>
          </a:p>
          <a:p>
            <a:endParaRPr lang="en-US" sz="2400" dirty="0">
              <a:solidFill>
                <a:srgbClr val="002060"/>
              </a:solidFill>
              <a:cs typeface="Calibri"/>
            </a:endParaRPr>
          </a:p>
          <a:p>
            <a:pPr marL="342900" indent="-342900">
              <a:buFont typeface="Wingdings" panose="05000000000000000000" pitchFamily="2" charset="2"/>
              <a:buChar char="q"/>
            </a:pPr>
            <a:r>
              <a:rPr lang="en-US" sz="2400" b="1" u="sng" dirty="0">
                <a:solidFill>
                  <a:srgbClr val="002060"/>
                </a:solidFill>
                <a:ea typeface="+mn-lt"/>
                <a:cs typeface="+mn-lt"/>
              </a:rPr>
              <a:t>Step 10: </a:t>
            </a:r>
            <a:r>
              <a:rPr lang="en-US" sz="2400" dirty="0">
                <a:solidFill>
                  <a:srgbClr val="002060"/>
                </a:solidFill>
                <a:ea typeface="+mn-lt"/>
                <a:cs typeface="+mn-lt"/>
              </a:rPr>
              <a:t>Bank pays to forfeiter at the maturity date.</a:t>
            </a:r>
            <a:endParaRPr lang="en-US" sz="2400" dirty="0">
              <a:solidFill>
                <a:srgbClr val="002060"/>
              </a:solidFill>
            </a:endParaRPr>
          </a:p>
          <a:p>
            <a:endParaRPr lang="en-US" sz="2400" dirty="0">
              <a:solidFill>
                <a:srgbClr val="002060"/>
              </a:solidFill>
            </a:endParaRPr>
          </a:p>
          <a:p>
            <a:endParaRPr lang="en-US" sz="2400" dirty="0">
              <a:solidFill>
                <a:srgbClr val="002060"/>
              </a:solidFill>
              <a:cs typeface="Calibri"/>
            </a:endParaRPr>
          </a:p>
          <a:p>
            <a:endParaRPr lang="en-US" sz="2400" dirty="0">
              <a:solidFill>
                <a:srgbClr val="002060"/>
              </a:solidFill>
              <a:cs typeface="Calibri"/>
            </a:endParaRPr>
          </a:p>
          <a:p>
            <a:endParaRPr lang="en-US" sz="2400" dirty="0">
              <a:solidFill>
                <a:srgbClr val="002060"/>
              </a:solidFill>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B0BC4AD6-7A71-435C-8CA3-2E14A00828CD}"/>
              </a:ext>
            </a:extLst>
          </p:cNvPr>
          <p:cNvSpPr txBox="1"/>
          <p:nvPr/>
        </p:nvSpPr>
        <p:spPr>
          <a:xfrm>
            <a:off x="327804" y="344074"/>
            <a:ext cx="1133348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latin typeface="Raleway" panose="020B0604020202020204" charset="0"/>
                <a:ea typeface="+mn-lt"/>
                <a:cs typeface="+mn-lt"/>
              </a:rPr>
              <a:t>How basic forfaiting transaction takes place?</a:t>
            </a:r>
            <a:endParaRPr lang="en-US" sz="4000" b="1" dirty="0">
              <a:latin typeface="Raleway" panose="020B0604020202020204" charset="0"/>
            </a:endParaRPr>
          </a:p>
        </p:txBody>
      </p:sp>
      <p:sp>
        <p:nvSpPr>
          <p:cNvPr id="5" name="TextBox 4">
            <a:extLst>
              <a:ext uri="{FF2B5EF4-FFF2-40B4-BE49-F238E27FC236}">
                <a16:creationId xmlns:a16="http://schemas.microsoft.com/office/drawing/2014/main" id="{C25DB74D-AB9D-4A49-A0C2-182E77B12390}"/>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3037998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63607" y="1261783"/>
            <a:ext cx="1189840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endParaRPr lang="en-US" sz="2000">
              <a:cs typeface="Calibri" panose="020F0502020204030204"/>
            </a:endParaRPr>
          </a:p>
          <a:p>
            <a:endParaRPr lang="en-US" sz="3200">
              <a:ea typeface="+mn-lt"/>
              <a:cs typeface="+mn-lt"/>
            </a:endParaRPr>
          </a:p>
          <a:p>
            <a:endParaRPr lang="en-US">
              <a:cs typeface="Calibri" panose="020F0502020204030204"/>
            </a:endParaRPr>
          </a:p>
          <a:p>
            <a:endParaRPr lang="en-US" sz="3200">
              <a:cs typeface="Calibri" panose="020F0502020204030204"/>
            </a:endParaRPr>
          </a:p>
          <a:p>
            <a:endParaRPr lang="en-US" sz="3200">
              <a:cs typeface="Calibri" panose="020F0502020204030204"/>
            </a:endParaRPr>
          </a:p>
          <a:p>
            <a:pPr marL="457200" indent="-457200">
              <a:buFont typeface="Arial" panose="020B0604020202020204" pitchFamily="34" charset="0"/>
              <a:buChar char="•"/>
            </a:pPr>
            <a:endParaRPr lang="en-US" sz="3200">
              <a:cs typeface="Calibri" panose="020F0502020204030204"/>
            </a:endParaRPr>
          </a:p>
          <a:p>
            <a:pPr marL="285750" indent="-285750">
              <a:buFont typeface="Arial" panose="020B0604020202020204" pitchFamily="34" charset="0"/>
              <a:buChar char="•"/>
            </a:pPr>
            <a:endParaRPr lang="en-US">
              <a:cs typeface="Calibri"/>
            </a:endParaRPr>
          </a:p>
          <a:p>
            <a:pPr marL="457200" indent="-457200">
              <a:buFont typeface="Arial" panose="020B0604020202020204" pitchFamily="34" charset="0"/>
              <a:buChar char="•"/>
            </a:pPr>
            <a:endParaRPr lang="en-US" sz="3200">
              <a:cs typeface="Calibri"/>
            </a:endParaRPr>
          </a:p>
          <a:p>
            <a:pPr marL="457200" indent="-457200">
              <a:buFont typeface="Arial" panose="020B0604020202020204" pitchFamily="34" charset="0"/>
              <a:buChar char="•"/>
            </a:pPr>
            <a:endParaRPr lang="en-US" sz="3200">
              <a:cs typeface="Calibri"/>
            </a:endParaRPr>
          </a:p>
          <a:p>
            <a:pPr marL="285750" indent="-285750">
              <a:buFont typeface="Arial" panose="020B0604020202020204" pitchFamily="34" charset="0"/>
              <a:buChar char="•"/>
            </a:pPr>
            <a:endParaRPr lang="en-US">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B0BC4AD6-7A71-435C-8CA3-2E14A00828CD}"/>
              </a:ext>
            </a:extLst>
          </p:cNvPr>
          <p:cNvSpPr txBox="1"/>
          <p:nvPr/>
        </p:nvSpPr>
        <p:spPr>
          <a:xfrm>
            <a:off x="327804" y="248996"/>
            <a:ext cx="11056284"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Raleway" panose="020B0604020202020204" charset="0"/>
                <a:ea typeface="+mn-lt"/>
                <a:cs typeface="+mn-lt"/>
              </a:rPr>
              <a:t>What information does a </a:t>
            </a:r>
            <a:r>
              <a:rPr lang="en-US" sz="4400" b="1" dirty="0" err="1">
                <a:latin typeface="Raleway" panose="020B0604020202020204" charset="0"/>
                <a:ea typeface="+mn-lt"/>
                <a:cs typeface="+mn-lt"/>
              </a:rPr>
              <a:t>Forfaiter</a:t>
            </a:r>
            <a:r>
              <a:rPr lang="en-US" sz="4400" b="1" dirty="0">
                <a:latin typeface="Raleway" panose="020B0604020202020204" charset="0"/>
                <a:ea typeface="+mn-lt"/>
                <a:cs typeface="+mn-lt"/>
              </a:rPr>
              <a:t> need?</a:t>
            </a:r>
            <a:endParaRPr lang="en-US" sz="4400" b="1" dirty="0">
              <a:latin typeface="Raleway" panose="020B0604020202020204" charset="0"/>
            </a:endParaRPr>
          </a:p>
        </p:txBody>
      </p:sp>
      <p:sp>
        <p:nvSpPr>
          <p:cNvPr id="5" name="TextBox 4">
            <a:extLst>
              <a:ext uri="{FF2B5EF4-FFF2-40B4-BE49-F238E27FC236}">
                <a16:creationId xmlns:a16="http://schemas.microsoft.com/office/drawing/2014/main" id="{C25DB74D-AB9D-4A49-A0C2-182E77B12390}"/>
              </a:ext>
            </a:extLst>
          </p:cNvPr>
          <p:cNvSpPr txBox="1"/>
          <p:nvPr/>
        </p:nvSpPr>
        <p:spPr>
          <a:xfrm>
            <a:off x="169209" y="4405031"/>
            <a:ext cx="1186478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3200">
              <a:cs typeface="Calibri"/>
            </a:endParaRPr>
          </a:p>
        </p:txBody>
      </p:sp>
      <p:graphicFrame>
        <p:nvGraphicFramePr>
          <p:cNvPr id="3" name="Diagram 2">
            <a:extLst>
              <a:ext uri="{FF2B5EF4-FFF2-40B4-BE49-F238E27FC236}">
                <a16:creationId xmlns:a16="http://schemas.microsoft.com/office/drawing/2014/main" id="{DE168D65-CC17-4566-889F-63228CF042C4}"/>
              </a:ext>
            </a:extLst>
          </p:cNvPr>
          <p:cNvGraphicFramePr/>
          <p:nvPr>
            <p:extLst>
              <p:ext uri="{D42A27DB-BD31-4B8C-83A1-F6EECF244321}">
                <p14:modId xmlns:p14="http://schemas.microsoft.com/office/powerpoint/2010/main" val="3053202292"/>
              </p:ext>
            </p:extLst>
          </p:nvPr>
        </p:nvGraphicFramePr>
        <p:xfrm>
          <a:off x="645459" y="1570616"/>
          <a:ext cx="11134165" cy="53745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496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Why Factoring? </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269FBA4E-CEF5-49A1-B76F-3C003BF02D57}"/>
              </a:ext>
            </a:extLst>
          </p:cNvPr>
          <p:cNvGraphicFramePr/>
          <p:nvPr>
            <p:extLst>
              <p:ext uri="{D42A27DB-BD31-4B8C-83A1-F6EECF244321}">
                <p14:modId xmlns:p14="http://schemas.microsoft.com/office/powerpoint/2010/main" val="1515152898"/>
              </p:ext>
            </p:extLst>
          </p:nvPr>
        </p:nvGraphicFramePr>
        <p:xfrm>
          <a:off x="655608" y="914403"/>
          <a:ext cx="9982200" cy="5435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3473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63607" y="1261783"/>
            <a:ext cx="11898404"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endParaRPr lang="en-US" sz="2000">
              <a:cs typeface="Calibri" panose="020F0502020204030204"/>
            </a:endParaRPr>
          </a:p>
          <a:p>
            <a:endParaRPr lang="en-US" sz="3200">
              <a:ea typeface="+mn-lt"/>
              <a:cs typeface="+mn-lt"/>
            </a:endParaRPr>
          </a:p>
          <a:p>
            <a:endParaRPr lang="en-US">
              <a:cs typeface="Calibri" panose="020F0502020204030204"/>
            </a:endParaRPr>
          </a:p>
          <a:p>
            <a:endParaRPr lang="en-US" sz="3200">
              <a:cs typeface="Calibri" panose="020F0502020204030204"/>
            </a:endParaRPr>
          </a:p>
          <a:p>
            <a:endParaRPr lang="en-US" sz="3200">
              <a:cs typeface="Calibri" panose="020F0502020204030204"/>
            </a:endParaRPr>
          </a:p>
          <a:p>
            <a:pPr marL="457200" indent="-457200">
              <a:buFont typeface="Arial" panose="020B0604020202020204" pitchFamily="34" charset="0"/>
              <a:buChar char="•"/>
            </a:pPr>
            <a:endParaRPr lang="en-US" sz="3200">
              <a:cs typeface="Calibri" panose="020F0502020204030204"/>
            </a:endParaRPr>
          </a:p>
          <a:p>
            <a:pPr marL="285750" indent="-285750">
              <a:buFont typeface="Arial" panose="020B0604020202020204" pitchFamily="34" charset="0"/>
              <a:buChar char="•"/>
            </a:pPr>
            <a:endParaRPr lang="en-US">
              <a:cs typeface="Calibri"/>
            </a:endParaRPr>
          </a:p>
          <a:p>
            <a:pPr marL="457200" indent="-457200">
              <a:buFont typeface="Arial" panose="020B0604020202020204" pitchFamily="34" charset="0"/>
              <a:buChar char="•"/>
            </a:pPr>
            <a:endParaRPr lang="en-US" sz="3200">
              <a:cs typeface="Calibri"/>
            </a:endParaRPr>
          </a:p>
          <a:p>
            <a:pPr marL="457200" indent="-457200">
              <a:buFont typeface="Arial" panose="020B0604020202020204" pitchFamily="34" charset="0"/>
              <a:buChar char="•"/>
            </a:pPr>
            <a:endParaRPr lang="en-US" sz="3200">
              <a:cs typeface="Calibri"/>
            </a:endParaRPr>
          </a:p>
          <a:p>
            <a:pPr marL="285750" indent="-285750">
              <a:buFont typeface="Arial" panose="020B0604020202020204" pitchFamily="34" charset="0"/>
              <a:buChar char="•"/>
            </a:pPr>
            <a:endParaRPr lang="en-US">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9" name="TextBox 1">
            <a:extLst>
              <a:ext uri="{FF2B5EF4-FFF2-40B4-BE49-F238E27FC236}">
                <a16:creationId xmlns:a16="http://schemas.microsoft.com/office/drawing/2014/main" id="{1A67A42C-B325-4136-A969-C3FA1333EE7E}"/>
              </a:ext>
            </a:extLst>
          </p:cNvPr>
          <p:cNvSpPr txBox="1"/>
          <p:nvPr/>
        </p:nvSpPr>
        <p:spPr>
          <a:xfrm>
            <a:off x="146798" y="1715620"/>
            <a:ext cx="11999258" cy="5847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endParaRPr lang="en-US" sz="3200">
              <a:cs typeface="Calibri"/>
            </a:endParaRPr>
          </a:p>
        </p:txBody>
      </p:sp>
      <p:sp>
        <p:nvSpPr>
          <p:cNvPr id="6" name="TextBox 5">
            <a:extLst>
              <a:ext uri="{FF2B5EF4-FFF2-40B4-BE49-F238E27FC236}">
                <a16:creationId xmlns:a16="http://schemas.microsoft.com/office/drawing/2014/main" id="{516A8147-79CA-4B0B-9A2F-63897C804697}"/>
              </a:ext>
            </a:extLst>
          </p:cNvPr>
          <p:cNvSpPr txBox="1"/>
          <p:nvPr/>
        </p:nvSpPr>
        <p:spPr>
          <a:xfrm>
            <a:off x="1149724" y="298076"/>
            <a:ext cx="6452347" cy="5486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
        <p:nvSpPr>
          <p:cNvPr id="12" name="TextBox 1">
            <a:extLst>
              <a:ext uri="{FF2B5EF4-FFF2-40B4-BE49-F238E27FC236}">
                <a16:creationId xmlns:a16="http://schemas.microsoft.com/office/drawing/2014/main" id="{69EDDDE4-51EE-4B74-825A-4A6BCAEF910F}"/>
              </a:ext>
            </a:extLst>
          </p:cNvPr>
          <p:cNvSpPr txBox="1"/>
          <p:nvPr/>
        </p:nvSpPr>
        <p:spPr>
          <a:xfrm>
            <a:off x="327804" y="185462"/>
            <a:ext cx="10699375" cy="76944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b="1" dirty="0">
                <a:latin typeface="Raleway" panose="020B0604020202020204" charset="0"/>
                <a:ea typeface="+mn-lt"/>
                <a:cs typeface="+mn-lt"/>
              </a:rPr>
              <a:t>Documentary Requirements</a:t>
            </a:r>
            <a:endParaRPr lang="en-US" sz="4400" dirty="0">
              <a:latin typeface="Raleway" panose="020B0604020202020204" charset="0"/>
            </a:endParaRPr>
          </a:p>
        </p:txBody>
      </p:sp>
      <p:sp>
        <p:nvSpPr>
          <p:cNvPr id="7" name="TextBox 6">
            <a:extLst>
              <a:ext uri="{FF2B5EF4-FFF2-40B4-BE49-F238E27FC236}">
                <a16:creationId xmlns:a16="http://schemas.microsoft.com/office/drawing/2014/main" id="{06F58F13-E7E9-42CC-8D40-97AF882EF23A}"/>
              </a:ext>
            </a:extLst>
          </p:cNvPr>
          <p:cNvSpPr txBox="1"/>
          <p:nvPr/>
        </p:nvSpPr>
        <p:spPr>
          <a:xfrm>
            <a:off x="783235" y="1348900"/>
            <a:ext cx="10659147"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dirty="0"/>
            </a:br>
            <a:endParaRPr lang="en-US" sz="2400" dirty="0">
              <a:cs typeface="Calibri"/>
            </a:endParaRPr>
          </a:p>
          <a:p>
            <a:pPr marL="342900" indent="-342900">
              <a:buFont typeface="Wingdings" panose="05000000000000000000" pitchFamily="2" charset="2"/>
              <a:buChar char="q"/>
            </a:pPr>
            <a:r>
              <a:rPr lang="en-US" sz="2400" b="1" u="sng" dirty="0">
                <a:solidFill>
                  <a:srgbClr val="002060"/>
                </a:solidFill>
                <a:ea typeface="+mn-lt"/>
                <a:cs typeface="+mn-lt"/>
              </a:rPr>
              <a:t>Invoice:</a:t>
            </a:r>
            <a:r>
              <a:rPr lang="en-US" sz="2400" dirty="0">
                <a:solidFill>
                  <a:srgbClr val="002060"/>
                </a:solidFill>
                <a:ea typeface="+mn-lt"/>
                <a:cs typeface="+mn-lt"/>
              </a:rPr>
              <a:t> forfaiting discount, commitment fees, etc. does not need to be shown separately instead, these could be built into the FOB price, stated on the invoice.</a:t>
            </a:r>
          </a:p>
          <a:p>
            <a:pPr marL="342900" indent="-342900">
              <a:buFont typeface="Wingdings" panose="05000000000000000000" pitchFamily="2" charset="2"/>
              <a:buChar char="q"/>
            </a:pPr>
            <a:endParaRPr lang="en-US" sz="2400" dirty="0">
              <a:solidFill>
                <a:srgbClr val="002060"/>
              </a:solidFill>
              <a:ea typeface="+mn-lt"/>
              <a:cs typeface="+mn-lt"/>
            </a:endParaRPr>
          </a:p>
          <a:p>
            <a:pPr marL="342900" indent="-342900">
              <a:buFont typeface="Wingdings" panose="05000000000000000000" pitchFamily="2" charset="2"/>
              <a:buChar char="q"/>
            </a:pPr>
            <a:r>
              <a:rPr lang="en-US" sz="2400" b="1" u="sng" dirty="0">
                <a:solidFill>
                  <a:srgbClr val="002060"/>
                </a:solidFill>
                <a:ea typeface="+mn-lt"/>
                <a:cs typeface="+mn-lt"/>
              </a:rPr>
              <a:t>Shipping Bill and GR form:</a:t>
            </a:r>
            <a:r>
              <a:rPr lang="en-US" sz="2400" b="1" dirty="0">
                <a:solidFill>
                  <a:srgbClr val="002060"/>
                </a:solidFill>
                <a:ea typeface="+mn-lt"/>
                <a:cs typeface="+mn-lt"/>
              </a:rPr>
              <a:t> </a:t>
            </a:r>
            <a:r>
              <a:rPr lang="en-US" sz="2400" dirty="0">
                <a:solidFill>
                  <a:srgbClr val="002060"/>
                </a:solidFill>
                <a:ea typeface="+mn-lt"/>
                <a:cs typeface="+mn-lt"/>
              </a:rPr>
              <a:t>Details of the forfaiting costs are to be included along with the other details, such as FOB price, commission insurance, normally included in the "Analysis of Export Value "on the shipping bill. The claim for duty drawback, if any is to be certified only with reference to the FOB value of the exports stated on the shipping bill.</a:t>
            </a:r>
            <a:endParaRPr lang="en-US" sz="2400" dirty="0">
              <a:solidFill>
                <a:srgbClr val="002060"/>
              </a:solidFill>
              <a:cs typeface="Calibri" panose="020F0502020204030204"/>
            </a:endParaRPr>
          </a:p>
          <a:p>
            <a:br>
              <a:rPr lang="en-US" dirty="0"/>
            </a:br>
            <a:endParaRPr lang="en-US" dirty="0"/>
          </a:p>
        </p:txBody>
      </p:sp>
    </p:spTree>
    <p:extLst>
      <p:ext uri="{BB962C8B-B14F-4D97-AF65-F5344CB8AC3E}">
        <p14:creationId xmlns:p14="http://schemas.microsoft.com/office/powerpoint/2010/main" val="37887691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Costs of Forfaiting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C19B6DD1-5A27-4015-B91D-232384D48961}"/>
              </a:ext>
            </a:extLst>
          </p:cNvPr>
          <p:cNvGraphicFramePr/>
          <p:nvPr>
            <p:extLst>
              <p:ext uri="{D42A27DB-BD31-4B8C-83A1-F6EECF244321}">
                <p14:modId xmlns:p14="http://schemas.microsoft.com/office/powerpoint/2010/main" val="1138237262"/>
              </p:ext>
            </p:extLst>
          </p:nvPr>
        </p:nvGraphicFramePr>
        <p:xfrm>
          <a:off x="1339850" y="959985"/>
          <a:ext cx="9963150" cy="54154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8253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1D20DE7-D444-412A-BE2F-210F47131E96}"/>
              </a:ext>
            </a:extLst>
          </p:cNvPr>
          <p:cNvSpPr txBox="1"/>
          <p:nvPr/>
        </p:nvSpPr>
        <p:spPr>
          <a:xfrm>
            <a:off x="410419" y="215561"/>
            <a:ext cx="11504213" cy="1446550"/>
          </a:xfrm>
          <a:prstGeom prst="rect">
            <a:avLst/>
          </a:prstGeom>
          <a:noFill/>
        </p:spPr>
        <p:txBody>
          <a:bodyPr wrap="square" lIns="91440" tIns="45720" rIns="91440" bIns="45720" rtlCol="0" anchor="t">
            <a:spAutoFit/>
          </a:bodyPr>
          <a:lstStyle/>
          <a:p>
            <a:r>
              <a:rPr lang="en-US" sz="4400" b="1" dirty="0">
                <a:latin typeface="Raleway" panose="020B0604020202020204" charset="0"/>
                <a:cs typeface="Calibri"/>
              </a:rPr>
              <a:t>Advantages and Disadvantages</a:t>
            </a:r>
            <a:endParaRPr lang="en-US" sz="4400" dirty="0">
              <a:latin typeface="Raleway" panose="020B0604020202020204" charset="0"/>
              <a:ea typeface="+mn-lt"/>
              <a:cs typeface="+mn-lt"/>
            </a:endParaRPr>
          </a:p>
          <a:p>
            <a:endParaRPr lang="en-US" sz="4400" b="1" dirty="0">
              <a:solidFill>
                <a:srgbClr val="000000"/>
              </a:solidFill>
              <a:latin typeface="Raleway" panose="020B0503030101060003" pitchFamily="34" charset="0"/>
            </a:endParaRPr>
          </a:p>
        </p:txBody>
      </p:sp>
      <p:grpSp>
        <p:nvGrpSpPr>
          <p:cNvPr id="14" name="Group 13">
            <a:extLst>
              <a:ext uri="{FF2B5EF4-FFF2-40B4-BE49-F238E27FC236}">
                <a16:creationId xmlns:a16="http://schemas.microsoft.com/office/drawing/2014/main" id="{D69A8630-0451-49AC-9F99-614B14B74DAE}"/>
              </a:ext>
            </a:extLst>
          </p:cNvPr>
          <p:cNvGrpSpPr/>
          <p:nvPr/>
        </p:nvGrpSpPr>
        <p:grpSpPr>
          <a:xfrm>
            <a:off x="5054324" y="2437146"/>
            <a:ext cx="2087732" cy="1983707"/>
            <a:chOff x="2247529" y="1831021"/>
            <a:chExt cx="2601158" cy="2530134"/>
          </a:xfrm>
        </p:grpSpPr>
        <p:grpSp>
          <p:nvGrpSpPr>
            <p:cNvPr id="11" name="Group 10">
              <a:extLst>
                <a:ext uri="{FF2B5EF4-FFF2-40B4-BE49-F238E27FC236}">
                  <a16:creationId xmlns:a16="http://schemas.microsoft.com/office/drawing/2014/main" id="{9C9063D1-22F8-4E7D-B177-1B52A0110B28}"/>
                </a:ext>
              </a:extLst>
            </p:cNvPr>
            <p:cNvGrpSpPr/>
            <p:nvPr/>
          </p:nvGrpSpPr>
          <p:grpSpPr>
            <a:xfrm>
              <a:off x="2247529" y="1831021"/>
              <a:ext cx="2601158" cy="2530134"/>
              <a:chOff x="2112885" y="1757779"/>
              <a:chExt cx="2601158" cy="2530134"/>
            </a:xfrm>
          </p:grpSpPr>
          <p:sp>
            <p:nvSpPr>
              <p:cNvPr id="8" name="Partial Circle 7">
                <a:extLst>
                  <a:ext uri="{FF2B5EF4-FFF2-40B4-BE49-F238E27FC236}">
                    <a16:creationId xmlns:a16="http://schemas.microsoft.com/office/drawing/2014/main" id="{CA3A3A78-B6A5-4C3F-A7D7-4502CAD620BC}"/>
                  </a:ext>
                </a:extLst>
              </p:cNvPr>
              <p:cNvSpPr/>
              <p:nvPr/>
            </p:nvSpPr>
            <p:spPr>
              <a:xfrm>
                <a:off x="2112885" y="1757779"/>
                <a:ext cx="2601158" cy="2530134"/>
              </a:xfrm>
              <a:prstGeom prst="pie">
                <a:avLst>
                  <a:gd name="adj1" fmla="val 5366075"/>
                  <a:gd name="adj2" fmla="val 162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7" name="Partial Circle 26">
                <a:extLst>
                  <a:ext uri="{FF2B5EF4-FFF2-40B4-BE49-F238E27FC236}">
                    <a16:creationId xmlns:a16="http://schemas.microsoft.com/office/drawing/2014/main" id="{99CC4459-2C59-4E6A-916D-7842CD574374}"/>
                  </a:ext>
                </a:extLst>
              </p:cNvPr>
              <p:cNvSpPr/>
              <p:nvPr/>
            </p:nvSpPr>
            <p:spPr>
              <a:xfrm>
                <a:off x="2436920" y="2014860"/>
                <a:ext cx="1953088" cy="2015971"/>
              </a:xfrm>
              <a:prstGeom prst="pie">
                <a:avLst>
                  <a:gd name="adj1" fmla="val 5366075"/>
                  <a:gd name="adj2" fmla="val 162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13" name="Group 12">
              <a:extLst>
                <a:ext uri="{FF2B5EF4-FFF2-40B4-BE49-F238E27FC236}">
                  <a16:creationId xmlns:a16="http://schemas.microsoft.com/office/drawing/2014/main" id="{7A942DEB-1DC8-4D2A-ADD6-B8C6128BED43}"/>
                </a:ext>
              </a:extLst>
            </p:cNvPr>
            <p:cNvGrpSpPr/>
            <p:nvPr/>
          </p:nvGrpSpPr>
          <p:grpSpPr>
            <a:xfrm rot="10800000">
              <a:off x="2247529" y="1831021"/>
              <a:ext cx="2601158" cy="2530134"/>
              <a:chOff x="7877453" y="3686951"/>
              <a:chExt cx="2601158" cy="2530134"/>
            </a:xfrm>
          </p:grpSpPr>
          <p:sp>
            <p:nvSpPr>
              <p:cNvPr id="39" name="Partial Circle 38">
                <a:extLst>
                  <a:ext uri="{FF2B5EF4-FFF2-40B4-BE49-F238E27FC236}">
                    <a16:creationId xmlns:a16="http://schemas.microsoft.com/office/drawing/2014/main" id="{70A1138A-176F-4149-8BA9-BF65FCB957B3}"/>
                  </a:ext>
                </a:extLst>
              </p:cNvPr>
              <p:cNvSpPr/>
              <p:nvPr/>
            </p:nvSpPr>
            <p:spPr>
              <a:xfrm>
                <a:off x="7877453" y="3686951"/>
                <a:ext cx="2601158" cy="2530134"/>
              </a:xfrm>
              <a:prstGeom prst="pie">
                <a:avLst>
                  <a:gd name="adj1" fmla="val 5366075"/>
                  <a:gd name="adj2" fmla="val 16200000"/>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0" name="Partial Circle 39">
                <a:extLst>
                  <a:ext uri="{FF2B5EF4-FFF2-40B4-BE49-F238E27FC236}">
                    <a16:creationId xmlns:a16="http://schemas.microsoft.com/office/drawing/2014/main" id="{4DB4B62B-FA85-451C-9D9C-7763EFA726C0}"/>
                  </a:ext>
                </a:extLst>
              </p:cNvPr>
              <p:cNvSpPr/>
              <p:nvPr/>
            </p:nvSpPr>
            <p:spPr>
              <a:xfrm>
                <a:off x="8201490" y="3944035"/>
                <a:ext cx="2040385" cy="2006719"/>
              </a:xfrm>
              <a:prstGeom prst="pie">
                <a:avLst>
                  <a:gd name="adj1" fmla="val 5366075"/>
                  <a:gd name="adj2" fmla="val 16200000"/>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sp>
        <p:nvSpPr>
          <p:cNvPr id="18" name="TextBox 17">
            <a:extLst>
              <a:ext uri="{FF2B5EF4-FFF2-40B4-BE49-F238E27FC236}">
                <a16:creationId xmlns:a16="http://schemas.microsoft.com/office/drawing/2014/main" id="{4122C243-6452-4229-B3D7-28FAA39520AA}"/>
              </a:ext>
            </a:extLst>
          </p:cNvPr>
          <p:cNvSpPr txBox="1"/>
          <p:nvPr/>
        </p:nvSpPr>
        <p:spPr>
          <a:xfrm>
            <a:off x="1091141" y="1248320"/>
            <a:ext cx="3506680" cy="461665"/>
          </a:xfrm>
          <a:prstGeom prst="rect">
            <a:avLst/>
          </a:prstGeom>
          <a:noFill/>
        </p:spPr>
        <p:txBody>
          <a:bodyPr wrap="square" lIns="91440" tIns="45720" rIns="91440" bIns="45720" rtlCol="0" anchor="t">
            <a:spAutoFit/>
          </a:bodyPr>
          <a:lstStyle/>
          <a:p>
            <a:r>
              <a:rPr lang="en-US" sz="2400" b="1" u="sng" dirty="0">
                <a:ea typeface="+mn-lt"/>
                <a:cs typeface="+mn-lt"/>
              </a:rPr>
              <a:t>Advantages</a:t>
            </a:r>
            <a:endParaRPr lang="en-US" b="1" dirty="0"/>
          </a:p>
        </p:txBody>
      </p:sp>
      <p:sp>
        <p:nvSpPr>
          <p:cNvPr id="42" name="TextBox 41">
            <a:extLst>
              <a:ext uri="{FF2B5EF4-FFF2-40B4-BE49-F238E27FC236}">
                <a16:creationId xmlns:a16="http://schemas.microsoft.com/office/drawing/2014/main" id="{F7CE9C13-D95B-456F-8F12-A92D36FF0AEE}"/>
              </a:ext>
            </a:extLst>
          </p:cNvPr>
          <p:cNvSpPr txBox="1"/>
          <p:nvPr/>
        </p:nvSpPr>
        <p:spPr>
          <a:xfrm>
            <a:off x="9317576" y="1248320"/>
            <a:ext cx="3506680" cy="461665"/>
          </a:xfrm>
          <a:prstGeom prst="rect">
            <a:avLst/>
          </a:prstGeom>
          <a:noFill/>
        </p:spPr>
        <p:txBody>
          <a:bodyPr wrap="square" lIns="91440" tIns="45720" rIns="91440" bIns="45720" rtlCol="0" anchor="t">
            <a:spAutoFit/>
          </a:bodyPr>
          <a:lstStyle/>
          <a:p>
            <a:r>
              <a:rPr lang="en-US" sz="2400" b="1" u="sng" dirty="0">
                <a:ea typeface="+mn-lt"/>
                <a:cs typeface="+mn-lt"/>
              </a:rPr>
              <a:t>Disadvantages</a:t>
            </a:r>
            <a:endParaRPr lang="en-US" b="1" dirty="0"/>
          </a:p>
        </p:txBody>
      </p:sp>
      <p:cxnSp>
        <p:nvCxnSpPr>
          <p:cNvPr id="20" name="Connector: Elbow 19">
            <a:extLst>
              <a:ext uri="{FF2B5EF4-FFF2-40B4-BE49-F238E27FC236}">
                <a16:creationId xmlns:a16="http://schemas.microsoft.com/office/drawing/2014/main" id="{DDC1E6FE-D7B5-4D0C-B7BF-529B856F07DA}"/>
              </a:ext>
            </a:extLst>
          </p:cNvPr>
          <p:cNvCxnSpPr>
            <a:cxnSpLocks/>
            <a:stCxn id="8" idx="2"/>
          </p:cNvCxnSpPr>
          <p:nvPr/>
        </p:nvCxnSpPr>
        <p:spPr>
          <a:xfrm rot="10800000">
            <a:off x="3023374" y="1472980"/>
            <a:ext cx="2030950" cy="1956020"/>
          </a:xfrm>
          <a:prstGeom prst="bentConnector3">
            <a:avLst>
              <a:gd name="adj1" fmla="val -3465"/>
            </a:avLst>
          </a:prstGeom>
        </p:spPr>
        <p:style>
          <a:lnRef idx="3">
            <a:schemeClr val="accent1"/>
          </a:lnRef>
          <a:fillRef idx="0">
            <a:schemeClr val="accent1"/>
          </a:fillRef>
          <a:effectRef idx="2">
            <a:schemeClr val="accent1"/>
          </a:effectRef>
          <a:fontRef idx="minor">
            <a:schemeClr val="tx1"/>
          </a:fontRef>
        </p:style>
      </p:cxnSp>
      <p:sp>
        <p:nvSpPr>
          <p:cNvPr id="43" name="Oval 42">
            <a:extLst>
              <a:ext uri="{FF2B5EF4-FFF2-40B4-BE49-F238E27FC236}">
                <a16:creationId xmlns:a16="http://schemas.microsoft.com/office/drawing/2014/main" id="{063A1D09-E156-461A-A6B7-AA34840228DA}"/>
              </a:ext>
            </a:extLst>
          </p:cNvPr>
          <p:cNvSpPr/>
          <p:nvPr/>
        </p:nvSpPr>
        <p:spPr>
          <a:xfrm>
            <a:off x="2921281" y="1366448"/>
            <a:ext cx="204187" cy="213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8" name="Connector: Elbow 47">
            <a:extLst>
              <a:ext uri="{FF2B5EF4-FFF2-40B4-BE49-F238E27FC236}">
                <a16:creationId xmlns:a16="http://schemas.microsoft.com/office/drawing/2014/main" id="{BB8BDFED-44C2-4319-A10D-C6C112127252}"/>
              </a:ext>
            </a:extLst>
          </p:cNvPr>
          <p:cNvCxnSpPr>
            <a:cxnSpLocks/>
          </p:cNvCxnSpPr>
          <p:nvPr/>
        </p:nvCxnSpPr>
        <p:spPr>
          <a:xfrm rot="5400000" flipH="1" flipV="1">
            <a:off x="7107924" y="1473110"/>
            <a:ext cx="1983708" cy="1983449"/>
          </a:xfrm>
          <a:prstGeom prst="bentConnector3">
            <a:avLst>
              <a:gd name="adj1" fmla="val 100897"/>
            </a:avLst>
          </a:prstGeom>
          <a:ln>
            <a:solidFill>
              <a:srgbClr val="002060"/>
            </a:solidFill>
          </a:ln>
        </p:spPr>
        <p:style>
          <a:lnRef idx="3">
            <a:schemeClr val="accent1"/>
          </a:lnRef>
          <a:fillRef idx="0">
            <a:schemeClr val="accent1"/>
          </a:fillRef>
          <a:effectRef idx="2">
            <a:schemeClr val="accent1"/>
          </a:effectRef>
          <a:fontRef idx="minor">
            <a:schemeClr val="tx1"/>
          </a:fontRef>
        </p:style>
      </p:cxnSp>
      <p:sp>
        <p:nvSpPr>
          <p:cNvPr id="49" name="Oval 48">
            <a:extLst>
              <a:ext uri="{FF2B5EF4-FFF2-40B4-BE49-F238E27FC236}">
                <a16:creationId xmlns:a16="http://schemas.microsoft.com/office/drawing/2014/main" id="{595545F5-2A20-4077-AFA6-E13B969BC81B}"/>
              </a:ext>
            </a:extLst>
          </p:cNvPr>
          <p:cNvSpPr/>
          <p:nvPr/>
        </p:nvSpPr>
        <p:spPr>
          <a:xfrm>
            <a:off x="8989409" y="1348521"/>
            <a:ext cx="204187" cy="213064"/>
          </a:xfrm>
          <a:prstGeom prst="ellipse">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TextBox 69">
            <a:extLst>
              <a:ext uri="{FF2B5EF4-FFF2-40B4-BE49-F238E27FC236}">
                <a16:creationId xmlns:a16="http://schemas.microsoft.com/office/drawing/2014/main" id="{50F80450-5EF2-4331-9E7B-8A948EA604E2}"/>
              </a:ext>
            </a:extLst>
          </p:cNvPr>
          <p:cNvSpPr txBox="1"/>
          <p:nvPr/>
        </p:nvSpPr>
        <p:spPr>
          <a:xfrm>
            <a:off x="473918" y="1629860"/>
            <a:ext cx="4375196" cy="5170646"/>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2200" dirty="0">
                <a:ea typeface="+mn-lt"/>
                <a:cs typeface="+mn-lt"/>
              </a:rPr>
              <a:t>forfaiting eliminates the risk of payment of the exporter</a:t>
            </a:r>
            <a:endParaRPr lang="en-US" sz="2200" dirty="0">
              <a:cs typeface="Calibri" panose="020F0502020204030204"/>
            </a:endParaRPr>
          </a:p>
          <a:p>
            <a:pPr marL="342900" indent="-342900">
              <a:buFont typeface="Wingdings" panose="05000000000000000000" pitchFamily="2" charset="2"/>
              <a:buChar char="q"/>
            </a:pPr>
            <a:endParaRPr lang="en-US" sz="2200" dirty="0">
              <a:ea typeface="+mn-lt"/>
              <a:cs typeface="+mn-lt"/>
            </a:endParaRPr>
          </a:p>
          <a:p>
            <a:pPr marL="342900" indent="-342900">
              <a:buFont typeface="Wingdings" panose="05000000000000000000" pitchFamily="2" charset="2"/>
              <a:buChar char="q"/>
            </a:pPr>
            <a:r>
              <a:rPr lang="en-US" sz="2200" dirty="0">
                <a:ea typeface="+mn-lt"/>
                <a:cs typeface="+mn-lt"/>
              </a:rPr>
              <a:t>forfaiting simplifies the transaction by transforming a credit-based sale into a cash transaction</a:t>
            </a:r>
            <a:endParaRPr lang="en-US" sz="2200" dirty="0">
              <a:cs typeface="Calibri" panose="020F0502020204030204"/>
            </a:endParaRPr>
          </a:p>
          <a:p>
            <a:pPr marL="342900" indent="-342900">
              <a:buFont typeface="Wingdings" panose="05000000000000000000" pitchFamily="2" charset="2"/>
              <a:buChar char="q"/>
            </a:pPr>
            <a:endParaRPr lang="en-US" sz="2200" dirty="0">
              <a:ea typeface="+mn-lt"/>
              <a:cs typeface="+mn-lt"/>
            </a:endParaRPr>
          </a:p>
          <a:p>
            <a:pPr marL="342900" indent="-342900">
              <a:buFont typeface="Wingdings" panose="05000000000000000000" pitchFamily="2" charset="2"/>
              <a:buChar char="q"/>
            </a:pPr>
            <a:r>
              <a:rPr lang="en-US" sz="2200" dirty="0">
                <a:ea typeface="+mn-lt"/>
                <a:cs typeface="+mn-lt"/>
              </a:rPr>
              <a:t>helpful in a country where a specific bank within the country have no access to an export credit agency (ECA).</a:t>
            </a:r>
            <a:endParaRPr lang="en-US" sz="2200" dirty="0">
              <a:cs typeface="Calibri" panose="020F0502020204030204"/>
            </a:endParaRPr>
          </a:p>
          <a:p>
            <a:pPr marL="342900" indent="-342900">
              <a:buFont typeface="Wingdings" panose="05000000000000000000" pitchFamily="2" charset="2"/>
              <a:buChar char="q"/>
            </a:pPr>
            <a:endParaRPr lang="en-US" sz="2200" dirty="0">
              <a:ea typeface="+mn-lt"/>
              <a:cs typeface="+mn-lt"/>
            </a:endParaRPr>
          </a:p>
          <a:p>
            <a:pPr marL="342900" indent="-342900">
              <a:buFont typeface="Wingdings" panose="05000000000000000000" pitchFamily="2" charset="2"/>
              <a:buChar char="q"/>
            </a:pPr>
            <a:r>
              <a:rPr lang="en-US" sz="2200" dirty="0">
                <a:ea typeface="+mn-lt"/>
                <a:cs typeface="+mn-lt"/>
              </a:rPr>
              <a:t>helpful to exporter in a country with high levels of political risk.</a:t>
            </a:r>
          </a:p>
        </p:txBody>
      </p:sp>
      <p:sp>
        <p:nvSpPr>
          <p:cNvPr id="22" name="TextBox 21">
            <a:extLst>
              <a:ext uri="{FF2B5EF4-FFF2-40B4-BE49-F238E27FC236}">
                <a16:creationId xmlns:a16="http://schemas.microsoft.com/office/drawing/2014/main" id="{0F92BDFD-90DB-4686-85AF-866D0D0C29AC}"/>
              </a:ext>
            </a:extLst>
          </p:cNvPr>
          <p:cNvSpPr txBox="1"/>
          <p:nvPr/>
        </p:nvSpPr>
        <p:spPr>
          <a:xfrm>
            <a:off x="7678120" y="1635315"/>
            <a:ext cx="4375196" cy="5509200"/>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2200" dirty="0">
                <a:ea typeface="+mn-lt"/>
                <a:cs typeface="+mn-lt"/>
              </a:rPr>
              <a:t>forfaiting is generally more expensive than commercial lender financing leading to higher export costs.</a:t>
            </a:r>
            <a:endParaRPr lang="en-US" sz="2200" dirty="0">
              <a:cs typeface="Calibri" panose="020F0502020204030204"/>
            </a:endParaRPr>
          </a:p>
          <a:p>
            <a:pPr marL="342900" indent="-342900">
              <a:buFont typeface="Wingdings" panose="05000000000000000000" pitchFamily="2" charset="2"/>
              <a:buChar char="q"/>
            </a:pPr>
            <a:endParaRPr lang="en-US" sz="2200" dirty="0">
              <a:cs typeface="Calibri" panose="020F0502020204030204"/>
            </a:endParaRPr>
          </a:p>
          <a:p>
            <a:pPr marL="342900" indent="-342900">
              <a:buFont typeface="Wingdings" panose="05000000000000000000" pitchFamily="2" charset="2"/>
              <a:buChar char="q"/>
            </a:pPr>
            <a:r>
              <a:rPr lang="en-US" sz="2200" dirty="0">
                <a:ea typeface="+mn-lt"/>
                <a:cs typeface="+mn-lt"/>
              </a:rPr>
              <a:t>Transactions over $100,000 with longer terms are eligible for forfaiting, but it is not available for deferred payments.</a:t>
            </a:r>
            <a:endParaRPr lang="en-US" sz="2200" dirty="0">
              <a:cs typeface="Calibri" panose="020F0502020204030204"/>
            </a:endParaRPr>
          </a:p>
          <a:p>
            <a:pPr marL="342900" indent="-342900">
              <a:buFont typeface="Wingdings" panose="05000000000000000000" pitchFamily="2" charset="2"/>
              <a:buChar char="q"/>
            </a:pPr>
            <a:endParaRPr lang="en-US" sz="2200" dirty="0">
              <a:cs typeface="Calibri" panose="020F0502020204030204"/>
            </a:endParaRPr>
          </a:p>
          <a:p>
            <a:pPr marL="342900" indent="-342900">
              <a:buFont typeface="Wingdings" panose="05000000000000000000" pitchFamily="2" charset="2"/>
              <a:buChar char="q"/>
            </a:pPr>
            <a:r>
              <a:rPr lang="en-US" sz="2200" dirty="0">
                <a:ea typeface="+mn-lt"/>
                <a:cs typeface="+mn-lt"/>
              </a:rPr>
              <a:t>There is no international credit agency to provide guarantees for forfaiting companies. This lack of guarantee affects long-term forfaiting.</a:t>
            </a:r>
            <a:endParaRPr lang="en-US" sz="2200" dirty="0">
              <a:cs typeface="Calibri" panose="020F0502020204030204"/>
            </a:endParaRPr>
          </a:p>
          <a:p>
            <a:pPr marL="342900" indent="-342900">
              <a:buFont typeface="Wingdings" panose="05000000000000000000" pitchFamily="2" charset="2"/>
              <a:buChar char="q"/>
            </a:pPr>
            <a:endParaRPr lang="en-IN" sz="2200" dirty="0">
              <a:cs typeface="Calibri" panose="020F0502020204030204"/>
            </a:endParaRPr>
          </a:p>
        </p:txBody>
      </p:sp>
      <p:pic>
        <p:nvPicPr>
          <p:cNvPr id="9" name="Graphic 8" descr="Coins">
            <a:extLst>
              <a:ext uri="{FF2B5EF4-FFF2-40B4-BE49-F238E27FC236}">
                <a16:creationId xmlns:a16="http://schemas.microsoft.com/office/drawing/2014/main" id="{E460C3F0-4A08-49F4-A3B4-63203109675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38226" y="2898997"/>
            <a:ext cx="914400" cy="914400"/>
          </a:xfrm>
          <a:prstGeom prst="rect">
            <a:avLst/>
          </a:prstGeom>
        </p:spPr>
      </p:pic>
    </p:spTree>
    <p:extLst>
      <p:ext uri="{BB962C8B-B14F-4D97-AF65-F5344CB8AC3E}">
        <p14:creationId xmlns:p14="http://schemas.microsoft.com/office/powerpoint/2010/main" val="31333657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152401" y="1082489"/>
            <a:ext cx="11898404"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endParaRPr lang="en-US" sz="2400">
              <a:cs typeface="Calibri"/>
            </a:endParaRPr>
          </a:p>
          <a:p>
            <a:br>
              <a:rPr lang="en-US"/>
            </a:br>
            <a:endParaRPr lang="en-US">
              <a:cs typeface="Calibri" panose="020F0502020204030204"/>
            </a:endParaRPr>
          </a:p>
          <a:p>
            <a:endParaRPr lang="en-US" sz="3200">
              <a:cs typeface="Calibri"/>
            </a:endParaRPr>
          </a:p>
          <a:p>
            <a:endParaRPr lang="en-US" sz="3200">
              <a:cs typeface="Calibri"/>
            </a:endParaRPr>
          </a:p>
          <a:p>
            <a:endParaRPr lang="en-US">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B0BC4AD6-7A71-435C-8CA3-2E14A00828CD}"/>
              </a:ext>
            </a:extLst>
          </p:cNvPr>
          <p:cNvSpPr txBox="1"/>
          <p:nvPr/>
        </p:nvSpPr>
        <p:spPr>
          <a:xfrm>
            <a:off x="327804" y="287762"/>
            <a:ext cx="106993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Raleway" panose="020B0604020202020204" charset="0"/>
                <a:ea typeface="+mn-lt"/>
                <a:cs typeface="+mn-lt"/>
              </a:rPr>
              <a:t>Real-World Example</a:t>
            </a:r>
            <a:endParaRPr lang="en-US" b="1" dirty="0">
              <a:latin typeface="Raleway" panose="020B0604020202020204" charset="0"/>
            </a:endParaRPr>
          </a:p>
        </p:txBody>
      </p:sp>
      <p:sp>
        <p:nvSpPr>
          <p:cNvPr id="5" name="TextBox 4">
            <a:extLst>
              <a:ext uri="{FF2B5EF4-FFF2-40B4-BE49-F238E27FC236}">
                <a16:creationId xmlns:a16="http://schemas.microsoft.com/office/drawing/2014/main" id="{C25DB74D-AB9D-4A49-A0C2-182E77B12390}"/>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graphicFrame>
        <p:nvGraphicFramePr>
          <p:cNvPr id="3" name="Diagram 5">
            <a:extLst>
              <a:ext uri="{FF2B5EF4-FFF2-40B4-BE49-F238E27FC236}">
                <a16:creationId xmlns:a16="http://schemas.microsoft.com/office/drawing/2014/main" id="{DA7C25D8-138F-4D50-995B-6FFF600CAE0E}"/>
              </a:ext>
            </a:extLst>
          </p:cNvPr>
          <p:cNvGraphicFramePr/>
          <p:nvPr>
            <p:extLst>
              <p:ext uri="{D42A27DB-BD31-4B8C-83A1-F6EECF244321}">
                <p14:modId xmlns:p14="http://schemas.microsoft.com/office/powerpoint/2010/main" val="3076290842"/>
              </p:ext>
            </p:extLst>
          </p:nvPr>
        </p:nvGraphicFramePr>
        <p:xfrm>
          <a:off x="-210328" y="1260873"/>
          <a:ext cx="11694907" cy="5189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3531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D941B-4A22-4182-A7FE-249A91D9247B}"/>
              </a:ext>
            </a:extLst>
          </p:cNvPr>
          <p:cNvSpPr txBox="1"/>
          <p:nvPr/>
        </p:nvSpPr>
        <p:spPr>
          <a:xfrm>
            <a:off x="1441316" y="0"/>
            <a:ext cx="9309367" cy="923330"/>
          </a:xfrm>
          <a:prstGeom prst="rect">
            <a:avLst/>
          </a:prstGeom>
          <a:noFill/>
        </p:spPr>
        <p:txBody>
          <a:bodyPr wrap="square" rtlCol="0">
            <a:spAutoFit/>
          </a:bodyPr>
          <a:lstStyle/>
          <a:p>
            <a:pPr algn="ctr"/>
            <a:r>
              <a:rPr lang="en-US" sz="5400" b="1" dirty="0">
                <a:solidFill>
                  <a:prstClr val="white"/>
                </a:solidFill>
                <a:latin typeface="Raleway" panose="020B0503030101060003"/>
              </a:rPr>
              <a:t>Contents</a:t>
            </a:r>
          </a:p>
        </p:txBody>
      </p:sp>
      <p:sp>
        <p:nvSpPr>
          <p:cNvPr id="5" name="Rectangle 4">
            <a:extLst>
              <a:ext uri="{FF2B5EF4-FFF2-40B4-BE49-F238E27FC236}">
                <a16:creationId xmlns:a16="http://schemas.microsoft.com/office/drawing/2014/main" id="{7284003E-08BC-4A9A-8DA8-A57146C24453}"/>
              </a:ext>
            </a:extLst>
          </p:cNvPr>
          <p:cNvSpPr/>
          <p:nvPr/>
        </p:nvSpPr>
        <p:spPr>
          <a:xfrm>
            <a:off x="11499542" y="3929974"/>
            <a:ext cx="692458" cy="6373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EC70D37-39D4-4384-9FD1-90DEFBCBD75D}"/>
              </a:ext>
            </a:extLst>
          </p:cNvPr>
          <p:cNvSpPr txBox="1"/>
          <p:nvPr/>
        </p:nvSpPr>
        <p:spPr>
          <a:xfrm>
            <a:off x="6095999" y="1972470"/>
            <a:ext cx="5220070" cy="2554545"/>
          </a:xfrm>
          <a:prstGeom prst="rect">
            <a:avLst/>
          </a:prstGeom>
          <a:noFill/>
        </p:spPr>
        <p:txBody>
          <a:bodyPr wrap="square" rtlCol="0">
            <a:spAutoFit/>
          </a:bodyPr>
          <a:lstStyle/>
          <a:p>
            <a:pPr algn="r"/>
            <a:r>
              <a:rPr lang="en-US" sz="3200" b="1" dirty="0">
                <a:solidFill>
                  <a:schemeClr val="bg1">
                    <a:alpha val="25000"/>
                  </a:schemeClr>
                </a:solidFill>
                <a:latin typeface="Raleway" panose="020B0503030101060003"/>
              </a:rPr>
              <a:t>Section 1</a:t>
            </a:r>
          </a:p>
          <a:p>
            <a:pPr algn="r"/>
            <a:endParaRPr lang="en-US" sz="3200" b="1" dirty="0">
              <a:solidFill>
                <a:schemeClr val="bg1">
                  <a:alpha val="25000"/>
                </a:schemeClr>
              </a:solidFill>
              <a:latin typeface="Raleway" panose="020B0503030101060003"/>
            </a:endParaRPr>
          </a:p>
          <a:p>
            <a:pPr algn="r"/>
            <a:r>
              <a:rPr lang="en-US" sz="3200" b="1" dirty="0">
                <a:solidFill>
                  <a:schemeClr val="bg1">
                    <a:alpha val="25000"/>
                  </a:schemeClr>
                </a:solidFill>
                <a:latin typeface="Raleway" panose="020B0503030101060003"/>
              </a:rPr>
              <a:t>Section 2</a:t>
            </a:r>
          </a:p>
          <a:p>
            <a:pPr algn="r"/>
            <a:endParaRPr lang="en-US" sz="3200" b="1" dirty="0">
              <a:solidFill>
                <a:schemeClr val="bg1">
                  <a:alpha val="25000"/>
                </a:schemeClr>
              </a:solidFill>
              <a:latin typeface="Raleway" panose="020B0503030101060003"/>
            </a:endParaRPr>
          </a:p>
          <a:p>
            <a:pPr algn="r"/>
            <a:r>
              <a:rPr lang="en-US" sz="3200" b="1" dirty="0">
                <a:solidFill>
                  <a:schemeClr val="bg1"/>
                </a:solidFill>
                <a:latin typeface="Raleway" panose="020B0503030101060003"/>
              </a:rPr>
              <a:t>Section 3</a:t>
            </a:r>
          </a:p>
        </p:txBody>
      </p:sp>
      <p:sp>
        <p:nvSpPr>
          <p:cNvPr id="3" name="TextBox 2">
            <a:extLst>
              <a:ext uri="{FF2B5EF4-FFF2-40B4-BE49-F238E27FC236}">
                <a16:creationId xmlns:a16="http://schemas.microsoft.com/office/drawing/2014/main" id="{01FF8629-4FD7-477C-87FC-7AA4CA158351}"/>
              </a:ext>
            </a:extLst>
          </p:cNvPr>
          <p:cNvSpPr txBox="1"/>
          <p:nvPr/>
        </p:nvSpPr>
        <p:spPr>
          <a:xfrm>
            <a:off x="1441316" y="2136338"/>
            <a:ext cx="5036165" cy="2246769"/>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schemeClr val="bg1"/>
                </a:solidFill>
                <a:latin typeface="Raleway" panose="020B0503030101060003"/>
              </a:rPr>
              <a:t>Factoring v/s Forfaiting</a:t>
            </a:r>
          </a:p>
          <a:p>
            <a:pPr marL="285750" indent="-285750">
              <a:buFont typeface="Wingdings" panose="05000000000000000000" pitchFamily="2" charset="2"/>
              <a:buChar char="q"/>
            </a:pPr>
            <a:r>
              <a:rPr lang="en-US" sz="2000" dirty="0">
                <a:solidFill>
                  <a:schemeClr val="bg1"/>
                </a:solidFill>
                <a:latin typeface="Raleway" panose="020B0503030101060003"/>
              </a:rPr>
              <a:t>Factoring in India</a:t>
            </a:r>
          </a:p>
          <a:p>
            <a:pPr marL="285750" indent="-285750">
              <a:buFont typeface="Wingdings" panose="05000000000000000000" pitchFamily="2" charset="2"/>
              <a:buChar char="q"/>
            </a:pPr>
            <a:r>
              <a:rPr lang="en-US" sz="2000" dirty="0">
                <a:solidFill>
                  <a:schemeClr val="bg1"/>
                </a:solidFill>
                <a:latin typeface="Raleway" panose="020B0503030101060003"/>
              </a:rPr>
              <a:t>Global Factoring Scenario</a:t>
            </a:r>
          </a:p>
          <a:p>
            <a:pPr marL="285750" indent="-285750">
              <a:buFont typeface="Wingdings" panose="05000000000000000000" pitchFamily="2" charset="2"/>
              <a:buChar char="q"/>
            </a:pPr>
            <a:r>
              <a:rPr lang="en-US" sz="2000" dirty="0">
                <a:solidFill>
                  <a:schemeClr val="bg1"/>
                </a:solidFill>
                <a:latin typeface="Raleway" panose="020B0503030101060003"/>
              </a:rPr>
              <a:t>Growth of Factoring in India</a:t>
            </a:r>
          </a:p>
          <a:p>
            <a:pPr marL="285750" indent="-285750">
              <a:buFont typeface="Wingdings" panose="05000000000000000000" pitchFamily="2" charset="2"/>
              <a:buChar char="q"/>
            </a:pPr>
            <a:r>
              <a:rPr lang="en-US" sz="2000" dirty="0">
                <a:solidFill>
                  <a:schemeClr val="bg1"/>
                </a:solidFill>
                <a:latin typeface="Raleway" panose="020B0503030101060003"/>
              </a:rPr>
              <a:t>Forfaiting in India</a:t>
            </a:r>
          </a:p>
          <a:p>
            <a:pPr marL="285750" indent="-285750">
              <a:buFont typeface="Wingdings" panose="05000000000000000000" pitchFamily="2" charset="2"/>
              <a:buChar char="q"/>
            </a:pPr>
            <a:endParaRPr lang="en-US" sz="2000" dirty="0">
              <a:solidFill>
                <a:schemeClr val="bg1"/>
              </a:solidFill>
              <a:latin typeface="Raleway" panose="020B0503030101060003"/>
            </a:endParaRPr>
          </a:p>
          <a:p>
            <a:endParaRPr lang="en-IN" sz="2000" dirty="0"/>
          </a:p>
        </p:txBody>
      </p:sp>
    </p:spTree>
    <p:extLst>
      <p:ext uri="{BB962C8B-B14F-4D97-AF65-F5344CB8AC3E}">
        <p14:creationId xmlns:p14="http://schemas.microsoft.com/office/powerpoint/2010/main" val="2466099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p:nvPr/>
        </p:nvSpPr>
        <p:spPr>
          <a:xfrm>
            <a:off x="484239" y="1255412"/>
            <a:ext cx="4716611" cy="58477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3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96" name="Google Shape;96;p3"/>
          <p:cNvSpPr txBox="1"/>
          <p:nvPr/>
        </p:nvSpPr>
        <p:spPr>
          <a:xfrm>
            <a:off x="327799" y="207475"/>
            <a:ext cx="11691000" cy="76950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100" b="1" i="0" u="none" strike="noStrike" kern="0" cap="none" spc="0" normalizeH="0" baseline="0" noProof="0" dirty="0">
                <a:ln>
                  <a:noFill/>
                </a:ln>
                <a:solidFill>
                  <a:srgbClr val="000000"/>
                </a:solidFill>
                <a:effectLst/>
                <a:uLnTx/>
                <a:uFillTx/>
                <a:latin typeface="Raleway"/>
                <a:ea typeface="Raleway"/>
                <a:cs typeface="Raleway"/>
                <a:sym typeface="Raleway"/>
              </a:rPr>
              <a:t>Differences between Factoring and Forfaiting</a:t>
            </a:r>
            <a:endParaRPr kumimoji="0" sz="41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97" name="Google Shape;97;p3"/>
          <p:cNvSpPr/>
          <p:nvPr/>
        </p:nvSpPr>
        <p:spPr>
          <a:xfrm>
            <a:off x="0" y="168646"/>
            <a:ext cx="327804" cy="86327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98" name="Google Shape;98;p3"/>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graphicFrame>
        <p:nvGraphicFramePr>
          <p:cNvPr id="99" name="Google Shape;99;p3"/>
          <p:cNvGraphicFramePr/>
          <p:nvPr>
            <p:extLst>
              <p:ext uri="{D42A27DB-BD31-4B8C-83A1-F6EECF244321}">
                <p14:modId xmlns:p14="http://schemas.microsoft.com/office/powerpoint/2010/main" val="3827549650"/>
              </p:ext>
            </p:extLst>
          </p:nvPr>
        </p:nvGraphicFramePr>
        <p:xfrm>
          <a:off x="498825" y="1531675"/>
          <a:ext cx="11194350" cy="4931580"/>
        </p:xfrm>
        <a:graphic>
          <a:graphicData uri="http://schemas.openxmlformats.org/drawingml/2006/table">
            <a:tbl>
              <a:tblPr>
                <a:noFill/>
              </a:tblPr>
              <a:tblGrid>
                <a:gridCol w="3731450">
                  <a:extLst>
                    <a:ext uri="{9D8B030D-6E8A-4147-A177-3AD203B41FA5}">
                      <a16:colId xmlns:a16="http://schemas.microsoft.com/office/drawing/2014/main" val="20000"/>
                    </a:ext>
                  </a:extLst>
                </a:gridCol>
                <a:gridCol w="3731450">
                  <a:extLst>
                    <a:ext uri="{9D8B030D-6E8A-4147-A177-3AD203B41FA5}">
                      <a16:colId xmlns:a16="http://schemas.microsoft.com/office/drawing/2014/main" val="20001"/>
                    </a:ext>
                  </a:extLst>
                </a:gridCol>
                <a:gridCol w="3731450">
                  <a:extLst>
                    <a:ext uri="{9D8B030D-6E8A-4147-A177-3AD203B41FA5}">
                      <a16:colId xmlns:a16="http://schemas.microsoft.com/office/drawing/2014/main" val="20002"/>
                    </a:ext>
                  </a:extLst>
                </a:gridCol>
              </a:tblGrid>
              <a:tr h="907550">
                <a:tc>
                  <a:txBody>
                    <a:bodyPr/>
                    <a:lstStyle/>
                    <a:p>
                      <a:pPr marL="0" lvl="0" indent="0" algn="ctr" rtl="0">
                        <a:spcBef>
                          <a:spcPts val="0"/>
                        </a:spcBef>
                        <a:spcAft>
                          <a:spcPts val="0"/>
                        </a:spcAft>
                        <a:buNone/>
                      </a:pPr>
                      <a:r>
                        <a:rPr lang="en-US" sz="3200" b="1" dirty="0">
                          <a:latin typeface="Calibri" panose="020F0502020204030204" pitchFamily="34" charset="0"/>
                          <a:cs typeface="Calibri" panose="020F0502020204030204" pitchFamily="34" charset="0"/>
                        </a:rPr>
                        <a:t>Basis of differences</a:t>
                      </a:r>
                      <a:endParaRPr sz="3200" b="1"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200" b="1" dirty="0">
                          <a:latin typeface="Calibri" panose="020F0502020204030204" pitchFamily="34" charset="0"/>
                          <a:cs typeface="Calibri" panose="020F0502020204030204" pitchFamily="34" charset="0"/>
                        </a:rPr>
                        <a:t>Factoring</a:t>
                      </a:r>
                      <a:endParaRPr sz="3200" b="1"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3200" b="1" dirty="0">
                          <a:latin typeface="Calibri" panose="020F0502020204030204" pitchFamily="34" charset="0"/>
                          <a:cs typeface="Calibri" panose="020F0502020204030204" pitchFamily="34" charset="0"/>
                        </a:rPr>
                        <a:t>Forfaiting</a:t>
                      </a:r>
                      <a:endParaRPr sz="3200" b="1"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732250">
                <a:tc>
                  <a:txBody>
                    <a:bodyPr/>
                    <a:lstStyle/>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Extent of financing</a:t>
                      </a:r>
                      <a:endParaRPr sz="2400"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Calibri" panose="020F0502020204030204" pitchFamily="34" charset="0"/>
                          <a:cs typeface="Calibri" panose="020F0502020204030204" pitchFamily="34" charset="0"/>
                        </a:rPr>
                        <a:t>Usually 80%</a:t>
                      </a:r>
                      <a:endParaRPr sz="240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Calibri" panose="020F0502020204030204" pitchFamily="34" charset="0"/>
                          <a:cs typeface="Calibri" panose="020F0502020204030204" pitchFamily="34" charset="0"/>
                        </a:rPr>
                        <a:t>100%</a:t>
                      </a:r>
                      <a:endParaRPr sz="240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42175">
                <a:tc>
                  <a:txBody>
                    <a:bodyPr/>
                    <a:lstStyle/>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Credit worthiness</a:t>
                      </a:r>
                      <a:endParaRPr sz="2400"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Factor does the credit rating</a:t>
                      </a:r>
                      <a:endParaRPr sz="2400"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a:latin typeface="Calibri" panose="020F0502020204030204" pitchFamily="34" charset="0"/>
                          <a:cs typeface="Calibri" panose="020F0502020204030204" pitchFamily="34" charset="0"/>
                        </a:rPr>
                        <a:t>Forfaiting agency relies on credibility of the availing bank</a:t>
                      </a:r>
                      <a:endParaRPr sz="240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870275">
                <a:tc>
                  <a:txBody>
                    <a:bodyPr/>
                    <a:lstStyle/>
                    <a:p>
                      <a:pPr marL="0" lvl="0" indent="0" algn="ctr" rtl="0">
                        <a:spcBef>
                          <a:spcPts val="0"/>
                        </a:spcBef>
                        <a:spcAft>
                          <a:spcPts val="0"/>
                        </a:spcAft>
                        <a:buNone/>
                      </a:pPr>
                      <a:r>
                        <a:rPr lang="en-US" sz="2400">
                          <a:latin typeface="Calibri" panose="020F0502020204030204" pitchFamily="34" charset="0"/>
                          <a:cs typeface="Calibri" panose="020F0502020204030204" pitchFamily="34" charset="0"/>
                        </a:rPr>
                        <a:t>Services provided</a:t>
                      </a:r>
                      <a:endParaRPr sz="240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Factors provide some day-to-day administration of sales and other</a:t>
                      </a:r>
                      <a:endParaRPr sz="24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allied services.</a:t>
                      </a:r>
                      <a:endParaRPr sz="2400"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sz="2400"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sz="2400" dirty="0">
                          <a:latin typeface="Calibri" panose="020F0502020204030204" pitchFamily="34" charset="0"/>
                          <a:cs typeface="Calibri" panose="020F0502020204030204" pitchFamily="34" charset="0"/>
                        </a:rPr>
                        <a:t>No services are provided.</a:t>
                      </a:r>
                      <a:endParaRPr sz="2400" dirty="0">
                        <a:latin typeface="Calibri" panose="020F0502020204030204" pitchFamily="34" charset="0"/>
                        <a:cs typeface="Calibri" panose="020F0502020204030204" pitchFamily="34" charset="0"/>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833544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a5525f80d6_0_24"/>
          <p:cNvSpPr txBox="1"/>
          <p:nvPr/>
        </p:nvSpPr>
        <p:spPr>
          <a:xfrm>
            <a:off x="484239" y="1255412"/>
            <a:ext cx="4716600" cy="5847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32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105" name="Google Shape;105;ga5525f80d6_0_24"/>
          <p:cNvSpPr txBox="1"/>
          <p:nvPr/>
        </p:nvSpPr>
        <p:spPr>
          <a:xfrm>
            <a:off x="327804" y="207476"/>
            <a:ext cx="101061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Factoring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06" name="Google Shape;106;ga5525f80d6_0_24"/>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07" name="Google Shape;107;ga5525f80d6_0_24"/>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08" name="Google Shape;108;ga5525f80d6_0_24"/>
          <p:cNvSpPr txBox="1"/>
          <p:nvPr/>
        </p:nvSpPr>
        <p:spPr>
          <a:xfrm>
            <a:off x="1198427" y="1840112"/>
            <a:ext cx="9795146" cy="4355807"/>
          </a:xfrm>
          <a:prstGeom prst="rect">
            <a:avLst/>
          </a:prstGeom>
          <a:noFill/>
          <a:ln>
            <a:noFill/>
          </a:ln>
        </p:spPr>
        <p:txBody>
          <a:bodyPr spcFirstLastPara="1" wrap="square" lIns="91425" tIns="91425" rIns="91425" bIns="91425" anchor="t" anchorCtr="0">
            <a:noAutofit/>
          </a:bodyPr>
          <a:lstStyle/>
          <a:p>
            <a:pPr marL="508000" marR="0" lvl="0" indent="-4572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SBI Factors and Commercials Limited was the first factoring company to start its operation in India in April 1991. Since then a number of companies have started factoring business in India. </a:t>
            </a:r>
          </a:p>
          <a:p>
            <a:pPr marL="50800" marR="0" lvl="0" algn="l" defTabSz="914400" rtl="0" eaLnBrk="1" fontAlgn="auto" latinLnBrk="0" hangingPunct="1">
              <a:lnSpc>
                <a:spcPct val="115000"/>
              </a:lnSpc>
              <a:spcBef>
                <a:spcPts val="0"/>
              </a:spcBef>
              <a:spcAft>
                <a:spcPts val="0"/>
              </a:spcAft>
              <a:buClr>
                <a:srgbClr val="000000"/>
              </a:buClr>
              <a:buSzPts val="2800"/>
              <a:tabLst/>
              <a:defRPr/>
            </a:pPr>
            <a:endPar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508000" marR="0" lvl="0" indent="-4572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business of factoring in India is regulated by the Factoring Regulation Act, 2011. At present, the factoring business can be carried out by either banks or NBFCs(Nonbank financial companies).</a:t>
            </a:r>
          </a:p>
          <a:p>
            <a:pPr marL="508000" marR="0" lvl="0" indent="-4572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endParaRPr kumimoji="0" lang="en-IN" sz="3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070257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p:nvPr/>
        </p:nvSpPr>
        <p:spPr>
          <a:xfrm>
            <a:off x="327804" y="272516"/>
            <a:ext cx="13248073" cy="76944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Factoring scenario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15" name="Google Shape;115;p4"/>
          <p:cNvSpPr/>
          <p:nvPr/>
        </p:nvSpPr>
        <p:spPr>
          <a:xfrm>
            <a:off x="0" y="168646"/>
            <a:ext cx="327804" cy="86327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030A0"/>
              </a:solidFill>
              <a:effectLst/>
              <a:uLnTx/>
              <a:uFillTx/>
              <a:latin typeface="Calibri"/>
              <a:ea typeface="Calibri"/>
              <a:cs typeface="Calibri"/>
              <a:sym typeface="Calibri"/>
            </a:endParaRPr>
          </a:p>
        </p:txBody>
      </p:sp>
      <p:cxnSp>
        <p:nvCxnSpPr>
          <p:cNvPr id="116" name="Google Shape;116;p4"/>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pic>
        <p:nvPicPr>
          <p:cNvPr id="117" name="Google Shape;117;p4"/>
          <p:cNvPicPr preferRelativeResize="0"/>
          <p:nvPr/>
        </p:nvPicPr>
        <p:blipFill>
          <a:blip r:embed="rId3">
            <a:alphaModFix/>
          </a:blip>
          <a:stretch>
            <a:fillRect/>
          </a:stretch>
        </p:blipFill>
        <p:spPr>
          <a:xfrm>
            <a:off x="2121550" y="1204225"/>
            <a:ext cx="7943425" cy="3887475"/>
          </a:xfrm>
          <a:prstGeom prst="rect">
            <a:avLst/>
          </a:prstGeom>
          <a:noFill/>
          <a:ln>
            <a:noFill/>
          </a:ln>
        </p:spPr>
      </p:pic>
      <p:sp>
        <p:nvSpPr>
          <p:cNvPr id="118" name="Google Shape;118;p4"/>
          <p:cNvSpPr txBox="1"/>
          <p:nvPr/>
        </p:nvSpPr>
        <p:spPr>
          <a:xfrm>
            <a:off x="339300" y="5224375"/>
            <a:ext cx="11513400" cy="116010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Since its inception, factoring business has made significant progress in India.</a:t>
            </a:r>
            <a:endParaRPr kumimoji="0"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41389249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9e961e9603_0_0"/>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24" name="Google Shape;124;g9e961e9603_0_0"/>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25" name="Google Shape;125;g9e961e9603_0_0"/>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a:ln>
                  <a:noFill/>
                </a:ln>
                <a:solidFill>
                  <a:srgbClr val="000000"/>
                </a:solidFill>
                <a:effectLst/>
                <a:uLnTx/>
                <a:uFillTx/>
                <a:latin typeface="Raleway"/>
                <a:ea typeface="Raleway"/>
                <a:cs typeface="Raleway"/>
                <a:sym typeface="Raleway"/>
              </a:rPr>
              <a:t>Factoring companies in India</a:t>
            </a:r>
            <a:endParaRPr kumimoji="0" sz="4400" b="1" i="1" u="none" strike="noStrike" kern="0" cap="none" spc="0" normalizeH="0" baseline="0" noProof="0">
              <a:ln>
                <a:noFill/>
              </a:ln>
              <a:solidFill>
                <a:srgbClr val="4472C4"/>
              </a:solidFill>
              <a:effectLst/>
              <a:uLnTx/>
              <a:uFillTx/>
              <a:latin typeface="Raleway"/>
              <a:ea typeface="Raleway"/>
              <a:cs typeface="Raleway"/>
              <a:sym typeface="Raleway"/>
            </a:endParaRPr>
          </a:p>
        </p:txBody>
      </p:sp>
      <p:sp>
        <p:nvSpPr>
          <p:cNvPr id="126" name="Google Shape;126;g9e961e9603_0_0"/>
          <p:cNvSpPr txBox="1"/>
          <p:nvPr/>
        </p:nvSpPr>
        <p:spPr>
          <a:xfrm>
            <a:off x="1710150" y="1371600"/>
            <a:ext cx="8771700" cy="5486400"/>
          </a:xfrm>
          <a:prstGeom prst="rect">
            <a:avLst/>
          </a:prstGeom>
          <a:noFill/>
          <a:ln>
            <a:noFill/>
          </a:ln>
        </p:spPr>
        <p:txBody>
          <a:bodyPr spcFirstLastPara="1" wrap="square" lIns="91425" tIns="91425" rIns="91425" bIns="91425" anchor="t" anchorCtr="0">
            <a:noAutofit/>
          </a:bodyPr>
          <a:lstStyle/>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lang="en-US" sz="2400" kern="0" dirty="0">
                <a:solidFill>
                  <a:srgbClr val="000000"/>
                </a:solidFill>
                <a:uFill>
                  <a:noFill/>
                </a:uFill>
                <a:latin typeface="Calibri" panose="020F0502020204030204" pitchFamily="34" charset="0"/>
                <a:cs typeface="Calibri" panose="020F0502020204030204" pitchFamily="34" charset="0"/>
                <a:sym typeface="Arial"/>
              </a:rPr>
              <a:t>SBI Global</a:t>
            </a:r>
            <a:r>
              <a:rPr lang="en-US" sz="2400" kern="0" dirty="0">
                <a:solidFill>
                  <a:srgbClr val="000000"/>
                </a:solidFill>
                <a:uFill>
                  <a:noFill/>
                </a:uFill>
                <a:latin typeface="Arial"/>
                <a:cs typeface="Arial"/>
                <a:sym typeface="Arial"/>
              </a:rPr>
              <a:t>.</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3"/>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err="1">
                <a:ln>
                  <a:noFill/>
                </a:ln>
                <a:solidFill>
                  <a:srgbClr val="000000"/>
                </a:solidFill>
                <a:effectLst/>
                <a:uLnTx/>
                <a:uFill>
                  <a:noFill/>
                </a:uFill>
                <a:latin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rPr>
              <a:t>Canbank</a:t>
            </a: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4">
                  <a:extLst>
                    <a:ext uri="{A12FA001-AC4F-418D-AE19-62706E023703}">
                      <ahyp:hlinkClr xmlns:ahyp="http://schemas.microsoft.com/office/drawing/2018/hyperlinkcolor" val="tx"/>
                    </a:ext>
                  </a:extLst>
                </a:hlinkClick>
              </a:rPr>
              <a:t> Factors Limited.</a:t>
            </a:r>
            <a:r>
              <a:rPr lang="en-US" sz="1400" kern="0" dirty="0">
                <a:solidFill>
                  <a:srgbClr val="000000"/>
                </a:solidFill>
                <a:latin typeface="Arial"/>
                <a:cs typeface="Arial"/>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4"/>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5">
                  <a:extLst>
                    <a:ext uri="{A12FA001-AC4F-418D-AE19-62706E023703}">
                      <ahyp:hlinkClr xmlns:ahyp="http://schemas.microsoft.com/office/drawing/2018/hyperlinkcolor" val="tx"/>
                    </a:ext>
                  </a:extLst>
                </a:hlinkClick>
              </a:rPr>
              <a:t>The Hongkong and Shanghai Banking Corporation Ltd</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5"/>
              </a:rPr>
              <a:t>Website</a:t>
            </a:r>
            <a:r>
              <a:rPr kumimoji="0" lang="en-US" sz="1100" b="0" i="0" u="none" strike="noStrike" kern="0" cap="none" spc="0" normalizeH="0" baseline="0" noProof="0" dirty="0">
                <a:ln>
                  <a:noFill/>
                </a:ln>
                <a:solidFill>
                  <a:srgbClr val="0000FF"/>
                </a:solidFill>
                <a:effectLst/>
                <a:uLnTx/>
                <a:uFillTx/>
                <a:latin typeface="Arial"/>
                <a:cs typeface="Arial"/>
                <a:sym typeface="Arial"/>
              </a:rPr>
              <a:t>)</a:t>
            </a:r>
            <a:endParaRPr kumimoji="0" sz="1100" b="0" i="0" u="none" strike="noStrike" kern="0" cap="none" spc="0" normalizeH="0" baseline="0" noProof="0" dirty="0">
              <a:ln>
                <a:noFill/>
              </a:ln>
              <a:solidFill>
                <a:srgbClr val="0000FF"/>
              </a:solidFill>
              <a:effectLst/>
              <a:uLnTx/>
              <a:uFillTx/>
              <a:latin typeface="Arial"/>
              <a:cs typeface="Arial"/>
              <a:sym typeface="Arial"/>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6">
                  <a:extLst>
                    <a:ext uri="{A12FA001-AC4F-418D-AE19-62706E023703}">
                      <ahyp:hlinkClr xmlns:ahyp="http://schemas.microsoft.com/office/drawing/2018/hyperlinkcolor" val="tx"/>
                    </a:ext>
                  </a:extLst>
                </a:hlinkClick>
              </a:rPr>
              <a:t>IFCI Factors Limited</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6"/>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81000" algn="l" defTabSz="914400" rtl="0" eaLnBrk="1" fontAlgn="auto" latinLnBrk="0" hangingPunct="1">
              <a:lnSpc>
                <a:spcPct val="115000"/>
              </a:lnSpc>
              <a:spcBef>
                <a:spcPts val="0"/>
              </a:spcBef>
              <a:spcAft>
                <a:spcPts val="0"/>
              </a:spcAft>
              <a:buClr>
                <a:srgbClr val="000000"/>
              </a:buClr>
              <a:buSzPts val="24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Siemens Factoring Private Limited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7"/>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8">
                  <a:extLst>
                    <a:ext uri="{A12FA001-AC4F-418D-AE19-62706E023703}">
                      <ahyp:hlinkClr xmlns:ahyp="http://schemas.microsoft.com/office/drawing/2018/hyperlinkcolor" val="tx"/>
                    </a:ext>
                  </a:extLst>
                </a:hlinkClick>
              </a:rPr>
              <a:t>Export Credit Guarantee Corporation of India Ltd</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8"/>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9">
                  <a:extLst>
                    <a:ext uri="{A12FA001-AC4F-418D-AE19-62706E023703}">
                      <ahyp:hlinkClr xmlns:ahyp="http://schemas.microsoft.com/office/drawing/2018/hyperlinkcolor" val="tx"/>
                    </a:ext>
                  </a:extLst>
                </a:hlinkClick>
              </a:rPr>
              <a:t>Citibank NA, India</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9"/>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10">
                  <a:extLst>
                    <a:ext uri="{A12FA001-AC4F-418D-AE19-62706E023703}">
                      <ahyp:hlinkClr xmlns:ahyp="http://schemas.microsoft.com/office/drawing/2018/hyperlinkcolor" val="tx"/>
                    </a:ext>
                  </a:extLst>
                </a:hlinkClick>
              </a:rPr>
              <a:t>Standard Chartered Bank</a:t>
            </a: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10"/>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11">
                  <a:extLst>
                    <a:ext uri="{A12FA001-AC4F-418D-AE19-62706E023703}">
                      <ahyp:hlinkClr xmlns:ahyp="http://schemas.microsoft.com/office/drawing/2018/hyperlinkcolor" val="tx"/>
                    </a:ext>
                  </a:extLst>
                </a:hlinkClick>
              </a:rPr>
              <a:t>YES BANK Limited</a:t>
            </a:r>
            <a:r>
              <a:rPr lang="en-US" sz="2400" kern="0" dirty="0">
                <a:solidFill>
                  <a:srgbClr val="000000"/>
                </a:solidFill>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202124"/>
                </a:solidFill>
                <a:effectLst/>
                <a:highlight>
                  <a:srgbClr val="FFFFFF"/>
                </a:highligh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11"/>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12">
                  <a:extLst>
                    <a:ext uri="{A12FA001-AC4F-418D-AE19-62706E023703}">
                      <ahyp:hlinkClr xmlns:ahyp="http://schemas.microsoft.com/office/drawing/2018/hyperlinkcolor" val="tx"/>
                    </a:ext>
                  </a:extLst>
                </a:hlinkClick>
              </a:rPr>
              <a:t>India Factoring and Finance Solutions Pvt Ltd</a:t>
            </a: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12"/>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457200" marR="0" lvl="0" indent="-393700" algn="l" defTabSz="914400" rtl="0" eaLnBrk="1" fontAlgn="auto" latinLnBrk="0" hangingPunct="1">
              <a:lnSpc>
                <a:spcPct val="115000"/>
              </a:lnSpc>
              <a:spcBef>
                <a:spcPts val="0"/>
              </a:spcBef>
              <a:spcAft>
                <a:spcPts val="0"/>
              </a:spcAft>
              <a:buClr>
                <a:srgbClr val="000000"/>
              </a:buClr>
              <a:buSzPts val="2600"/>
              <a:buFont typeface="Wingdings" panose="05000000000000000000" pitchFamily="2" charset="2"/>
              <a:buChar char="q"/>
              <a:tabLst/>
              <a:defRPr/>
            </a:pPr>
            <a:r>
              <a:rPr kumimoji="0" lang="en-US" sz="2400" b="0" i="0" u="none" strike="noStrike" kern="0" cap="none" spc="0" normalizeH="0" baseline="0" noProof="0" dirty="0">
                <a:ln>
                  <a:noFill/>
                </a:ln>
                <a:solidFill>
                  <a:srgbClr val="000000"/>
                </a:solidFill>
                <a:effectLst/>
                <a:uLnTx/>
                <a:uFill>
                  <a:noFill/>
                </a:uFill>
                <a:latin typeface="Calibri" panose="020F0502020204030204" pitchFamily="34" charset="0"/>
                <a:cs typeface="Calibri" panose="020F0502020204030204" pitchFamily="34" charset="0"/>
                <a:sym typeface="Arial"/>
                <a:hlinkClick r:id="rId13">
                  <a:extLst>
                    <a:ext uri="{A12FA001-AC4F-418D-AE19-62706E023703}">
                      <ahyp:hlinkClr xmlns:ahyp="http://schemas.microsoft.com/office/drawing/2018/hyperlinkcolor" val="tx"/>
                    </a:ext>
                  </a:extLst>
                </a:hlinkClick>
              </a:rPr>
              <a:t>DBS</a:t>
            </a:r>
            <a:r>
              <a:rPr kumimoji="0" lang="en-US" sz="1400" b="0" i="0" u="none" strike="noStrike" kern="0" cap="none" spc="0" normalizeH="0" baseline="0" noProof="0" dirty="0">
                <a:ln>
                  <a:noFill/>
                </a:ln>
                <a:solidFill>
                  <a:srgbClr val="000000"/>
                </a:solidFill>
                <a:effectLst/>
                <a:uLnTx/>
                <a:uFillTx/>
                <a:latin typeface="Arial"/>
                <a:cs typeface="Arial"/>
                <a:sym typeface="Arial"/>
              </a:rPr>
              <a:t> </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sng" strike="noStrike" kern="0" cap="none" spc="0" normalizeH="0" baseline="0" noProof="0" dirty="0">
                <a:ln>
                  <a:noFill/>
                </a:ln>
                <a:solidFill>
                  <a:srgbClr val="0563C1"/>
                </a:solidFill>
                <a:effectLst/>
                <a:uLnTx/>
                <a:uFillTx/>
                <a:latin typeface="Arial"/>
                <a:cs typeface="Arial"/>
                <a:sym typeface="Arial"/>
                <a:hlinkClick r:id="rId13"/>
              </a:rPr>
              <a:t>Website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1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127" name="Google Shape;127;g9e961e9603_0_0"/>
          <p:cNvSpPr txBox="1"/>
          <p:nvPr/>
        </p:nvSpPr>
        <p:spPr>
          <a:xfrm>
            <a:off x="9650525" y="6404075"/>
            <a:ext cx="2385600" cy="3255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Arial"/>
                <a:cs typeface="Arial"/>
                <a:sym typeface="Arial"/>
              </a:rPr>
              <a:t>[</a:t>
            </a:r>
            <a:r>
              <a:rPr kumimoji="0" lang="en-US" sz="1400" b="0" i="0" u="sng" strike="noStrike" kern="0" cap="none" spc="0" normalizeH="0" baseline="0" noProof="0">
                <a:ln>
                  <a:noFill/>
                </a:ln>
                <a:solidFill>
                  <a:srgbClr val="0563C1"/>
                </a:solidFill>
                <a:effectLst/>
                <a:uLnTx/>
                <a:uFillTx/>
                <a:latin typeface="Calibri"/>
                <a:ea typeface="Calibri"/>
                <a:cs typeface="Calibri"/>
                <a:sym typeface="Calibri"/>
                <a:hlinkClick r:id="rId14"/>
              </a:rPr>
              <a:t>Some more companies here.</a:t>
            </a:r>
            <a:r>
              <a:rPr kumimoji="0" lang="en-US" sz="1400" b="0" i="0" u="none" strike="noStrike" kern="0" cap="none" spc="0" normalizeH="0" baseline="0" noProof="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251098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p:nvPr/>
        </p:nvSpPr>
        <p:spPr>
          <a:xfrm>
            <a:off x="0" y="168646"/>
            <a:ext cx="327804" cy="86327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33" name="Google Shape;133;p6"/>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34" name="Google Shape;134;p6"/>
          <p:cNvSpPr txBox="1"/>
          <p:nvPr/>
        </p:nvSpPr>
        <p:spPr>
          <a:xfrm>
            <a:off x="410419" y="215561"/>
            <a:ext cx="10303589" cy="769441"/>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Global scenario</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pic>
        <p:nvPicPr>
          <p:cNvPr id="135" name="Google Shape;135;p6"/>
          <p:cNvPicPr preferRelativeResize="0"/>
          <p:nvPr/>
        </p:nvPicPr>
        <p:blipFill>
          <a:blip r:embed="rId3">
            <a:alphaModFix/>
          </a:blip>
          <a:stretch>
            <a:fillRect/>
          </a:stretch>
        </p:blipFill>
        <p:spPr>
          <a:xfrm>
            <a:off x="2266950" y="1196929"/>
            <a:ext cx="7658100" cy="3933825"/>
          </a:xfrm>
          <a:prstGeom prst="rect">
            <a:avLst/>
          </a:prstGeom>
          <a:noFill/>
          <a:ln>
            <a:noFill/>
          </a:ln>
        </p:spPr>
      </p:pic>
      <p:sp>
        <p:nvSpPr>
          <p:cNvPr id="136" name="Google Shape;136;p6"/>
          <p:cNvSpPr txBox="1"/>
          <p:nvPr/>
        </p:nvSpPr>
        <p:spPr>
          <a:xfrm>
            <a:off x="663900" y="5295766"/>
            <a:ext cx="10864200" cy="6612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Factoring business is becoming popular over the world on account of various services offered by the factors. The world factoring statistics indicate that the factoring industry volume has shown significant growth. </a:t>
            </a:r>
            <a:r>
              <a:rPr kumimoji="0" lang="en-US" sz="14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kumimoji="0" lang="en-US" sz="1400" b="0" i="0" u="none" strike="noStrike" kern="0" cap="none" spc="0" normalizeH="0" baseline="0" noProof="0" dirty="0">
                <a:ln>
                  <a:noFill/>
                </a:ln>
                <a:solidFill>
                  <a:srgbClr val="000000"/>
                </a:solidFill>
                <a:effectLst/>
                <a:uLnTx/>
                <a:uFillTx/>
                <a:latin typeface="Arial"/>
                <a:cs typeface="Arial"/>
                <a:sym typeface="Arial"/>
              </a:rPr>
              <a:t>source: </a:t>
            </a:r>
            <a:r>
              <a:rPr kumimoji="0" lang="en-US" sz="1400" b="0" i="0" u="sng" strike="noStrike" kern="0" cap="none" spc="0" normalizeH="0" baseline="0" noProof="0" dirty="0">
                <a:ln>
                  <a:noFill/>
                </a:ln>
                <a:solidFill>
                  <a:srgbClr val="0563C1"/>
                </a:solidFill>
                <a:effectLst/>
                <a:uLnTx/>
                <a:uFillTx/>
                <a:latin typeface="Arial"/>
                <a:cs typeface="Arial"/>
                <a:sym typeface="Arial"/>
                <a:hlinkClick r:id="rId4"/>
              </a:rPr>
              <a:t>fci.nl</a:t>
            </a:r>
            <a:r>
              <a:rPr kumimoji="0" lang="en-US" sz="14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3592629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What is Factoring? </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7F79C29-535D-4A07-ABC9-BADA2E36D366}"/>
              </a:ext>
            </a:extLst>
          </p:cNvPr>
          <p:cNvSpPr txBox="1"/>
          <p:nvPr/>
        </p:nvSpPr>
        <p:spPr>
          <a:xfrm>
            <a:off x="806450" y="1502688"/>
            <a:ext cx="10166350" cy="5355312"/>
          </a:xfrm>
          <a:prstGeom prst="rect">
            <a:avLst/>
          </a:prstGeom>
          <a:noFill/>
        </p:spPr>
        <p:txBody>
          <a:bodyPr wrap="square" rtlCol="0">
            <a:spAutoFit/>
          </a:bodyPr>
          <a:lstStyle/>
          <a:p>
            <a:pPr marL="285750" indent="-285750">
              <a:buFont typeface="Wingdings" panose="05000000000000000000" pitchFamily="2" charset="2"/>
              <a:buChar char="q"/>
            </a:pPr>
            <a:r>
              <a:rPr lang="en-US" sz="2400" b="0" i="0" u="none" strike="noStrike" dirty="0">
                <a:solidFill>
                  <a:srgbClr val="002060"/>
                </a:solidFill>
                <a:effectLst/>
              </a:rPr>
              <a:t> Factoring is typically a financial transaction which involves a firm selling its   accounts receivables to a third party (known as a factor).</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This transfer is generally made at a discount and the firm in turn gets instant cash for financing its ongoing business.</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A factor is a financial institution which collects the account receivables from the firm and assumes the credit risk attached with the account (may differ based on different types of factoring).</a:t>
            </a:r>
          </a:p>
          <a:p>
            <a:endParaRPr lang="en-US" sz="2400" dirty="0">
              <a:solidFill>
                <a:srgbClr val="002060"/>
              </a:solidFill>
            </a:endParaRPr>
          </a:p>
          <a:p>
            <a:pPr marL="285750" indent="-285750">
              <a:buFont typeface="Wingdings" panose="05000000000000000000" pitchFamily="2" charset="2"/>
              <a:buChar char="q"/>
            </a:pPr>
            <a:r>
              <a:rPr lang="en-US" sz="2400" b="0" i="0" u="none" strike="noStrike" dirty="0">
                <a:solidFill>
                  <a:srgbClr val="002060"/>
                </a:solidFill>
                <a:effectLst/>
              </a:rPr>
              <a:t> Essentially factoring transfers the ownership of accounts from the business entity (firm) to another party (factor) that then chases up the debt.</a:t>
            </a:r>
          </a:p>
          <a:p>
            <a:pPr marL="285750" indent="-285750">
              <a:buFont typeface="Wingdings" panose="05000000000000000000" pitchFamily="2" charset="2"/>
              <a:buChar char="q"/>
            </a:pPr>
            <a:endParaRPr lang="en-US" b="0" dirty="0">
              <a:effectLst/>
            </a:endParaRPr>
          </a:p>
          <a:p>
            <a:br>
              <a:rPr lang="en-US" dirty="0"/>
            </a:br>
            <a:endParaRPr lang="en-IN" dirty="0"/>
          </a:p>
        </p:txBody>
      </p:sp>
    </p:spTree>
    <p:extLst>
      <p:ext uri="{BB962C8B-B14F-4D97-AF65-F5344CB8AC3E}">
        <p14:creationId xmlns:p14="http://schemas.microsoft.com/office/powerpoint/2010/main" val="4249981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9f8033e50f_0_20"/>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42" name="Google Shape;142;g9f8033e50f_0_20"/>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43" name="Google Shape;143;g9f8033e50f_0_20"/>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a:ln>
                  <a:noFill/>
                </a:ln>
                <a:solidFill>
                  <a:srgbClr val="000000"/>
                </a:solidFill>
                <a:effectLst/>
                <a:uLnTx/>
                <a:uFillTx/>
                <a:latin typeface="Raleway"/>
                <a:ea typeface="Raleway"/>
                <a:cs typeface="Raleway"/>
                <a:sym typeface="Raleway"/>
              </a:rPr>
              <a:t>Global scenario</a:t>
            </a:r>
            <a:endParaRPr kumimoji="0" sz="4400" b="1" i="1" u="none" strike="noStrike" kern="0" cap="none" spc="0" normalizeH="0" baseline="0" noProof="0">
              <a:ln>
                <a:noFill/>
              </a:ln>
              <a:solidFill>
                <a:srgbClr val="4472C4"/>
              </a:solidFill>
              <a:effectLst/>
              <a:uLnTx/>
              <a:uFillTx/>
              <a:latin typeface="Raleway"/>
              <a:ea typeface="Raleway"/>
              <a:cs typeface="Raleway"/>
              <a:sym typeface="Raleway"/>
            </a:endParaRPr>
          </a:p>
        </p:txBody>
      </p:sp>
      <p:sp>
        <p:nvSpPr>
          <p:cNvPr id="144" name="Google Shape;144;g9f8033e50f_0_20"/>
          <p:cNvSpPr txBox="1"/>
          <p:nvPr/>
        </p:nvSpPr>
        <p:spPr>
          <a:xfrm>
            <a:off x="434850" y="5449848"/>
            <a:ext cx="11322300" cy="1223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a:ea typeface="Calibri"/>
                <a:cs typeface="Calibri"/>
                <a:sym typeface="Calibri"/>
              </a:rPr>
              <a:t>Europe has the highest market growth and there is a low scope for investments. The Asia Pacific has the highest growth rate and high market investment opportunities as most of the economies are developing.</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pic>
        <p:nvPicPr>
          <p:cNvPr id="145" name="Google Shape;145;g9f8033e50f_0_20"/>
          <p:cNvPicPr preferRelativeResize="0"/>
          <p:nvPr/>
        </p:nvPicPr>
        <p:blipFill>
          <a:blip r:embed="rId3">
            <a:alphaModFix/>
          </a:blip>
          <a:stretch>
            <a:fillRect/>
          </a:stretch>
        </p:blipFill>
        <p:spPr>
          <a:xfrm>
            <a:off x="2968187" y="1157407"/>
            <a:ext cx="6255625" cy="4166950"/>
          </a:xfrm>
          <a:prstGeom prst="rect">
            <a:avLst/>
          </a:prstGeom>
          <a:noFill/>
          <a:ln>
            <a:noFill/>
          </a:ln>
        </p:spPr>
      </p:pic>
    </p:spTree>
    <p:extLst>
      <p:ext uri="{BB962C8B-B14F-4D97-AF65-F5344CB8AC3E}">
        <p14:creationId xmlns:p14="http://schemas.microsoft.com/office/powerpoint/2010/main" val="8573947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g9f8033e50f_0_8"/>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51" name="Google Shape;151;g9f8033e50f_0_8"/>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52" name="Google Shape;152;g9f8033e50f_0_8"/>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Global scenario</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pic>
        <p:nvPicPr>
          <p:cNvPr id="153" name="Google Shape;153;g9f8033e50f_0_8"/>
          <p:cNvPicPr preferRelativeResize="0"/>
          <p:nvPr/>
        </p:nvPicPr>
        <p:blipFill>
          <a:blip r:embed="rId3">
            <a:alphaModFix/>
          </a:blip>
          <a:stretch>
            <a:fillRect/>
          </a:stretch>
        </p:blipFill>
        <p:spPr>
          <a:xfrm>
            <a:off x="2061825" y="1194325"/>
            <a:ext cx="8068350" cy="4131938"/>
          </a:xfrm>
          <a:prstGeom prst="rect">
            <a:avLst/>
          </a:prstGeom>
          <a:noFill/>
          <a:ln>
            <a:noFill/>
          </a:ln>
        </p:spPr>
      </p:pic>
      <p:sp>
        <p:nvSpPr>
          <p:cNvPr id="154" name="Google Shape;154;g9f8033e50f_0_8"/>
          <p:cNvSpPr txBox="1"/>
          <p:nvPr/>
        </p:nvSpPr>
        <p:spPr>
          <a:xfrm>
            <a:off x="999450" y="5488671"/>
            <a:ext cx="10193100" cy="1016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a:ln>
                  <a:noFill/>
                </a:ln>
                <a:solidFill>
                  <a:srgbClr val="000000"/>
                </a:solidFill>
                <a:effectLst/>
                <a:uLnTx/>
                <a:uFillTx/>
                <a:latin typeface="Calibri"/>
                <a:ea typeface="Calibri"/>
                <a:cs typeface="Calibri"/>
                <a:sym typeface="Calibri"/>
              </a:rPr>
              <a:t>The graph corresponds to the year 2017, and it shows that India’s contribution to the factoring market is very less.</a:t>
            </a:r>
            <a:endParaRPr kumimoji="0" sz="24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1654820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a5525f80d6_0_0"/>
          <p:cNvSpPr/>
          <p:nvPr/>
        </p:nvSpPr>
        <p:spPr>
          <a:xfrm>
            <a:off x="0" y="168652"/>
            <a:ext cx="327900" cy="13608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60" name="Google Shape;160;ga5525f80d6_0_0"/>
          <p:cNvCxnSpPr/>
          <p:nvPr/>
        </p:nvCxnSpPr>
        <p:spPr>
          <a:xfrm>
            <a:off x="0" y="1529541"/>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61" name="Google Shape;161;ga5525f80d6_0_0"/>
          <p:cNvSpPr txBox="1"/>
          <p:nvPr/>
        </p:nvSpPr>
        <p:spPr>
          <a:xfrm>
            <a:off x="400550" y="168642"/>
            <a:ext cx="10303500" cy="1314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400" b="1" kern="0" dirty="0">
                <a:solidFill>
                  <a:srgbClr val="000000"/>
                </a:solidFill>
                <a:latin typeface="Raleway"/>
                <a:ea typeface="Raleway"/>
                <a:cs typeface="Raleway"/>
                <a:sym typeface="Raleway"/>
              </a:rPr>
              <a:t>W</a:t>
            </a: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hat hinders the growth of factoring services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62" name="Google Shape;162;ga5525f80d6_0_0"/>
          <p:cNvSpPr txBox="1"/>
          <p:nvPr/>
        </p:nvSpPr>
        <p:spPr>
          <a:xfrm>
            <a:off x="1179760" y="2137472"/>
            <a:ext cx="9832479" cy="4401000"/>
          </a:xfrm>
          <a:prstGeom prst="rect">
            <a:avLst/>
          </a:prstGeom>
          <a:noFill/>
          <a:ln>
            <a:noFill/>
          </a:ln>
        </p:spPr>
        <p:txBody>
          <a:bodyPr spcFirstLastPara="1" wrap="square" lIns="91425" tIns="91425" rIns="91425" bIns="91425" anchor="t" anchorCtr="0">
            <a:noAutofit/>
          </a:bodyPr>
          <a:lstStyle/>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1" i="0" u="sng" strike="noStrike" kern="0" cap="none" spc="0" normalizeH="0" baseline="0" noProof="0" dirty="0">
                <a:ln>
                  <a:noFill/>
                </a:ln>
                <a:effectLst/>
                <a:uLnTx/>
                <a:uFillTx/>
                <a:latin typeface="Calibri" panose="020F0502020204030204" pitchFamily="34" charset="0"/>
                <a:ea typeface="Calibri"/>
                <a:cs typeface="Calibri" panose="020F0502020204030204" pitchFamily="34" charset="0"/>
                <a:sym typeface="Calibri"/>
              </a:rPr>
              <a:t>Wrong Market segmentation:</a:t>
            </a:r>
            <a:r>
              <a:rPr lang="en-US" sz="2400" kern="0" dirty="0">
                <a:latin typeface="Calibri" panose="020F0502020204030204" pitchFamily="34" charset="0"/>
                <a:ea typeface="Calibri"/>
                <a:cs typeface="Calibri" panose="020F0502020204030204" pitchFamily="34" charset="0"/>
                <a:sym typeface="Calibri"/>
              </a:rPr>
              <a:t> </a:t>
            </a:r>
            <a:r>
              <a:rPr kumimoji="0" lang="en-US" sz="2400" b="0" i="0" u="none" strike="noStrike" kern="0" cap="none" spc="0" normalizeH="0" baseline="0" noProof="0" dirty="0">
                <a:ln>
                  <a:noFill/>
                </a:ln>
                <a:effectLst/>
                <a:uLnTx/>
                <a:uFillTx/>
                <a:latin typeface="Calibri" panose="020F0502020204030204" pitchFamily="34" charset="0"/>
                <a:ea typeface="Calibri"/>
                <a:cs typeface="Calibri" panose="020F0502020204030204" pitchFamily="34" charset="0"/>
                <a:sym typeface="Calibri"/>
              </a:rPr>
              <a:t>Factoring is globally aimed at smaller businesses who are looked at as ‘high risk’ by traditional banks or who do not possess security/collateral to avail funding from bankers. However, in India, the product was and is aimed at mid-sized businesses that are mostly well banked. As a result, the product is looked at as an alternative ‘loan, rather than the service which it actually is. However, if the target had been micro &amp; small (MSE) customers, the product appreciation and development would have been better</a:t>
            </a:r>
            <a:endParaRPr kumimoji="0" sz="2400" b="0" i="0" u="none" strike="noStrike" kern="0" cap="none" spc="0" normalizeH="0" baseline="0" noProof="0" dirty="0">
              <a:ln>
                <a:noFill/>
              </a:ln>
              <a:effectLst/>
              <a:uLnTx/>
              <a:uFillTx/>
              <a:latin typeface="Calibri" panose="020F0502020204030204" pitchFamily="34" charset="0"/>
              <a:ea typeface="Calibri"/>
              <a:cs typeface="Calibri" panose="020F0502020204030204" pitchFamily="34" charset="0"/>
              <a:sym typeface="Calibri"/>
            </a:endParaRPr>
          </a:p>
        </p:txBody>
      </p:sp>
    </p:spTree>
    <p:extLst>
      <p:ext uri="{BB962C8B-B14F-4D97-AF65-F5344CB8AC3E}">
        <p14:creationId xmlns:p14="http://schemas.microsoft.com/office/powerpoint/2010/main" val="3748195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a5525f80d6_0_11"/>
          <p:cNvSpPr/>
          <p:nvPr/>
        </p:nvSpPr>
        <p:spPr>
          <a:xfrm>
            <a:off x="0" y="168652"/>
            <a:ext cx="327900" cy="13608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68" name="Google Shape;168;ga5525f80d6_0_11"/>
          <p:cNvCxnSpPr/>
          <p:nvPr/>
        </p:nvCxnSpPr>
        <p:spPr>
          <a:xfrm>
            <a:off x="0" y="1529541"/>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69" name="Google Shape;169;ga5525f80d6_0_11"/>
          <p:cNvSpPr txBox="1"/>
          <p:nvPr/>
        </p:nvSpPr>
        <p:spPr>
          <a:xfrm>
            <a:off x="400550" y="168642"/>
            <a:ext cx="10303500" cy="13140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4400" b="1" kern="0" dirty="0">
                <a:solidFill>
                  <a:srgbClr val="000000"/>
                </a:solidFill>
                <a:latin typeface="Raleway"/>
                <a:ea typeface="Raleway"/>
                <a:cs typeface="Raleway"/>
                <a:sym typeface="Raleway"/>
              </a:rPr>
              <a:t>W</a:t>
            </a: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hat hinders the growth of factoring services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70" name="Google Shape;170;ga5525f80d6_0_11"/>
          <p:cNvSpPr txBox="1"/>
          <p:nvPr/>
        </p:nvSpPr>
        <p:spPr>
          <a:xfrm>
            <a:off x="944102" y="1914300"/>
            <a:ext cx="10303796" cy="4943700"/>
          </a:xfrm>
          <a:prstGeom prst="rect">
            <a:avLst/>
          </a:prstGeom>
          <a:noFill/>
          <a:ln>
            <a:noFill/>
          </a:ln>
        </p:spPr>
        <p:txBody>
          <a:bodyPr spcFirstLastPara="1" wrap="square" lIns="91425" tIns="91425" rIns="91425" bIns="91425" anchor="t" anchorCtr="0">
            <a:noAutofit/>
          </a:bodyPr>
          <a:lstStyle/>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1" i="0" u="sng" strike="noStrike" kern="0" cap="none" spc="0" normalizeH="0" baseline="0" noProof="0" dirty="0">
                <a:ln>
                  <a:noFill/>
                </a:ln>
                <a:effectLst/>
                <a:uLnTx/>
                <a:uFillTx/>
                <a:latin typeface="Calibri"/>
                <a:ea typeface="Calibri"/>
                <a:cs typeface="Calibri"/>
                <a:sym typeface="Calibri"/>
              </a:rPr>
              <a:t>Excessive Transactional Documentation:</a:t>
            </a:r>
            <a:r>
              <a:rPr lang="en-US" sz="2400" kern="0" dirty="0">
                <a:latin typeface="Calibri"/>
                <a:ea typeface="Calibri"/>
                <a:cs typeface="Calibri"/>
                <a:sym typeface="Calibri"/>
              </a:rPr>
              <a:t> </a:t>
            </a:r>
            <a:r>
              <a:rPr kumimoji="0" lang="en-US" sz="2400" b="0" i="0" u="none" strike="noStrike" kern="0" cap="none" spc="0" normalizeH="0" baseline="0" noProof="0" dirty="0">
                <a:ln>
                  <a:noFill/>
                </a:ln>
                <a:effectLst/>
                <a:uLnTx/>
                <a:uFillTx/>
                <a:latin typeface="Calibri"/>
                <a:ea typeface="Calibri"/>
                <a:cs typeface="Calibri"/>
                <a:sym typeface="Calibri"/>
              </a:rPr>
              <a:t>As part of receivables discounting process, factors need documents to evidence legal sale. With some mandatory documents like invoices, evidence of shipment and often a purchase order, Factors in India as an attempt to reduce the transactional risk, started asking for some more cumbersome documents. These were typically, proof of good receipt, acceptance of goods in writing, quality and test reports, signature verifications of stores in charge, insurance copies etc. Thus , Factoring began to be perceived as a complex product and lost out when compared to simpler and cheaper bank options like an overdraft limit</a:t>
            </a:r>
            <a:endParaRPr kumimoji="0" sz="2400" b="0" i="0" u="none" strike="noStrike" kern="0" cap="none" spc="0" normalizeH="0" baseline="0" noProof="0" dirty="0">
              <a:ln>
                <a:noFill/>
              </a:ln>
              <a:effectLst/>
              <a:uLnTx/>
              <a:uFillTx/>
              <a:latin typeface="Calibri"/>
              <a:ea typeface="Calibri"/>
              <a:cs typeface="Calibri"/>
              <a:sym typeface="Calibri"/>
            </a:endParaRPr>
          </a:p>
        </p:txBody>
      </p:sp>
    </p:spTree>
    <p:extLst>
      <p:ext uri="{BB962C8B-B14F-4D97-AF65-F5344CB8AC3E}">
        <p14:creationId xmlns:p14="http://schemas.microsoft.com/office/powerpoint/2010/main" val="38678607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9e961e9603_0_10"/>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76" name="Google Shape;176;g9e961e9603_0_10"/>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77" name="Google Shape;177;g9e961e9603_0_10"/>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Forfaiting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78" name="Google Shape;178;g9e961e9603_0_10"/>
          <p:cNvSpPr txBox="1"/>
          <p:nvPr/>
        </p:nvSpPr>
        <p:spPr>
          <a:xfrm>
            <a:off x="1160968" y="1445422"/>
            <a:ext cx="9870064" cy="5446800"/>
          </a:xfrm>
          <a:prstGeom prst="rect">
            <a:avLst/>
          </a:prstGeom>
          <a:noFill/>
          <a:ln>
            <a:noFill/>
          </a:ln>
        </p:spPr>
        <p:txBody>
          <a:bodyPr spcFirstLastPara="1" wrap="square" lIns="91425" tIns="91425" rIns="91425" bIns="91425" anchor="t" anchorCtr="0">
            <a:noAutofit/>
          </a:bodyPr>
          <a:lstStyle/>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For a long time, Forfaiting was unavailable in India. Recognizing the utility of Forfaiting services to Indian exporters, the RBI decided to make available such services to the exporters. With the setting up of export-import banks, since 1994 forfaiting is available</a:t>
            </a:r>
          </a:p>
          <a:p>
            <a:pPr marL="50800" marR="0" lvl="0" algn="l" defTabSz="914400" rtl="0" eaLnBrk="1" fontAlgn="auto" latinLnBrk="0" hangingPunct="1">
              <a:lnSpc>
                <a:spcPct val="115000"/>
              </a:lnSpc>
              <a:spcBef>
                <a:spcPts val="0"/>
              </a:spcBef>
              <a:spcAft>
                <a:spcPts val="0"/>
              </a:spcAft>
              <a:buClr>
                <a:srgbClr val="000000"/>
              </a:buClr>
              <a:buSzPts val="2800"/>
              <a:tabLst/>
              <a:defRPr/>
            </a:pPr>
            <a:endParaRPr kumimoji="0"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Exim Bank, established by an act of parliament in 1982, is India's premier export finance institution. The bank facilitates, promotes and finances exports from India responding to exporters needs on a continuous and proactive basis. It was the first to introduce forfaiting into India in 1992.</a:t>
            </a:r>
            <a:endParaRPr kumimoji="0"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1957448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9e961e9603_0_43"/>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84" name="Google Shape;184;g9e961e9603_0_43"/>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85" name="Google Shape;185;g9e961e9603_0_43"/>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Forfaiting in India</a:t>
            </a:r>
            <a:endParaRPr kumimoji="0" sz="4400" b="1" i="1" u="none" strike="noStrike" kern="0" cap="none" spc="0" normalizeH="0" baseline="0" noProof="0" dirty="0">
              <a:ln>
                <a:noFill/>
              </a:ln>
              <a:solidFill>
                <a:srgbClr val="4472C4"/>
              </a:solidFill>
              <a:effectLst/>
              <a:uLnTx/>
              <a:uFillTx/>
              <a:latin typeface="Raleway"/>
              <a:ea typeface="Raleway"/>
              <a:cs typeface="Raleway"/>
              <a:sym typeface="Raleway"/>
            </a:endParaRPr>
          </a:p>
        </p:txBody>
      </p:sp>
      <p:sp>
        <p:nvSpPr>
          <p:cNvPr id="186" name="Google Shape;186;g9e961e9603_0_43"/>
          <p:cNvSpPr txBox="1"/>
          <p:nvPr/>
        </p:nvSpPr>
        <p:spPr>
          <a:xfrm>
            <a:off x="1220135" y="1476426"/>
            <a:ext cx="9256878" cy="3905148"/>
          </a:xfrm>
          <a:prstGeom prst="rect">
            <a:avLst/>
          </a:prstGeom>
          <a:noFill/>
          <a:ln>
            <a:noFill/>
          </a:ln>
        </p:spPr>
        <p:txBody>
          <a:bodyPr spcFirstLastPara="1" wrap="square" lIns="91425" tIns="91425" rIns="91425" bIns="91425" anchor="t" anchorCtr="0">
            <a:noAutofit/>
          </a:bodyPr>
          <a:lstStyle/>
          <a:p>
            <a:pPr marL="508000" marR="0" lvl="0" indent="-4572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The role of the EXIM Bank has been that of a facilitator between the Indian exporter and the overseas Forfaiting agency. Scheduled commercial banks have also been permitted to offer Forfaiting services by acting as an agent or a facilitator between Indian exporter and the. Forfaiting agency operating in some other country.</a:t>
            </a:r>
          </a:p>
          <a:p>
            <a:pPr marL="50800" marR="0" lvl="0" algn="l" defTabSz="914400" rtl="0" eaLnBrk="1" fontAlgn="auto" latinLnBrk="0" hangingPunct="1">
              <a:lnSpc>
                <a:spcPct val="115000"/>
              </a:lnSpc>
              <a:spcBef>
                <a:spcPts val="0"/>
              </a:spcBef>
              <a:spcAft>
                <a:spcPts val="0"/>
              </a:spcAft>
              <a:buClr>
                <a:srgbClr val="000000"/>
              </a:buClr>
              <a:buSzPts val="2800"/>
              <a:tabLst/>
              <a:defRPr/>
            </a:pPr>
            <a:endParaRPr kumimoji="0"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a:p>
            <a:pPr marL="508000" marR="0" lvl="0" indent="-4572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A subsidiary of EXIM bank, namely Global Trade Financial Services Private Ltd.(GTF) has been engaged in providing Forfaiting services to the exporters in India.</a:t>
            </a:r>
            <a:endParaRPr kumimoji="0"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647327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9e961e9603_0_18"/>
          <p:cNvSpPr/>
          <p:nvPr/>
        </p:nvSpPr>
        <p:spPr>
          <a:xfrm>
            <a:off x="0" y="168646"/>
            <a:ext cx="327900" cy="863400"/>
          </a:xfrm>
          <a:prstGeom prst="rect">
            <a:avLst/>
          </a:prstGeom>
          <a:solidFill>
            <a:srgbClr val="2E75B5"/>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cxnSp>
        <p:nvCxnSpPr>
          <p:cNvPr id="192" name="Google Shape;192;g9e961e9603_0_18"/>
          <p:cNvCxnSpPr/>
          <p:nvPr/>
        </p:nvCxnSpPr>
        <p:spPr>
          <a:xfrm>
            <a:off x="0" y="1031916"/>
            <a:ext cx="12192000" cy="0"/>
          </a:xfrm>
          <a:prstGeom prst="straightConnector1">
            <a:avLst/>
          </a:prstGeom>
          <a:noFill/>
          <a:ln w="28575" cap="flat" cmpd="sng">
            <a:solidFill>
              <a:srgbClr val="2E75B5"/>
            </a:solidFill>
            <a:prstDash val="solid"/>
            <a:miter lim="800000"/>
            <a:headEnd type="none" w="sm" len="sm"/>
            <a:tailEnd type="none" w="sm" len="sm"/>
          </a:ln>
        </p:spPr>
      </p:cxnSp>
      <p:sp>
        <p:nvSpPr>
          <p:cNvPr id="193" name="Google Shape;193;g9e961e9603_0_18"/>
          <p:cNvSpPr txBox="1"/>
          <p:nvPr/>
        </p:nvSpPr>
        <p:spPr>
          <a:xfrm>
            <a:off x="410419" y="215561"/>
            <a:ext cx="10303500" cy="7695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400" b="1" i="0" u="none" strike="noStrike" kern="0" cap="none" spc="0" normalizeH="0" baseline="0" noProof="0">
                <a:ln>
                  <a:noFill/>
                </a:ln>
                <a:solidFill>
                  <a:srgbClr val="000000"/>
                </a:solidFill>
                <a:effectLst/>
                <a:uLnTx/>
                <a:uFillTx/>
                <a:latin typeface="Raleway"/>
                <a:ea typeface="Raleway"/>
                <a:cs typeface="Raleway"/>
                <a:sym typeface="Raleway"/>
              </a:rPr>
              <a:t>Forfaiting in India</a:t>
            </a:r>
            <a:endParaRPr kumimoji="0" sz="4400" b="1" i="1" u="none" strike="noStrike" kern="0" cap="none" spc="0" normalizeH="0" baseline="0" noProof="0">
              <a:ln>
                <a:noFill/>
              </a:ln>
              <a:solidFill>
                <a:srgbClr val="4472C4"/>
              </a:solidFill>
              <a:effectLst/>
              <a:uLnTx/>
              <a:uFillTx/>
              <a:latin typeface="Raleway"/>
              <a:ea typeface="Raleway"/>
              <a:cs typeface="Raleway"/>
              <a:sym typeface="Raleway"/>
            </a:endParaRPr>
          </a:p>
        </p:txBody>
      </p:sp>
      <p:sp>
        <p:nvSpPr>
          <p:cNvPr id="194" name="Google Shape;194;g9e961e9603_0_18"/>
          <p:cNvSpPr txBox="1"/>
          <p:nvPr/>
        </p:nvSpPr>
        <p:spPr>
          <a:xfrm>
            <a:off x="286162" y="1296297"/>
            <a:ext cx="11619675" cy="5082988"/>
          </a:xfrm>
          <a:prstGeom prst="rect">
            <a:avLst/>
          </a:prstGeom>
          <a:noFill/>
          <a:ln>
            <a:noFill/>
          </a:ln>
        </p:spPr>
        <p:txBody>
          <a:bodyPr spcFirstLastPara="1" wrap="square" lIns="91425" tIns="91425" rIns="91425" bIns="91425" anchor="t" anchorCtr="0">
            <a:noAutofit/>
          </a:bodyPr>
          <a:lstStyle/>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exim</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bank undertakes forfaiting for a minimum value of Rs. 5 lakhs. For this purpose, the exporter has to execute a special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Pronote</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in favor of 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exim</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bank. The exporter will first enter into an agreement with the importer as per the quotation given to him by 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exim</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bank. 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exim</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bank on its part, gets quotation from the forfaiting agency abroad. Thus, the entire forfaiting process is completed by exporter agreeing to the terms of 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exim</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 bank and signing the </a:t>
            </a:r>
            <a:r>
              <a:rPr kumimoji="0" lang="en-US" sz="2400" b="0" i="0" u="none" strike="noStrike" kern="0" cap="none" spc="0" normalizeH="0" baseline="0" noProof="0" dirty="0" err="1">
                <a:ln>
                  <a:noFill/>
                </a:ln>
                <a:solidFill>
                  <a:srgbClr val="002060"/>
                </a:solidFill>
                <a:effectLst/>
                <a:uLnTx/>
                <a:uFillTx/>
                <a:latin typeface="Calibri" panose="020F0502020204030204" pitchFamily="34" charset="0"/>
                <a:cs typeface="Calibri" panose="020F0502020204030204" pitchFamily="34" charset="0"/>
                <a:sym typeface="Arial"/>
              </a:rPr>
              <a:t>Pronote</a:t>
            </a: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a:t>
            </a:r>
          </a:p>
          <a:p>
            <a:pPr marL="50800" marR="0" lvl="0" algn="l" defTabSz="914400" rtl="0" eaLnBrk="1" fontAlgn="auto" latinLnBrk="0" hangingPunct="1">
              <a:lnSpc>
                <a:spcPct val="115000"/>
              </a:lnSpc>
              <a:spcBef>
                <a:spcPts val="0"/>
              </a:spcBef>
              <a:spcAft>
                <a:spcPts val="0"/>
              </a:spcAft>
              <a:buClr>
                <a:srgbClr val="000000"/>
              </a:buClr>
              <a:buSzPts val="2800"/>
              <a:tabLst/>
              <a:defRPr/>
            </a:pPr>
            <a:endPar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r>
              <a:rPr kumimoji="0" lang="en-US"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rPr>
              <a:t>Forfaiting business in India will pick up only when there is trading of foreign bills in international currencies in India for which the value of domestic currency has to be strengthened. This would be possible only with increasing exports. At present, India’s share stands at 1.7 percent in the world exports. Perhaps, this will bring a push to the forfaiting market.</a:t>
            </a:r>
          </a:p>
          <a:p>
            <a:pPr marL="457200" marR="0" lvl="0" indent="-406400" algn="l" defTabSz="914400" rtl="0" eaLnBrk="1" fontAlgn="auto" latinLnBrk="0" hangingPunct="1">
              <a:lnSpc>
                <a:spcPct val="115000"/>
              </a:lnSpc>
              <a:spcBef>
                <a:spcPts val="0"/>
              </a:spcBef>
              <a:spcAft>
                <a:spcPts val="0"/>
              </a:spcAft>
              <a:buClr>
                <a:srgbClr val="000000"/>
              </a:buClr>
              <a:buSzPts val="2800"/>
              <a:buFont typeface="Wingdings" panose="05000000000000000000" pitchFamily="2" charset="2"/>
              <a:buChar char="q"/>
              <a:tabLst/>
              <a:defRPr/>
            </a:pPr>
            <a:endParaRPr kumimoji="0" lang="en-IN" sz="2400" b="0" i="0" u="none" strike="noStrike" kern="0" cap="none" spc="0" normalizeH="0" baseline="0" noProof="0" dirty="0">
              <a:ln>
                <a:noFill/>
              </a:ln>
              <a:solidFill>
                <a:srgbClr val="002060"/>
              </a:solidFill>
              <a:effectLst/>
              <a:uLnTx/>
              <a:uFillTx/>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3070722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8BD7888-3636-43DA-8F3F-E5C4EEADE8EB}"/>
              </a:ext>
            </a:extLst>
          </p:cNvPr>
          <p:cNvSpPr txBox="1"/>
          <p:nvPr/>
        </p:nvSpPr>
        <p:spPr>
          <a:xfrm>
            <a:off x="5637126" y="1341024"/>
            <a:ext cx="6554874" cy="1477328"/>
          </a:xfrm>
          <a:prstGeom prst="rect">
            <a:avLst/>
          </a:prstGeom>
          <a:noFill/>
        </p:spPr>
        <p:txBody>
          <a:bodyPr wrap="square" lIns="91440" tIns="45720" rIns="91440" bIns="45720" anchor="t">
            <a:spAutoFit/>
          </a:bodyPr>
          <a:lstStyle/>
          <a:p>
            <a:pPr marL="285750" lvl="0" indent="-285750">
              <a:buFont typeface="Arial" panose="020B0604020202020204" pitchFamily="34" charset="0"/>
              <a:buChar char="•"/>
            </a:pPr>
            <a:endParaRPr lang="en-IN" sz="1800">
              <a:cs typeface="Calibri"/>
            </a:endParaRPr>
          </a:p>
          <a:p>
            <a:endParaRPr lang="en-US" sz="1800"/>
          </a:p>
          <a:p>
            <a:endParaRPr lang="en-IN" sz="1800"/>
          </a:p>
          <a:p>
            <a:endParaRPr lang="en-IN" sz="1800"/>
          </a:p>
          <a:p>
            <a:pPr lvl="0"/>
            <a:endParaRPr lang="en-IN" sz="1800"/>
          </a:p>
        </p:txBody>
      </p:sp>
      <p:sp>
        <p:nvSpPr>
          <p:cNvPr id="10" name="TextBox 9">
            <a:extLst>
              <a:ext uri="{FF2B5EF4-FFF2-40B4-BE49-F238E27FC236}">
                <a16:creationId xmlns:a16="http://schemas.microsoft.com/office/drawing/2014/main" id="{372627CE-67AB-4CD2-9A04-F546CEB9D717}"/>
              </a:ext>
            </a:extLst>
          </p:cNvPr>
          <p:cNvSpPr txBox="1"/>
          <p:nvPr/>
        </p:nvSpPr>
        <p:spPr>
          <a:xfrm>
            <a:off x="327804" y="1007125"/>
            <a:ext cx="10699375" cy="72943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panose="05000000000000000000" pitchFamily="2" charset="2"/>
              <a:buChar char="q"/>
            </a:pPr>
            <a:endParaRPr lang="en-US" dirty="0">
              <a:cs typeface="Calibri"/>
            </a:endParaRPr>
          </a:p>
          <a:p>
            <a:pPr marL="342900" indent="-342900">
              <a:buFont typeface="Wingdings" panose="05000000000000000000" pitchFamily="2" charset="2"/>
              <a:buChar char="q"/>
            </a:pPr>
            <a:r>
              <a:rPr lang="en-US" dirty="0">
                <a:ea typeface="+mn-lt"/>
                <a:cs typeface="+mn-lt"/>
                <a:hlinkClick r:id="rId2"/>
              </a:rPr>
              <a:t>https://www.businessexpert.co.uk/invoice-finance/invoice-discounting-or-factoring/#:~:text=With%20factoring%20you%20are%20given,not%20manage%20your%20sales%20ledger</a:t>
            </a:r>
            <a:endParaRPr lang="en-US" dirty="0">
              <a:ea typeface="+mn-lt"/>
              <a:cs typeface="+mn-lt"/>
            </a:endParaRPr>
          </a:p>
          <a:p>
            <a:pPr marL="342900" indent="-342900">
              <a:buFont typeface="Wingdings" panose="05000000000000000000" pitchFamily="2" charset="2"/>
              <a:buChar char="q"/>
            </a:pPr>
            <a:r>
              <a:rPr lang="en-US" dirty="0">
                <a:ea typeface="+mn-lt"/>
                <a:cs typeface="+mn-lt"/>
                <a:hlinkClick r:id="rId3"/>
              </a:rPr>
              <a:t>https://www.letslearnfinance.com/factoring-features.html</a:t>
            </a:r>
            <a:endParaRPr lang="en-US" dirty="0">
              <a:ea typeface="+mn-lt"/>
              <a:cs typeface="+mn-lt"/>
            </a:endParaRPr>
          </a:p>
          <a:p>
            <a:pPr marL="342900" indent="-342900">
              <a:buFont typeface="Wingdings" panose="05000000000000000000" pitchFamily="2" charset="2"/>
              <a:buChar char="q"/>
            </a:pPr>
            <a:r>
              <a:rPr lang="en-US" dirty="0">
                <a:ea typeface="+mn-lt"/>
                <a:cs typeface="+mn-lt"/>
                <a:hlinkClick r:id="rId4"/>
              </a:rPr>
              <a:t>https://efinancemanagement.com/sources-of-finance/factoring</a:t>
            </a:r>
            <a:endParaRPr lang="en-US" dirty="0">
              <a:ea typeface="+mn-lt"/>
              <a:cs typeface="+mn-lt"/>
            </a:endParaRPr>
          </a:p>
          <a:p>
            <a:pPr marL="342900" indent="-342900">
              <a:buFont typeface="Wingdings" panose="05000000000000000000" pitchFamily="2" charset="2"/>
              <a:buChar char="q"/>
            </a:pPr>
            <a:r>
              <a:rPr lang="en-US" dirty="0">
                <a:ea typeface="+mn-lt"/>
                <a:cs typeface="+mn-lt"/>
                <a:hlinkClick r:id="rId5"/>
              </a:rPr>
              <a:t>https://static1.squarespace.com/static/537e8bcbe4b09ac6c31f0ae6/t/53db0556e4b0ea7cdef49084/1406862678189/TF_Factoring+and+Forfaiting+ICFAI.pdf</a:t>
            </a:r>
            <a:endParaRPr lang="en-US" dirty="0">
              <a:ea typeface="+mn-lt"/>
              <a:cs typeface="+mn-lt"/>
              <a:hlinkClick r:id="rId6"/>
            </a:endParaRPr>
          </a:p>
          <a:p>
            <a:pPr marL="342900" indent="-342900">
              <a:buFont typeface="Wingdings" panose="05000000000000000000" pitchFamily="2" charset="2"/>
              <a:buChar char="q"/>
            </a:pPr>
            <a:r>
              <a:rPr lang="en-US" dirty="0">
                <a:ea typeface="+mn-lt"/>
                <a:cs typeface="+mn-lt"/>
                <a:hlinkClick r:id="rId7"/>
              </a:rPr>
              <a:t>https://accountlearning.com/forfaiting-meaning-parties-involved-merits-demerits-forfaiting-in-india/</a:t>
            </a:r>
            <a:endParaRPr lang="en-US" dirty="0">
              <a:cs typeface="Calibri"/>
            </a:endParaRPr>
          </a:p>
          <a:p>
            <a:pPr marL="342900" indent="-342900">
              <a:buFont typeface="Wingdings" panose="05000000000000000000" pitchFamily="2" charset="2"/>
              <a:buChar char="q"/>
            </a:pPr>
            <a:r>
              <a:rPr lang="en-US" dirty="0">
                <a:ea typeface="+mn-lt"/>
                <a:cs typeface="+mn-lt"/>
                <a:hlinkClick r:id="" action="ppaction://noaction"/>
              </a:rPr>
              <a:t>https://globaltradefunding.com/trade-finance-solutions/export-financing/export-forfaiting/</a:t>
            </a:r>
            <a:endParaRPr lang="en-US" dirty="0">
              <a:cs typeface="Calibri"/>
              <a:hlinkClick r:id="" action="ppaction://noaction"/>
            </a:endParaRPr>
          </a:p>
          <a:p>
            <a:pPr marL="342900" indent="-342900">
              <a:buFont typeface="Wingdings" panose="05000000000000000000" pitchFamily="2" charset="2"/>
              <a:buChar char="q"/>
            </a:pPr>
            <a:r>
              <a:rPr lang="en-US" dirty="0">
                <a:ea typeface="+mn-lt"/>
                <a:cs typeface="+mn-lt"/>
                <a:hlinkClick r:id="rId8"/>
              </a:rPr>
              <a:t>https://www.crfonline.org/orc/pdf/Forfaiting.pdf</a:t>
            </a:r>
            <a:endParaRPr lang="en-US" dirty="0">
              <a:cs typeface="Calibri"/>
            </a:endParaRPr>
          </a:p>
          <a:p>
            <a:pPr marL="342900" indent="-342900">
              <a:buFont typeface="Wingdings" panose="05000000000000000000" pitchFamily="2" charset="2"/>
              <a:buChar char="q"/>
            </a:pPr>
            <a:r>
              <a:rPr lang="en-US" dirty="0">
                <a:ea typeface="+mn-lt"/>
                <a:cs typeface="+mn-lt"/>
                <a:hlinkClick r:id="rId9"/>
              </a:rPr>
              <a:t>https://www.letterofcredit.biz/index.php/2018/12/03/how-forfaiting-works/</a:t>
            </a:r>
            <a:endParaRPr lang="en-US" dirty="0">
              <a:cs typeface="Calibri"/>
            </a:endParaRPr>
          </a:p>
          <a:p>
            <a:pPr marL="342900" indent="-342900">
              <a:buFont typeface="Wingdings" panose="05000000000000000000" pitchFamily="2" charset="2"/>
              <a:buChar char="q"/>
            </a:pPr>
            <a:r>
              <a:rPr lang="en-US" dirty="0">
                <a:ea typeface="+mn-lt"/>
                <a:cs typeface="+mn-lt"/>
                <a:hlinkClick r:id="rId10"/>
              </a:rPr>
              <a:t>https://www.iwoca.co.uk/finance-explained/forfaiting/</a:t>
            </a:r>
            <a:endParaRPr lang="en-US" dirty="0">
              <a:ea typeface="+mn-lt"/>
              <a:cs typeface="+mn-lt"/>
            </a:endParaRPr>
          </a:p>
          <a:p>
            <a:pPr marL="342900" indent="-342900">
              <a:buFont typeface="Wingdings" panose="05000000000000000000" pitchFamily="2" charset="2"/>
              <a:buChar char="q"/>
            </a:pPr>
            <a:r>
              <a:rPr lang="en-US" dirty="0">
                <a:cs typeface="Calibri"/>
                <a:hlinkClick r:id="rId11"/>
              </a:rPr>
              <a:t>https://www.adroitmarketresearch.com/industry-reports/factoring-market</a:t>
            </a:r>
            <a:endParaRPr lang="en-US" dirty="0">
              <a:cs typeface="Calibri"/>
            </a:endParaRPr>
          </a:p>
          <a:p>
            <a:pPr marL="342900" indent="-342900">
              <a:buFont typeface="Wingdings" panose="05000000000000000000" pitchFamily="2" charset="2"/>
              <a:buChar char="q"/>
            </a:pPr>
            <a:r>
              <a:rPr lang="en-US" dirty="0">
                <a:cs typeface="Calibri"/>
                <a:hlinkClick r:id="rId12"/>
              </a:rPr>
              <a:t>https://www.howtoexcel.info/New/factoring_india/</a:t>
            </a:r>
            <a:endParaRPr lang="en-US" dirty="0">
              <a:cs typeface="Calibri"/>
            </a:endParaRPr>
          </a:p>
          <a:p>
            <a:pPr marL="342900" indent="-342900">
              <a:buFont typeface="Wingdings" panose="05000000000000000000" pitchFamily="2" charset="2"/>
              <a:buChar char="q"/>
            </a:pPr>
            <a:r>
              <a:rPr lang="en-US" dirty="0">
                <a:cs typeface="Calibri"/>
                <a:hlinkClick r:id="rId13"/>
              </a:rPr>
              <a:t>https://www.business.com/categories/best-factoring-companies/</a:t>
            </a:r>
            <a:endParaRPr lang="en-US" dirty="0">
              <a:cs typeface="Calibri"/>
            </a:endParaRPr>
          </a:p>
          <a:p>
            <a:pPr marL="342900" indent="-342900">
              <a:buFont typeface="Wingdings" panose="05000000000000000000" pitchFamily="2" charset="2"/>
              <a:buChar char="q"/>
            </a:pPr>
            <a:r>
              <a:rPr lang="en-US" dirty="0">
                <a:cs typeface="Calibri"/>
                <a:hlinkClick r:id="rId14"/>
              </a:rPr>
              <a:t>https://in.kompass.com/a/factoring/82340/</a:t>
            </a:r>
            <a:endParaRPr lang="en-US" dirty="0">
              <a:cs typeface="Calibri"/>
            </a:endParaRPr>
          </a:p>
          <a:p>
            <a:pPr marL="342900" indent="-342900">
              <a:buFont typeface="Wingdings" panose="05000000000000000000" pitchFamily="2" charset="2"/>
              <a:buChar char="q"/>
            </a:pPr>
            <a:r>
              <a:rPr lang="en-US" dirty="0">
                <a:cs typeface="Calibri"/>
                <a:hlinkClick r:id="rId15"/>
              </a:rPr>
              <a:t>http://www.eximguide.in/Ch-7-Forfeiting-Factoring.aspx</a:t>
            </a:r>
            <a:endParaRPr lang="en-US" dirty="0">
              <a:cs typeface="Calibri"/>
            </a:endParaRPr>
          </a:p>
          <a:p>
            <a:pPr marL="342900" indent="-342900">
              <a:buFont typeface="Wingdings" panose="05000000000000000000" pitchFamily="2" charset="2"/>
              <a:buChar char="q"/>
            </a:pPr>
            <a:r>
              <a:rPr lang="en-US" dirty="0">
                <a:cs typeface="Calibri"/>
                <a:hlinkClick r:id="rId16"/>
              </a:rPr>
              <a:t>https://howtoexportimport.com/Forfeiting-scheme-of-EXIM-bank-of-India-4612.aspx</a:t>
            </a:r>
            <a:endParaRPr lang="en-US" dirty="0">
              <a:cs typeface="Calibri"/>
            </a:endParaRPr>
          </a:p>
          <a:p>
            <a:pPr marL="342900" indent="-342900">
              <a:buFont typeface="Wingdings" panose="05000000000000000000" pitchFamily="2" charset="2"/>
              <a:buChar char="q"/>
            </a:pPr>
            <a:r>
              <a:rPr lang="en-US" dirty="0">
                <a:cs typeface="Calibri"/>
                <a:hlinkClick r:id="rId17"/>
              </a:rPr>
              <a:t>https://in.kompass.com/a/forfaiting-banking/8214045/</a:t>
            </a:r>
            <a:endParaRPr lang="en-US" dirty="0">
              <a:cs typeface="Calibri"/>
            </a:endParaRPr>
          </a:p>
          <a:p>
            <a:pPr marL="342900" indent="-342900">
              <a:buFont typeface="Wingdings" panose="05000000000000000000" pitchFamily="2" charset="2"/>
              <a:buChar char="q"/>
            </a:pPr>
            <a:r>
              <a:rPr lang="en-US" dirty="0">
                <a:cs typeface="Calibri"/>
                <a:hlinkClick r:id="rId18"/>
              </a:rPr>
              <a:t>http://www.egyankosh.ac.in/bitstream/123456789/6452/1/Unit-19.pdf</a:t>
            </a:r>
            <a:br>
              <a:rPr lang="en-US" dirty="0"/>
            </a:br>
            <a:br>
              <a:rPr lang="en-US" dirty="0"/>
            </a:br>
            <a:endParaRPr lang="en-US" dirty="0">
              <a:cs typeface="Calibri"/>
            </a:endParaRPr>
          </a:p>
          <a:p>
            <a:pPr marL="342900" indent="-342900">
              <a:buFont typeface="Wingdings" panose="05000000000000000000" pitchFamily="2" charset="2"/>
              <a:buChar char="q"/>
            </a:pPr>
            <a:endParaRPr lang="en-US" dirty="0">
              <a:cs typeface="Calibri"/>
            </a:endParaRPr>
          </a:p>
          <a:p>
            <a:pPr marL="342900" indent="-342900">
              <a:buFont typeface="Wingdings" panose="05000000000000000000" pitchFamily="2" charset="2"/>
              <a:buChar char="q"/>
            </a:pPr>
            <a:endParaRPr lang="en-US" dirty="0">
              <a:cs typeface="Calibri"/>
            </a:endParaRPr>
          </a:p>
          <a:p>
            <a:pPr marL="342900" indent="-342900">
              <a:buFont typeface="Wingdings" panose="05000000000000000000" pitchFamily="2" charset="2"/>
              <a:buChar char="q"/>
            </a:pPr>
            <a:endParaRPr lang="en-US" dirty="0">
              <a:cs typeface="Calibri"/>
            </a:endParaRPr>
          </a:p>
        </p:txBody>
      </p:sp>
      <p:sp>
        <p:nvSpPr>
          <p:cNvPr id="2" name="TextBox 1">
            <a:extLst>
              <a:ext uri="{FF2B5EF4-FFF2-40B4-BE49-F238E27FC236}">
                <a16:creationId xmlns:a16="http://schemas.microsoft.com/office/drawing/2014/main" id="{D3C293B4-5C3E-4083-B8D6-1200FC503724}"/>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cs typeface="Calibri"/>
            </a:endParaRPr>
          </a:p>
        </p:txBody>
      </p:sp>
      <p:sp>
        <p:nvSpPr>
          <p:cNvPr id="4" name="TextBox 3">
            <a:extLst>
              <a:ext uri="{FF2B5EF4-FFF2-40B4-BE49-F238E27FC236}">
                <a16:creationId xmlns:a16="http://schemas.microsoft.com/office/drawing/2014/main" id="{B0BC4AD6-7A71-435C-8CA3-2E14A00828CD}"/>
              </a:ext>
            </a:extLst>
          </p:cNvPr>
          <p:cNvSpPr txBox="1"/>
          <p:nvPr/>
        </p:nvSpPr>
        <p:spPr>
          <a:xfrm>
            <a:off x="327804" y="237684"/>
            <a:ext cx="106993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kumimoji="0" lang="en-US" sz="4400" b="1" i="0" u="none" strike="noStrike" kern="0" cap="none" spc="0" normalizeH="0" baseline="0" noProof="0" dirty="0">
                <a:ln>
                  <a:noFill/>
                </a:ln>
                <a:solidFill>
                  <a:srgbClr val="000000"/>
                </a:solidFill>
                <a:effectLst/>
                <a:uLnTx/>
                <a:uFillTx/>
                <a:latin typeface="Raleway"/>
                <a:ea typeface="Raleway"/>
                <a:cs typeface="Raleway"/>
                <a:sym typeface="Raleway"/>
              </a:rPr>
              <a:t>Sources</a:t>
            </a:r>
            <a:endParaRPr lang="en-US" sz="4400" b="1" dirty="0">
              <a:cs typeface="Calibri"/>
            </a:endParaRPr>
          </a:p>
        </p:txBody>
      </p:sp>
      <p:sp>
        <p:nvSpPr>
          <p:cNvPr id="5" name="TextBox 4">
            <a:extLst>
              <a:ext uri="{FF2B5EF4-FFF2-40B4-BE49-F238E27FC236}">
                <a16:creationId xmlns:a16="http://schemas.microsoft.com/office/drawing/2014/main" id="{C25DB74D-AB9D-4A49-A0C2-182E77B12390}"/>
              </a:ext>
            </a:extLst>
          </p:cNvPr>
          <p:cNvSpPr txBox="1"/>
          <p:nvPr/>
        </p:nvSpPr>
        <p:spPr>
          <a:xfrm>
            <a:off x="5010150" y="348615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spTree>
    <p:extLst>
      <p:ext uri="{BB962C8B-B14F-4D97-AF65-F5344CB8AC3E}">
        <p14:creationId xmlns:p14="http://schemas.microsoft.com/office/powerpoint/2010/main" val="25445399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7D941B-4A22-4182-A7FE-249A91D9247B}"/>
              </a:ext>
            </a:extLst>
          </p:cNvPr>
          <p:cNvSpPr txBox="1"/>
          <p:nvPr/>
        </p:nvSpPr>
        <p:spPr>
          <a:xfrm>
            <a:off x="905645" y="2397948"/>
            <a:ext cx="10380709" cy="2062103"/>
          </a:xfrm>
          <a:prstGeom prst="rect">
            <a:avLst/>
          </a:prstGeom>
          <a:noFill/>
        </p:spPr>
        <p:txBody>
          <a:bodyPr wrap="square" rtlCol="0">
            <a:spAutoFit/>
          </a:bodyPr>
          <a:lstStyle/>
          <a:p>
            <a:pPr algn="ctr"/>
            <a:r>
              <a:rPr lang="en-US" sz="2800" b="1" dirty="0">
                <a:solidFill>
                  <a:prstClr val="white"/>
                </a:solidFill>
                <a:latin typeface="Raleway" panose="020B0503030101060003"/>
              </a:rPr>
              <a:t>Team Details</a:t>
            </a:r>
          </a:p>
          <a:p>
            <a:pPr algn="ctr"/>
            <a:r>
              <a:rPr lang="en-US" sz="2800" b="1" dirty="0">
                <a:solidFill>
                  <a:prstClr val="white"/>
                </a:solidFill>
                <a:latin typeface="Raleway" panose="020B0503030101060003"/>
              </a:rPr>
              <a:t> </a:t>
            </a:r>
          </a:p>
          <a:p>
            <a:pPr algn="ctr"/>
            <a:r>
              <a:rPr lang="en-IN" sz="2400" b="0" i="0" dirty="0">
                <a:solidFill>
                  <a:srgbClr val="E4E6EB"/>
                </a:solidFill>
                <a:effectLst/>
                <a:latin typeface="Segoe UI Historic" panose="020B0502040204020203" pitchFamily="34" charset="0"/>
              </a:rPr>
              <a:t>Karan Virender Mahajan(17CH3FP05)     karanvirendermahajan@gmail.com</a:t>
            </a:r>
          </a:p>
          <a:p>
            <a:pPr algn="ctr"/>
            <a:r>
              <a:rPr lang="en-IN" sz="2400" b="0" i="0" dirty="0" err="1">
                <a:solidFill>
                  <a:srgbClr val="E4E6EB"/>
                </a:solidFill>
                <a:effectLst/>
                <a:latin typeface="Segoe UI Historic" panose="020B0502040204020203" pitchFamily="34" charset="0"/>
              </a:rPr>
              <a:t>Saikat</a:t>
            </a:r>
            <a:r>
              <a:rPr lang="en-IN" sz="2400" b="0" i="0" dirty="0">
                <a:solidFill>
                  <a:srgbClr val="E4E6EB"/>
                </a:solidFill>
                <a:effectLst/>
                <a:latin typeface="Segoe UI Historic" panose="020B0502040204020203" pitchFamily="34" charset="0"/>
              </a:rPr>
              <a:t> Mondal</a:t>
            </a:r>
            <a:r>
              <a:rPr lang="en-IN" sz="2400" dirty="0">
                <a:solidFill>
                  <a:srgbClr val="E4E6EB"/>
                </a:solidFill>
                <a:latin typeface="Segoe UI Historic" panose="020B0502040204020203" pitchFamily="34" charset="0"/>
              </a:rPr>
              <a:t>(</a:t>
            </a:r>
            <a:r>
              <a:rPr lang="en-IN" sz="2400" b="0" i="0" dirty="0">
                <a:solidFill>
                  <a:srgbClr val="E4E6EB"/>
                </a:solidFill>
                <a:effectLst/>
                <a:latin typeface="Segoe UI Historic" panose="020B0502040204020203" pitchFamily="34" charset="0"/>
              </a:rPr>
              <a:t>17MT3FP04)                             saikatmondal410@gmail.com</a:t>
            </a:r>
            <a:endParaRPr lang="en-IN" sz="2400" dirty="0">
              <a:solidFill>
                <a:srgbClr val="E4E6EB"/>
              </a:solidFill>
              <a:latin typeface="Segoe UI Historic" panose="020B0502040204020203" pitchFamily="34" charset="0"/>
            </a:endParaRPr>
          </a:p>
          <a:p>
            <a:pPr algn="ctr"/>
            <a:r>
              <a:rPr lang="en-IN" sz="2400" b="0" i="0" dirty="0" err="1">
                <a:solidFill>
                  <a:srgbClr val="E4E6EB"/>
                </a:solidFill>
                <a:effectLst/>
                <a:latin typeface="Segoe UI Historic" panose="020B0502040204020203" pitchFamily="34" charset="0"/>
              </a:rPr>
              <a:t>Rishita</a:t>
            </a:r>
            <a:r>
              <a:rPr lang="en-IN" sz="2400" b="0" i="0" dirty="0">
                <a:solidFill>
                  <a:srgbClr val="E4E6EB"/>
                </a:solidFill>
                <a:effectLst/>
                <a:latin typeface="Segoe UI Historic" panose="020B0502040204020203" pitchFamily="34" charset="0"/>
              </a:rPr>
              <a:t> Raj</a:t>
            </a:r>
            <a:r>
              <a:rPr lang="en-IN" sz="2400" dirty="0">
                <a:solidFill>
                  <a:srgbClr val="E4E6EB"/>
                </a:solidFill>
                <a:latin typeface="Segoe UI Historic" panose="020B0502040204020203" pitchFamily="34" charset="0"/>
              </a:rPr>
              <a:t>(</a:t>
            </a:r>
            <a:r>
              <a:rPr lang="en-IN" sz="2400" b="0" i="0" dirty="0">
                <a:solidFill>
                  <a:srgbClr val="E4E6EB"/>
                </a:solidFill>
                <a:effectLst/>
                <a:latin typeface="Segoe UI Historic" panose="020B0502040204020203" pitchFamily="34" charset="0"/>
              </a:rPr>
              <a:t>19ME10054)                                              rishitars14@gmail.com </a:t>
            </a:r>
          </a:p>
        </p:txBody>
      </p:sp>
      <p:sp>
        <p:nvSpPr>
          <p:cNvPr id="5" name="TextBox 4">
            <a:extLst>
              <a:ext uri="{FF2B5EF4-FFF2-40B4-BE49-F238E27FC236}">
                <a16:creationId xmlns:a16="http://schemas.microsoft.com/office/drawing/2014/main" id="{2E75A219-98A5-4A67-82DC-EC898B5E6832}"/>
              </a:ext>
            </a:extLst>
          </p:cNvPr>
          <p:cNvSpPr txBox="1"/>
          <p:nvPr/>
        </p:nvSpPr>
        <p:spPr>
          <a:xfrm>
            <a:off x="3048838" y="513694"/>
            <a:ext cx="6094324" cy="1200329"/>
          </a:xfrm>
          <a:prstGeom prst="rect">
            <a:avLst/>
          </a:prstGeom>
          <a:noFill/>
        </p:spPr>
        <p:txBody>
          <a:bodyPr wrap="square">
            <a:spAutoFit/>
          </a:bodyPr>
          <a:lstStyle/>
          <a:p>
            <a:pPr algn="ctr"/>
            <a:r>
              <a:rPr lang="en-US" sz="7200" b="1" dirty="0">
                <a:solidFill>
                  <a:prstClr val="white"/>
                </a:solidFill>
                <a:latin typeface="Raleway" panose="020B0503030101060003"/>
              </a:rPr>
              <a:t>Thank You</a:t>
            </a:r>
          </a:p>
        </p:txBody>
      </p:sp>
      <p:sp>
        <p:nvSpPr>
          <p:cNvPr id="2" name="TextBox 1">
            <a:extLst>
              <a:ext uri="{FF2B5EF4-FFF2-40B4-BE49-F238E27FC236}">
                <a16:creationId xmlns:a16="http://schemas.microsoft.com/office/drawing/2014/main" id="{D5D46A55-4504-4FD2-A919-CCA537C33CC1}"/>
              </a:ext>
            </a:extLst>
          </p:cNvPr>
          <p:cNvSpPr txBox="1"/>
          <p:nvPr/>
        </p:nvSpPr>
        <p:spPr>
          <a:xfrm>
            <a:off x="3313355" y="1714023"/>
            <a:ext cx="6094324" cy="954107"/>
          </a:xfrm>
          <a:prstGeom prst="rect">
            <a:avLst/>
          </a:prstGeom>
          <a:noFill/>
        </p:spPr>
        <p:txBody>
          <a:bodyPr wrap="square" rtlCol="0">
            <a:spAutoFit/>
          </a:bodyPr>
          <a:lstStyle/>
          <a:p>
            <a:r>
              <a:rPr lang="en-US" sz="2800" b="1" dirty="0">
                <a:solidFill>
                  <a:prstClr val="white"/>
                </a:solidFill>
                <a:latin typeface="Raleway" panose="020B0503030101060003"/>
              </a:rPr>
              <a:t>Have any questions? Contact us.</a:t>
            </a:r>
          </a:p>
          <a:p>
            <a:endParaRPr lang="en-IN" sz="2800" dirty="0"/>
          </a:p>
        </p:txBody>
      </p:sp>
    </p:spTree>
    <p:extLst>
      <p:ext uri="{BB962C8B-B14F-4D97-AF65-F5344CB8AC3E}">
        <p14:creationId xmlns:p14="http://schemas.microsoft.com/office/powerpoint/2010/main" val="3620456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Factoring vs Invoice Discounting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a:extLst>
              <a:ext uri="{FF2B5EF4-FFF2-40B4-BE49-F238E27FC236}">
                <a16:creationId xmlns:a16="http://schemas.microsoft.com/office/drawing/2014/main" id="{16A42E74-79EE-468C-86C4-31A730280543}"/>
              </a:ext>
            </a:extLst>
          </p:cNvPr>
          <p:cNvGraphicFramePr/>
          <p:nvPr>
            <p:extLst>
              <p:ext uri="{D42A27DB-BD31-4B8C-83A1-F6EECF244321}">
                <p14:modId xmlns:p14="http://schemas.microsoft.com/office/powerpoint/2010/main" val="3825826525"/>
              </p:ext>
            </p:extLst>
          </p:nvPr>
        </p:nvGraphicFramePr>
        <p:xfrm>
          <a:off x="1409700" y="108691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5A9A9E74-0C5D-40F6-89CC-DF5845CB2E51}"/>
              </a:ext>
            </a:extLst>
          </p:cNvPr>
          <p:cNvGraphicFramePr/>
          <p:nvPr>
            <p:extLst>
              <p:ext uri="{D42A27DB-BD31-4B8C-83A1-F6EECF244321}">
                <p14:modId xmlns:p14="http://schemas.microsoft.com/office/powerpoint/2010/main" val="3391459834"/>
              </p:ext>
            </p:extLst>
          </p:nvPr>
        </p:nvGraphicFramePr>
        <p:xfrm>
          <a:off x="163902" y="1213874"/>
          <a:ext cx="11875698" cy="541866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948903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Major Features of Factoring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61E1F5F-A5F8-460F-A79B-8629302EFFDD}"/>
              </a:ext>
            </a:extLst>
          </p:cNvPr>
          <p:cNvSpPr txBox="1"/>
          <p:nvPr/>
        </p:nvSpPr>
        <p:spPr>
          <a:xfrm>
            <a:off x="612775" y="1086916"/>
            <a:ext cx="11398250" cy="6370975"/>
          </a:xfrm>
          <a:prstGeom prst="rect">
            <a:avLst/>
          </a:prstGeom>
          <a:noFill/>
        </p:spPr>
        <p:txBody>
          <a:bodyPr wrap="square" rtlCol="0">
            <a:spAutoFit/>
          </a:bodyPr>
          <a:lstStyle/>
          <a:p>
            <a:pPr marL="285750" indent="-285750">
              <a:buFont typeface="Wingdings" panose="05000000000000000000" pitchFamily="2" charset="2"/>
              <a:buChar char="q"/>
            </a:pPr>
            <a:r>
              <a:rPr lang="en-US" sz="2400" b="0" i="0" u="none" strike="noStrike" dirty="0">
                <a:solidFill>
                  <a:srgbClr val="002060"/>
                </a:solidFill>
                <a:effectLst/>
              </a:rPr>
              <a:t> There are usually three main parties for a factoring process. The client (seller) which initiates the process by selling its account receivables, the customer (buyer) and the factor which is typically a bank or a financial institution.</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Generally factoring period ranges between 90 to 150 days and the factor charges a fee for this service i.e. the cost of factoring, which is slightly higher compared to other short term sources of borrowing. </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The factor pays a discounted amount at the time of the contract (i.e. part amount ranging between 50% to 80%) and the rest of the payment is done after the collection of money from accounts receivables of the firm.</a:t>
            </a:r>
          </a:p>
          <a:p>
            <a:endParaRPr lang="en-US" sz="2400" b="0" i="0" u="none" strike="noStrike" dirty="0">
              <a:solidFill>
                <a:srgbClr val="002060"/>
              </a:solidFill>
              <a:effectLst/>
            </a:endParaRPr>
          </a:p>
          <a:p>
            <a:pPr marL="285750" indent="-285750">
              <a:buFont typeface="Wingdings" panose="05000000000000000000" pitchFamily="2" charset="2"/>
              <a:buChar char="q"/>
            </a:pPr>
            <a:r>
              <a:rPr lang="en-US" sz="2400" b="0" i="0" u="none" strike="noStrike" dirty="0">
                <a:solidFill>
                  <a:srgbClr val="002060"/>
                </a:solidFill>
                <a:effectLst/>
              </a:rPr>
              <a:t> It is a technique for getting short term liquid needs met without considering the balance sheet. The creditworthiness of the potential buyers may be determined by factoring companies to assess the credit risk involved.</a:t>
            </a:r>
            <a:endParaRPr lang="en-US" sz="2400" b="0" dirty="0">
              <a:effectLst/>
            </a:endParaRPr>
          </a:p>
          <a:p>
            <a:br>
              <a:rPr lang="en-US" sz="2400" dirty="0"/>
            </a:br>
            <a:endParaRPr lang="en-IN" sz="2400" dirty="0"/>
          </a:p>
        </p:txBody>
      </p:sp>
    </p:spTree>
    <p:extLst>
      <p:ext uri="{BB962C8B-B14F-4D97-AF65-F5344CB8AC3E}">
        <p14:creationId xmlns:p14="http://schemas.microsoft.com/office/powerpoint/2010/main" val="4134896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The Factoring Process</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DEF409B6-8ECF-4DF9-BD82-A5AE31E9CBF1}"/>
              </a:ext>
            </a:extLst>
          </p:cNvPr>
          <p:cNvGraphicFramePr/>
          <p:nvPr>
            <p:extLst>
              <p:ext uri="{D42A27DB-BD31-4B8C-83A1-F6EECF244321}">
                <p14:modId xmlns:p14="http://schemas.microsoft.com/office/powerpoint/2010/main" val="802247056"/>
              </p:ext>
            </p:extLst>
          </p:nvPr>
        </p:nvGraphicFramePr>
        <p:xfrm>
          <a:off x="738972" y="1169994"/>
          <a:ext cx="10183027" cy="4518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EF6E189B-E8E9-4F1A-88A1-13BAFC647FBF}"/>
              </a:ext>
            </a:extLst>
          </p:cNvPr>
          <p:cNvGrpSpPr/>
          <p:nvPr/>
        </p:nvGrpSpPr>
        <p:grpSpPr>
          <a:xfrm>
            <a:off x="3597935" y="5837282"/>
            <a:ext cx="7840930" cy="813242"/>
            <a:chOff x="2342096" y="3704769"/>
            <a:chExt cx="7840930" cy="813242"/>
          </a:xfrm>
        </p:grpSpPr>
        <p:sp>
          <p:nvSpPr>
            <p:cNvPr id="27" name="Rectangle: Rounded Corners 26">
              <a:extLst>
                <a:ext uri="{FF2B5EF4-FFF2-40B4-BE49-F238E27FC236}">
                  <a16:creationId xmlns:a16="http://schemas.microsoft.com/office/drawing/2014/main" id="{2D918B6C-54F0-4FEA-8497-A5435A611071}"/>
                </a:ext>
              </a:extLst>
            </p:cNvPr>
            <p:cNvSpPr/>
            <p:nvPr/>
          </p:nvSpPr>
          <p:spPr>
            <a:xfrm>
              <a:off x="2342096" y="3704769"/>
              <a:ext cx="7840930" cy="813242"/>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Rectangle: Rounded Corners 4">
              <a:extLst>
                <a:ext uri="{FF2B5EF4-FFF2-40B4-BE49-F238E27FC236}">
                  <a16:creationId xmlns:a16="http://schemas.microsoft.com/office/drawing/2014/main" id="{F0447E3E-A4FA-47D0-AD44-70295D7C76C5}"/>
                </a:ext>
              </a:extLst>
            </p:cNvPr>
            <p:cNvSpPr txBox="1"/>
            <p:nvPr/>
          </p:nvSpPr>
          <p:spPr>
            <a:xfrm>
              <a:off x="2365915" y="3728588"/>
              <a:ext cx="6679161" cy="76560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Font typeface="+mj-lt"/>
                <a:buNone/>
              </a:pPr>
              <a:r>
                <a:rPr lang="en-US" sz="2400" b="0" i="0" u="none" kern="1200" dirty="0"/>
                <a:t>6. </a:t>
              </a:r>
              <a:r>
                <a:rPr lang="en-US" sz="2400" dirty="0"/>
                <a:t>S</a:t>
              </a:r>
              <a:r>
                <a:rPr lang="en-US" sz="2400" b="0" i="0" u="none" kern="1200" dirty="0"/>
                <a:t>ervice fees charged may be upfront or after the process (depends on type of factoring arrangement)</a:t>
              </a:r>
              <a:endParaRPr lang="en-IN" sz="2400" kern="1200" dirty="0"/>
            </a:p>
          </p:txBody>
        </p:sp>
      </p:grpSp>
      <p:grpSp>
        <p:nvGrpSpPr>
          <p:cNvPr id="29" name="Group 28">
            <a:extLst>
              <a:ext uri="{FF2B5EF4-FFF2-40B4-BE49-F238E27FC236}">
                <a16:creationId xmlns:a16="http://schemas.microsoft.com/office/drawing/2014/main" id="{A91CDEAE-27AD-4859-AD69-1C0B69B5F35C}"/>
              </a:ext>
            </a:extLst>
          </p:cNvPr>
          <p:cNvGrpSpPr/>
          <p:nvPr/>
        </p:nvGrpSpPr>
        <p:grpSpPr>
          <a:xfrm>
            <a:off x="10393392" y="5561779"/>
            <a:ext cx="528607" cy="528607"/>
            <a:chOff x="9068895" y="3368177"/>
            <a:chExt cx="528607" cy="528607"/>
          </a:xfrm>
        </p:grpSpPr>
        <p:sp>
          <p:nvSpPr>
            <p:cNvPr id="30" name="Arrow: Down 29">
              <a:extLst>
                <a:ext uri="{FF2B5EF4-FFF2-40B4-BE49-F238E27FC236}">
                  <a16:creationId xmlns:a16="http://schemas.microsoft.com/office/drawing/2014/main" id="{C06010C9-465F-45C8-9B3B-BB4F4637D0CD}"/>
                </a:ext>
              </a:extLst>
            </p:cNvPr>
            <p:cNvSpPr/>
            <p:nvPr/>
          </p:nvSpPr>
          <p:spPr>
            <a:xfrm>
              <a:off x="9068895" y="3368177"/>
              <a:ext cx="528607" cy="528607"/>
            </a:xfrm>
            <a:prstGeom prst="downArrow">
              <a:avLst>
                <a:gd name="adj1" fmla="val 55000"/>
                <a:gd name="adj2" fmla="val 45000"/>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1" name="Arrow: Down 4">
              <a:extLst>
                <a:ext uri="{FF2B5EF4-FFF2-40B4-BE49-F238E27FC236}">
                  <a16:creationId xmlns:a16="http://schemas.microsoft.com/office/drawing/2014/main" id="{BE999AFE-D861-4A4E-94B6-BBB6491AF1C9}"/>
                </a:ext>
              </a:extLst>
            </p:cNvPr>
            <p:cNvSpPr txBox="1"/>
            <p:nvPr/>
          </p:nvSpPr>
          <p:spPr>
            <a:xfrm>
              <a:off x="9187832" y="3368177"/>
              <a:ext cx="290733" cy="39777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IN" sz="2400" kern="1200" dirty="0"/>
            </a:p>
          </p:txBody>
        </p:sp>
      </p:grpSp>
    </p:spTree>
    <p:extLst>
      <p:ext uri="{BB962C8B-B14F-4D97-AF65-F5344CB8AC3E}">
        <p14:creationId xmlns:p14="http://schemas.microsoft.com/office/powerpoint/2010/main" val="2009645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The Factoring Process</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074F571-D3BE-483E-A512-7DEF4F9E47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6915"/>
            <a:ext cx="12192000" cy="5120640"/>
          </a:xfrm>
          <a:prstGeom prst="rect">
            <a:avLst/>
          </a:prstGeom>
        </p:spPr>
      </p:pic>
    </p:spTree>
    <p:extLst>
      <p:ext uri="{BB962C8B-B14F-4D97-AF65-F5344CB8AC3E}">
        <p14:creationId xmlns:p14="http://schemas.microsoft.com/office/powerpoint/2010/main" val="192261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327804" y="207476"/>
            <a:ext cx="10106038" cy="769441"/>
          </a:xfrm>
          <a:prstGeom prst="rect">
            <a:avLst/>
          </a:prstGeom>
          <a:noFill/>
        </p:spPr>
        <p:txBody>
          <a:bodyPr wrap="square" rtlCol="0">
            <a:spAutoFit/>
          </a:bodyPr>
          <a:lstStyle/>
          <a:p>
            <a:r>
              <a:rPr lang="en-US" sz="4400" b="1" dirty="0">
                <a:latin typeface="Raleway" panose="020B0503030101060003" pitchFamily="34" charset="0"/>
              </a:rPr>
              <a:t>Types of Factoring</a:t>
            </a:r>
            <a:endParaRPr lang="en-US" sz="4400" b="1" i="1" dirty="0">
              <a:solidFill>
                <a:schemeClr val="accent5"/>
              </a:solidFill>
              <a:latin typeface="Raleway" panose="020B0503030101060003" pitchFamily="34" charset="0"/>
            </a:endParaRPr>
          </a:p>
        </p:txBody>
      </p:sp>
      <p:sp>
        <p:nvSpPr>
          <p:cNvPr id="15" name="Rectangle 14"/>
          <p:cNvSpPr/>
          <p:nvPr/>
        </p:nvSpPr>
        <p:spPr>
          <a:xfrm>
            <a:off x="0" y="168646"/>
            <a:ext cx="327804" cy="8632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0" y="1031916"/>
            <a:ext cx="12192000" cy="0"/>
          </a:xfrm>
          <a:prstGeom prst="line">
            <a:avLst/>
          </a:prstGeom>
          <a:ln w="285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Diagram 2">
            <a:extLst>
              <a:ext uri="{FF2B5EF4-FFF2-40B4-BE49-F238E27FC236}">
                <a16:creationId xmlns:a16="http://schemas.microsoft.com/office/drawing/2014/main" id="{7290D3A5-FF6F-452D-973E-B97A367670C7}"/>
              </a:ext>
            </a:extLst>
          </p:cNvPr>
          <p:cNvGraphicFramePr/>
          <p:nvPr>
            <p:extLst>
              <p:ext uri="{D42A27DB-BD31-4B8C-83A1-F6EECF244321}">
                <p14:modId xmlns:p14="http://schemas.microsoft.com/office/powerpoint/2010/main" val="1591319030"/>
              </p:ext>
            </p:extLst>
          </p:nvPr>
        </p:nvGraphicFramePr>
        <p:xfrm>
          <a:off x="327804" y="1142418"/>
          <a:ext cx="11191096" cy="5537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5794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9B93165D420748A94852C5ABD932FF" ma:contentTypeVersion="6" ma:contentTypeDescription="Create a new document." ma:contentTypeScope="" ma:versionID="884880ef1081dacd0251e1c12350da7c">
  <xsd:schema xmlns:xsd="http://www.w3.org/2001/XMLSchema" xmlns:xs="http://www.w3.org/2001/XMLSchema" xmlns:p="http://schemas.microsoft.com/office/2006/metadata/properties" xmlns:ns2="592d9fb0-1a1d-4a9a-9e0b-69a672cb261c" targetNamespace="http://schemas.microsoft.com/office/2006/metadata/properties" ma:root="true" ma:fieldsID="f0aa9a46f7c26baae48a1558abff6c21" ns2:_="">
    <xsd:import namespace="592d9fb0-1a1d-4a9a-9e0b-69a672cb261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2d9fb0-1a1d-4a9a-9e0b-69a672cb26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E72003-44E9-49B3-ABAA-29A12FD39B40}"/>
</file>

<file path=customXml/itemProps2.xml><?xml version="1.0" encoding="utf-8"?>
<ds:datastoreItem xmlns:ds="http://schemas.openxmlformats.org/officeDocument/2006/customXml" ds:itemID="{2341C36D-8A7E-4383-9668-65C94029669C}"/>
</file>

<file path=customXml/itemProps3.xml><?xml version="1.0" encoding="utf-8"?>
<ds:datastoreItem xmlns:ds="http://schemas.openxmlformats.org/officeDocument/2006/customXml" ds:itemID="{F8DC79E4-9DD1-47CE-BAF8-B3A2685A04C4}"/>
</file>

<file path=docProps/app.xml><?xml version="1.0" encoding="utf-8"?>
<Properties xmlns="http://schemas.openxmlformats.org/officeDocument/2006/extended-properties" xmlns:vt="http://schemas.openxmlformats.org/officeDocument/2006/docPropsVTypes">
  <Template>Integral</Template>
  <TotalTime>2405</TotalTime>
  <Words>4249</Words>
  <Application>Microsoft Office PowerPoint</Application>
  <PresentationFormat>Widescreen</PresentationFormat>
  <Paragraphs>442</Paragraphs>
  <Slides>48</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48</vt:i4>
      </vt:variant>
    </vt:vector>
  </HeadingPairs>
  <TitlesOfParts>
    <vt:vector size="56" baseType="lpstr">
      <vt:lpstr>Arial</vt:lpstr>
      <vt:lpstr>Calibri</vt:lpstr>
      <vt:lpstr>Calibri Light</vt:lpstr>
      <vt:lpstr>Raleway</vt:lpstr>
      <vt:lpstr>Segoe UI Historic</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AMRIT GOSWAMI</dc:creator>
  <cp:lastModifiedBy>Karan Mahajan</cp:lastModifiedBy>
  <cp:revision>105</cp:revision>
  <dcterms:created xsi:type="dcterms:W3CDTF">2020-07-25T11:16:13Z</dcterms:created>
  <dcterms:modified xsi:type="dcterms:W3CDTF">2020-11-03T17:47:06Z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0x010100E09B93165D420748A94852C5ABD932FF</vt:lpwstr>
  </property>
</Properties>
</file>