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55"/>
  </p:notesMasterIdLst>
  <p:sldIdLst>
    <p:sldId id="256" r:id="rId5"/>
    <p:sldId id="304" r:id="rId6"/>
    <p:sldId id="257" r:id="rId7"/>
    <p:sldId id="258" r:id="rId8"/>
    <p:sldId id="259" r:id="rId9"/>
    <p:sldId id="260" r:id="rId10"/>
    <p:sldId id="261" r:id="rId11"/>
    <p:sldId id="262" r:id="rId12"/>
    <p:sldId id="264" r:id="rId13"/>
    <p:sldId id="265"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307" r:id="rId30"/>
    <p:sldId id="306" r:id="rId31"/>
    <p:sldId id="305"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3" r:id="rId52"/>
    <p:sldId id="301" r:id="rId53"/>
    <p:sldId id="302" r:id="rId54"/>
  </p:sldIdLst>
  <p:sldSz cx="9144000" cy="5143500" type="screen16x9"/>
  <p:notesSz cx="6858000" cy="9144000"/>
  <p:embeddedFontLst>
    <p:embeddedFont>
      <p:font typeface="Roboto" panose="020B060402020202020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ADFF59-1328-4DDC-99F5-9F47071ED4A8}" v="19" dt="2020-11-04T05:16:47.2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518"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font" Target="fonts/font3.fntdata"/><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1.fntdata"/><Relationship Id="rId64"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4.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2.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nnikrishnan Nambiar" userId="S::unnikrishnannambiark@iitkgp.ac.in::97d3333d-ca03-40fc-b4d5-235ee799d28a" providerId="AD" clId="Web-{39ADFF59-1328-4DDC-99F5-9F47071ED4A8}"/>
    <pc:docChg chg="addSld modSld">
      <pc:chgData name="Unnikrishnan Nambiar" userId="S::unnikrishnannambiark@iitkgp.ac.in::97d3333d-ca03-40fc-b4d5-235ee799d28a" providerId="AD" clId="Web-{39ADFF59-1328-4DDC-99F5-9F47071ED4A8}" dt="2020-11-04T05:16:47.254" v="17" actId="1076"/>
      <pc:docMkLst>
        <pc:docMk/>
      </pc:docMkLst>
      <pc:sldChg chg="addSp modSp">
        <pc:chgData name="Unnikrishnan Nambiar" userId="S::unnikrishnannambiark@iitkgp.ac.in::97d3333d-ca03-40fc-b4d5-235ee799d28a" providerId="AD" clId="Web-{39ADFF59-1328-4DDC-99F5-9F47071ED4A8}" dt="2020-11-04T05:16:47.254" v="17" actId="1076"/>
        <pc:sldMkLst>
          <pc:docMk/>
          <pc:sldMk cId="0" sldId="281"/>
        </pc:sldMkLst>
        <pc:spChg chg="add mod">
          <ac:chgData name="Unnikrishnan Nambiar" userId="S::unnikrishnannambiark@iitkgp.ac.in::97d3333d-ca03-40fc-b4d5-235ee799d28a" providerId="AD" clId="Web-{39ADFF59-1328-4DDC-99F5-9F47071ED4A8}" dt="2020-11-04T05:16:47.254" v="17" actId="1076"/>
          <ac:spMkLst>
            <pc:docMk/>
            <pc:sldMk cId="0" sldId="281"/>
            <ac:spMk id="2" creationId="{F0D8F43A-0EBD-40E6-ACF7-9463D5DCF1E4}"/>
          </ac:spMkLst>
        </pc:spChg>
        <pc:picChg chg="mod">
          <ac:chgData name="Unnikrishnan Nambiar" userId="S::unnikrishnannambiark@iitkgp.ac.in::97d3333d-ca03-40fc-b4d5-235ee799d28a" providerId="AD" clId="Web-{39ADFF59-1328-4DDC-99F5-9F47071ED4A8}" dt="2020-11-04T05:16:23.910" v="10" actId="1076"/>
          <ac:picMkLst>
            <pc:docMk/>
            <pc:sldMk cId="0" sldId="281"/>
            <ac:picMk id="270" creationId="{00000000-0000-0000-0000-000000000000}"/>
          </ac:picMkLst>
        </pc:picChg>
      </pc:sldChg>
      <pc:sldChg chg="add">
        <pc:chgData name="Unnikrishnan Nambiar" userId="S::unnikrishnannambiark@iitkgp.ac.in::97d3333d-ca03-40fc-b4d5-235ee799d28a" providerId="AD" clId="Web-{39ADFF59-1328-4DDC-99F5-9F47071ED4A8}" dt="2020-11-04T05:15:35.582" v="0"/>
        <pc:sldMkLst>
          <pc:docMk/>
          <pc:sldMk cId="1568105299" sldId="305"/>
        </pc:sldMkLst>
      </pc:sldChg>
      <pc:sldChg chg="add">
        <pc:chgData name="Unnikrishnan Nambiar" userId="S::unnikrishnannambiark@iitkgp.ac.in::97d3333d-ca03-40fc-b4d5-235ee799d28a" providerId="AD" clId="Web-{39ADFF59-1328-4DDC-99F5-9F47071ED4A8}" dt="2020-11-04T05:15:35.723" v="1"/>
        <pc:sldMkLst>
          <pc:docMk/>
          <pc:sldMk cId="3863912054" sldId="306"/>
        </pc:sldMkLst>
      </pc:sldChg>
      <pc:sldChg chg="add">
        <pc:chgData name="Unnikrishnan Nambiar" userId="S::unnikrishnannambiark@iitkgp.ac.in::97d3333d-ca03-40fc-b4d5-235ee799d28a" providerId="AD" clId="Web-{39ADFF59-1328-4DDC-99F5-9F47071ED4A8}" dt="2020-11-04T05:15:35.879" v="2"/>
        <pc:sldMkLst>
          <pc:docMk/>
          <pc:sldMk cId="1958927170" sldId="30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a4122aef6b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a4122aef6b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a4122aef6b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a4122aef6b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a4122aef6b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a4122aef6b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a4122aef6b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a4122aef6b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a4122aef6b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a4122aef6b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a47ab898c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a47ab898c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9fa8d3a06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9fa8d3a0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47ab898c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47ab898c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9fa8d3a06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9fa8d3a06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9fa8d3a06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9fa8d3a06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a4122aef6b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a4122aef6b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9fa8d3a06d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9fa8d3a06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9fa8d3a06d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9fa8d3a06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9fa8d3a06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9fa8d3a06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9fa8d3a06d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9fa8d3a06d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9fa8d3a06d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9fa8d3a06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9fa8d3a06d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9fa8d3a06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84590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9fa8d3a06d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9fa8d3a06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15065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9fa8d3a06d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9fa8d3a06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06969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a4122aef6b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a4122aef6b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a4122aef6b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a4122aef6b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a4122aef6b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a4122aef6b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a4122aef6b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a4122aef6b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a4122aef6b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a4122aef6b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a4122aef6b_0_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a4122aef6b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a4122aef6b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a4122aef6b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a4122aef6b_0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a4122aef6b_0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a4122aef6b_0_7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a4122aef6b_0_7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a4122aef6b_0_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a4122aef6b_0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a4122aef6b_0_8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a4122aef6b_0_8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a4122aef6b_0_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a4122aef6b_0_8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a4122aef6b_0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a4122aef6b_0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a4122aef6b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a4122aef6b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a4122aef6b_0_8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a4122aef6b_0_8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a4122aef6b_0_8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a4122aef6b_0_8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a4122aef6b_0_8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a4122aef6b_0_8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a4122aef6b_0_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a4122aef6b_0_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4122aef6b_0_8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4122aef6b_0_8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a4122aef6b_0_8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a4122aef6b_0_8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a4122aef6b_0_8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a4122aef6b_0_8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a4122aef6b_0_8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a4122aef6b_0_8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9fc60a4b27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9fc60a4b27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a4122aef6b_0_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a4122aef6b_0_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a4122aef6b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a4122aef6b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a4122aef6b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a4122aef6b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a4122aef6b_0_8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a4122aef6b_0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a4122aef6b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a4122aef6b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a4122aef6b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a4122aef6b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20.jpg"/></Relationships>
</file>

<file path=ppt/slides/_rels/slide49.xml.rels><?xml version="1.0" encoding="UTF-8" standalone="yes"?>
<Relationships xmlns="http://schemas.openxmlformats.org/package/2006/relationships"><Relationship Id="rId3" Type="http://schemas.openxmlformats.org/officeDocument/2006/relationships/hyperlink" Target="https://www.amfiindia.com/indian-mutual#:~:text=Assets%20Under%20Management%20(AUM)%20of,a%20span%20of%2010%20years" TargetMode="External"/><Relationship Id="rId7" Type="http://schemas.openxmlformats.org/officeDocument/2006/relationships/hyperlink" Target="https://www.amfiindia.com/research-information/aum-data/average-aum" TargetMode="External"/><Relationship Id="rId2" Type="http://schemas.openxmlformats.org/officeDocument/2006/relationships/notesSlide" Target="../notesSlides/notesSlide48.xml"/><Relationship Id="rId1" Type="http://schemas.openxmlformats.org/officeDocument/2006/relationships/slideLayout" Target="../slideLayouts/slideLayout3.xml"/><Relationship Id="rId6" Type="http://schemas.openxmlformats.org/officeDocument/2006/relationships/hyperlink" Target="https://www.paisabazaar.com/mutual-funds/how-to-redeem-fund-units/" TargetMode="External"/><Relationship Id="rId5" Type="http://schemas.openxmlformats.org/officeDocument/2006/relationships/hyperlink" Target="https://www.amfiindia.com/Themes/Theme1/downloads/home/industry-trends.pdf" TargetMode="External"/><Relationship Id="rId4" Type="http://schemas.openxmlformats.org/officeDocument/2006/relationships/hyperlink" Target="http://www.ijbm.co.in/downloads/vol3-issue1/15.pdf"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0" y="1024950"/>
            <a:ext cx="86223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500"/>
              <a:t>FINANCIAL INSTITUTIONS AND MARKETS</a:t>
            </a:r>
            <a:endParaRPr sz="3500"/>
          </a:p>
        </p:txBody>
      </p:sp>
      <p:sp>
        <p:nvSpPr>
          <p:cNvPr id="86" name="Google Shape;86;p13"/>
          <p:cNvSpPr txBox="1">
            <a:spLocks noGrp="1"/>
          </p:cNvSpPr>
          <p:nvPr>
            <p:ph type="subTitle" idx="1"/>
          </p:nvPr>
        </p:nvSpPr>
        <p:spPr>
          <a:xfrm>
            <a:off x="4508375" y="2786250"/>
            <a:ext cx="4550100" cy="4329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SzPts val="2100"/>
              <a:buChar char="●"/>
            </a:pPr>
            <a:r>
              <a:rPr lang="en"/>
              <a:t>P. ABHISEK RAO -    17CH3FP17 </a:t>
            </a:r>
            <a:endParaRPr/>
          </a:p>
          <a:p>
            <a:pPr marL="457200" lvl="0" indent="-361950" algn="l" rtl="0">
              <a:spcBef>
                <a:spcPts val="0"/>
              </a:spcBef>
              <a:spcAft>
                <a:spcPts val="0"/>
              </a:spcAft>
              <a:buSzPts val="2100"/>
              <a:buChar char="●"/>
            </a:pPr>
            <a:r>
              <a:rPr lang="en"/>
              <a:t>UNNIKRISHNAN -    17NA3FP14</a:t>
            </a:r>
            <a:endParaRPr/>
          </a:p>
          <a:p>
            <a:pPr marL="457200" lvl="0" indent="-361950" algn="l" rtl="0">
              <a:spcBef>
                <a:spcPts val="0"/>
              </a:spcBef>
              <a:spcAft>
                <a:spcPts val="0"/>
              </a:spcAft>
              <a:buSzPts val="2100"/>
              <a:buChar char="●"/>
            </a:pPr>
            <a:r>
              <a:rPr lang="en"/>
              <a:t>NAMAN SULTANIA- 19ME30029</a:t>
            </a:r>
            <a:endParaRPr/>
          </a:p>
        </p:txBody>
      </p:sp>
      <p:sp>
        <p:nvSpPr>
          <p:cNvPr id="87" name="Google Shape;87;p13"/>
          <p:cNvSpPr txBox="1"/>
          <p:nvPr/>
        </p:nvSpPr>
        <p:spPr>
          <a:xfrm>
            <a:off x="6290125" y="1863750"/>
            <a:ext cx="3217200" cy="108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300">
              <a:solidFill>
                <a:srgbClr val="FFFFFF"/>
              </a:solidFill>
              <a:latin typeface="Roboto"/>
              <a:ea typeface="Roboto"/>
              <a:cs typeface="Roboto"/>
              <a:sym typeface="Roboto"/>
            </a:endParaRPr>
          </a:p>
          <a:p>
            <a:pPr marL="0" lvl="0" indent="0" algn="l" rtl="0">
              <a:spcBef>
                <a:spcPts val="0"/>
              </a:spcBef>
              <a:spcAft>
                <a:spcPts val="0"/>
              </a:spcAft>
              <a:buNone/>
            </a:pPr>
            <a:r>
              <a:rPr lang="en" sz="2300">
                <a:solidFill>
                  <a:srgbClr val="FFFFFF"/>
                </a:solidFill>
                <a:latin typeface="Roboto"/>
                <a:ea typeface="Roboto"/>
                <a:cs typeface="Roboto"/>
                <a:sym typeface="Roboto"/>
              </a:rPr>
              <a:t>GROUP - 13</a:t>
            </a:r>
            <a:endParaRPr sz="2300">
              <a:solidFill>
                <a:srgbClr val="FFFFFF"/>
              </a:solidFill>
              <a:latin typeface="Roboto"/>
              <a:ea typeface="Roboto"/>
              <a:cs typeface="Roboto"/>
              <a:sym typeface="Roboto"/>
            </a:endParaRPr>
          </a:p>
        </p:txBody>
      </p:sp>
      <p:sp>
        <p:nvSpPr>
          <p:cNvPr id="88" name="Google Shape;88;p13"/>
          <p:cNvSpPr txBox="1"/>
          <p:nvPr/>
        </p:nvSpPr>
        <p:spPr>
          <a:xfrm>
            <a:off x="83300" y="2571750"/>
            <a:ext cx="5966100" cy="64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900">
                <a:solidFill>
                  <a:srgbClr val="FFFFFF"/>
                </a:solidFill>
                <a:latin typeface="Roboto"/>
                <a:ea typeface="Roboto"/>
                <a:cs typeface="Roboto"/>
                <a:sym typeface="Roboto"/>
              </a:rPr>
              <a:t>ASSIGNMENT -2 </a:t>
            </a:r>
            <a:endParaRPr sz="20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SEBI:</a:t>
            </a:r>
            <a:endParaRPr/>
          </a:p>
        </p:txBody>
      </p:sp>
      <p:sp>
        <p:nvSpPr>
          <p:cNvPr id="169" name="Google Shape;169;p2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444444"/>
                </a:solidFill>
                <a:highlight>
                  <a:srgbClr val="FFFFFF"/>
                </a:highlight>
              </a:rPr>
              <a:t>SEBI IS THE PRIMARY REGULATOR OF MUTUAL FUND INDUSTRY IN INDIA. ALL MUTUAL FUNDS HAVE TO REGISTER THEMSELVES WITH SEBI.</a:t>
            </a:r>
            <a:endParaRPr dirty="0">
              <a:solidFill>
                <a:srgbClr val="444444"/>
              </a:solidFill>
              <a:highlight>
                <a:srgbClr val="FFFFFF"/>
              </a:highlight>
            </a:endParaRPr>
          </a:p>
          <a:p>
            <a:pPr marL="0" lvl="0" indent="0" algn="l" rtl="0">
              <a:spcBef>
                <a:spcPts val="1600"/>
              </a:spcBef>
              <a:spcAft>
                <a:spcPts val="1600"/>
              </a:spcAft>
              <a:buNone/>
            </a:pPr>
            <a:r>
              <a:rPr lang="en" dirty="0">
                <a:solidFill>
                  <a:srgbClr val="444444"/>
                </a:solidFill>
                <a:highlight>
                  <a:srgbClr val="FFFFFF"/>
                </a:highlight>
              </a:rPr>
              <a:t>MUTUAL FUNDS ARE GOVERNED UNDER A SET OF REGULATIONS CALLED </a:t>
            </a:r>
            <a:r>
              <a:rPr lang="en" b="1" dirty="0">
                <a:solidFill>
                  <a:srgbClr val="444444"/>
                </a:solidFill>
                <a:highlight>
                  <a:srgbClr val="FFFFFF"/>
                </a:highlight>
              </a:rPr>
              <a:t>SECURITIES AND EXCHANGE BOARD OF INDIA (MUTUAL FUNDS) REGULATIONS, 1996</a:t>
            </a:r>
            <a:r>
              <a:rPr lang="en" dirty="0">
                <a:solidFill>
                  <a:srgbClr val="444444"/>
                </a:solidFill>
                <a:highlight>
                  <a:srgbClr val="FFFFFF"/>
                </a:highlight>
              </a:rPr>
              <a:t> WHICH HAVE BEEN DESIGNED TO PROTECT THE INTEREST OF THE INVESTORS.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AMFI:</a:t>
            </a:r>
            <a:endParaRPr/>
          </a:p>
        </p:txBody>
      </p:sp>
      <p:sp>
        <p:nvSpPr>
          <p:cNvPr id="181" name="Google Shape;181;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2000" b="1">
                <a:solidFill>
                  <a:srgbClr val="44475B"/>
                </a:solidFill>
                <a:highlight>
                  <a:srgbClr val="FFFFFF"/>
                </a:highlight>
              </a:rPr>
              <a:t>ASSOCIATION OF MUTUAL FUNDS IN INDIA  </a:t>
            </a:r>
            <a:endParaRPr sz="2000" b="1">
              <a:solidFill>
                <a:srgbClr val="44475B"/>
              </a:solidFill>
              <a:highlight>
                <a:srgbClr val="FFFFFF"/>
              </a:highlight>
            </a:endParaRPr>
          </a:p>
          <a:p>
            <a:pPr marL="457200" lvl="0" indent="-342900" algn="l" rtl="0">
              <a:spcBef>
                <a:spcPts val="1600"/>
              </a:spcBef>
              <a:spcAft>
                <a:spcPts val="0"/>
              </a:spcAft>
              <a:buClr>
                <a:srgbClr val="44475B"/>
              </a:buClr>
              <a:buSzPts val="1800"/>
              <a:buChar char="●"/>
            </a:pPr>
            <a:r>
              <a:rPr lang="en">
                <a:solidFill>
                  <a:srgbClr val="44475B"/>
                </a:solidFill>
                <a:highlight>
                  <a:srgbClr val="FFFFFF"/>
                </a:highlight>
              </a:rPr>
              <a:t>NON- PROFIT GOVERNMENT ORGANISATION IN THE MUTUAL FUNDS’ SECTOR THAT ACTS AS A PRIMARY REGULATOR UNDER SEBI.</a:t>
            </a:r>
            <a:endParaRPr>
              <a:solidFill>
                <a:srgbClr val="44475B"/>
              </a:solidFill>
              <a:highlight>
                <a:srgbClr val="FFFFFF"/>
              </a:highlight>
            </a:endParaRPr>
          </a:p>
          <a:p>
            <a:pPr marL="457200" lvl="0" indent="-342900" algn="l" rtl="0">
              <a:spcBef>
                <a:spcPts val="0"/>
              </a:spcBef>
              <a:spcAft>
                <a:spcPts val="0"/>
              </a:spcAft>
              <a:buClr>
                <a:srgbClr val="44475B"/>
              </a:buClr>
              <a:buSzPts val="1800"/>
              <a:buChar char="●"/>
            </a:pPr>
            <a:r>
              <a:rPr lang="en">
                <a:solidFill>
                  <a:srgbClr val="44475B"/>
                </a:solidFill>
                <a:highlight>
                  <a:srgbClr val="FFFFFF"/>
                </a:highlight>
              </a:rPr>
              <a:t>ASSOCIATION OF ALL THE REGISTERED ASSET MANAGEMENT COMPANIES IN INDIA.</a:t>
            </a:r>
            <a:endParaRPr>
              <a:solidFill>
                <a:srgbClr val="44475B"/>
              </a:solidFill>
              <a:highlight>
                <a:srgbClr val="FFFFFF"/>
              </a:highlight>
            </a:endParaRPr>
          </a:p>
          <a:p>
            <a:pPr marL="457200" lvl="0" indent="-342900" algn="l" rtl="0">
              <a:spcBef>
                <a:spcPts val="0"/>
              </a:spcBef>
              <a:spcAft>
                <a:spcPts val="0"/>
              </a:spcAft>
              <a:buClr>
                <a:srgbClr val="44475B"/>
              </a:buClr>
              <a:buSzPts val="1800"/>
              <a:buChar char="●"/>
            </a:pPr>
            <a:r>
              <a:rPr lang="en">
                <a:solidFill>
                  <a:srgbClr val="44475B"/>
                </a:solidFill>
                <a:highlight>
                  <a:srgbClr val="FFFFFF"/>
                </a:highlight>
              </a:rPr>
              <a:t>INDUSTRY BODY THAT HAS BEEN CREATED TO DEVELOP THE INDIAN MUTUAL FUNDS INDUSTRY ON PROFESSIONAL,HEALTHY AND ETHICAL LINES.</a:t>
            </a:r>
            <a:endParaRPr>
              <a:solidFill>
                <a:srgbClr val="44475B"/>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ROLES AND FUNCTIONS OF AMFI:</a:t>
            </a:r>
            <a:endParaRPr/>
          </a:p>
        </p:txBody>
      </p:sp>
      <p:sp>
        <p:nvSpPr>
          <p:cNvPr id="187" name="Google Shape;187;p2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INTERACTS AND REPRESENTS SEBI, RBI AND GOVT. ON ALL MATTERS RELATED TO MUTUAL FUND INDUSTRY.</a:t>
            </a:r>
            <a:endParaRPr/>
          </a:p>
          <a:p>
            <a:pPr marL="457200" lvl="0" indent="-342900" algn="l" rtl="0">
              <a:spcBef>
                <a:spcPts val="0"/>
              </a:spcBef>
              <a:spcAft>
                <a:spcPts val="0"/>
              </a:spcAft>
              <a:buSzPts val="1800"/>
              <a:buChar char="●"/>
            </a:pPr>
            <a:r>
              <a:rPr lang="en"/>
              <a:t>ENSURES THAT AMCs, SPONSORS, TRUSTEES, CUSTODIAN, RTAs ALL ADHERE TO RULES AND REGULATIONS FOR FINANCIAL MARKET.</a:t>
            </a:r>
            <a:endParaRPr/>
          </a:p>
          <a:p>
            <a:pPr marL="457200" lvl="0" indent="-342900" algn="l" rtl="0">
              <a:spcBef>
                <a:spcPts val="0"/>
              </a:spcBef>
              <a:spcAft>
                <a:spcPts val="0"/>
              </a:spcAft>
              <a:buSzPts val="1800"/>
              <a:buChar char="●"/>
            </a:pPr>
            <a:r>
              <a:rPr lang="en"/>
              <a:t>DEFINES CODE OF CONDUCT TO BE FOLLOWED BY AMCs AND ALL THE PARTIES INVOLVED IN MUTUAL FUND ACTIVITIES.</a:t>
            </a:r>
            <a:endParaRPr/>
          </a:p>
          <a:p>
            <a:pPr marL="457200" lvl="0" indent="-342900" algn="l" rtl="0">
              <a:spcBef>
                <a:spcPts val="0"/>
              </a:spcBef>
              <a:spcAft>
                <a:spcPts val="0"/>
              </a:spcAft>
              <a:buSzPts val="1800"/>
              <a:buChar char="●"/>
            </a:pPr>
            <a:r>
              <a:rPr lang="en"/>
              <a:t>TAKES DISCIPLINARY ACTIONS FOR VIOLATION OF CODE OF CONDUCT.</a:t>
            </a:r>
            <a:endParaRPr/>
          </a:p>
          <a:p>
            <a:pPr marL="457200" lvl="0" indent="0" algn="l" rtl="0">
              <a:spcBef>
                <a:spcPts val="160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TYPES OF MUTUAL FUNDS</a:t>
            </a:r>
            <a:endParaRPr/>
          </a:p>
        </p:txBody>
      </p:sp>
      <p:sp>
        <p:nvSpPr>
          <p:cNvPr id="193" name="Google Shape;193;p2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a:t>MUTUAL FUNDS CAN BE BROADLY CLASSIFIED BASED ON THE FOLLOWING PARAMETERS:</a:t>
            </a:r>
            <a:endParaRPr/>
          </a:p>
          <a:p>
            <a:pPr marL="457200" lvl="0" indent="-342900" algn="just" rtl="0">
              <a:lnSpc>
                <a:spcPct val="150000"/>
              </a:lnSpc>
              <a:spcBef>
                <a:spcPts val="1600"/>
              </a:spcBef>
              <a:spcAft>
                <a:spcPts val="0"/>
              </a:spcAft>
              <a:buSzPts val="1800"/>
              <a:buChar char="●"/>
            </a:pPr>
            <a:r>
              <a:rPr lang="en"/>
              <a:t>MATURITY PERIOD</a:t>
            </a:r>
            <a:endParaRPr/>
          </a:p>
          <a:p>
            <a:pPr marL="457200" lvl="0" indent="-342900" algn="just" rtl="0">
              <a:lnSpc>
                <a:spcPct val="150000"/>
              </a:lnSpc>
              <a:spcBef>
                <a:spcPts val="0"/>
              </a:spcBef>
              <a:spcAft>
                <a:spcPts val="0"/>
              </a:spcAft>
              <a:buSzPts val="1800"/>
              <a:buChar char="●"/>
            </a:pPr>
            <a:r>
              <a:rPr lang="en"/>
              <a:t>PRINCIPAL INVESTMENTS</a:t>
            </a:r>
            <a:endParaRPr/>
          </a:p>
          <a:p>
            <a:pPr marL="0" lvl="0" indent="0" algn="just" rtl="0">
              <a:lnSpc>
                <a:spcPct val="150000"/>
              </a:lnSpc>
              <a:spcBef>
                <a:spcPts val="160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MATURITY PERIOD</a:t>
            </a:r>
            <a:endParaRPr/>
          </a:p>
        </p:txBody>
      </p:sp>
      <p:sp>
        <p:nvSpPr>
          <p:cNvPr id="199" name="Google Shape;199;p2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2000" b="1">
                <a:solidFill>
                  <a:srgbClr val="44475B"/>
                </a:solidFill>
              </a:rPr>
              <a:t>OPEN-ENDED SCHEME</a:t>
            </a:r>
            <a:endParaRPr sz="2000" b="1">
              <a:solidFill>
                <a:srgbClr val="44475B"/>
              </a:solidFill>
            </a:endParaRPr>
          </a:p>
          <a:p>
            <a:pPr marL="457200" lvl="0" indent="-342900" algn="just" rtl="0">
              <a:lnSpc>
                <a:spcPct val="150000"/>
              </a:lnSpc>
              <a:spcBef>
                <a:spcPts val="1100"/>
              </a:spcBef>
              <a:spcAft>
                <a:spcPts val="0"/>
              </a:spcAft>
              <a:buClr>
                <a:srgbClr val="44475B"/>
              </a:buClr>
              <a:buSzPts val="1800"/>
              <a:buChar char="●"/>
            </a:pPr>
            <a:r>
              <a:rPr lang="en">
                <a:solidFill>
                  <a:srgbClr val="44475B"/>
                </a:solidFill>
              </a:rPr>
              <a:t>THIS SCHEME ALLOWS INVESTORS TO BUY OR SELL UNITS ANYTIME</a:t>
            </a:r>
            <a:endParaRPr>
              <a:solidFill>
                <a:srgbClr val="44475B"/>
              </a:solidFill>
            </a:endParaRPr>
          </a:p>
          <a:p>
            <a:pPr marL="457200" lvl="0" indent="-342900" algn="just" rtl="0">
              <a:lnSpc>
                <a:spcPct val="150000"/>
              </a:lnSpc>
              <a:spcBef>
                <a:spcPts val="0"/>
              </a:spcBef>
              <a:spcAft>
                <a:spcPts val="0"/>
              </a:spcAft>
              <a:buClr>
                <a:srgbClr val="44475B"/>
              </a:buClr>
              <a:buSzPts val="1800"/>
              <a:buChar char="●"/>
            </a:pPr>
            <a:r>
              <a:rPr lang="en">
                <a:solidFill>
                  <a:srgbClr val="44475B"/>
                </a:solidFill>
              </a:rPr>
              <a:t>THE KEY FEATURE HERE IS LIQUIDITY </a:t>
            </a:r>
            <a:endParaRPr>
              <a:solidFill>
                <a:srgbClr val="44475B"/>
              </a:solidFill>
            </a:endParaRPr>
          </a:p>
          <a:p>
            <a:pPr marL="457200" lvl="0" indent="-342900" algn="just" rtl="0">
              <a:lnSpc>
                <a:spcPct val="150000"/>
              </a:lnSpc>
              <a:spcBef>
                <a:spcPts val="0"/>
              </a:spcBef>
              <a:spcAft>
                <a:spcPts val="0"/>
              </a:spcAft>
              <a:buClr>
                <a:srgbClr val="44475B"/>
              </a:buClr>
              <a:buSzPts val="1800"/>
              <a:buChar char="●"/>
            </a:pPr>
            <a:r>
              <a:rPr lang="en">
                <a:solidFill>
                  <a:srgbClr val="44475B"/>
                </a:solidFill>
              </a:rPr>
              <a:t>BUY OR SELL UNITS AT NET ASSET VALUE (“NAV”) RELATED PRICES</a:t>
            </a:r>
            <a:endParaRPr>
              <a:solidFill>
                <a:srgbClr val="44475B"/>
              </a:solidFill>
            </a:endParaRPr>
          </a:p>
          <a:p>
            <a:pPr marL="457200" lvl="0" indent="-342900" algn="just" rtl="0">
              <a:lnSpc>
                <a:spcPct val="150000"/>
              </a:lnSpc>
              <a:spcBef>
                <a:spcPts val="0"/>
              </a:spcBef>
              <a:spcAft>
                <a:spcPts val="0"/>
              </a:spcAft>
              <a:buClr>
                <a:srgbClr val="44475B"/>
              </a:buClr>
              <a:buSzPts val="1800"/>
              <a:buChar char="●"/>
            </a:pPr>
            <a:r>
              <a:rPr lang="en">
                <a:solidFill>
                  <a:srgbClr val="44475B"/>
                </a:solidFill>
              </a:rPr>
              <a:t>APPROXIMATELY 59% ARE OPEN-ENDED FUNDS </a:t>
            </a:r>
            <a:endParaRPr>
              <a:solidFill>
                <a:srgbClr val="44475B"/>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MATURITY PERIOD</a:t>
            </a:r>
            <a:endParaRPr/>
          </a:p>
        </p:txBody>
      </p:sp>
      <p:sp>
        <p:nvSpPr>
          <p:cNvPr id="205" name="Google Shape;205;p2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2000" b="1">
                <a:solidFill>
                  <a:srgbClr val="44475B"/>
                </a:solidFill>
              </a:rPr>
              <a:t>CLOSE-ENDED SCHEME</a:t>
            </a:r>
            <a:endParaRPr sz="2000" b="1">
              <a:solidFill>
                <a:srgbClr val="44475B"/>
              </a:solidFill>
            </a:endParaRPr>
          </a:p>
          <a:p>
            <a:pPr marL="457200" lvl="0" indent="-342900" algn="just" rtl="0">
              <a:lnSpc>
                <a:spcPct val="150000"/>
              </a:lnSpc>
              <a:spcBef>
                <a:spcPts val="1100"/>
              </a:spcBef>
              <a:spcAft>
                <a:spcPts val="0"/>
              </a:spcAft>
              <a:buClr>
                <a:srgbClr val="44475B"/>
              </a:buClr>
              <a:buSzPts val="1800"/>
              <a:buChar char="●"/>
            </a:pPr>
            <a:r>
              <a:rPr lang="en">
                <a:solidFill>
                  <a:srgbClr val="44475B"/>
                </a:solidFill>
              </a:rPr>
              <a:t>HAVE A STIPULATED MATURITY PERIOD</a:t>
            </a:r>
            <a:endParaRPr>
              <a:solidFill>
                <a:srgbClr val="44475B"/>
              </a:solidFill>
            </a:endParaRPr>
          </a:p>
          <a:p>
            <a:pPr marL="457200" lvl="0" indent="-342900" algn="just" rtl="0">
              <a:lnSpc>
                <a:spcPct val="150000"/>
              </a:lnSpc>
              <a:spcBef>
                <a:spcPts val="0"/>
              </a:spcBef>
              <a:spcAft>
                <a:spcPts val="0"/>
              </a:spcAft>
              <a:buClr>
                <a:srgbClr val="44475B"/>
              </a:buClr>
              <a:buSzPts val="1800"/>
              <a:buChar char="●"/>
            </a:pPr>
            <a:r>
              <a:rPr lang="en">
                <a:solidFill>
                  <a:srgbClr val="44475B"/>
                </a:solidFill>
              </a:rPr>
              <a:t>INVESTORS CAN INVEST ONLY DURING THE INITIAL LAUNCH PERIOD</a:t>
            </a:r>
            <a:endParaRPr>
              <a:solidFill>
                <a:srgbClr val="44475B"/>
              </a:solidFill>
            </a:endParaRPr>
          </a:p>
          <a:p>
            <a:pPr marL="457200" lvl="0" indent="-342900" algn="just" rtl="0">
              <a:lnSpc>
                <a:spcPct val="150000"/>
              </a:lnSpc>
              <a:spcBef>
                <a:spcPts val="0"/>
              </a:spcBef>
              <a:spcAft>
                <a:spcPts val="0"/>
              </a:spcAft>
              <a:buClr>
                <a:srgbClr val="44475B"/>
              </a:buClr>
              <a:buSzPts val="1800"/>
              <a:buChar char="●"/>
            </a:pPr>
            <a:r>
              <a:rPr lang="en">
                <a:solidFill>
                  <a:srgbClr val="44475B"/>
                </a:solidFill>
              </a:rPr>
              <a:t>ONCE THE OFFER CLOSES, NO NEW INVESTMENTS WILL BE PERMITTED</a:t>
            </a:r>
            <a:endParaRPr>
              <a:solidFill>
                <a:srgbClr val="44475B"/>
              </a:solidFill>
            </a:endParaRPr>
          </a:p>
          <a:p>
            <a:pPr marL="457200" lvl="0" indent="-342900" algn="just" rtl="0">
              <a:lnSpc>
                <a:spcPct val="150000"/>
              </a:lnSpc>
              <a:spcBef>
                <a:spcPts val="0"/>
              </a:spcBef>
              <a:spcAft>
                <a:spcPts val="0"/>
              </a:spcAft>
              <a:buSzPts val="1800"/>
              <a:buChar char="●"/>
            </a:pPr>
            <a:r>
              <a:rPr lang="en">
                <a:solidFill>
                  <a:srgbClr val="44475B"/>
                </a:solidFill>
              </a:rPr>
              <a:t>MARKET PRICE COULD VARY FROM THE SCHEME’S NAV</a:t>
            </a:r>
            <a:endParaRPr>
              <a:solidFill>
                <a:srgbClr val="44475B"/>
              </a:solidFill>
            </a:endParaRPr>
          </a:p>
          <a:p>
            <a:pPr marL="457200" lvl="0" indent="-342900" algn="just" rtl="0">
              <a:lnSpc>
                <a:spcPct val="150000"/>
              </a:lnSpc>
              <a:spcBef>
                <a:spcPts val="0"/>
              </a:spcBef>
              <a:spcAft>
                <a:spcPts val="0"/>
              </a:spcAft>
              <a:buSzPts val="1800"/>
              <a:buChar char="●"/>
            </a:pPr>
            <a:r>
              <a:rPr lang="en">
                <a:solidFill>
                  <a:srgbClr val="44475B"/>
                </a:solidFill>
              </a:rPr>
              <a:t>SEBI REGULATIONS ENSURE THAT AT LEAST ONE EXIT ROUTE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MATURITY PERIOD</a:t>
            </a:r>
            <a:endParaRPr/>
          </a:p>
        </p:txBody>
      </p:sp>
      <p:sp>
        <p:nvSpPr>
          <p:cNvPr id="211" name="Google Shape;211;p29"/>
          <p:cNvSpPr txBox="1">
            <a:spLocks noGrp="1"/>
          </p:cNvSpPr>
          <p:nvPr>
            <p:ph type="body" idx="1"/>
          </p:nvPr>
        </p:nvSpPr>
        <p:spPr>
          <a:xfrm>
            <a:off x="311700" y="1209025"/>
            <a:ext cx="8520600" cy="33390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2000" b="1"/>
              <a:t>INTERVAL SCHEME</a:t>
            </a:r>
            <a:endParaRPr sz="2000" b="1"/>
          </a:p>
          <a:p>
            <a:pPr marL="457200" lvl="0" indent="-342900" algn="just" rtl="0">
              <a:lnSpc>
                <a:spcPct val="150000"/>
              </a:lnSpc>
              <a:spcBef>
                <a:spcPts val="1900"/>
              </a:spcBef>
              <a:spcAft>
                <a:spcPts val="0"/>
              </a:spcAft>
              <a:buSzPts val="1800"/>
              <a:buChar char="●"/>
            </a:pPr>
            <a:r>
              <a:rPr lang="en">
                <a:solidFill>
                  <a:srgbClr val="44475B"/>
                </a:solidFill>
              </a:rPr>
              <a:t>OPERATES AS A COMBINATION OF OPEN AND CLOSED-ENDED SCHEMES</a:t>
            </a:r>
            <a:endParaRPr>
              <a:solidFill>
                <a:srgbClr val="44475B"/>
              </a:solidFill>
            </a:endParaRPr>
          </a:p>
          <a:p>
            <a:pPr marL="457200" lvl="0" indent="-342900" algn="just" rtl="0">
              <a:lnSpc>
                <a:spcPct val="150000"/>
              </a:lnSpc>
              <a:spcBef>
                <a:spcPts val="0"/>
              </a:spcBef>
              <a:spcAft>
                <a:spcPts val="0"/>
              </a:spcAft>
              <a:buSzPts val="1800"/>
              <a:buChar char="●"/>
            </a:pPr>
            <a:r>
              <a:rPr lang="en">
                <a:solidFill>
                  <a:srgbClr val="44475B"/>
                </a:solidFill>
              </a:rPr>
              <a:t>ALLOWS INVESTORS TO TRADE UNITS AT PREDEFINED INTERVALS</a:t>
            </a:r>
            <a:endParaRPr>
              <a:solidFill>
                <a:srgbClr val="44475B"/>
              </a:solidFill>
            </a:endParaRPr>
          </a:p>
          <a:p>
            <a:pPr marL="457200" lvl="0" indent="-342900" algn="just" rtl="0">
              <a:lnSpc>
                <a:spcPct val="150000"/>
              </a:lnSpc>
              <a:spcBef>
                <a:spcPts val="0"/>
              </a:spcBef>
              <a:spcAft>
                <a:spcPts val="0"/>
              </a:spcAft>
              <a:buSzPts val="1800"/>
              <a:buChar char="●"/>
            </a:pPr>
            <a:r>
              <a:rPr lang="en">
                <a:solidFill>
                  <a:srgbClr val="44475B"/>
                </a:solidFill>
              </a:rPr>
              <a:t>THEY MAY BE TRADED ON THE STOCK EXCHANGE</a:t>
            </a:r>
            <a:endParaRPr>
              <a:solidFill>
                <a:srgbClr val="44475B"/>
              </a:solidFill>
            </a:endParaRPr>
          </a:p>
          <a:p>
            <a:pPr marL="457200" lvl="0" indent="-342900" algn="just" rtl="0">
              <a:lnSpc>
                <a:spcPct val="150000"/>
              </a:lnSpc>
              <a:spcBef>
                <a:spcPts val="0"/>
              </a:spcBef>
              <a:spcAft>
                <a:spcPts val="0"/>
              </a:spcAft>
              <a:buSzPts val="1800"/>
              <a:buChar char="●"/>
            </a:pPr>
            <a:r>
              <a:rPr lang="en">
                <a:solidFill>
                  <a:srgbClr val="44475B"/>
                </a:solidFill>
              </a:rPr>
              <a:t>THEY MAY EVEN BE OPEN FOR SALE OR REDEMPTION DURING PRE-DETERMINED INTERVALS AT NAV RELATED PRICES</a:t>
            </a:r>
            <a:endParaRPr>
              <a:solidFill>
                <a:srgbClr val="44475B"/>
              </a:solidFill>
            </a:endParaRPr>
          </a:p>
          <a:p>
            <a:pPr marL="0" lvl="0" indent="0" algn="just" rtl="0">
              <a:lnSpc>
                <a:spcPct val="150000"/>
              </a:lnSpc>
              <a:spcBef>
                <a:spcPts val="1900"/>
              </a:spcBef>
              <a:spcAft>
                <a:spcPts val="0"/>
              </a:spcAft>
              <a:buNone/>
            </a:pPr>
            <a:endParaRPr sz="2000" b="1"/>
          </a:p>
          <a:p>
            <a:pPr marL="914400" lvl="0" indent="0" algn="just" rtl="0">
              <a:lnSpc>
                <a:spcPct val="150000"/>
              </a:lnSpc>
              <a:spcBef>
                <a:spcPts val="1900"/>
              </a:spcBef>
              <a:spcAft>
                <a:spcPts val="0"/>
              </a:spcAft>
              <a:buNone/>
            </a:pPr>
            <a:endParaRPr sz="1600">
              <a:solidFill>
                <a:srgbClr val="44475B"/>
              </a:solidFill>
            </a:endParaRPr>
          </a:p>
          <a:p>
            <a:pPr marL="914400" lvl="0" indent="0" algn="just" rtl="0">
              <a:lnSpc>
                <a:spcPct val="150000"/>
              </a:lnSpc>
              <a:spcBef>
                <a:spcPts val="1900"/>
              </a:spcBef>
              <a:spcAft>
                <a:spcPts val="1900"/>
              </a:spcAft>
              <a:buNone/>
            </a:pPr>
            <a:endParaRPr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PRINCIPAL INVESTMENTS</a:t>
            </a:r>
            <a:endParaRPr/>
          </a:p>
        </p:txBody>
      </p:sp>
      <p:sp>
        <p:nvSpPr>
          <p:cNvPr id="217" name="Google Shape;217;p3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a:solidFill>
                  <a:srgbClr val="44475B"/>
                </a:solidFill>
              </a:rPr>
              <a:t>CONSIDERING INVESTMENT STRATEGY AND ASSET ALLOCATION, THE SCHEMES ARE BROADLY CLASSIFIED INTO THE FOLLOWING CATEGORIES:</a:t>
            </a:r>
            <a:endParaRPr>
              <a:solidFill>
                <a:srgbClr val="44475B"/>
              </a:solidFill>
            </a:endParaRPr>
          </a:p>
          <a:p>
            <a:pPr marL="457200" lvl="0" indent="-342900" algn="just" rtl="0">
              <a:lnSpc>
                <a:spcPct val="150000"/>
              </a:lnSpc>
              <a:spcBef>
                <a:spcPts val="1900"/>
              </a:spcBef>
              <a:spcAft>
                <a:spcPts val="0"/>
              </a:spcAft>
              <a:buSzPts val="1800"/>
              <a:buChar char="●"/>
            </a:pPr>
            <a:r>
              <a:rPr lang="en">
                <a:solidFill>
                  <a:srgbClr val="44475B"/>
                </a:solidFill>
              </a:rPr>
              <a:t>EQUITY SCHEMES</a:t>
            </a:r>
            <a:endParaRPr>
              <a:solidFill>
                <a:srgbClr val="44475B"/>
              </a:solidFill>
            </a:endParaRPr>
          </a:p>
          <a:p>
            <a:pPr marL="457200" lvl="0" indent="-342900" algn="just" rtl="0">
              <a:lnSpc>
                <a:spcPct val="150000"/>
              </a:lnSpc>
              <a:spcBef>
                <a:spcPts val="0"/>
              </a:spcBef>
              <a:spcAft>
                <a:spcPts val="0"/>
              </a:spcAft>
              <a:buSzPts val="1800"/>
              <a:buChar char="●"/>
            </a:pPr>
            <a:r>
              <a:rPr lang="en">
                <a:solidFill>
                  <a:srgbClr val="44475B"/>
                </a:solidFill>
              </a:rPr>
              <a:t>DEBT SCHEMES</a:t>
            </a:r>
            <a:endParaRPr>
              <a:solidFill>
                <a:srgbClr val="44475B"/>
              </a:solidFill>
            </a:endParaRPr>
          </a:p>
          <a:p>
            <a:pPr marL="457200" lvl="0" indent="-342900" algn="just" rtl="0">
              <a:lnSpc>
                <a:spcPct val="150000"/>
              </a:lnSpc>
              <a:spcBef>
                <a:spcPts val="0"/>
              </a:spcBef>
              <a:spcAft>
                <a:spcPts val="0"/>
              </a:spcAft>
              <a:buSzPts val="1800"/>
              <a:buChar char="●"/>
            </a:pPr>
            <a:r>
              <a:rPr lang="en">
                <a:solidFill>
                  <a:srgbClr val="44475B"/>
                </a:solidFill>
              </a:rPr>
              <a:t>HYBRID SCHEMES</a:t>
            </a:r>
            <a:endParaRPr>
              <a:solidFill>
                <a:srgbClr val="44475B"/>
              </a:solidFill>
            </a:endParaRPr>
          </a:p>
          <a:p>
            <a:pPr marL="457200" lvl="0" indent="-342900" algn="just" rtl="0">
              <a:lnSpc>
                <a:spcPct val="150000"/>
              </a:lnSpc>
              <a:spcBef>
                <a:spcPts val="0"/>
              </a:spcBef>
              <a:spcAft>
                <a:spcPts val="0"/>
              </a:spcAft>
              <a:buSzPts val="1800"/>
              <a:buChar char="●"/>
            </a:pPr>
            <a:r>
              <a:rPr lang="en">
                <a:solidFill>
                  <a:srgbClr val="44475B"/>
                </a:solidFill>
              </a:rPr>
              <a:t>SOLUTION ORIENTED SCHEMES</a:t>
            </a:r>
            <a:endParaRPr>
              <a:solidFill>
                <a:srgbClr val="44475B"/>
              </a:solidFill>
            </a:endParaRPr>
          </a:p>
          <a:p>
            <a:pPr marL="457200" lvl="0" indent="-342900" algn="just" rtl="0">
              <a:lnSpc>
                <a:spcPct val="150000"/>
              </a:lnSpc>
              <a:spcBef>
                <a:spcPts val="0"/>
              </a:spcBef>
              <a:spcAft>
                <a:spcPts val="0"/>
              </a:spcAft>
              <a:buSzPts val="1800"/>
              <a:buChar char="●"/>
            </a:pPr>
            <a:r>
              <a:rPr lang="en">
                <a:solidFill>
                  <a:srgbClr val="44475B"/>
                </a:solidFill>
              </a:rPr>
              <a:t>OTHER SCHEMES</a:t>
            </a:r>
            <a:endParaRPr>
              <a:solidFill>
                <a:srgbClr val="44475B"/>
              </a:solidFill>
            </a:endParaRPr>
          </a:p>
          <a:p>
            <a:pPr marL="457200" lvl="0" indent="0" algn="just" rtl="0">
              <a:lnSpc>
                <a:spcPct val="150000"/>
              </a:lnSpc>
              <a:spcBef>
                <a:spcPts val="1900"/>
              </a:spcBef>
              <a:spcAft>
                <a:spcPts val="0"/>
              </a:spcAft>
              <a:buNone/>
            </a:pPr>
            <a:endParaRPr>
              <a:solidFill>
                <a:srgbClr val="44475B"/>
              </a:solidFill>
            </a:endParaRPr>
          </a:p>
          <a:p>
            <a:pPr marL="0" lvl="0" indent="0" algn="just" rtl="0">
              <a:lnSpc>
                <a:spcPct val="150000"/>
              </a:lnSpc>
              <a:spcBef>
                <a:spcPts val="1900"/>
              </a:spcBef>
              <a:spcAft>
                <a:spcPts val="0"/>
              </a:spcAft>
              <a:buNone/>
            </a:pPr>
            <a:endParaRPr sz="2000" b="1"/>
          </a:p>
          <a:p>
            <a:pPr marL="914400" lvl="0" indent="0" algn="just" rtl="0">
              <a:lnSpc>
                <a:spcPct val="150000"/>
              </a:lnSpc>
              <a:spcBef>
                <a:spcPts val="1900"/>
              </a:spcBef>
              <a:spcAft>
                <a:spcPts val="0"/>
              </a:spcAft>
              <a:buNone/>
            </a:pPr>
            <a:endParaRPr sz="1600">
              <a:solidFill>
                <a:srgbClr val="44475B"/>
              </a:solidFill>
            </a:endParaRPr>
          </a:p>
          <a:p>
            <a:pPr marL="914400" lvl="0" indent="0" algn="just" rtl="0">
              <a:lnSpc>
                <a:spcPct val="150000"/>
              </a:lnSpc>
              <a:spcBef>
                <a:spcPts val="1900"/>
              </a:spcBef>
              <a:spcAft>
                <a:spcPts val="1900"/>
              </a:spcAft>
              <a:buNone/>
            </a:pPr>
            <a:endParaRPr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PRINCIPAL INVESTMENTS</a:t>
            </a:r>
            <a:endParaRPr/>
          </a:p>
        </p:txBody>
      </p:sp>
      <p:sp>
        <p:nvSpPr>
          <p:cNvPr id="223" name="Google Shape;223;p31"/>
          <p:cNvSpPr txBox="1">
            <a:spLocks noGrp="1"/>
          </p:cNvSpPr>
          <p:nvPr>
            <p:ph type="body" idx="1"/>
          </p:nvPr>
        </p:nvSpPr>
        <p:spPr>
          <a:xfrm>
            <a:off x="93050" y="1127875"/>
            <a:ext cx="8520600" cy="33390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endParaRPr sz="2000" b="1"/>
          </a:p>
          <a:p>
            <a:pPr marL="914400" lvl="0" indent="0" algn="just" rtl="0">
              <a:lnSpc>
                <a:spcPct val="150000"/>
              </a:lnSpc>
              <a:spcBef>
                <a:spcPts val="1900"/>
              </a:spcBef>
              <a:spcAft>
                <a:spcPts val="0"/>
              </a:spcAft>
              <a:buNone/>
            </a:pPr>
            <a:endParaRPr sz="1600">
              <a:solidFill>
                <a:srgbClr val="44475B"/>
              </a:solidFill>
            </a:endParaRPr>
          </a:p>
          <a:p>
            <a:pPr marL="914400" lvl="0" indent="0" algn="just" rtl="0">
              <a:lnSpc>
                <a:spcPct val="150000"/>
              </a:lnSpc>
              <a:spcBef>
                <a:spcPts val="1900"/>
              </a:spcBef>
              <a:spcAft>
                <a:spcPts val="1900"/>
              </a:spcAft>
              <a:buNone/>
            </a:pPr>
            <a:endParaRPr b="1"/>
          </a:p>
        </p:txBody>
      </p:sp>
      <p:pic>
        <p:nvPicPr>
          <p:cNvPr id="224" name="Google Shape;224;p31"/>
          <p:cNvPicPr preferRelativeResize="0"/>
          <p:nvPr/>
        </p:nvPicPr>
        <p:blipFill>
          <a:blip r:embed="rId3">
            <a:alphaModFix/>
          </a:blip>
          <a:stretch>
            <a:fillRect/>
          </a:stretch>
        </p:blipFill>
        <p:spPr>
          <a:xfrm>
            <a:off x="1386261" y="1017800"/>
            <a:ext cx="5262464" cy="3402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PRINCIPAL INVESTMENTS</a:t>
            </a:r>
            <a:endParaRPr/>
          </a:p>
        </p:txBody>
      </p:sp>
      <p:sp>
        <p:nvSpPr>
          <p:cNvPr id="230" name="Google Shape;230;p3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2000" b="1"/>
              <a:t>EQUITY SCHEMES</a:t>
            </a:r>
            <a:endParaRPr sz="2000" b="1"/>
          </a:p>
          <a:p>
            <a:pPr marL="457200" lvl="0" indent="-342900" algn="just" rtl="0">
              <a:lnSpc>
                <a:spcPct val="150000"/>
              </a:lnSpc>
              <a:spcBef>
                <a:spcPts val="1900"/>
              </a:spcBef>
              <a:spcAft>
                <a:spcPts val="0"/>
              </a:spcAft>
              <a:buSzPts val="1800"/>
              <a:buChar char="●"/>
            </a:pPr>
            <a:r>
              <a:rPr lang="en">
                <a:solidFill>
                  <a:srgbClr val="44475B"/>
                </a:solidFill>
              </a:rPr>
              <a:t>AT LEAST 65% OF THE SCHEME’S ASSETS MUST BE IN EQUITIES AND ERI</a:t>
            </a:r>
            <a:endParaRPr>
              <a:solidFill>
                <a:srgbClr val="44475B"/>
              </a:solidFill>
            </a:endParaRPr>
          </a:p>
          <a:p>
            <a:pPr marL="457200" lvl="0" indent="-342900" algn="just" rtl="0">
              <a:lnSpc>
                <a:spcPct val="150000"/>
              </a:lnSpc>
              <a:spcBef>
                <a:spcPts val="0"/>
              </a:spcBef>
              <a:spcAft>
                <a:spcPts val="0"/>
              </a:spcAft>
              <a:buSzPts val="1800"/>
              <a:buChar char="●"/>
            </a:pPr>
            <a:r>
              <a:rPr lang="en">
                <a:solidFill>
                  <a:srgbClr val="44475B"/>
                </a:solidFill>
              </a:rPr>
              <a:t>NO INCIDENCE OF LONG TERM CAP-GAINS TAX ON EQUITY FUNDS WHICH ARE HELD FOR AT LEAST 12 MONTHS </a:t>
            </a:r>
            <a:endParaRPr>
              <a:solidFill>
                <a:srgbClr val="44475B"/>
              </a:solidFill>
            </a:endParaRPr>
          </a:p>
          <a:p>
            <a:pPr marL="457200" lvl="0" indent="-342900" algn="just" rtl="0">
              <a:lnSpc>
                <a:spcPct val="150000"/>
              </a:lnSpc>
              <a:spcBef>
                <a:spcPts val="0"/>
              </a:spcBef>
              <a:spcAft>
                <a:spcPts val="0"/>
              </a:spcAft>
              <a:buClr>
                <a:srgbClr val="44475B"/>
              </a:buClr>
              <a:buSzPts val="1800"/>
              <a:buChar char="●"/>
            </a:pPr>
            <a:r>
              <a:rPr lang="en">
                <a:solidFill>
                  <a:srgbClr val="44475B"/>
                </a:solidFill>
              </a:rPr>
              <a:t>BROADLY CLASSIFIED INTO LARGE CAP, MID CAP AND SMALL CAP FUNDS</a:t>
            </a:r>
            <a:endParaRPr>
              <a:solidFill>
                <a:srgbClr val="44475B"/>
              </a:solidFill>
            </a:endParaRPr>
          </a:p>
          <a:p>
            <a:pPr marL="0" lvl="0" indent="0" algn="just" rtl="0">
              <a:lnSpc>
                <a:spcPct val="150000"/>
              </a:lnSpc>
              <a:spcBef>
                <a:spcPts val="1900"/>
              </a:spcBef>
              <a:spcAft>
                <a:spcPts val="0"/>
              </a:spcAft>
              <a:buNone/>
            </a:pPr>
            <a:endParaRPr>
              <a:solidFill>
                <a:srgbClr val="44475B"/>
              </a:solidFill>
            </a:endParaRPr>
          </a:p>
          <a:p>
            <a:pPr marL="0" lvl="0" indent="0" algn="just" rtl="0">
              <a:lnSpc>
                <a:spcPct val="150000"/>
              </a:lnSpc>
              <a:spcBef>
                <a:spcPts val="1900"/>
              </a:spcBef>
              <a:spcAft>
                <a:spcPts val="0"/>
              </a:spcAft>
              <a:buNone/>
            </a:pPr>
            <a:endParaRPr sz="2000" b="1"/>
          </a:p>
          <a:p>
            <a:pPr marL="914400" lvl="0" indent="0" algn="just" rtl="0">
              <a:lnSpc>
                <a:spcPct val="150000"/>
              </a:lnSpc>
              <a:spcBef>
                <a:spcPts val="1900"/>
              </a:spcBef>
              <a:spcAft>
                <a:spcPts val="0"/>
              </a:spcAft>
              <a:buNone/>
            </a:pPr>
            <a:endParaRPr sz="1600">
              <a:solidFill>
                <a:srgbClr val="44475B"/>
              </a:solidFill>
            </a:endParaRPr>
          </a:p>
          <a:p>
            <a:pPr marL="914400" lvl="0" indent="0" algn="just" rtl="0">
              <a:lnSpc>
                <a:spcPct val="150000"/>
              </a:lnSpc>
              <a:spcBef>
                <a:spcPts val="1900"/>
              </a:spcBef>
              <a:spcAft>
                <a:spcPts val="1900"/>
              </a:spcAft>
              <a:buNone/>
            </a:pP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460" y="1848534"/>
            <a:ext cx="9505813" cy="1348575"/>
          </a:xfrm>
        </p:spPr>
        <p:txBody>
          <a:bodyPr/>
          <a:lstStyle/>
          <a:p>
            <a:r>
              <a:rPr lang="en-IN" sz="2500" dirty="0"/>
              <a:t>CURRENT SCENARIO OF INDIAN MUTUAL FUNDS INDUSTRY</a:t>
            </a:r>
          </a:p>
        </p:txBody>
      </p:sp>
    </p:spTree>
    <p:extLst>
      <p:ext uri="{BB962C8B-B14F-4D97-AF65-F5344CB8AC3E}">
        <p14:creationId xmlns:p14="http://schemas.microsoft.com/office/powerpoint/2010/main" val="1012371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PRINCIPAL INVESTMENTS</a:t>
            </a:r>
            <a:endParaRPr/>
          </a:p>
        </p:txBody>
      </p:sp>
      <p:sp>
        <p:nvSpPr>
          <p:cNvPr id="236" name="Google Shape;236;p3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2000" b="1"/>
              <a:t>TOP PERFORMING EQUITY SCHEMES IN INDIA (GROWW)</a:t>
            </a:r>
            <a:endParaRPr>
              <a:solidFill>
                <a:srgbClr val="44475B"/>
              </a:solidFill>
            </a:endParaRPr>
          </a:p>
          <a:p>
            <a:pPr marL="0" lvl="0" indent="0" algn="just" rtl="0">
              <a:lnSpc>
                <a:spcPct val="150000"/>
              </a:lnSpc>
              <a:spcBef>
                <a:spcPts val="1900"/>
              </a:spcBef>
              <a:spcAft>
                <a:spcPts val="0"/>
              </a:spcAft>
              <a:buNone/>
            </a:pPr>
            <a:endParaRPr>
              <a:solidFill>
                <a:srgbClr val="44475B"/>
              </a:solidFill>
            </a:endParaRPr>
          </a:p>
          <a:p>
            <a:pPr marL="0" lvl="0" indent="0" algn="just" rtl="0">
              <a:lnSpc>
                <a:spcPct val="150000"/>
              </a:lnSpc>
              <a:spcBef>
                <a:spcPts val="1900"/>
              </a:spcBef>
              <a:spcAft>
                <a:spcPts val="0"/>
              </a:spcAft>
              <a:buNone/>
            </a:pPr>
            <a:endParaRPr sz="2000" b="1"/>
          </a:p>
          <a:p>
            <a:pPr marL="914400" lvl="0" indent="0" algn="just" rtl="0">
              <a:lnSpc>
                <a:spcPct val="150000"/>
              </a:lnSpc>
              <a:spcBef>
                <a:spcPts val="1900"/>
              </a:spcBef>
              <a:spcAft>
                <a:spcPts val="0"/>
              </a:spcAft>
              <a:buNone/>
            </a:pPr>
            <a:endParaRPr sz="1600">
              <a:solidFill>
                <a:srgbClr val="44475B"/>
              </a:solidFill>
            </a:endParaRPr>
          </a:p>
          <a:p>
            <a:pPr marL="914400" lvl="0" indent="0" algn="just" rtl="0">
              <a:lnSpc>
                <a:spcPct val="150000"/>
              </a:lnSpc>
              <a:spcBef>
                <a:spcPts val="1900"/>
              </a:spcBef>
              <a:spcAft>
                <a:spcPts val="1900"/>
              </a:spcAft>
              <a:buNone/>
            </a:pPr>
            <a:endParaRPr b="1"/>
          </a:p>
        </p:txBody>
      </p:sp>
      <p:pic>
        <p:nvPicPr>
          <p:cNvPr id="237" name="Google Shape;237;p33"/>
          <p:cNvPicPr preferRelativeResize="0"/>
          <p:nvPr/>
        </p:nvPicPr>
        <p:blipFill>
          <a:blip r:embed="rId3">
            <a:alphaModFix/>
          </a:blip>
          <a:stretch>
            <a:fillRect/>
          </a:stretch>
        </p:blipFill>
        <p:spPr>
          <a:xfrm>
            <a:off x="627705" y="1847675"/>
            <a:ext cx="5636550" cy="2933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PRINCIPAL INVESTMENTS</a:t>
            </a:r>
            <a:endParaRPr/>
          </a:p>
        </p:txBody>
      </p:sp>
      <p:sp>
        <p:nvSpPr>
          <p:cNvPr id="243" name="Google Shape;243;p34"/>
          <p:cNvSpPr txBox="1">
            <a:spLocks noGrp="1"/>
          </p:cNvSpPr>
          <p:nvPr>
            <p:ph type="body" idx="1"/>
          </p:nvPr>
        </p:nvSpPr>
        <p:spPr>
          <a:xfrm>
            <a:off x="311700" y="1017800"/>
            <a:ext cx="8520600" cy="33390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2000" b="1" dirty="0"/>
              <a:t>DEBT SCHEMES</a:t>
            </a:r>
            <a:endParaRPr sz="2000" b="1" dirty="0"/>
          </a:p>
          <a:p>
            <a:pPr marL="457200" lvl="0" indent="-342900" algn="just" rtl="0">
              <a:lnSpc>
                <a:spcPct val="150000"/>
              </a:lnSpc>
              <a:spcBef>
                <a:spcPts val="1900"/>
              </a:spcBef>
              <a:spcAft>
                <a:spcPts val="0"/>
              </a:spcAft>
              <a:buClr>
                <a:srgbClr val="44475B"/>
              </a:buClr>
              <a:buSzPts val="1800"/>
              <a:buChar char="●"/>
            </a:pPr>
            <a:r>
              <a:rPr lang="en" dirty="0">
                <a:solidFill>
                  <a:srgbClr val="44475B"/>
                </a:solidFill>
              </a:rPr>
              <a:t>THESE SCHEMES INVEST IN SECURITIES WHICH GENERATE FIXED INCOME DEBT AND MONEY MARKET INSTRUMENTS</a:t>
            </a:r>
            <a:endParaRPr dirty="0">
              <a:solidFill>
                <a:srgbClr val="44475B"/>
              </a:solidFill>
            </a:endParaRPr>
          </a:p>
          <a:p>
            <a:pPr marL="457200" lvl="0" indent="-342900" algn="just" rtl="0">
              <a:lnSpc>
                <a:spcPct val="150000"/>
              </a:lnSpc>
              <a:spcBef>
                <a:spcPts val="0"/>
              </a:spcBef>
              <a:spcAft>
                <a:spcPts val="0"/>
              </a:spcAft>
              <a:buClr>
                <a:srgbClr val="44475B"/>
              </a:buClr>
              <a:buSzPts val="1800"/>
              <a:buChar char="●"/>
            </a:pPr>
            <a:r>
              <a:rPr lang="en" dirty="0">
                <a:solidFill>
                  <a:srgbClr val="44475B"/>
                </a:solidFill>
              </a:rPr>
              <a:t>ALL THESE INSTRUMENTS HAVE A PRE-DECIDED MATURITY DATE AND INTEREST RATE </a:t>
            </a:r>
            <a:endParaRPr dirty="0">
              <a:solidFill>
                <a:srgbClr val="44475B"/>
              </a:solidFill>
            </a:endParaRPr>
          </a:p>
          <a:p>
            <a:pPr marL="457200" lvl="0" indent="-342900" algn="just" rtl="0">
              <a:lnSpc>
                <a:spcPct val="150000"/>
              </a:lnSpc>
              <a:spcBef>
                <a:spcPts val="0"/>
              </a:spcBef>
              <a:spcAft>
                <a:spcPts val="0"/>
              </a:spcAft>
              <a:buClr>
                <a:srgbClr val="44475B"/>
              </a:buClr>
              <a:buSzPts val="1800"/>
              <a:buChar char="●"/>
            </a:pPr>
            <a:r>
              <a:rPr lang="en" dirty="0">
                <a:solidFill>
                  <a:srgbClr val="44475B"/>
                </a:solidFill>
              </a:rPr>
              <a:t>DEBT SECURITIES ARE CONSIDERED TO BE LOW-RISK VEHICLES</a:t>
            </a:r>
            <a:endParaRPr dirty="0">
              <a:solidFill>
                <a:srgbClr val="44475B"/>
              </a:solidFill>
            </a:endParaRPr>
          </a:p>
          <a:p>
            <a:pPr marL="0" lvl="0" indent="0" algn="just" rtl="0">
              <a:lnSpc>
                <a:spcPct val="150000"/>
              </a:lnSpc>
              <a:spcBef>
                <a:spcPts val="1900"/>
              </a:spcBef>
              <a:spcAft>
                <a:spcPts val="0"/>
              </a:spcAft>
              <a:buNone/>
            </a:pPr>
            <a:endParaRPr dirty="0">
              <a:solidFill>
                <a:srgbClr val="44475B"/>
              </a:solidFill>
            </a:endParaRPr>
          </a:p>
          <a:p>
            <a:pPr marL="0" lvl="0" indent="0" algn="just" rtl="0">
              <a:lnSpc>
                <a:spcPct val="150000"/>
              </a:lnSpc>
              <a:spcBef>
                <a:spcPts val="1900"/>
              </a:spcBef>
              <a:spcAft>
                <a:spcPts val="0"/>
              </a:spcAft>
              <a:buNone/>
            </a:pPr>
            <a:endParaRPr sz="2000" b="1" dirty="0"/>
          </a:p>
          <a:p>
            <a:pPr marL="914400" lvl="0" indent="0" algn="just" rtl="0">
              <a:lnSpc>
                <a:spcPct val="150000"/>
              </a:lnSpc>
              <a:spcBef>
                <a:spcPts val="1900"/>
              </a:spcBef>
              <a:spcAft>
                <a:spcPts val="0"/>
              </a:spcAft>
              <a:buNone/>
            </a:pPr>
            <a:endParaRPr sz="1600" dirty="0">
              <a:solidFill>
                <a:srgbClr val="44475B"/>
              </a:solidFill>
            </a:endParaRPr>
          </a:p>
          <a:p>
            <a:pPr marL="914400" lvl="0" indent="0" algn="just" rtl="0">
              <a:lnSpc>
                <a:spcPct val="150000"/>
              </a:lnSpc>
              <a:spcBef>
                <a:spcPts val="1900"/>
              </a:spcBef>
              <a:spcAft>
                <a:spcPts val="1900"/>
              </a:spcAft>
              <a:buNone/>
            </a:pPr>
            <a:endParaRPr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PRINCIPAL INVESTMENTS</a:t>
            </a:r>
            <a:endParaRPr/>
          </a:p>
        </p:txBody>
      </p:sp>
      <p:sp>
        <p:nvSpPr>
          <p:cNvPr id="249" name="Google Shape;249;p3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2000" b="1" dirty="0"/>
              <a:t>TOP PERFORMING DEBT SCHEMES IN INDIA (GROWW)</a:t>
            </a:r>
            <a:endParaRPr dirty="0">
              <a:solidFill>
                <a:srgbClr val="44475B"/>
              </a:solidFill>
            </a:endParaRPr>
          </a:p>
          <a:p>
            <a:pPr marL="0" lvl="0" indent="0" algn="just" rtl="0">
              <a:lnSpc>
                <a:spcPct val="150000"/>
              </a:lnSpc>
              <a:spcBef>
                <a:spcPts val="1900"/>
              </a:spcBef>
              <a:spcAft>
                <a:spcPts val="0"/>
              </a:spcAft>
              <a:buNone/>
            </a:pPr>
            <a:endParaRPr dirty="0">
              <a:solidFill>
                <a:srgbClr val="44475B"/>
              </a:solidFill>
            </a:endParaRPr>
          </a:p>
          <a:p>
            <a:pPr marL="0" lvl="0" indent="0" algn="just" rtl="0">
              <a:lnSpc>
                <a:spcPct val="150000"/>
              </a:lnSpc>
              <a:spcBef>
                <a:spcPts val="1900"/>
              </a:spcBef>
              <a:spcAft>
                <a:spcPts val="0"/>
              </a:spcAft>
              <a:buNone/>
            </a:pPr>
            <a:endParaRPr sz="2000" b="1" dirty="0"/>
          </a:p>
          <a:p>
            <a:pPr marL="914400" lvl="0" indent="0" algn="just" rtl="0">
              <a:lnSpc>
                <a:spcPct val="150000"/>
              </a:lnSpc>
              <a:spcBef>
                <a:spcPts val="1900"/>
              </a:spcBef>
              <a:spcAft>
                <a:spcPts val="0"/>
              </a:spcAft>
              <a:buNone/>
            </a:pPr>
            <a:endParaRPr sz="1600" dirty="0">
              <a:solidFill>
                <a:srgbClr val="44475B"/>
              </a:solidFill>
            </a:endParaRPr>
          </a:p>
          <a:p>
            <a:pPr marL="914400" lvl="0" indent="0" algn="just" rtl="0">
              <a:lnSpc>
                <a:spcPct val="150000"/>
              </a:lnSpc>
              <a:spcBef>
                <a:spcPts val="1900"/>
              </a:spcBef>
              <a:spcAft>
                <a:spcPts val="1900"/>
              </a:spcAft>
              <a:buNone/>
            </a:pPr>
            <a:endParaRPr b="1" dirty="0"/>
          </a:p>
        </p:txBody>
      </p:sp>
      <p:pic>
        <p:nvPicPr>
          <p:cNvPr id="250" name="Google Shape;250;p35"/>
          <p:cNvPicPr preferRelativeResize="0"/>
          <p:nvPr/>
        </p:nvPicPr>
        <p:blipFill rotWithShape="1">
          <a:blip r:embed="rId3">
            <a:alphaModFix/>
          </a:blip>
          <a:srcRect l="2426" r="2416"/>
          <a:stretch/>
        </p:blipFill>
        <p:spPr>
          <a:xfrm>
            <a:off x="613850" y="1847675"/>
            <a:ext cx="5636550" cy="2933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PRINCIPAL INVESTMENTS</a:t>
            </a:r>
            <a:endParaRPr/>
          </a:p>
        </p:txBody>
      </p:sp>
      <p:sp>
        <p:nvSpPr>
          <p:cNvPr id="256" name="Google Shape;256;p36"/>
          <p:cNvSpPr txBox="1">
            <a:spLocks noGrp="1"/>
          </p:cNvSpPr>
          <p:nvPr>
            <p:ph type="body" idx="1"/>
          </p:nvPr>
        </p:nvSpPr>
        <p:spPr>
          <a:xfrm>
            <a:off x="242455" y="1017800"/>
            <a:ext cx="8589845" cy="3551075"/>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2000" b="1" dirty="0"/>
              <a:t>HYBRID SCHEMES</a:t>
            </a:r>
            <a:endParaRPr sz="2000" b="1" dirty="0"/>
          </a:p>
          <a:p>
            <a:pPr marL="457200" lvl="0" indent="-342900" algn="just" rtl="0">
              <a:lnSpc>
                <a:spcPct val="150000"/>
              </a:lnSpc>
              <a:spcBef>
                <a:spcPts val="1900"/>
              </a:spcBef>
              <a:spcAft>
                <a:spcPts val="0"/>
              </a:spcAft>
              <a:buClr>
                <a:srgbClr val="44475B"/>
              </a:buClr>
              <a:buSzPts val="1800"/>
              <a:buChar char="●"/>
            </a:pPr>
            <a:r>
              <a:rPr lang="en" dirty="0">
                <a:solidFill>
                  <a:srgbClr val="44475B"/>
                </a:solidFill>
              </a:rPr>
              <a:t>HYBRID FUNDS ARE A COMBINATION OF EQUITY AND DEBT INVESTMENTS </a:t>
            </a:r>
            <a:endParaRPr dirty="0">
              <a:solidFill>
                <a:srgbClr val="44475B"/>
              </a:solidFill>
            </a:endParaRPr>
          </a:p>
          <a:p>
            <a:pPr marL="457200" lvl="0" indent="-342900" algn="just" rtl="0">
              <a:lnSpc>
                <a:spcPct val="150000"/>
              </a:lnSpc>
              <a:spcBef>
                <a:spcPts val="0"/>
              </a:spcBef>
              <a:spcAft>
                <a:spcPts val="0"/>
              </a:spcAft>
              <a:buClr>
                <a:srgbClr val="44475B"/>
              </a:buClr>
              <a:buSzPts val="1800"/>
              <a:buChar char="●"/>
            </a:pPr>
            <a:r>
              <a:rPr lang="en" dirty="0">
                <a:solidFill>
                  <a:srgbClr val="44475B"/>
                </a:solidFill>
              </a:rPr>
              <a:t>A BALANCED PORTFOLIO TO OFFER REGULAR INCOME TO ITS INVESTORS ALONG WITH CAPITAL APPRECIATION IN THE LONG-TERM</a:t>
            </a:r>
            <a:endParaRPr dirty="0">
              <a:solidFill>
                <a:srgbClr val="44475B"/>
              </a:solidFill>
            </a:endParaRPr>
          </a:p>
          <a:p>
            <a:pPr marL="457200" lvl="0" indent="-342900" algn="just" rtl="0">
              <a:lnSpc>
                <a:spcPct val="150000"/>
              </a:lnSpc>
              <a:spcBef>
                <a:spcPts val="0"/>
              </a:spcBef>
              <a:spcAft>
                <a:spcPts val="0"/>
              </a:spcAft>
              <a:buClr>
                <a:srgbClr val="44475B"/>
              </a:buClr>
              <a:buSzPts val="1800"/>
              <a:buChar char="●"/>
            </a:pPr>
            <a:r>
              <a:rPr lang="en" dirty="0">
                <a:solidFill>
                  <a:srgbClr val="44475B"/>
                </a:solidFill>
              </a:rPr>
              <a:t>RISKIER THAN DEBT FUNDS BUT SAFER THAN EQUITY FUNDS,</a:t>
            </a:r>
            <a:endParaRPr dirty="0">
              <a:solidFill>
                <a:srgbClr val="44475B"/>
              </a:solidFill>
            </a:endParaRPr>
          </a:p>
          <a:p>
            <a:pPr marL="457200" lvl="0" indent="-342900" algn="just" rtl="0">
              <a:lnSpc>
                <a:spcPct val="150000"/>
              </a:lnSpc>
              <a:spcBef>
                <a:spcPts val="0"/>
              </a:spcBef>
              <a:spcAft>
                <a:spcPts val="0"/>
              </a:spcAft>
              <a:buClr>
                <a:srgbClr val="44475B"/>
              </a:buClr>
              <a:buSzPts val="1800"/>
              <a:buChar char="●"/>
            </a:pPr>
            <a:r>
              <a:rPr lang="en" dirty="0">
                <a:solidFill>
                  <a:srgbClr val="44475B"/>
                </a:solidFill>
              </a:rPr>
              <a:t>OFFER BETTER RETURNS THAN DEBT FUNDS AND ARE PREFERRED BY MANY LOW-RISK INVESTORS</a:t>
            </a:r>
            <a:endParaRPr dirty="0">
              <a:solidFill>
                <a:srgbClr val="44475B"/>
              </a:solidFill>
            </a:endParaRPr>
          </a:p>
          <a:p>
            <a:pPr marL="457200" lvl="0" indent="-342900" algn="just" rtl="0">
              <a:lnSpc>
                <a:spcPct val="150000"/>
              </a:lnSpc>
              <a:spcBef>
                <a:spcPts val="0"/>
              </a:spcBef>
              <a:spcAft>
                <a:spcPts val="0"/>
              </a:spcAft>
              <a:buClr>
                <a:srgbClr val="44475B"/>
              </a:buClr>
              <a:buSzPts val="1800"/>
              <a:buChar char="●"/>
            </a:pPr>
            <a:r>
              <a:rPr lang="en" dirty="0">
                <a:solidFill>
                  <a:srgbClr val="44475B"/>
                </a:solidFill>
              </a:rPr>
              <a:t>THE FUNDS ARE GENERALLY ACTIVE IN NATURE</a:t>
            </a:r>
            <a:endParaRPr sz="1600" dirty="0">
              <a:solidFill>
                <a:srgbClr val="44475B"/>
              </a:solidFill>
            </a:endParaRPr>
          </a:p>
          <a:p>
            <a:pPr marL="914400" lvl="0" indent="0" algn="just" rtl="0">
              <a:lnSpc>
                <a:spcPct val="150000"/>
              </a:lnSpc>
              <a:spcBef>
                <a:spcPts val="1900"/>
              </a:spcBef>
              <a:spcAft>
                <a:spcPts val="1900"/>
              </a:spcAft>
              <a:buNone/>
            </a:pPr>
            <a:endParaRPr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PRINCIPAL INVESTMENTS</a:t>
            </a:r>
            <a:endParaRPr/>
          </a:p>
        </p:txBody>
      </p:sp>
      <p:sp>
        <p:nvSpPr>
          <p:cNvPr id="262" name="Google Shape;262;p3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2000" b="1"/>
              <a:t>TOP PERFORMING HYBRID SCHEMES IN INDIA (GROWW)</a:t>
            </a:r>
            <a:endParaRPr>
              <a:solidFill>
                <a:srgbClr val="44475B"/>
              </a:solidFill>
            </a:endParaRPr>
          </a:p>
          <a:p>
            <a:pPr marL="0" lvl="0" indent="0" algn="just" rtl="0">
              <a:lnSpc>
                <a:spcPct val="150000"/>
              </a:lnSpc>
              <a:spcBef>
                <a:spcPts val="1900"/>
              </a:spcBef>
              <a:spcAft>
                <a:spcPts val="0"/>
              </a:spcAft>
              <a:buNone/>
            </a:pPr>
            <a:endParaRPr>
              <a:solidFill>
                <a:srgbClr val="44475B"/>
              </a:solidFill>
            </a:endParaRPr>
          </a:p>
          <a:p>
            <a:pPr marL="0" lvl="0" indent="0" algn="just" rtl="0">
              <a:lnSpc>
                <a:spcPct val="150000"/>
              </a:lnSpc>
              <a:spcBef>
                <a:spcPts val="1900"/>
              </a:spcBef>
              <a:spcAft>
                <a:spcPts val="0"/>
              </a:spcAft>
              <a:buNone/>
            </a:pPr>
            <a:endParaRPr sz="2000" b="1"/>
          </a:p>
          <a:p>
            <a:pPr marL="914400" lvl="0" indent="0" algn="just" rtl="0">
              <a:lnSpc>
                <a:spcPct val="150000"/>
              </a:lnSpc>
              <a:spcBef>
                <a:spcPts val="1900"/>
              </a:spcBef>
              <a:spcAft>
                <a:spcPts val="0"/>
              </a:spcAft>
              <a:buNone/>
            </a:pPr>
            <a:endParaRPr sz="1600">
              <a:solidFill>
                <a:srgbClr val="44475B"/>
              </a:solidFill>
            </a:endParaRPr>
          </a:p>
          <a:p>
            <a:pPr marL="914400" lvl="0" indent="0" algn="just" rtl="0">
              <a:lnSpc>
                <a:spcPct val="150000"/>
              </a:lnSpc>
              <a:spcBef>
                <a:spcPts val="1900"/>
              </a:spcBef>
              <a:spcAft>
                <a:spcPts val="1900"/>
              </a:spcAft>
              <a:buNone/>
            </a:pPr>
            <a:endParaRPr b="1"/>
          </a:p>
        </p:txBody>
      </p:sp>
      <p:pic>
        <p:nvPicPr>
          <p:cNvPr id="263" name="Google Shape;263;p37"/>
          <p:cNvPicPr preferRelativeResize="0"/>
          <p:nvPr/>
        </p:nvPicPr>
        <p:blipFill rotWithShape="1">
          <a:blip r:embed="rId3">
            <a:alphaModFix/>
          </a:blip>
          <a:srcRect t="436" b="436"/>
          <a:stretch/>
        </p:blipFill>
        <p:spPr>
          <a:xfrm>
            <a:off x="634632" y="1847675"/>
            <a:ext cx="5636551" cy="29332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SBI MAGNUM EQUITY ESG FUND: ANALYSIS</a:t>
            </a:r>
            <a:endParaRPr/>
          </a:p>
        </p:txBody>
      </p:sp>
      <p:sp>
        <p:nvSpPr>
          <p:cNvPr id="269" name="Google Shape;269;p38"/>
          <p:cNvSpPr txBox="1">
            <a:spLocks noGrp="1"/>
          </p:cNvSpPr>
          <p:nvPr>
            <p:ph type="body" idx="1"/>
          </p:nvPr>
        </p:nvSpPr>
        <p:spPr>
          <a:xfrm>
            <a:off x="0" y="1229875"/>
            <a:ext cx="8832300" cy="33390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endParaRPr>
              <a:solidFill>
                <a:srgbClr val="44475B"/>
              </a:solidFill>
            </a:endParaRPr>
          </a:p>
          <a:p>
            <a:pPr marL="0" lvl="0" indent="0" algn="just" rtl="0">
              <a:lnSpc>
                <a:spcPct val="150000"/>
              </a:lnSpc>
              <a:spcBef>
                <a:spcPts val="1900"/>
              </a:spcBef>
              <a:spcAft>
                <a:spcPts val="0"/>
              </a:spcAft>
              <a:buNone/>
            </a:pPr>
            <a:endParaRPr>
              <a:solidFill>
                <a:srgbClr val="44475B"/>
              </a:solidFill>
            </a:endParaRPr>
          </a:p>
          <a:p>
            <a:pPr marL="0" lvl="0" indent="0" algn="just" rtl="0">
              <a:lnSpc>
                <a:spcPct val="150000"/>
              </a:lnSpc>
              <a:spcBef>
                <a:spcPts val="1900"/>
              </a:spcBef>
              <a:spcAft>
                <a:spcPts val="0"/>
              </a:spcAft>
              <a:buNone/>
            </a:pPr>
            <a:endParaRPr sz="2000" b="1"/>
          </a:p>
          <a:p>
            <a:pPr marL="914400" lvl="0" indent="0" algn="just" rtl="0">
              <a:lnSpc>
                <a:spcPct val="150000"/>
              </a:lnSpc>
              <a:spcBef>
                <a:spcPts val="1900"/>
              </a:spcBef>
              <a:spcAft>
                <a:spcPts val="0"/>
              </a:spcAft>
              <a:buNone/>
            </a:pPr>
            <a:endParaRPr sz="1600">
              <a:solidFill>
                <a:srgbClr val="44475B"/>
              </a:solidFill>
            </a:endParaRPr>
          </a:p>
          <a:p>
            <a:pPr marL="914400" lvl="0" indent="0" algn="just" rtl="0">
              <a:lnSpc>
                <a:spcPct val="150000"/>
              </a:lnSpc>
              <a:spcBef>
                <a:spcPts val="1900"/>
              </a:spcBef>
              <a:spcAft>
                <a:spcPts val="1900"/>
              </a:spcAft>
              <a:buNone/>
            </a:pPr>
            <a:endParaRPr b="1"/>
          </a:p>
        </p:txBody>
      </p:sp>
      <p:pic>
        <p:nvPicPr>
          <p:cNvPr id="270" name="Google Shape;270;p38"/>
          <p:cNvPicPr preferRelativeResize="0"/>
          <p:nvPr/>
        </p:nvPicPr>
        <p:blipFill>
          <a:blip r:embed="rId3">
            <a:alphaModFix/>
          </a:blip>
          <a:stretch>
            <a:fillRect/>
          </a:stretch>
        </p:blipFill>
        <p:spPr>
          <a:xfrm>
            <a:off x="1178720" y="1096133"/>
            <a:ext cx="6792517" cy="2793422"/>
          </a:xfrm>
          <a:prstGeom prst="rect">
            <a:avLst/>
          </a:prstGeom>
          <a:noFill/>
          <a:ln>
            <a:noFill/>
          </a:ln>
        </p:spPr>
      </p:pic>
      <p:sp>
        <p:nvSpPr>
          <p:cNvPr id="2" name="TextBox 1">
            <a:extLst>
              <a:ext uri="{FF2B5EF4-FFF2-40B4-BE49-F238E27FC236}">
                <a16:creationId xmlns:a16="http://schemas.microsoft.com/office/drawing/2014/main" id="{F0D8F43A-0EBD-40E6-ACF7-9463D5DCF1E4}"/>
              </a:ext>
            </a:extLst>
          </p:cNvPr>
          <p:cNvSpPr txBox="1"/>
          <p:nvPr/>
        </p:nvSpPr>
        <p:spPr>
          <a:xfrm>
            <a:off x="3206352" y="3938586"/>
            <a:ext cx="274319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 b="1" i="1" dirty="0"/>
              <a:t>Source: SBI</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SBI MAGNUM EQUITY ESG FUND: ANALYSIS</a:t>
            </a:r>
            <a:endParaRPr/>
          </a:p>
        </p:txBody>
      </p:sp>
      <p:sp>
        <p:nvSpPr>
          <p:cNvPr id="269" name="Google Shape;269;p38"/>
          <p:cNvSpPr txBox="1">
            <a:spLocks noGrp="1"/>
          </p:cNvSpPr>
          <p:nvPr>
            <p:ph type="body" idx="1"/>
          </p:nvPr>
        </p:nvSpPr>
        <p:spPr>
          <a:xfrm>
            <a:off x="0" y="1229875"/>
            <a:ext cx="8832300" cy="33390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endParaRPr>
              <a:solidFill>
                <a:srgbClr val="44475B"/>
              </a:solidFill>
            </a:endParaRPr>
          </a:p>
          <a:p>
            <a:pPr marL="0" lvl="0" indent="0" algn="just" rtl="0">
              <a:lnSpc>
                <a:spcPct val="150000"/>
              </a:lnSpc>
              <a:spcBef>
                <a:spcPts val="1900"/>
              </a:spcBef>
              <a:spcAft>
                <a:spcPts val="0"/>
              </a:spcAft>
              <a:buNone/>
            </a:pPr>
            <a:endParaRPr>
              <a:solidFill>
                <a:srgbClr val="44475B"/>
              </a:solidFill>
            </a:endParaRPr>
          </a:p>
          <a:p>
            <a:pPr marL="0" lvl="0" indent="0" algn="just" rtl="0">
              <a:lnSpc>
                <a:spcPct val="150000"/>
              </a:lnSpc>
              <a:spcBef>
                <a:spcPts val="1900"/>
              </a:spcBef>
              <a:spcAft>
                <a:spcPts val="0"/>
              </a:spcAft>
              <a:buNone/>
            </a:pPr>
            <a:endParaRPr sz="2000" b="1"/>
          </a:p>
          <a:p>
            <a:pPr marL="914400" lvl="0" indent="0" algn="just" rtl="0">
              <a:lnSpc>
                <a:spcPct val="150000"/>
              </a:lnSpc>
              <a:spcBef>
                <a:spcPts val="1900"/>
              </a:spcBef>
              <a:spcAft>
                <a:spcPts val="0"/>
              </a:spcAft>
              <a:buNone/>
            </a:pPr>
            <a:endParaRPr sz="1600">
              <a:solidFill>
                <a:srgbClr val="44475B"/>
              </a:solidFill>
            </a:endParaRPr>
          </a:p>
          <a:p>
            <a:pPr marL="914400" lvl="0" indent="0" algn="just" rtl="0">
              <a:lnSpc>
                <a:spcPct val="150000"/>
              </a:lnSpc>
              <a:spcBef>
                <a:spcPts val="1900"/>
              </a:spcBef>
              <a:spcAft>
                <a:spcPts val="1900"/>
              </a:spcAft>
              <a:buNone/>
            </a:pPr>
            <a:endParaRPr b="1"/>
          </a:p>
        </p:txBody>
      </p:sp>
      <p:pic>
        <p:nvPicPr>
          <p:cNvPr id="2" name="Picture 2" descr="Chart, line chart&#10;&#10;Description automatically generated">
            <a:extLst>
              <a:ext uri="{FF2B5EF4-FFF2-40B4-BE49-F238E27FC236}">
                <a16:creationId xmlns:a16="http://schemas.microsoft.com/office/drawing/2014/main" id="{D43E3FE3-F0CE-4CD7-850F-3AD447B37B00}"/>
              </a:ext>
            </a:extLst>
          </p:cNvPr>
          <p:cNvPicPr>
            <a:picLocks noChangeAspect="1"/>
          </p:cNvPicPr>
          <p:nvPr/>
        </p:nvPicPr>
        <p:blipFill>
          <a:blip r:embed="rId3"/>
          <a:stretch>
            <a:fillRect/>
          </a:stretch>
        </p:blipFill>
        <p:spPr>
          <a:xfrm>
            <a:off x="1051322" y="1052230"/>
            <a:ext cx="7047308" cy="2789009"/>
          </a:xfrm>
          <a:prstGeom prst="rect">
            <a:avLst/>
          </a:prstGeom>
        </p:spPr>
      </p:pic>
      <p:sp>
        <p:nvSpPr>
          <p:cNvPr id="3" name="TextBox 2">
            <a:extLst>
              <a:ext uri="{FF2B5EF4-FFF2-40B4-BE49-F238E27FC236}">
                <a16:creationId xmlns:a16="http://schemas.microsoft.com/office/drawing/2014/main" id="{7FAB9E00-F335-4AFE-998F-CD7CD488FE49}"/>
              </a:ext>
            </a:extLst>
          </p:cNvPr>
          <p:cNvSpPr txBox="1"/>
          <p:nvPr/>
        </p:nvSpPr>
        <p:spPr>
          <a:xfrm>
            <a:off x="3206352" y="3789758"/>
            <a:ext cx="274319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 b="1" i="1" dirty="0"/>
              <a:t>Source: Money Control</a:t>
            </a:r>
            <a:endParaRPr lang="en-US"/>
          </a:p>
        </p:txBody>
      </p:sp>
    </p:spTree>
    <p:extLst>
      <p:ext uri="{BB962C8B-B14F-4D97-AF65-F5344CB8AC3E}">
        <p14:creationId xmlns:p14="http://schemas.microsoft.com/office/powerpoint/2010/main" val="1958927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SBI MAGNUM EQUITY ESG FUND: ANALYSIS</a:t>
            </a:r>
            <a:endParaRPr/>
          </a:p>
        </p:txBody>
      </p:sp>
      <p:sp>
        <p:nvSpPr>
          <p:cNvPr id="269" name="Google Shape;269;p38"/>
          <p:cNvSpPr txBox="1">
            <a:spLocks noGrp="1"/>
          </p:cNvSpPr>
          <p:nvPr>
            <p:ph type="body" idx="1"/>
          </p:nvPr>
        </p:nvSpPr>
        <p:spPr>
          <a:xfrm>
            <a:off x="0" y="1229875"/>
            <a:ext cx="8832300" cy="33390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endParaRPr>
              <a:solidFill>
                <a:srgbClr val="44475B"/>
              </a:solidFill>
            </a:endParaRPr>
          </a:p>
          <a:p>
            <a:pPr marL="0" lvl="0" indent="0" algn="just" rtl="0">
              <a:lnSpc>
                <a:spcPct val="150000"/>
              </a:lnSpc>
              <a:spcBef>
                <a:spcPts val="1900"/>
              </a:spcBef>
              <a:spcAft>
                <a:spcPts val="0"/>
              </a:spcAft>
              <a:buNone/>
            </a:pPr>
            <a:endParaRPr>
              <a:solidFill>
                <a:srgbClr val="44475B"/>
              </a:solidFill>
            </a:endParaRPr>
          </a:p>
          <a:p>
            <a:pPr marL="0" lvl="0" indent="0" algn="just" rtl="0">
              <a:lnSpc>
                <a:spcPct val="150000"/>
              </a:lnSpc>
              <a:spcBef>
                <a:spcPts val="1900"/>
              </a:spcBef>
              <a:spcAft>
                <a:spcPts val="0"/>
              </a:spcAft>
              <a:buNone/>
            </a:pPr>
            <a:endParaRPr sz="2000" b="1"/>
          </a:p>
          <a:p>
            <a:pPr marL="914400" lvl="0" indent="0" algn="just" rtl="0">
              <a:lnSpc>
                <a:spcPct val="150000"/>
              </a:lnSpc>
              <a:spcBef>
                <a:spcPts val="1900"/>
              </a:spcBef>
              <a:spcAft>
                <a:spcPts val="0"/>
              </a:spcAft>
              <a:buNone/>
            </a:pPr>
            <a:endParaRPr sz="1600">
              <a:solidFill>
                <a:srgbClr val="44475B"/>
              </a:solidFill>
            </a:endParaRPr>
          </a:p>
          <a:p>
            <a:pPr marL="914400" lvl="0" indent="0" algn="just" rtl="0">
              <a:lnSpc>
                <a:spcPct val="150000"/>
              </a:lnSpc>
              <a:spcBef>
                <a:spcPts val="1900"/>
              </a:spcBef>
              <a:spcAft>
                <a:spcPts val="1900"/>
              </a:spcAft>
              <a:buNone/>
            </a:pPr>
            <a:endParaRPr b="1"/>
          </a:p>
        </p:txBody>
      </p:sp>
      <p:sp>
        <p:nvSpPr>
          <p:cNvPr id="3" name="TextBox 2">
            <a:extLst>
              <a:ext uri="{FF2B5EF4-FFF2-40B4-BE49-F238E27FC236}">
                <a16:creationId xmlns:a16="http://schemas.microsoft.com/office/drawing/2014/main" id="{7FAB9E00-F335-4AFE-998F-CD7CD488FE49}"/>
              </a:ext>
            </a:extLst>
          </p:cNvPr>
          <p:cNvSpPr txBox="1"/>
          <p:nvPr/>
        </p:nvSpPr>
        <p:spPr>
          <a:xfrm>
            <a:off x="3206352" y="3777852"/>
            <a:ext cx="274319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 b="1" i="1" dirty="0"/>
              <a:t>Source: Money Control</a:t>
            </a:r>
            <a:endParaRPr lang="en-US"/>
          </a:p>
        </p:txBody>
      </p:sp>
      <p:pic>
        <p:nvPicPr>
          <p:cNvPr id="5" name="Picture 5" descr="Table&#10;&#10;Description automatically generated">
            <a:extLst>
              <a:ext uri="{FF2B5EF4-FFF2-40B4-BE49-F238E27FC236}">
                <a16:creationId xmlns:a16="http://schemas.microsoft.com/office/drawing/2014/main" id="{A2A33ADD-F3C5-4CAB-A337-AE76606CF3C2}"/>
              </a:ext>
            </a:extLst>
          </p:cNvPr>
          <p:cNvPicPr>
            <a:picLocks noChangeAspect="1"/>
          </p:cNvPicPr>
          <p:nvPr/>
        </p:nvPicPr>
        <p:blipFill>
          <a:blip r:embed="rId3"/>
          <a:stretch>
            <a:fillRect/>
          </a:stretch>
        </p:blipFill>
        <p:spPr>
          <a:xfrm>
            <a:off x="1878808" y="1073276"/>
            <a:ext cx="5082777" cy="2615947"/>
          </a:xfrm>
          <a:prstGeom prst="rect">
            <a:avLst/>
          </a:prstGeom>
        </p:spPr>
      </p:pic>
    </p:spTree>
    <p:extLst>
      <p:ext uri="{BB962C8B-B14F-4D97-AF65-F5344CB8AC3E}">
        <p14:creationId xmlns:p14="http://schemas.microsoft.com/office/powerpoint/2010/main" val="3863912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SBI MAGNUM EQUITY ESG FUND: ANALYSIS</a:t>
            </a:r>
            <a:endParaRPr/>
          </a:p>
        </p:txBody>
      </p:sp>
      <p:sp>
        <p:nvSpPr>
          <p:cNvPr id="269" name="Google Shape;269;p38"/>
          <p:cNvSpPr txBox="1">
            <a:spLocks noGrp="1"/>
          </p:cNvSpPr>
          <p:nvPr>
            <p:ph type="body" idx="1"/>
          </p:nvPr>
        </p:nvSpPr>
        <p:spPr>
          <a:xfrm>
            <a:off x="0" y="1229875"/>
            <a:ext cx="8832300" cy="33390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endParaRPr>
              <a:solidFill>
                <a:srgbClr val="44475B"/>
              </a:solidFill>
            </a:endParaRPr>
          </a:p>
          <a:p>
            <a:pPr marL="0" lvl="0" indent="0" algn="just" rtl="0">
              <a:lnSpc>
                <a:spcPct val="150000"/>
              </a:lnSpc>
              <a:spcBef>
                <a:spcPts val="1900"/>
              </a:spcBef>
              <a:spcAft>
                <a:spcPts val="0"/>
              </a:spcAft>
              <a:buNone/>
            </a:pPr>
            <a:endParaRPr>
              <a:solidFill>
                <a:srgbClr val="44475B"/>
              </a:solidFill>
            </a:endParaRPr>
          </a:p>
          <a:p>
            <a:pPr marL="0" lvl="0" indent="0" algn="just" rtl="0">
              <a:lnSpc>
                <a:spcPct val="150000"/>
              </a:lnSpc>
              <a:spcBef>
                <a:spcPts val="1900"/>
              </a:spcBef>
              <a:spcAft>
                <a:spcPts val="0"/>
              </a:spcAft>
              <a:buNone/>
            </a:pPr>
            <a:endParaRPr sz="2000" b="1"/>
          </a:p>
          <a:p>
            <a:pPr marL="914400" lvl="0" indent="0" algn="just" rtl="0">
              <a:lnSpc>
                <a:spcPct val="150000"/>
              </a:lnSpc>
              <a:spcBef>
                <a:spcPts val="1900"/>
              </a:spcBef>
              <a:spcAft>
                <a:spcPts val="0"/>
              </a:spcAft>
              <a:buNone/>
            </a:pPr>
            <a:endParaRPr sz="1600">
              <a:solidFill>
                <a:srgbClr val="44475B"/>
              </a:solidFill>
            </a:endParaRPr>
          </a:p>
          <a:p>
            <a:pPr marL="914400" lvl="0" indent="0" algn="just" rtl="0">
              <a:lnSpc>
                <a:spcPct val="150000"/>
              </a:lnSpc>
              <a:spcBef>
                <a:spcPts val="1900"/>
              </a:spcBef>
              <a:spcAft>
                <a:spcPts val="1900"/>
              </a:spcAft>
              <a:buNone/>
            </a:pPr>
            <a:endParaRPr b="1"/>
          </a:p>
        </p:txBody>
      </p:sp>
      <p:sp>
        <p:nvSpPr>
          <p:cNvPr id="3" name="TextBox 2">
            <a:extLst>
              <a:ext uri="{FF2B5EF4-FFF2-40B4-BE49-F238E27FC236}">
                <a16:creationId xmlns:a16="http://schemas.microsoft.com/office/drawing/2014/main" id="{7FAB9E00-F335-4AFE-998F-CD7CD488FE49}"/>
              </a:ext>
            </a:extLst>
          </p:cNvPr>
          <p:cNvSpPr txBox="1"/>
          <p:nvPr/>
        </p:nvSpPr>
        <p:spPr>
          <a:xfrm>
            <a:off x="3200399" y="3164680"/>
            <a:ext cx="274319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 b="1" i="1" dirty="0"/>
              <a:t>Source: Money Control</a:t>
            </a:r>
            <a:endParaRPr lang="en-US"/>
          </a:p>
        </p:txBody>
      </p:sp>
      <p:pic>
        <p:nvPicPr>
          <p:cNvPr id="2" name="Picture 3" descr="Table&#10;&#10;Description automatically generated">
            <a:extLst>
              <a:ext uri="{FF2B5EF4-FFF2-40B4-BE49-F238E27FC236}">
                <a16:creationId xmlns:a16="http://schemas.microsoft.com/office/drawing/2014/main" id="{8DAA2782-66B6-4B45-AC7C-D10CB9C9C9B9}"/>
              </a:ext>
            </a:extLst>
          </p:cNvPr>
          <p:cNvPicPr>
            <a:picLocks noChangeAspect="1"/>
          </p:cNvPicPr>
          <p:nvPr/>
        </p:nvPicPr>
        <p:blipFill>
          <a:blip r:embed="rId3"/>
          <a:stretch>
            <a:fillRect/>
          </a:stretch>
        </p:blipFill>
        <p:spPr>
          <a:xfrm>
            <a:off x="1604962" y="1228959"/>
            <a:ext cx="5934075" cy="1750943"/>
          </a:xfrm>
          <a:prstGeom prst="rect">
            <a:avLst/>
          </a:prstGeom>
        </p:spPr>
      </p:pic>
    </p:spTree>
    <p:extLst>
      <p:ext uri="{BB962C8B-B14F-4D97-AF65-F5344CB8AC3E}">
        <p14:creationId xmlns:p14="http://schemas.microsoft.com/office/powerpoint/2010/main" val="1568105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a:t>CURRENT SCENARIO OF INDIAN MUTUAL FUNDS</a:t>
            </a:r>
            <a:endParaRPr sz="2900"/>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76" name="Google Shape;276;p39"/>
          <p:cNvSpPr txBox="1">
            <a:spLocks noGrp="1"/>
          </p:cNvSpPr>
          <p:nvPr>
            <p:ph type="body" idx="1"/>
          </p:nvPr>
        </p:nvSpPr>
        <p:spPr>
          <a:xfrm>
            <a:off x="311700" y="1804500"/>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200" b="1"/>
              <a:t>IT HAS BEEN RATED THE BEST INVESTMENT VEHICLE FOR LONG-TERM FINANCIAL GOALS WITH A LOW RISK APPETITE AND SUBSTANTIAL GAINS BY THE COMMON MAN</a:t>
            </a:r>
            <a:endParaRPr sz="22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ARE MUTUAL FUNDS:</a:t>
            </a:r>
            <a:endParaRPr/>
          </a:p>
        </p:txBody>
      </p:sp>
      <p:sp>
        <p:nvSpPr>
          <p:cNvPr id="94" name="Google Shape;94;p14"/>
          <p:cNvSpPr txBox="1">
            <a:spLocks noGrp="1"/>
          </p:cNvSpPr>
          <p:nvPr>
            <p:ph type="body" idx="1"/>
          </p:nvPr>
        </p:nvSpPr>
        <p:spPr>
          <a:xfrm>
            <a:off x="135350" y="1103675"/>
            <a:ext cx="8697000" cy="3465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solidFill>
                  <a:srgbClr val="111111"/>
                </a:solidFill>
                <a:highlight>
                  <a:srgbClr val="FFFFFF"/>
                </a:highlight>
              </a:rPr>
              <a:t>A MUTUAL FUND IS A FINANCIAL VEHICLE MADE UP OF A POOL OF MONEY COLLECTED FROM INVESTORS TO INVEST IN STOCKS, BONDS, MONEY MARKET, ETC.</a:t>
            </a:r>
            <a:endParaRPr>
              <a:solidFill>
                <a:srgbClr val="111111"/>
              </a:solidFill>
              <a:highlight>
                <a:srgbClr val="FFFFFF"/>
              </a:highlight>
            </a:endParaRPr>
          </a:p>
          <a:p>
            <a:pPr marL="457200" lvl="0" indent="-342900" algn="l" rtl="0">
              <a:spcBef>
                <a:spcPts val="0"/>
              </a:spcBef>
              <a:spcAft>
                <a:spcPts val="0"/>
              </a:spcAft>
              <a:buSzPts val="1800"/>
              <a:buChar char="●"/>
            </a:pPr>
            <a:r>
              <a:rPr lang="en">
                <a:solidFill>
                  <a:srgbClr val="111111"/>
                </a:solidFill>
                <a:highlight>
                  <a:srgbClr val="FFFFFF"/>
                </a:highlight>
              </a:rPr>
              <a:t>MUTUAL FUNDS ARE OPERATED BY PROFESSIONAL MONEY MANAGERS, WHO HEDGE AND ALLOCATE THE FUND’S ASSETS ALL IN AN ATTEMPT TO PRODUCE CAPITAL GAINS OR INCOME FOR THE FUND’S INVESTORS.</a:t>
            </a:r>
            <a:endParaRPr>
              <a:solidFill>
                <a:srgbClr val="111111"/>
              </a:solidFill>
              <a:highlight>
                <a:srgbClr val="FFFFFF"/>
              </a:highlight>
            </a:endParaRPr>
          </a:p>
          <a:p>
            <a:pPr marL="457200" lvl="0" indent="-342900" algn="l" rtl="0">
              <a:spcBef>
                <a:spcPts val="0"/>
              </a:spcBef>
              <a:spcAft>
                <a:spcPts val="0"/>
              </a:spcAft>
              <a:buSzPts val="1800"/>
              <a:buChar char="●"/>
            </a:pPr>
            <a:r>
              <a:rPr lang="en">
                <a:solidFill>
                  <a:srgbClr val="111111"/>
                </a:solidFill>
                <a:highlight>
                  <a:srgbClr val="FFFFFF"/>
                </a:highlight>
              </a:rPr>
              <a:t>MUTUAL FUNDS ARE DIVIDED INTO SEVERAL CATEGORIES, REPRESENTING THE KINDS OF SECURITIES THEY INVEST IN, THEIR INVESTMENT OBJECTIVES, AND THE TYPE OF RETURNS THEY SEEK, ETC.</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a:t>CURRENT SCENARIO OF INDIAN MUTUAL FUNDS</a:t>
            </a:r>
            <a:endParaRPr sz="2900"/>
          </a:p>
          <a:p>
            <a:pPr marL="0" lvl="0" indent="0" algn="l" rtl="0">
              <a:spcBef>
                <a:spcPts val="0"/>
              </a:spcBef>
              <a:spcAft>
                <a:spcPts val="0"/>
              </a:spcAft>
              <a:buNone/>
            </a:pPr>
            <a:endParaRPr/>
          </a:p>
        </p:txBody>
      </p:sp>
      <p:sp>
        <p:nvSpPr>
          <p:cNvPr id="282" name="Google Shape;282;p4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MUTUAL FUND INDUSTRY HAS BEEN EXPERIENCING TREMENDOUS GROWTH SINCE ITS ORIGIN IN 1963. </a:t>
            </a:r>
            <a:endParaRPr/>
          </a:p>
          <a:p>
            <a:pPr marL="457200" lvl="0" indent="-342900" algn="l" rtl="0">
              <a:spcBef>
                <a:spcPts val="0"/>
              </a:spcBef>
              <a:spcAft>
                <a:spcPts val="0"/>
              </a:spcAft>
              <a:buSzPts val="1800"/>
              <a:buChar char="●"/>
            </a:pPr>
            <a:r>
              <a:rPr lang="en"/>
              <a:t>IT IS ONE OF THE FASTEST GROWING INVESTMENT DOMAINS FOR THE COMMON MAN IN INDIAN FINANCIAL MARKETS.</a:t>
            </a:r>
            <a:endParaRPr/>
          </a:p>
          <a:p>
            <a:pPr marL="457200" lvl="0" indent="-342900" algn="l" rtl="0">
              <a:spcBef>
                <a:spcPts val="0"/>
              </a:spcBef>
              <a:spcAft>
                <a:spcPts val="0"/>
              </a:spcAft>
              <a:buSzPts val="1800"/>
              <a:buChar char="●"/>
            </a:pPr>
            <a:r>
              <a:rPr lang="en"/>
              <a:t>THE EXPONENTIAL GROWTH LEVELS OF </a:t>
            </a:r>
            <a:r>
              <a:rPr lang="en" b="1"/>
              <a:t>AUM </a:t>
            </a:r>
            <a:r>
              <a:rPr lang="en"/>
              <a:t>INDICATE THE IMMENSE POPULARITY OF MUTUAL FUNDS IN THE CURRENT SCENARIO IN INDIAN MARKETS.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a:t>CURRENT SCENARIO OF INDIAN MUTUAL FUNDS</a:t>
            </a:r>
            <a:endParaRPr sz="2900"/>
          </a:p>
        </p:txBody>
      </p:sp>
      <p:sp>
        <p:nvSpPr>
          <p:cNvPr id="288" name="Google Shape;288;p4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FACTORS RESPONSIBLE FOR ITS GROWTH -</a:t>
            </a:r>
            <a:endParaRPr/>
          </a:p>
          <a:p>
            <a:pPr marL="457200" lvl="0" indent="-342900" algn="l" rtl="0">
              <a:spcBef>
                <a:spcPts val="1600"/>
              </a:spcBef>
              <a:spcAft>
                <a:spcPts val="0"/>
              </a:spcAft>
              <a:buSzPts val="1800"/>
              <a:buChar char="●"/>
            </a:pPr>
            <a:r>
              <a:rPr lang="en" b="1"/>
              <a:t>RISING HOUSEHOLD SAVINGS</a:t>
            </a:r>
            <a:endParaRPr b="1"/>
          </a:p>
          <a:p>
            <a:pPr marL="457200" lvl="0" indent="-342900" algn="l" rtl="0">
              <a:spcBef>
                <a:spcPts val="0"/>
              </a:spcBef>
              <a:spcAft>
                <a:spcPts val="0"/>
              </a:spcAft>
              <a:buSzPts val="1800"/>
              <a:buChar char="●"/>
            </a:pPr>
            <a:r>
              <a:rPr lang="en" b="1"/>
              <a:t>STRONG REGULATORY FRAMEWORK</a:t>
            </a:r>
            <a:endParaRPr b="1"/>
          </a:p>
          <a:p>
            <a:pPr marL="457200" lvl="0" indent="-342900" algn="l" rtl="0">
              <a:spcBef>
                <a:spcPts val="0"/>
              </a:spcBef>
              <a:spcAft>
                <a:spcPts val="0"/>
              </a:spcAft>
              <a:buSzPts val="1800"/>
              <a:buChar char="●"/>
            </a:pPr>
            <a:r>
              <a:rPr lang="en" b="1"/>
              <a:t>FAVOURABLE AND STRICT TAX POLICIES</a:t>
            </a:r>
            <a:endParaRPr b="1"/>
          </a:p>
          <a:p>
            <a:pPr marL="457200" lvl="0" indent="-342900" algn="l" rtl="0">
              <a:spcBef>
                <a:spcPts val="0"/>
              </a:spcBef>
              <a:spcAft>
                <a:spcPts val="0"/>
              </a:spcAft>
              <a:buSzPts val="1800"/>
              <a:buChar char="●"/>
            </a:pPr>
            <a:r>
              <a:rPr lang="en" b="1"/>
              <a:t>EASY-TO-USE INNOVATIVE PRODUCTS</a:t>
            </a:r>
            <a:endParaRPr b="1"/>
          </a:p>
          <a:p>
            <a:pPr marL="457200" lvl="0" indent="-342900" algn="l" rtl="0">
              <a:spcBef>
                <a:spcPts val="0"/>
              </a:spcBef>
              <a:spcAft>
                <a:spcPts val="0"/>
              </a:spcAft>
              <a:buSzPts val="1800"/>
              <a:buChar char="●"/>
            </a:pPr>
            <a:r>
              <a:rPr lang="en" b="1"/>
              <a:t>FINANCIAL EDUCATION OF INDIVIDUALS</a:t>
            </a:r>
            <a:endParaRPr b="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a:t>CURRENT SCENARIO OF INDIAN MUTUAL FUNDS</a:t>
            </a:r>
            <a:endParaRPr sz="2900"/>
          </a:p>
          <a:p>
            <a:pPr marL="0" lvl="0" indent="0" algn="l" rtl="0">
              <a:spcBef>
                <a:spcPts val="0"/>
              </a:spcBef>
              <a:spcAft>
                <a:spcPts val="0"/>
              </a:spcAft>
              <a:buNone/>
            </a:pPr>
            <a:endParaRPr/>
          </a:p>
        </p:txBody>
      </p:sp>
      <p:sp>
        <p:nvSpPr>
          <p:cNvPr id="294" name="Google Shape;294;p4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t>RISING HOUSEHOLD SAVINGS</a:t>
            </a:r>
            <a:endParaRPr sz="2100" b="1"/>
          </a:p>
          <a:p>
            <a:pPr marL="0" lvl="0" indent="0" algn="l" rtl="0">
              <a:spcBef>
                <a:spcPts val="1600"/>
              </a:spcBef>
              <a:spcAft>
                <a:spcPts val="0"/>
              </a:spcAft>
              <a:buNone/>
            </a:pPr>
            <a:endParaRPr/>
          </a:p>
          <a:p>
            <a:pPr marL="0" lvl="0" indent="0" algn="l" rtl="0">
              <a:spcBef>
                <a:spcPts val="1600"/>
              </a:spcBef>
              <a:spcAft>
                <a:spcPts val="0"/>
              </a:spcAft>
              <a:buNone/>
            </a:pPr>
            <a:r>
              <a:rPr lang="en"/>
              <a:t>WITH A VAST MAJORITY OF THE INDIAN POPULATION (~80%) SAVING IN FIXED DEPOSITS AND GOLD, THESE INVESTMENT VEHICLES GET HUGE A CHUNK OF THEIR MONEY FROM THESE HOUSEHOLDS.</a:t>
            </a:r>
            <a:endParaRPr/>
          </a:p>
          <a:p>
            <a:pPr marL="0" lvl="0" indent="0" algn="l" rtl="0">
              <a:spcBef>
                <a:spcPts val="1600"/>
              </a:spcBef>
              <a:spcAft>
                <a:spcPts val="160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a:t>CURRENT SCENARIO OF INDIAN MUTUAL FUNDS</a:t>
            </a:r>
            <a:endParaRPr sz="2900"/>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00" name="Google Shape;300;p43"/>
          <p:cNvSpPr txBox="1">
            <a:spLocks noGrp="1"/>
          </p:cNvSpPr>
          <p:nvPr>
            <p:ph type="body" idx="1"/>
          </p:nvPr>
        </p:nvSpPr>
        <p:spPr>
          <a:xfrm>
            <a:off x="311700" y="1229875"/>
            <a:ext cx="88323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t>STRONG REGULATORY FRAMEWORK</a:t>
            </a:r>
            <a:endParaRPr sz="2100" b="1"/>
          </a:p>
          <a:p>
            <a:pPr marL="0" lvl="0" indent="0" algn="l" rtl="0">
              <a:spcBef>
                <a:spcPts val="1600"/>
              </a:spcBef>
              <a:spcAft>
                <a:spcPts val="0"/>
              </a:spcAft>
              <a:buNone/>
            </a:pPr>
            <a:endParaRPr/>
          </a:p>
          <a:p>
            <a:pPr marL="0" lvl="0" indent="0" algn="l" rtl="0">
              <a:spcBef>
                <a:spcPts val="1600"/>
              </a:spcBef>
              <a:spcAft>
                <a:spcPts val="1600"/>
              </a:spcAft>
              <a:buNone/>
            </a:pPr>
            <a:r>
              <a:rPr lang="en"/>
              <a:t>SECURITIES AND EXCHANGE BOARD OF INDIA (SEBI) HAS FRAMED VARIOUS REGULATORY MEASURES IN ORDER TO PROTECT THE MINORITY INVESTORS FOR THE LONG TERM GROWTH OF THE INDUSTRY AND THE ECONOMY OF INDIA.</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a:t>CURRENT SCENARIO OF INDIAN MUTUAL FUNDS</a:t>
            </a:r>
            <a:endParaRPr sz="2900"/>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06" name="Google Shape;306;p4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t>FAVOURABLE AND STRICT TAX POLICIES</a:t>
            </a:r>
            <a:endParaRPr sz="2100" b="1"/>
          </a:p>
          <a:p>
            <a:pPr marL="0" lvl="0" indent="0" algn="l" rtl="0">
              <a:spcBef>
                <a:spcPts val="1600"/>
              </a:spcBef>
              <a:spcAft>
                <a:spcPts val="0"/>
              </a:spcAft>
              <a:buNone/>
            </a:pPr>
            <a:endParaRPr b="1"/>
          </a:p>
          <a:p>
            <a:pPr marL="0" lvl="0" indent="0" algn="l" rtl="0">
              <a:spcBef>
                <a:spcPts val="1600"/>
              </a:spcBef>
              <a:spcAft>
                <a:spcPts val="1600"/>
              </a:spcAft>
              <a:buNone/>
            </a:pPr>
            <a:r>
              <a:rPr lang="en" sz="1700"/>
              <a:t>WITH SALARIED PEOPLE INCREASING AT A RATE OF 20%, THE TAX BENEFITS ALLOWED ON MUTUAL FUND SCHEMES, LIKE INVESTMENT MADE IN EQUITY LINKED SAVING SCHEME (ELSS) QUALIFIES FOR TAX DEDUCTIONS UNDER THE SECTION 80C OF THE INCOME TAX ACT, MUTUAL FUNDS HAVE SEEN A RISING SPREE SINCE THEN.</a:t>
            </a:r>
            <a:endParaRPr sz="17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a:t>CURRENT SCENARIO OF INDIAN MUTUAL FUNDS</a:t>
            </a:r>
            <a:endParaRPr sz="2900"/>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12" name="Google Shape;312;p4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t>EASY-TO-USE INNOVATIVE PRODUCTS</a:t>
            </a:r>
            <a:endParaRPr sz="2100" b="1"/>
          </a:p>
          <a:p>
            <a:pPr marL="0" lvl="0" indent="0" algn="l" rtl="0">
              <a:spcBef>
                <a:spcPts val="1600"/>
              </a:spcBef>
              <a:spcAft>
                <a:spcPts val="0"/>
              </a:spcAft>
              <a:buNone/>
            </a:pPr>
            <a:endParaRPr/>
          </a:p>
          <a:p>
            <a:pPr marL="0" lvl="0" indent="0" algn="l" rtl="0">
              <a:spcBef>
                <a:spcPts val="1600"/>
              </a:spcBef>
              <a:spcAft>
                <a:spcPts val="1600"/>
              </a:spcAft>
              <a:buNone/>
            </a:pPr>
            <a:r>
              <a:rPr lang="en"/>
              <a:t>WITH THE BEST IN CLASS PRODUCTS RANGING FROM EQUITY FUNDS, DEBT FUNDS</a:t>
            </a:r>
            <a:r>
              <a:rPr lang="en" sz="2100"/>
              <a:t> </a:t>
            </a:r>
            <a:r>
              <a:rPr lang="en"/>
              <a:t>TO HYBRID FUNDS</a:t>
            </a:r>
            <a:r>
              <a:rPr lang="en" sz="2100"/>
              <a:t>. </a:t>
            </a:r>
            <a:r>
              <a:rPr lang="en"/>
              <a:t>TO FORAYING INTO MONEY MARKET, SECTOR SPECIFIC, GOLD AND INDEX FUNDS, THE INDUSTRY HAS BEEN OFFERING EASY TO USE AND SCALABLE PRODUCTS.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a:t>CURRENT SCENARIO OF INDIAN MUTUAL FUNDS</a:t>
            </a:r>
            <a:endParaRPr sz="2900"/>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18" name="Google Shape;318;p4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t>FINANCIAL EDUCATION OF INDIVIDUALS</a:t>
            </a:r>
            <a:endParaRPr sz="2100" b="1"/>
          </a:p>
          <a:p>
            <a:pPr marL="0" lvl="0" indent="0" algn="l" rtl="0">
              <a:spcBef>
                <a:spcPts val="1600"/>
              </a:spcBef>
              <a:spcAft>
                <a:spcPts val="0"/>
              </a:spcAft>
              <a:buNone/>
            </a:pPr>
            <a:endParaRPr sz="2100" b="1"/>
          </a:p>
          <a:p>
            <a:pPr marL="0" lvl="0" indent="0" algn="l" rtl="0">
              <a:spcBef>
                <a:spcPts val="1600"/>
              </a:spcBef>
              <a:spcAft>
                <a:spcPts val="1600"/>
              </a:spcAft>
              <a:buNone/>
            </a:pPr>
            <a:r>
              <a:rPr lang="en"/>
              <a:t>A MAJORITY OF THE INVESTORS IN TIER-2 CITIES AS WELL AS METROS LACK THE BASIC UNDERSTANDING OF MUTUAL FUND PRODUCTS, SINCE THEN THE EFFORTS BY SEBI AND FUNDS TO EDUCATE MORE PEOPLE INTO INVESTING LONG-TERM ETHICALLY HAS PLAYED A HUGE ROLE.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a:t>FUND WISE DISTRIBUTION OF THE TOP 10 FUNDS</a:t>
            </a:r>
            <a:endParaRPr/>
          </a:p>
        </p:txBody>
      </p:sp>
      <p:pic>
        <p:nvPicPr>
          <p:cNvPr id="324" name="Google Shape;324;p47" title="Points scored"/>
          <p:cNvPicPr preferRelativeResize="0"/>
          <p:nvPr/>
        </p:nvPicPr>
        <p:blipFill>
          <a:blip r:embed="rId3">
            <a:alphaModFix/>
          </a:blip>
          <a:stretch>
            <a:fillRect/>
          </a:stretch>
        </p:blipFill>
        <p:spPr>
          <a:xfrm>
            <a:off x="87245" y="925075"/>
            <a:ext cx="6559476" cy="35028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a:t>SCHEME WISE COMPOSITION</a:t>
            </a:r>
            <a:endParaRPr sz="2900"/>
          </a:p>
          <a:p>
            <a:pPr marL="0" lvl="0" indent="0" algn="l" rtl="0">
              <a:spcBef>
                <a:spcPts val="0"/>
              </a:spcBef>
              <a:spcAft>
                <a:spcPts val="0"/>
              </a:spcAft>
              <a:buNone/>
            </a:pPr>
            <a:endParaRPr sz="2900"/>
          </a:p>
          <a:p>
            <a:pPr marL="0" lvl="0" indent="0" algn="l" rtl="0">
              <a:spcBef>
                <a:spcPts val="0"/>
              </a:spcBef>
              <a:spcAft>
                <a:spcPts val="0"/>
              </a:spcAft>
              <a:buNone/>
            </a:pPr>
            <a:endParaRPr sz="2900"/>
          </a:p>
        </p:txBody>
      </p:sp>
      <p:pic>
        <p:nvPicPr>
          <p:cNvPr id="330" name="Google Shape;330;p48"/>
          <p:cNvPicPr preferRelativeResize="0"/>
          <p:nvPr/>
        </p:nvPicPr>
        <p:blipFill>
          <a:blip r:embed="rId3">
            <a:alphaModFix/>
          </a:blip>
          <a:stretch>
            <a:fillRect/>
          </a:stretch>
        </p:blipFill>
        <p:spPr>
          <a:xfrm>
            <a:off x="913875" y="1026175"/>
            <a:ext cx="4998525" cy="37464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a:t>SCHEME WISE COMPOSITION</a:t>
            </a:r>
            <a:endParaRPr sz="2900"/>
          </a:p>
          <a:p>
            <a:pPr marL="0" lvl="0" indent="0" algn="l" rtl="0">
              <a:spcBef>
                <a:spcPts val="0"/>
              </a:spcBef>
              <a:spcAft>
                <a:spcPts val="0"/>
              </a:spcAft>
              <a:buNone/>
            </a:pPr>
            <a:endParaRPr sz="2900"/>
          </a:p>
        </p:txBody>
      </p:sp>
      <p:sp>
        <p:nvSpPr>
          <p:cNvPr id="336" name="Google Shape;336;p49"/>
          <p:cNvSpPr txBox="1">
            <a:spLocks noGrp="1"/>
          </p:cNvSpPr>
          <p:nvPr>
            <p:ph type="body" idx="1"/>
          </p:nvPr>
        </p:nvSpPr>
        <p:spPr>
          <a:xfrm>
            <a:off x="311700" y="1197375"/>
            <a:ext cx="8592900" cy="338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EQUITY ORIENTED FUNDS</a:t>
            </a:r>
            <a:r>
              <a:rPr lang="en"/>
              <a:t> HAVE A PROPORTIONATE SHARE OF 40% OF THE TOTAL AUM DECREASING FROM 42% A YEAR AGO BECAUSE OF HIGHLY VOLATILE CAPITAL MARKETS RIGHT NOW DUE TO COVID.</a:t>
            </a:r>
            <a:endParaRPr/>
          </a:p>
          <a:p>
            <a:pPr marL="0" lvl="0" indent="0" algn="l" rtl="0">
              <a:spcBef>
                <a:spcPts val="1600"/>
              </a:spcBef>
              <a:spcAft>
                <a:spcPts val="0"/>
              </a:spcAft>
              <a:buNone/>
            </a:pPr>
            <a:endParaRPr/>
          </a:p>
          <a:p>
            <a:pPr marL="0" lvl="0" indent="0" algn="l" rtl="0">
              <a:spcBef>
                <a:spcPts val="1600"/>
              </a:spcBef>
              <a:spcAft>
                <a:spcPts val="1600"/>
              </a:spcAft>
              <a:buNone/>
            </a:pPr>
            <a:r>
              <a:rPr lang="en"/>
              <a:t>REASON - VOLATILE CAPITAL MARKETS DUE TO COVID, HAVE FORCED MANY TO HEDGE AND CHANGE POSITIONS FROM EQUITY TO KEEP UP WITH THE GROWING RETURNS.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IT ALL STARTED:</a:t>
            </a:r>
            <a:endParaRPr/>
          </a:p>
          <a:p>
            <a:pPr marL="0" lvl="0" indent="0" algn="l" rtl="0">
              <a:spcBef>
                <a:spcPts val="0"/>
              </a:spcBef>
              <a:spcAft>
                <a:spcPts val="0"/>
              </a:spcAft>
              <a:buNone/>
            </a:pPr>
            <a:endParaRPr/>
          </a:p>
        </p:txBody>
      </p:sp>
      <p:grpSp>
        <p:nvGrpSpPr>
          <p:cNvPr id="100" name="Google Shape;100;p15"/>
          <p:cNvGrpSpPr/>
          <p:nvPr/>
        </p:nvGrpSpPr>
        <p:grpSpPr>
          <a:xfrm>
            <a:off x="5029610" y="2182054"/>
            <a:ext cx="747913" cy="398563"/>
            <a:chOff x="4921731" y="1919036"/>
            <a:chExt cx="696900" cy="342261"/>
          </a:xfrm>
        </p:grpSpPr>
        <p:sp>
          <p:nvSpPr>
            <p:cNvPr id="101" name="Google Shape;101;p15"/>
            <p:cNvSpPr txBox="1"/>
            <p:nvPr/>
          </p:nvSpPr>
          <p:spPr>
            <a:xfrm>
              <a:off x="4921731" y="1985297"/>
              <a:ext cx="6969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100" b="1">
                  <a:solidFill>
                    <a:srgbClr val="5E5E5E"/>
                  </a:solidFill>
                  <a:latin typeface="Roboto"/>
                  <a:ea typeface="Roboto"/>
                  <a:cs typeface="Roboto"/>
                  <a:sym typeface="Roboto"/>
                </a:rPr>
                <a:t>1987</a:t>
              </a:r>
              <a:endParaRPr sz="1100" b="1">
                <a:solidFill>
                  <a:srgbClr val="5E5E5E"/>
                </a:solidFill>
                <a:latin typeface="Roboto"/>
                <a:ea typeface="Roboto"/>
                <a:cs typeface="Roboto"/>
                <a:sym typeface="Roboto"/>
              </a:endParaRPr>
            </a:p>
          </p:txBody>
        </p:sp>
        <p:sp>
          <p:nvSpPr>
            <p:cNvPr id="102" name="Google Shape;102;p15"/>
            <p:cNvSpPr/>
            <p:nvPr/>
          </p:nvSpPr>
          <p:spPr>
            <a:xfrm rot="10800000">
              <a:off x="5220625" y="1919036"/>
              <a:ext cx="90000" cy="67500"/>
            </a:xfrm>
            <a:prstGeom prst="triangle">
              <a:avLst>
                <a:gd name="adj" fmla="val 50000"/>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5"/>
          <p:cNvSpPr/>
          <p:nvPr/>
        </p:nvSpPr>
        <p:spPr>
          <a:xfrm rot="711236" flipH="1">
            <a:off x="2597883" y="2793451"/>
            <a:ext cx="1350909" cy="57662"/>
          </a:xfrm>
          <a:prstGeom prst="roundRect">
            <a:avLst>
              <a:gd name="adj" fmla="val 50000"/>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 name="Google Shape;104;p15"/>
          <p:cNvGrpSpPr/>
          <p:nvPr/>
        </p:nvGrpSpPr>
        <p:grpSpPr>
          <a:xfrm>
            <a:off x="2934862" y="2849384"/>
            <a:ext cx="1966693" cy="1401672"/>
            <a:chOff x="3021975" y="2750998"/>
            <a:chExt cx="1712700" cy="1196272"/>
          </a:xfrm>
        </p:grpSpPr>
        <p:sp>
          <p:nvSpPr>
            <p:cNvPr id="105" name="Google Shape;105;p15"/>
            <p:cNvSpPr/>
            <p:nvPr/>
          </p:nvSpPr>
          <p:spPr>
            <a:xfrm rot="-1789476">
              <a:off x="3798116" y="2780272"/>
              <a:ext cx="160451" cy="160451"/>
            </a:xfrm>
            <a:prstGeom prst="ellipse">
              <a:avLst/>
            </a:prstGeom>
            <a:solidFill>
              <a:srgbClr val="FFFFFF"/>
            </a:solidFill>
            <a:ln w="38100" cap="flat" cmpd="sng">
              <a:solidFill>
                <a:srgbClr val="701C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3021975" y="3069013"/>
              <a:ext cx="1712700" cy="703500"/>
            </a:xfrm>
            <a:prstGeom prst="roundRect">
              <a:avLst>
                <a:gd name="adj" fmla="val 4485"/>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07" name="Google Shape;107;p15"/>
            <p:cNvSpPr txBox="1"/>
            <p:nvPr/>
          </p:nvSpPr>
          <p:spPr>
            <a:xfrm>
              <a:off x="3066216" y="3071870"/>
              <a:ext cx="1624200" cy="875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Roboto"/>
                  <a:ea typeface="Roboto"/>
                  <a:cs typeface="Roboto"/>
                  <a:sym typeface="Roboto"/>
                </a:rPr>
                <a:t>THE UTI WAS SET UP AS AN INITIATIVE OF GOVERNMENT OF INDIA AND RESERVE BANK OF INDIA (RBI)</a:t>
              </a:r>
              <a:endParaRPr sz="1000">
                <a:solidFill>
                  <a:srgbClr val="FFFFFF"/>
                </a:solidFill>
              </a:endParaRPr>
            </a:p>
          </p:txBody>
        </p:sp>
        <p:sp>
          <p:nvSpPr>
            <p:cNvPr id="108" name="Google Shape;108;p15"/>
            <p:cNvSpPr/>
            <p:nvPr/>
          </p:nvSpPr>
          <p:spPr>
            <a:xfrm>
              <a:off x="3833325" y="3004364"/>
              <a:ext cx="90000" cy="67500"/>
            </a:xfrm>
            <a:prstGeom prst="triangle">
              <a:avLst>
                <a:gd name="adj" fmla="val 50000"/>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15"/>
          <p:cNvSpPr/>
          <p:nvPr/>
        </p:nvSpPr>
        <p:spPr>
          <a:xfrm rot="-711236">
            <a:off x="1323758" y="2793451"/>
            <a:ext cx="1350909" cy="57662"/>
          </a:xfrm>
          <a:prstGeom prst="roundRect">
            <a:avLst>
              <a:gd name="adj" fmla="val 50000"/>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15"/>
          <p:cNvGrpSpPr/>
          <p:nvPr/>
        </p:nvGrpSpPr>
        <p:grpSpPr>
          <a:xfrm>
            <a:off x="1780294" y="1329993"/>
            <a:ext cx="1939804" cy="1463566"/>
            <a:chOff x="1637475" y="1219941"/>
            <a:chExt cx="1712700" cy="1246755"/>
          </a:xfrm>
        </p:grpSpPr>
        <p:sp>
          <p:nvSpPr>
            <p:cNvPr id="111" name="Google Shape;111;p15"/>
            <p:cNvSpPr/>
            <p:nvPr/>
          </p:nvSpPr>
          <p:spPr>
            <a:xfrm>
              <a:off x="1637475" y="1219942"/>
              <a:ext cx="1712700" cy="703500"/>
            </a:xfrm>
            <a:prstGeom prst="roundRect">
              <a:avLst>
                <a:gd name="adj" fmla="val 4485"/>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12" name="Google Shape;112;p15"/>
            <p:cNvSpPr txBox="1"/>
            <p:nvPr/>
          </p:nvSpPr>
          <p:spPr>
            <a:xfrm>
              <a:off x="2144544" y="1985297"/>
              <a:ext cx="6969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100" b="1">
                  <a:solidFill>
                    <a:srgbClr val="701C7F"/>
                  </a:solidFill>
                  <a:latin typeface="Roboto"/>
                  <a:ea typeface="Roboto"/>
                  <a:cs typeface="Roboto"/>
                  <a:sym typeface="Roboto"/>
                </a:rPr>
                <a:t>1963</a:t>
              </a:r>
              <a:endParaRPr sz="1100" b="1">
                <a:solidFill>
                  <a:srgbClr val="701C7F"/>
                </a:solidFill>
                <a:latin typeface="Roboto"/>
                <a:ea typeface="Roboto"/>
                <a:cs typeface="Roboto"/>
                <a:sym typeface="Roboto"/>
              </a:endParaRPr>
            </a:p>
          </p:txBody>
        </p:sp>
        <p:sp>
          <p:nvSpPr>
            <p:cNvPr id="113" name="Google Shape;113;p15"/>
            <p:cNvSpPr/>
            <p:nvPr/>
          </p:nvSpPr>
          <p:spPr>
            <a:xfrm rot="10800000">
              <a:off x="2448800" y="1919036"/>
              <a:ext cx="90000" cy="67500"/>
            </a:xfrm>
            <a:prstGeom prst="triangle">
              <a:avLst>
                <a:gd name="adj" fmla="val 50000"/>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txBox="1"/>
            <p:nvPr/>
          </p:nvSpPr>
          <p:spPr>
            <a:xfrm>
              <a:off x="1680825" y="1219941"/>
              <a:ext cx="1626000" cy="703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Roboto"/>
                  <a:ea typeface="Roboto"/>
                  <a:cs typeface="Roboto"/>
                  <a:sym typeface="Roboto"/>
                </a:rPr>
                <a:t>THE MUTUAL FUND INDUSTRY BEGAN IN INDIA WHILST SETTING UP THE UNIT TRUST OF INDIA (UTI)</a:t>
              </a:r>
              <a:endParaRPr sz="1000">
                <a:solidFill>
                  <a:srgbClr val="FFFFFF"/>
                </a:solidFill>
              </a:endParaRPr>
            </a:p>
          </p:txBody>
        </p:sp>
        <p:sp>
          <p:nvSpPr>
            <p:cNvPr id="115" name="Google Shape;115;p15"/>
            <p:cNvSpPr/>
            <p:nvPr/>
          </p:nvSpPr>
          <p:spPr>
            <a:xfrm rot="-1789476">
              <a:off x="2410765" y="2276970"/>
              <a:ext cx="160451" cy="160451"/>
            </a:xfrm>
            <a:prstGeom prst="ellipse">
              <a:avLst/>
            </a:prstGeom>
            <a:solidFill>
              <a:srgbClr val="FFFFFF"/>
            </a:solidFill>
            <a:ln w="38100" cap="flat" cmpd="sng">
              <a:solidFill>
                <a:srgbClr val="701C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15"/>
          <p:cNvSpPr/>
          <p:nvPr/>
        </p:nvSpPr>
        <p:spPr>
          <a:xfrm rot="711236" flipH="1">
            <a:off x="5462633" y="2793426"/>
            <a:ext cx="1350909" cy="57662"/>
          </a:xfrm>
          <a:prstGeom prst="roundRect">
            <a:avLst>
              <a:gd name="adj" fmla="val 50000"/>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rot="-711236">
            <a:off x="3988696" y="2793426"/>
            <a:ext cx="1350909" cy="57662"/>
          </a:xfrm>
          <a:prstGeom prst="roundRect">
            <a:avLst>
              <a:gd name="adj" fmla="val 50000"/>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rot="-1820595">
            <a:off x="5294274" y="2615561"/>
            <a:ext cx="185281" cy="187100"/>
          </a:xfrm>
          <a:prstGeom prst="ellipse">
            <a:avLst/>
          </a:prstGeom>
          <a:solidFill>
            <a:srgbClr val="FFFFFF"/>
          </a:solidFill>
          <a:ln w="38100" cap="flat" cmpd="sng">
            <a:solidFill>
              <a:srgbClr val="701C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rot="-1820595">
            <a:off x="6769649" y="2884236"/>
            <a:ext cx="185281" cy="187100"/>
          </a:xfrm>
          <a:prstGeom prst="ellipse">
            <a:avLst/>
          </a:prstGeom>
          <a:solidFill>
            <a:srgbClr val="FFFFFF"/>
          </a:solidFill>
          <a:ln w="38100" cap="flat" cmpd="sng">
            <a:solidFill>
              <a:srgbClr val="701C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20;p15"/>
          <p:cNvGrpSpPr/>
          <p:nvPr/>
        </p:nvGrpSpPr>
        <p:grpSpPr>
          <a:xfrm>
            <a:off x="4420225" y="1361115"/>
            <a:ext cx="1966693" cy="1042528"/>
            <a:chOff x="3021975" y="3124563"/>
            <a:chExt cx="1712700" cy="889757"/>
          </a:xfrm>
        </p:grpSpPr>
        <p:sp>
          <p:nvSpPr>
            <p:cNvPr id="121" name="Google Shape;121;p15"/>
            <p:cNvSpPr/>
            <p:nvPr/>
          </p:nvSpPr>
          <p:spPr>
            <a:xfrm>
              <a:off x="3021975" y="3124563"/>
              <a:ext cx="1712700" cy="703500"/>
            </a:xfrm>
            <a:prstGeom prst="roundRect">
              <a:avLst>
                <a:gd name="adj" fmla="val 4485"/>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22" name="Google Shape;122;p15"/>
            <p:cNvSpPr txBox="1"/>
            <p:nvPr/>
          </p:nvSpPr>
          <p:spPr>
            <a:xfrm>
              <a:off x="3061851" y="3138920"/>
              <a:ext cx="1624200" cy="875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Roboto"/>
                  <a:ea typeface="Roboto"/>
                  <a:cs typeface="Roboto"/>
                  <a:sym typeface="Roboto"/>
                </a:rPr>
                <a:t>SBI MUTUAL FUND BECAME THE FIRST NON - UTI MUTUAL FUND IN INDIA</a:t>
              </a:r>
              <a:endParaRPr sz="1000">
                <a:solidFill>
                  <a:srgbClr val="FFFFFF"/>
                </a:solidFill>
              </a:endParaRPr>
            </a:p>
          </p:txBody>
        </p:sp>
      </p:grpSp>
      <p:sp>
        <p:nvSpPr>
          <p:cNvPr id="123" name="Google Shape;123;p15"/>
          <p:cNvSpPr txBox="1"/>
          <p:nvPr/>
        </p:nvSpPr>
        <p:spPr>
          <a:xfrm>
            <a:off x="6467651" y="3106170"/>
            <a:ext cx="789300" cy="32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100" b="1">
                <a:solidFill>
                  <a:srgbClr val="701C7F"/>
                </a:solidFill>
                <a:latin typeface="Roboto"/>
                <a:ea typeface="Roboto"/>
                <a:cs typeface="Roboto"/>
                <a:sym typeface="Roboto"/>
              </a:rPr>
              <a:t>2020</a:t>
            </a:r>
            <a:endParaRPr sz="1100" b="1">
              <a:solidFill>
                <a:srgbClr val="701C7F"/>
              </a:solidFill>
              <a:latin typeface="Roboto"/>
              <a:ea typeface="Roboto"/>
              <a:cs typeface="Roboto"/>
              <a:sym typeface="Roboto"/>
            </a:endParaRPr>
          </a:p>
        </p:txBody>
      </p:sp>
      <p:sp>
        <p:nvSpPr>
          <p:cNvPr id="124" name="Google Shape;124;p15"/>
          <p:cNvSpPr txBox="1"/>
          <p:nvPr/>
        </p:nvSpPr>
        <p:spPr>
          <a:xfrm>
            <a:off x="6338450" y="3408225"/>
            <a:ext cx="1402800" cy="33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rgbClr val="701C7F"/>
                </a:solidFill>
                <a:latin typeface="Roboto"/>
                <a:ea typeface="Roboto"/>
                <a:cs typeface="Roboto"/>
                <a:sym typeface="Roboto"/>
              </a:rPr>
              <a:t>ON A BOOM !!</a:t>
            </a:r>
            <a:endParaRPr sz="1300" b="1">
              <a:solidFill>
                <a:srgbClr val="701C7F"/>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dirty="0"/>
              <a:t>SCHEME WISE COMPOSITION</a:t>
            </a:r>
            <a:endParaRPr sz="2900" dirty="0"/>
          </a:p>
          <a:p>
            <a:pPr marL="0" lvl="0" indent="0" algn="l" rtl="0">
              <a:spcBef>
                <a:spcPts val="0"/>
              </a:spcBef>
              <a:spcAft>
                <a:spcPts val="0"/>
              </a:spcAft>
              <a:buNone/>
            </a:pPr>
            <a:endParaRPr sz="2900" dirty="0"/>
          </a:p>
          <a:p>
            <a:pPr marL="0" lvl="0" indent="0" algn="l" rtl="0">
              <a:spcBef>
                <a:spcPts val="0"/>
              </a:spcBef>
              <a:spcAft>
                <a:spcPts val="0"/>
              </a:spcAft>
              <a:buNone/>
            </a:pPr>
            <a:endParaRPr dirty="0"/>
          </a:p>
        </p:txBody>
      </p:sp>
      <p:sp>
        <p:nvSpPr>
          <p:cNvPr id="342" name="Google Shape;342;p50"/>
          <p:cNvSpPr txBox="1">
            <a:spLocks noGrp="1"/>
          </p:cNvSpPr>
          <p:nvPr>
            <p:ph type="body" idx="1"/>
          </p:nvPr>
        </p:nvSpPr>
        <p:spPr>
          <a:xfrm>
            <a:off x="311700" y="1207905"/>
            <a:ext cx="8614200" cy="331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DEBT ORIENTED FUNDS</a:t>
            </a:r>
            <a:r>
              <a:rPr lang="en" dirty="0"/>
              <a:t> HAVE A PROPORTIONATE SHARE OF 31% OF THE TOTAL AUM INCREASING FROM 28.8% A YEAR AGO BECAUSE OF HIGHLY VOLATILE CAPITAL MARKETS RIGHT NOW DUE TO COVID.</a:t>
            </a:r>
            <a:endParaRPr dirty="0"/>
          </a:p>
          <a:p>
            <a:pPr marL="0" lvl="0" indent="0" algn="l" rtl="0">
              <a:spcBef>
                <a:spcPts val="1600"/>
              </a:spcBef>
              <a:spcAft>
                <a:spcPts val="0"/>
              </a:spcAft>
              <a:buNone/>
            </a:pPr>
            <a:endParaRPr dirty="0"/>
          </a:p>
          <a:p>
            <a:pPr marL="0" lvl="0" indent="0" algn="l" rtl="0">
              <a:spcBef>
                <a:spcPts val="1600"/>
              </a:spcBef>
              <a:spcAft>
                <a:spcPts val="1600"/>
              </a:spcAft>
              <a:buNone/>
            </a:pPr>
            <a:r>
              <a:rPr lang="en" dirty="0"/>
              <a:t>REASON - IN THESE UNPRECEDENTED TIMES OF COVID, WITH RBI DECREASING REPO RATES AS A RELIEF, DEBT MARKET INSTRUMENTS HAVE TAKEN A TOIL IN THE MARKETS.</a:t>
            </a:r>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a:t>INVESTOR WISE</a:t>
            </a:r>
            <a:endParaRPr/>
          </a:p>
        </p:txBody>
      </p:sp>
      <p:pic>
        <p:nvPicPr>
          <p:cNvPr id="348" name="Google Shape;348;p51"/>
          <p:cNvPicPr preferRelativeResize="0"/>
          <p:nvPr/>
        </p:nvPicPr>
        <p:blipFill>
          <a:blip r:embed="rId3">
            <a:alphaModFix/>
          </a:blip>
          <a:stretch>
            <a:fillRect/>
          </a:stretch>
        </p:blipFill>
        <p:spPr>
          <a:xfrm>
            <a:off x="749850" y="912375"/>
            <a:ext cx="5389550" cy="39807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a:t>INVESTOR WISE</a:t>
            </a:r>
            <a:endParaRPr/>
          </a:p>
          <a:p>
            <a:pPr marL="0" lvl="0" indent="0" algn="l" rtl="0">
              <a:spcBef>
                <a:spcPts val="0"/>
              </a:spcBef>
              <a:spcAft>
                <a:spcPts val="0"/>
              </a:spcAft>
              <a:buNone/>
            </a:pPr>
            <a:endParaRPr/>
          </a:p>
        </p:txBody>
      </p:sp>
      <p:pic>
        <p:nvPicPr>
          <p:cNvPr id="354" name="Google Shape;354;p52"/>
          <p:cNvPicPr preferRelativeResize="0"/>
          <p:nvPr/>
        </p:nvPicPr>
        <p:blipFill>
          <a:blip r:embed="rId3">
            <a:alphaModFix/>
          </a:blip>
          <a:stretch>
            <a:fillRect/>
          </a:stretch>
        </p:blipFill>
        <p:spPr>
          <a:xfrm>
            <a:off x="457200" y="1114113"/>
            <a:ext cx="8125700" cy="2790575"/>
          </a:xfrm>
          <a:prstGeom prst="rect">
            <a:avLst/>
          </a:prstGeom>
          <a:noFill/>
          <a:ln>
            <a:noFill/>
          </a:ln>
        </p:spPr>
      </p:pic>
      <p:sp>
        <p:nvSpPr>
          <p:cNvPr id="355" name="Google Shape;355;p52"/>
          <p:cNvSpPr txBox="1"/>
          <p:nvPr/>
        </p:nvSpPr>
        <p:spPr>
          <a:xfrm>
            <a:off x="301325" y="4042075"/>
            <a:ext cx="6089100" cy="73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INDIVIDUAL - RETAIL AND HNIs</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INSTITUTIONAL - INSTITUTIONS LIKE FOREIGN BANKS, INSURANCE,ETC.</a:t>
            </a:r>
            <a:endParaRPr>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53"/>
          <p:cNvPicPr preferRelativeResize="0"/>
          <p:nvPr/>
        </p:nvPicPr>
        <p:blipFill rotWithShape="1">
          <a:blip r:embed="rId3">
            <a:alphaModFix/>
          </a:blip>
          <a:srcRect/>
          <a:stretch/>
        </p:blipFill>
        <p:spPr>
          <a:xfrm>
            <a:off x="851450" y="436850"/>
            <a:ext cx="5340850" cy="44547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a:t>HOW CAN YOU INVEST AND REDEEM</a:t>
            </a:r>
            <a:endParaRPr sz="2900"/>
          </a:p>
          <a:p>
            <a:pPr marL="0" lvl="0" indent="0" algn="l" rtl="0">
              <a:spcBef>
                <a:spcPts val="0"/>
              </a:spcBef>
              <a:spcAft>
                <a:spcPts val="0"/>
              </a:spcAft>
              <a:buNone/>
            </a:pPr>
            <a:endParaRPr sz="2900"/>
          </a:p>
        </p:txBody>
      </p:sp>
      <p:sp>
        <p:nvSpPr>
          <p:cNvPr id="366" name="Google Shape;366;p54"/>
          <p:cNvSpPr txBox="1">
            <a:spLocks noGrp="1"/>
          </p:cNvSpPr>
          <p:nvPr>
            <p:ph type="body" idx="1"/>
          </p:nvPr>
        </p:nvSpPr>
        <p:spPr>
          <a:xfrm>
            <a:off x="311700" y="1229875"/>
            <a:ext cx="88323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NOW YOU CAN EASILY INVEST THROUGH SEBI-REGISTERED ONLINE INVESTMENT PLATFORMS VERIFYING THEIR FUND SIZE, PREVIOUS PERFORMANCES AND RETURNS OVER THE PERIOD.</a:t>
            </a:r>
            <a:endParaRPr/>
          </a:p>
        </p:txBody>
      </p:sp>
      <p:pic>
        <p:nvPicPr>
          <p:cNvPr id="367" name="Google Shape;367;p54"/>
          <p:cNvPicPr preferRelativeResize="0"/>
          <p:nvPr/>
        </p:nvPicPr>
        <p:blipFill>
          <a:blip r:embed="rId3">
            <a:alphaModFix/>
          </a:blip>
          <a:stretch>
            <a:fillRect/>
          </a:stretch>
        </p:blipFill>
        <p:spPr>
          <a:xfrm>
            <a:off x="567900" y="2492675"/>
            <a:ext cx="1236425" cy="1236425"/>
          </a:xfrm>
          <a:prstGeom prst="rect">
            <a:avLst/>
          </a:prstGeom>
          <a:noFill/>
          <a:ln>
            <a:noFill/>
          </a:ln>
        </p:spPr>
      </p:pic>
      <p:pic>
        <p:nvPicPr>
          <p:cNvPr id="368" name="Google Shape;368;p54"/>
          <p:cNvPicPr preferRelativeResize="0"/>
          <p:nvPr/>
        </p:nvPicPr>
        <p:blipFill>
          <a:blip r:embed="rId4">
            <a:alphaModFix/>
          </a:blip>
          <a:stretch>
            <a:fillRect/>
          </a:stretch>
        </p:blipFill>
        <p:spPr>
          <a:xfrm>
            <a:off x="2214400" y="3588499"/>
            <a:ext cx="2928069" cy="1109775"/>
          </a:xfrm>
          <a:prstGeom prst="rect">
            <a:avLst/>
          </a:prstGeom>
          <a:noFill/>
          <a:ln>
            <a:noFill/>
          </a:ln>
        </p:spPr>
      </p:pic>
      <p:pic>
        <p:nvPicPr>
          <p:cNvPr id="369" name="Google Shape;369;p54"/>
          <p:cNvPicPr preferRelativeResize="0"/>
          <p:nvPr/>
        </p:nvPicPr>
        <p:blipFill>
          <a:blip r:embed="rId5">
            <a:alphaModFix/>
          </a:blip>
          <a:stretch>
            <a:fillRect/>
          </a:stretch>
        </p:blipFill>
        <p:spPr>
          <a:xfrm>
            <a:off x="4835950" y="2281163"/>
            <a:ext cx="3246613" cy="12364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BUY AND SELLING OF UNITS</a:t>
            </a:r>
            <a:endParaRPr/>
          </a:p>
        </p:txBody>
      </p:sp>
      <p:sp>
        <p:nvSpPr>
          <p:cNvPr id="375" name="Google Shape;375;p55"/>
          <p:cNvSpPr txBox="1">
            <a:spLocks noGrp="1"/>
          </p:cNvSpPr>
          <p:nvPr>
            <p:ph type="body" idx="1"/>
          </p:nvPr>
        </p:nvSpPr>
        <p:spPr>
          <a:xfrm>
            <a:off x="129000" y="1159575"/>
            <a:ext cx="8703300" cy="358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BUYING:</a:t>
            </a:r>
            <a:endParaRPr/>
          </a:p>
          <a:p>
            <a:pPr marL="0" lvl="0" indent="0" algn="l" rtl="0">
              <a:spcBef>
                <a:spcPts val="1600"/>
              </a:spcBef>
              <a:spcAft>
                <a:spcPts val="0"/>
              </a:spcAft>
              <a:buNone/>
            </a:pPr>
            <a:r>
              <a:rPr lang="en"/>
              <a:t>IF THE ORDER IS PLACED BEFORE 1 PM, THEN THE PRESENT DAY’S NAV IS TAKEN INTO CONSIDERATION, AFTER 1 PM THE NEXT DAY’S NAV IS TAKEN.</a:t>
            </a:r>
            <a:endParaRPr/>
          </a:p>
          <a:p>
            <a:pPr marL="0" lvl="0" indent="0" algn="l" rtl="0">
              <a:spcBef>
                <a:spcPts val="1600"/>
              </a:spcBef>
              <a:spcAft>
                <a:spcPts val="0"/>
              </a:spcAft>
              <a:buNone/>
            </a:pPr>
            <a:r>
              <a:rPr lang="en"/>
              <a:t>SELLING:</a:t>
            </a:r>
            <a:endParaRPr/>
          </a:p>
          <a:p>
            <a:pPr marL="0" lvl="0" indent="0" algn="l" rtl="0">
              <a:spcBef>
                <a:spcPts val="1600"/>
              </a:spcBef>
              <a:spcAft>
                <a:spcPts val="1600"/>
              </a:spcAft>
              <a:buNone/>
            </a:pPr>
            <a:r>
              <a:rPr lang="en"/>
              <a:t>IF THE ORDER IS PLACED BEFORE 12:30 PM, THEN THE PREVIOUS DAY’S NAV IS TAKEN INTO CONSIDERATION, AFTER 12:30 PM THE SAME DAY ’S NAV IS TAKEN.</a:t>
            </a:r>
            <a:endParaRPr/>
          </a:p>
        </p:txBody>
      </p:sp>
      <p:sp>
        <p:nvSpPr>
          <p:cNvPr id="376" name="Google Shape;376;p55"/>
          <p:cNvSpPr txBox="1"/>
          <p:nvPr/>
        </p:nvSpPr>
        <p:spPr>
          <a:xfrm>
            <a:off x="187450" y="4089075"/>
            <a:ext cx="3257100" cy="65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NAV- NET ASSET VALUE</a:t>
            </a:r>
            <a:endParaRPr>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REDEMPTION CYCLE</a:t>
            </a:r>
            <a:endParaRPr/>
          </a:p>
          <a:p>
            <a:pPr marL="0" lvl="0" indent="0" algn="l" rtl="0">
              <a:spcBef>
                <a:spcPts val="0"/>
              </a:spcBef>
              <a:spcAft>
                <a:spcPts val="0"/>
              </a:spcAft>
              <a:buNone/>
            </a:pPr>
            <a:endParaRPr/>
          </a:p>
        </p:txBody>
      </p:sp>
      <p:sp>
        <p:nvSpPr>
          <p:cNvPr id="382" name="Google Shape;382;p5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dirty="0"/>
              <a:t>TYPE OF FUND</a:t>
            </a:r>
            <a:endParaRPr sz="2000" dirty="0"/>
          </a:p>
          <a:p>
            <a:pPr marL="457200" lvl="0" indent="-355600" algn="l" rtl="0">
              <a:spcBef>
                <a:spcPts val="0"/>
              </a:spcBef>
              <a:spcAft>
                <a:spcPts val="0"/>
              </a:spcAft>
              <a:buSzPts val="2000"/>
              <a:buChar char="●"/>
            </a:pPr>
            <a:r>
              <a:rPr lang="en" sz="2000" dirty="0"/>
              <a:t>EXIT LOAD (~1% VARIES)</a:t>
            </a:r>
            <a:endParaRPr sz="2000" dirty="0"/>
          </a:p>
          <a:p>
            <a:pPr marL="457200" lvl="0" indent="-355600" algn="l" rtl="0">
              <a:spcBef>
                <a:spcPts val="0"/>
              </a:spcBef>
              <a:spcAft>
                <a:spcPts val="0"/>
              </a:spcAft>
              <a:buSzPts val="2000"/>
              <a:buChar char="●"/>
            </a:pPr>
            <a:r>
              <a:rPr lang="en" sz="2000" dirty="0"/>
              <a:t>PAYOUT DURATION ( GENERALLY 2-4 WORKING DAYS)</a:t>
            </a:r>
            <a:endParaRPr sz="2000" dirty="0"/>
          </a:p>
          <a:p>
            <a:pPr marL="457200" lvl="0" indent="-355600" algn="l" rtl="0">
              <a:spcBef>
                <a:spcPts val="0"/>
              </a:spcBef>
              <a:spcAft>
                <a:spcPts val="0"/>
              </a:spcAft>
              <a:buSzPts val="2000"/>
              <a:buChar char="●"/>
            </a:pPr>
            <a:r>
              <a:rPr lang="en" sz="2000" dirty="0"/>
              <a:t>TAX IMPLICATION</a:t>
            </a:r>
            <a:endParaRPr sz="20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900" b="1">
                <a:solidFill>
                  <a:srgbClr val="701C7F"/>
                </a:solidFill>
                <a:latin typeface="Times New Roman"/>
                <a:ea typeface="Times New Roman"/>
                <a:cs typeface="Times New Roman"/>
                <a:sym typeface="Times New Roman"/>
              </a:rPr>
              <a:t>MUTUAL FUNDS ARE SUBJECT TO MARKET RISKS, PLEASE READ ALL SCHEME RELATED DOCUMENTS CAREFULLY BEFORE INVESTING!!</a:t>
            </a:r>
            <a:endParaRPr sz="1900" b="1">
              <a:solidFill>
                <a:srgbClr val="701C7F"/>
              </a:solidFill>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6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EXAMPLE OF A PORTFOLIO FOR THE LAST 8 MONTHS</a:t>
            </a:r>
            <a:endParaRPr sz="2600"/>
          </a:p>
        </p:txBody>
      </p:sp>
      <p:pic>
        <p:nvPicPr>
          <p:cNvPr id="404" name="Google Shape;404;p60"/>
          <p:cNvPicPr preferRelativeResize="0"/>
          <p:nvPr/>
        </p:nvPicPr>
        <p:blipFill>
          <a:blip r:embed="rId3">
            <a:alphaModFix/>
          </a:blip>
          <a:stretch>
            <a:fillRect/>
          </a:stretch>
        </p:blipFill>
        <p:spPr>
          <a:xfrm>
            <a:off x="3761050" y="1017800"/>
            <a:ext cx="2401963" cy="3820901"/>
          </a:xfrm>
          <a:prstGeom prst="rect">
            <a:avLst/>
          </a:prstGeom>
          <a:noFill/>
          <a:ln>
            <a:noFill/>
          </a:ln>
        </p:spPr>
      </p:pic>
      <p:pic>
        <p:nvPicPr>
          <p:cNvPr id="405" name="Google Shape;405;p60"/>
          <p:cNvPicPr preferRelativeResize="0"/>
          <p:nvPr/>
        </p:nvPicPr>
        <p:blipFill>
          <a:blip r:embed="rId4">
            <a:alphaModFix/>
          </a:blip>
          <a:stretch>
            <a:fillRect/>
          </a:stretch>
        </p:blipFill>
        <p:spPr>
          <a:xfrm>
            <a:off x="996163" y="1017800"/>
            <a:ext cx="2225767" cy="3820899"/>
          </a:xfrm>
          <a:prstGeom prst="rect">
            <a:avLst/>
          </a:prstGeom>
          <a:noFill/>
          <a:ln>
            <a:noFill/>
          </a:ln>
        </p:spPr>
      </p:pic>
      <p:sp>
        <p:nvSpPr>
          <p:cNvPr id="406" name="Google Shape;406;p60"/>
          <p:cNvSpPr txBox="1"/>
          <p:nvPr/>
        </p:nvSpPr>
        <p:spPr>
          <a:xfrm>
            <a:off x="6432300" y="1558275"/>
            <a:ext cx="2542500" cy="16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Roboto"/>
                <a:ea typeface="Roboto"/>
                <a:cs typeface="Roboto"/>
                <a:sym typeface="Roboto"/>
              </a:rPr>
              <a:t>LOW RISK, CONSISTENT RETURNS ON A DAY TO DAY BASIS AND A DIVERSIFIED SET WAS MY TASTE FOR THE PORTFOLIO.</a:t>
            </a:r>
            <a:endParaRPr dirty="0">
              <a:latin typeface="Roboto"/>
              <a:ea typeface="Roboto"/>
              <a:cs typeface="Roboto"/>
              <a:sym typeface="Roboto"/>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SOURCES</a:t>
            </a:r>
            <a:endParaRPr/>
          </a:p>
          <a:p>
            <a:pPr marL="0" lvl="0" indent="0" algn="l" rtl="0">
              <a:spcBef>
                <a:spcPts val="0"/>
              </a:spcBef>
              <a:spcAft>
                <a:spcPts val="0"/>
              </a:spcAft>
              <a:buNone/>
            </a:pPr>
            <a:endParaRPr/>
          </a:p>
        </p:txBody>
      </p:sp>
      <p:sp>
        <p:nvSpPr>
          <p:cNvPr id="393" name="Google Shape;393;p5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rgbClr val="000000"/>
              </a:buClr>
              <a:buSzPts val="1700"/>
              <a:buChar char="●"/>
            </a:pPr>
            <a:r>
              <a:rPr lang="en" sz="1700" u="sng">
                <a:solidFill>
                  <a:srgbClr val="1155CC"/>
                </a:solidFill>
                <a:hlinkClick r:id="rId3">
                  <a:extLst>
                    <a:ext uri="{A12FA001-AC4F-418D-AE19-62706E023703}">
                      <ahyp:hlinkClr xmlns:ahyp="http://schemas.microsoft.com/office/drawing/2018/hyperlinkcolor" val="tx"/>
                    </a:ext>
                  </a:extLst>
                </a:hlinkClick>
              </a:rPr>
              <a:t>https://www.amfiindia.com/indian-mutual#:~:text=Assets%20Under%20Management%20(AUM)%20of,a%20span%20of%2010%20years</a:t>
            </a:r>
            <a:r>
              <a:rPr lang="en" sz="1700">
                <a:solidFill>
                  <a:srgbClr val="000000"/>
                </a:solidFill>
              </a:rPr>
              <a:t>.</a:t>
            </a:r>
            <a:endParaRPr sz="1700">
              <a:solidFill>
                <a:srgbClr val="000000"/>
              </a:solidFill>
            </a:endParaRPr>
          </a:p>
          <a:p>
            <a:pPr marL="457200" lvl="0" indent="-336550" algn="l" rtl="0">
              <a:spcBef>
                <a:spcPts val="0"/>
              </a:spcBef>
              <a:spcAft>
                <a:spcPts val="0"/>
              </a:spcAft>
              <a:buClr>
                <a:srgbClr val="000000"/>
              </a:buClr>
              <a:buSzPts val="1700"/>
              <a:buChar char="●"/>
            </a:pPr>
            <a:r>
              <a:rPr lang="en" sz="1700" u="sng">
                <a:solidFill>
                  <a:srgbClr val="1155CC"/>
                </a:solidFill>
                <a:hlinkClick r:id="rId4">
                  <a:extLst>
                    <a:ext uri="{A12FA001-AC4F-418D-AE19-62706E023703}">
                      <ahyp:hlinkClr xmlns:ahyp="http://schemas.microsoft.com/office/drawing/2018/hyperlinkcolor" val="tx"/>
                    </a:ext>
                  </a:extLst>
                </a:hlinkClick>
              </a:rPr>
              <a:t>http://www.ijbm.co.in/downloads/vol3-issue1/15.pdf</a:t>
            </a:r>
            <a:endParaRPr sz="1700">
              <a:solidFill>
                <a:srgbClr val="000000"/>
              </a:solidFill>
            </a:endParaRPr>
          </a:p>
          <a:p>
            <a:pPr marL="457200" lvl="0" indent="-336550" algn="l" rtl="0">
              <a:spcBef>
                <a:spcPts val="0"/>
              </a:spcBef>
              <a:spcAft>
                <a:spcPts val="0"/>
              </a:spcAft>
              <a:buClr>
                <a:srgbClr val="000000"/>
              </a:buClr>
              <a:buSzPts val="1700"/>
              <a:buChar char="●"/>
            </a:pPr>
            <a:r>
              <a:rPr lang="en" sz="1700" u="sng">
                <a:solidFill>
                  <a:srgbClr val="1155CC"/>
                </a:solidFill>
                <a:hlinkClick r:id="rId5">
                  <a:extLst>
                    <a:ext uri="{A12FA001-AC4F-418D-AE19-62706E023703}">
                      <ahyp:hlinkClr xmlns:ahyp="http://schemas.microsoft.com/office/drawing/2018/hyperlinkcolor" val="tx"/>
                    </a:ext>
                  </a:extLst>
                </a:hlinkClick>
              </a:rPr>
              <a:t>https://www.amfiindia.com/Themes/Theme1/downloads/home/industry-trends.pdf</a:t>
            </a:r>
            <a:endParaRPr sz="1700">
              <a:solidFill>
                <a:srgbClr val="000000"/>
              </a:solidFill>
            </a:endParaRPr>
          </a:p>
          <a:p>
            <a:pPr marL="457200" lvl="0" indent="-336550" algn="l" rtl="0">
              <a:spcBef>
                <a:spcPts val="0"/>
              </a:spcBef>
              <a:spcAft>
                <a:spcPts val="0"/>
              </a:spcAft>
              <a:buClr>
                <a:srgbClr val="000000"/>
              </a:buClr>
              <a:buSzPts val="1700"/>
              <a:buChar char="●"/>
            </a:pPr>
            <a:r>
              <a:rPr lang="en" sz="1700" u="sng">
                <a:solidFill>
                  <a:srgbClr val="1155CC"/>
                </a:solidFill>
                <a:hlinkClick r:id="rId6">
                  <a:extLst>
                    <a:ext uri="{A12FA001-AC4F-418D-AE19-62706E023703}">
                      <ahyp:hlinkClr xmlns:ahyp="http://schemas.microsoft.com/office/drawing/2018/hyperlinkcolor" val="tx"/>
                    </a:ext>
                  </a:extLst>
                </a:hlinkClick>
              </a:rPr>
              <a:t>https://www.paisabazaar.com/mutual-funds/how-to-redeem-fund-units/</a:t>
            </a:r>
            <a:endParaRPr sz="1700">
              <a:solidFill>
                <a:srgbClr val="000000"/>
              </a:solidFill>
            </a:endParaRPr>
          </a:p>
          <a:p>
            <a:pPr marL="457200" lvl="0" indent="-336550" algn="l" rtl="0">
              <a:spcBef>
                <a:spcPts val="0"/>
              </a:spcBef>
              <a:spcAft>
                <a:spcPts val="0"/>
              </a:spcAft>
              <a:buClr>
                <a:srgbClr val="000000"/>
              </a:buClr>
              <a:buSzPts val="1700"/>
              <a:buChar char="●"/>
            </a:pPr>
            <a:r>
              <a:rPr lang="en" sz="1700" u="sng">
                <a:solidFill>
                  <a:srgbClr val="1155CC"/>
                </a:solidFill>
                <a:hlinkClick r:id="rId7">
                  <a:extLst>
                    <a:ext uri="{A12FA001-AC4F-418D-AE19-62706E023703}">
                      <ahyp:hlinkClr xmlns:ahyp="http://schemas.microsoft.com/office/drawing/2018/hyperlinkcolor" val="tx"/>
                    </a:ext>
                  </a:extLst>
                </a:hlinkClick>
              </a:rPr>
              <a:t>https://www.amfiindia.com/research-information/aum-data/average-aum</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MARKET OVER THE YEARS</a:t>
            </a:r>
            <a:endParaRPr/>
          </a:p>
          <a:p>
            <a:pPr marL="0" lvl="0" indent="0" algn="l" rtl="0">
              <a:spcBef>
                <a:spcPts val="0"/>
              </a:spcBef>
              <a:spcAft>
                <a:spcPts val="0"/>
              </a:spcAft>
              <a:buNone/>
            </a:pPr>
            <a:endParaRPr/>
          </a:p>
        </p:txBody>
      </p:sp>
      <p:sp>
        <p:nvSpPr>
          <p:cNvPr id="130" name="Google Shape;130;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2010</a:t>
            </a:r>
            <a:endParaRPr b="1"/>
          </a:p>
          <a:p>
            <a:pPr marL="0" lvl="0" indent="0" algn="l" rtl="0">
              <a:spcBef>
                <a:spcPts val="1600"/>
              </a:spcBef>
              <a:spcAft>
                <a:spcPts val="0"/>
              </a:spcAft>
              <a:buNone/>
            </a:pPr>
            <a:endParaRPr b="1"/>
          </a:p>
          <a:p>
            <a:pPr marL="0" lvl="0" indent="0" algn="l" rtl="0">
              <a:spcBef>
                <a:spcPts val="1600"/>
              </a:spcBef>
              <a:spcAft>
                <a:spcPts val="0"/>
              </a:spcAft>
              <a:buNone/>
            </a:pPr>
            <a:endParaRPr b="1"/>
          </a:p>
          <a:p>
            <a:pPr marL="0" lvl="0" indent="0" algn="l" rtl="0">
              <a:spcBef>
                <a:spcPts val="1600"/>
              </a:spcBef>
              <a:spcAft>
                <a:spcPts val="0"/>
              </a:spcAft>
              <a:buNone/>
            </a:pPr>
            <a:r>
              <a:rPr lang="en" b="1"/>
              <a:t>2014</a:t>
            </a:r>
            <a:endParaRPr b="1"/>
          </a:p>
          <a:p>
            <a:pPr marL="0" lvl="0" indent="0" algn="l" rtl="0">
              <a:spcBef>
                <a:spcPts val="1600"/>
              </a:spcBef>
              <a:spcAft>
                <a:spcPts val="1600"/>
              </a:spcAft>
              <a:buNone/>
            </a:pPr>
            <a:endParaRPr b="1"/>
          </a:p>
        </p:txBody>
      </p:sp>
      <p:sp>
        <p:nvSpPr>
          <p:cNvPr id="131" name="Google Shape;131;p16"/>
          <p:cNvSpPr txBox="1"/>
          <p:nvPr/>
        </p:nvSpPr>
        <p:spPr>
          <a:xfrm>
            <a:off x="488375" y="1922300"/>
            <a:ext cx="7772400" cy="70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THE ASSETS UNDER MANAGEMENT (AUM) OF INDIAN MUTUAL FUND INDUSTRY STOOD AT </a:t>
            </a:r>
            <a:r>
              <a:rPr lang="en" b="1">
                <a:latin typeface="Roboto"/>
                <a:ea typeface="Roboto"/>
                <a:cs typeface="Roboto"/>
                <a:sym typeface="Roboto"/>
              </a:rPr>
              <a:t>INR 6.57 TRILLION</a:t>
            </a:r>
            <a:r>
              <a:rPr lang="en">
                <a:latin typeface="Roboto"/>
                <a:ea typeface="Roboto"/>
                <a:cs typeface="Roboto"/>
                <a:sym typeface="Roboto"/>
              </a:rPr>
              <a:t> ON SEPTEMBER 30, 2010</a:t>
            </a:r>
            <a:endParaRPr>
              <a:latin typeface="Roboto"/>
              <a:ea typeface="Roboto"/>
              <a:cs typeface="Roboto"/>
              <a:sym typeface="Roboto"/>
            </a:endParaRPr>
          </a:p>
        </p:txBody>
      </p:sp>
      <p:sp>
        <p:nvSpPr>
          <p:cNvPr id="132" name="Google Shape;132;p16"/>
          <p:cNvSpPr txBox="1"/>
          <p:nvPr/>
        </p:nvSpPr>
        <p:spPr>
          <a:xfrm>
            <a:off x="488375" y="3446350"/>
            <a:ext cx="78660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THE AUM REACHED ITS FIRST MILESTONE OF </a:t>
            </a:r>
            <a:r>
              <a:rPr lang="en" b="1">
                <a:latin typeface="Roboto"/>
                <a:ea typeface="Roboto"/>
                <a:cs typeface="Roboto"/>
                <a:sym typeface="Roboto"/>
              </a:rPr>
              <a:t>INR 10 TRILLION </a:t>
            </a:r>
            <a:r>
              <a:rPr lang="en">
                <a:latin typeface="Roboto"/>
                <a:ea typeface="Roboto"/>
                <a:cs typeface="Roboto"/>
                <a:sym typeface="Roboto"/>
              </a:rPr>
              <a:t>ON MAY 30, 2014, IN A SHORT SPAN OF ABOUT 4 YEARS</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9"/>
          <p:cNvSpPr txBox="1">
            <a:spLocks noGrp="1"/>
          </p:cNvSpPr>
          <p:nvPr>
            <p:ph type="title"/>
          </p:nvPr>
        </p:nvSpPr>
        <p:spPr>
          <a:xfrm>
            <a:off x="311700" y="1677725"/>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a:t>THANK YOU</a:t>
            </a:r>
            <a:endParaRPr sz="4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MARKET OVER THE YEARS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38" name="Google Shape;138;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2017</a:t>
            </a:r>
            <a:endParaRPr b="1"/>
          </a:p>
          <a:p>
            <a:pPr marL="0" lvl="0" indent="0" algn="l" rtl="0">
              <a:spcBef>
                <a:spcPts val="1600"/>
              </a:spcBef>
              <a:spcAft>
                <a:spcPts val="0"/>
              </a:spcAft>
              <a:buNone/>
            </a:pPr>
            <a:endParaRPr/>
          </a:p>
          <a:p>
            <a:pPr marL="0" lvl="0" indent="0" algn="l" rtl="0">
              <a:spcBef>
                <a:spcPts val="1600"/>
              </a:spcBef>
              <a:spcAft>
                <a:spcPts val="0"/>
              </a:spcAft>
              <a:buNone/>
            </a:pPr>
            <a:endParaRPr b="1"/>
          </a:p>
          <a:p>
            <a:pPr marL="0" lvl="0" indent="0" algn="l" rtl="0">
              <a:spcBef>
                <a:spcPts val="1600"/>
              </a:spcBef>
              <a:spcAft>
                <a:spcPts val="0"/>
              </a:spcAft>
              <a:buNone/>
            </a:pPr>
            <a:r>
              <a:rPr lang="en" b="1"/>
              <a:t>2020</a:t>
            </a:r>
            <a:endParaRPr b="1"/>
          </a:p>
          <a:p>
            <a:pPr marL="0" lvl="0" indent="0" algn="l" rtl="0">
              <a:spcBef>
                <a:spcPts val="1600"/>
              </a:spcBef>
              <a:spcAft>
                <a:spcPts val="1600"/>
              </a:spcAft>
              <a:buNone/>
            </a:pPr>
            <a:endParaRPr b="1"/>
          </a:p>
        </p:txBody>
      </p:sp>
      <p:sp>
        <p:nvSpPr>
          <p:cNvPr id="139" name="Google Shape;139;p17"/>
          <p:cNvSpPr txBox="1"/>
          <p:nvPr/>
        </p:nvSpPr>
        <p:spPr>
          <a:xfrm>
            <a:off x="436425" y="1953475"/>
            <a:ext cx="7866000" cy="9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THE AUM INCREASED MORE THAN TWO FOLDS TO </a:t>
            </a:r>
            <a:r>
              <a:rPr lang="en" b="1">
                <a:latin typeface="Roboto"/>
                <a:ea typeface="Roboto"/>
                <a:cs typeface="Roboto"/>
                <a:sym typeface="Roboto"/>
              </a:rPr>
              <a:t>INR 20 TRILLION</a:t>
            </a:r>
            <a:r>
              <a:rPr lang="en">
                <a:latin typeface="Roboto"/>
                <a:ea typeface="Roboto"/>
                <a:cs typeface="Roboto"/>
                <a:sym typeface="Roboto"/>
              </a:rPr>
              <a:t> FOR THE FIRST TIME ON AUGUST 30, 2017</a:t>
            </a:r>
            <a:endParaRPr>
              <a:latin typeface="Roboto"/>
              <a:ea typeface="Roboto"/>
              <a:cs typeface="Roboto"/>
              <a:sym typeface="Roboto"/>
            </a:endParaRPr>
          </a:p>
        </p:txBody>
      </p:sp>
      <p:sp>
        <p:nvSpPr>
          <p:cNvPr id="140" name="Google Shape;140;p17"/>
          <p:cNvSpPr txBox="1"/>
          <p:nvPr/>
        </p:nvSpPr>
        <p:spPr>
          <a:xfrm>
            <a:off x="536875" y="3363175"/>
            <a:ext cx="7866000" cy="9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THE AUM HAS BEEN ON A RISING SPREE CURRENTLY AT </a:t>
            </a:r>
            <a:r>
              <a:rPr lang="en" b="1">
                <a:latin typeface="Roboto"/>
                <a:ea typeface="Roboto"/>
                <a:cs typeface="Roboto"/>
                <a:sym typeface="Roboto"/>
              </a:rPr>
              <a:t>INR 28 TRILLION</a:t>
            </a:r>
            <a:r>
              <a:rPr lang="en">
                <a:latin typeface="Roboto"/>
                <a:ea typeface="Roboto"/>
                <a:cs typeface="Roboto"/>
                <a:sym typeface="Roboto"/>
              </a:rPr>
              <a:t> ( </a:t>
            </a:r>
            <a:r>
              <a:rPr lang="en" b="1">
                <a:latin typeface="Roboto"/>
                <a:ea typeface="Roboto"/>
                <a:cs typeface="Roboto"/>
                <a:sym typeface="Roboto"/>
              </a:rPr>
              <a:t>USD 365 BILLION)</a:t>
            </a:r>
            <a:r>
              <a:rPr lang="en">
                <a:latin typeface="Roboto"/>
                <a:ea typeface="Roboto"/>
                <a:cs typeface="Roboto"/>
                <a:sym typeface="Roboto"/>
              </a:rPr>
              <a:t> ON SEPTEMBER 30, 2020</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MARKET OVER THE YEARS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146" name="Google Shape;146;p18" title="Points scored"/>
          <p:cNvPicPr preferRelativeResize="0"/>
          <p:nvPr/>
        </p:nvPicPr>
        <p:blipFill>
          <a:blip r:embed="rId3">
            <a:alphaModFix/>
          </a:blip>
          <a:stretch>
            <a:fillRect/>
          </a:stretch>
        </p:blipFill>
        <p:spPr>
          <a:xfrm>
            <a:off x="796650" y="1142500"/>
            <a:ext cx="5604150" cy="3465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19"/>
          <p:cNvPicPr preferRelativeResize="0"/>
          <p:nvPr/>
        </p:nvPicPr>
        <p:blipFill rotWithShape="1">
          <a:blip r:embed="rId3">
            <a:alphaModFix/>
          </a:blip>
          <a:srcRect l="-1" r="289" b="-70"/>
          <a:stretch/>
        </p:blipFill>
        <p:spPr>
          <a:xfrm>
            <a:off x="406051" y="166600"/>
            <a:ext cx="6410385" cy="401054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lvl="0"/>
            <a:r>
              <a:rPr lang="en" dirty="0"/>
              <a:t>REGULATORY BODIES:</a:t>
            </a:r>
            <a:endParaRPr dirty="0"/>
          </a:p>
        </p:txBody>
      </p:sp>
      <p:sp>
        <p:nvSpPr>
          <p:cNvPr id="163" name="Google Shape;163;p21"/>
          <p:cNvSpPr txBox="1">
            <a:spLocks noGrp="1"/>
          </p:cNvSpPr>
          <p:nvPr>
            <p:ph type="body" idx="1"/>
          </p:nvPr>
        </p:nvSpPr>
        <p:spPr>
          <a:xfrm>
            <a:off x="141764" y="1066800"/>
            <a:ext cx="9002236" cy="3689111"/>
          </a:xfrm>
          <a:prstGeom prst="rect">
            <a:avLst/>
          </a:prstGeom>
        </p:spPr>
        <p:txBody>
          <a:bodyPr spcFirstLastPara="1" wrap="square" lIns="91425" tIns="91425" rIns="91425" bIns="91425" anchor="t" anchorCtr="0">
            <a:noAutofit/>
          </a:bodyPr>
          <a:lstStyle/>
          <a:p>
            <a:pPr marL="0" indent="0">
              <a:buNone/>
            </a:pPr>
            <a:r>
              <a:rPr lang="en-US" dirty="0"/>
              <a:t>MUTUAL FUNDS ARE PRIMARILY REGULATED BY SECURITIES AND EXCHANGE BOARD OF INDIA(</a:t>
            </a:r>
            <a:r>
              <a:rPr lang="en-US" b="1" dirty="0"/>
              <a:t>SEBI</a:t>
            </a:r>
            <a:r>
              <a:rPr lang="en-US" dirty="0"/>
              <a:t>) IN ACCORDANCE WITH </a:t>
            </a:r>
            <a:r>
              <a:rPr lang="en-US" b="1" dirty="0"/>
              <a:t>RBI</a:t>
            </a:r>
            <a:endParaRPr lang="en" b="1" dirty="0"/>
          </a:p>
          <a:p>
            <a:pPr marL="457200" lvl="0" indent="-342900" algn="l" rtl="0">
              <a:spcBef>
                <a:spcPts val="1600"/>
              </a:spcBef>
              <a:spcAft>
                <a:spcPts val="0"/>
              </a:spcAft>
              <a:buSzPts val="1800"/>
              <a:buChar char="●"/>
            </a:pPr>
            <a:r>
              <a:rPr lang="en" b="1" dirty="0"/>
              <a:t>RBI</a:t>
            </a:r>
            <a:r>
              <a:rPr lang="en" dirty="0"/>
              <a:t> SUPERVISES OPERATION OF FUNDS OWNED BY BANKS</a:t>
            </a:r>
            <a:endParaRPr dirty="0"/>
          </a:p>
          <a:p>
            <a:pPr marL="457200" lvl="0" indent="-342900" algn="l" rtl="0">
              <a:spcBef>
                <a:spcPts val="0"/>
              </a:spcBef>
              <a:spcAft>
                <a:spcPts val="0"/>
              </a:spcAft>
              <a:buSzPts val="1800"/>
              <a:buChar char="●"/>
            </a:pPr>
            <a:r>
              <a:rPr lang="en" dirty="0"/>
              <a:t>REGULATES MUTUAL FUNDS DEALING EXCESSIVELY WITH THE MONEY MARKET. </a:t>
            </a:r>
            <a:endParaRPr dirty="0"/>
          </a:p>
          <a:p>
            <a:pPr marL="457200" lvl="0" indent="-342900" algn="l" rtl="0">
              <a:spcBef>
                <a:spcPts val="0"/>
              </a:spcBef>
              <a:spcAft>
                <a:spcPts val="0"/>
              </a:spcAft>
              <a:buSzPts val="1800"/>
              <a:buChar char="●"/>
            </a:pPr>
            <a:r>
              <a:rPr lang="en" dirty="0"/>
              <a:t>FORMULATES KNOW YOUR CUSTOMER (KYC) INFORMATION.WITHOUT COMPLYING WITH KYC NORMS NO INVESTOR CAN INVEST IN MUTUAL FUNDS.</a:t>
            </a:r>
            <a:endParaRPr dirty="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9B93165D420748A94852C5ABD932FF" ma:contentTypeVersion="6" ma:contentTypeDescription="Create a new document." ma:contentTypeScope="" ma:versionID="884880ef1081dacd0251e1c12350da7c">
  <xsd:schema xmlns:xsd="http://www.w3.org/2001/XMLSchema" xmlns:xs="http://www.w3.org/2001/XMLSchema" xmlns:p="http://schemas.microsoft.com/office/2006/metadata/properties" xmlns:ns2="592d9fb0-1a1d-4a9a-9e0b-69a672cb261c" targetNamespace="http://schemas.microsoft.com/office/2006/metadata/properties" ma:root="true" ma:fieldsID="f0aa9a46f7c26baae48a1558abff6c21" ns2:_="">
    <xsd:import namespace="592d9fb0-1a1d-4a9a-9e0b-69a672cb261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2d9fb0-1a1d-4a9a-9e0b-69a672cb26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B4C6ECF-49A6-4339-89FB-AAF23A9A71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2d9fb0-1a1d-4a9a-9e0b-69a672cb26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756CC0C-20CF-4A35-BC50-CFB9007221A2}">
  <ds:schemaRefs>
    <ds:schemaRef ds:uri="http://schemas.microsoft.com/sharepoint/v3/contenttype/forms"/>
  </ds:schemaRefs>
</ds:datastoreItem>
</file>

<file path=customXml/itemProps3.xml><?xml version="1.0" encoding="utf-8"?>
<ds:datastoreItem xmlns:ds="http://schemas.openxmlformats.org/officeDocument/2006/customXml" ds:itemID="{98ECFCD1-1AE6-454C-8277-5F5D245086A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195</TotalTime>
  <Words>1662</Words>
  <Application>Microsoft Office PowerPoint</Application>
  <PresentationFormat>On-screen Show (16:9)</PresentationFormat>
  <Paragraphs>210</Paragraphs>
  <Slides>50</Slides>
  <Notes>49</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Geometric</vt:lpstr>
      <vt:lpstr>FINANCIAL INSTITUTIONS AND MARKETS</vt:lpstr>
      <vt:lpstr>CURRENT SCENARIO OF INDIAN MUTUAL FUNDS INDUSTRY</vt:lpstr>
      <vt:lpstr>WHAT ARE MUTUAL FUNDS:</vt:lpstr>
      <vt:lpstr>WHEN IT ALL STARTED: </vt:lpstr>
      <vt:lpstr>MARKET OVER THE YEARS </vt:lpstr>
      <vt:lpstr>MARKET OVER THE YEARS  </vt:lpstr>
      <vt:lpstr>MARKET OVER THE YEARS  </vt:lpstr>
      <vt:lpstr>PowerPoint Presentation</vt:lpstr>
      <vt:lpstr>REGULATORY BODIES:</vt:lpstr>
      <vt:lpstr>SEBI:</vt:lpstr>
      <vt:lpstr>WHAT IS AMFI:</vt:lpstr>
      <vt:lpstr>ROLES AND FUNCTIONS OF AMFI:</vt:lpstr>
      <vt:lpstr>TYPES OF MUTUAL FUNDS</vt:lpstr>
      <vt:lpstr>BASED ON MATURITY PERIOD</vt:lpstr>
      <vt:lpstr>BASED ON MATURITY PERIOD</vt:lpstr>
      <vt:lpstr>BASED ON MATURITY PERIOD</vt:lpstr>
      <vt:lpstr>BASED ON PRINCIPAL INVESTMENTS</vt:lpstr>
      <vt:lpstr>BASED ON PRINCIPAL INVESTMENTS</vt:lpstr>
      <vt:lpstr>BASED ON PRINCIPAL INVESTMENTS</vt:lpstr>
      <vt:lpstr>BASED ON PRINCIPAL INVESTMENTS</vt:lpstr>
      <vt:lpstr>BASED ON PRINCIPAL INVESTMENTS</vt:lpstr>
      <vt:lpstr>BASED ON PRINCIPAL INVESTMENTS</vt:lpstr>
      <vt:lpstr>BASED ON PRINCIPAL INVESTMENTS</vt:lpstr>
      <vt:lpstr>BASED ON PRINCIPAL INVESTMENTS</vt:lpstr>
      <vt:lpstr>SBI MAGNUM EQUITY ESG FUND: ANALYSIS</vt:lpstr>
      <vt:lpstr>SBI MAGNUM EQUITY ESG FUND: ANALYSIS</vt:lpstr>
      <vt:lpstr>SBI MAGNUM EQUITY ESG FUND: ANALYSIS</vt:lpstr>
      <vt:lpstr>SBI MAGNUM EQUITY ESG FUND: ANALYSIS</vt:lpstr>
      <vt:lpstr>CURRENT SCENARIO OF INDIAN MUTUAL FUNDS  </vt:lpstr>
      <vt:lpstr>CURRENT SCENARIO OF INDIAN MUTUAL FUNDS </vt:lpstr>
      <vt:lpstr>CURRENT SCENARIO OF INDIAN MUTUAL FUNDS</vt:lpstr>
      <vt:lpstr>CURRENT SCENARIO OF INDIAN MUTUAL FUNDS </vt:lpstr>
      <vt:lpstr>CURRENT SCENARIO OF INDIAN MUTUAL FUNDS  </vt:lpstr>
      <vt:lpstr>CURRENT SCENARIO OF INDIAN MUTUAL FUNDS  </vt:lpstr>
      <vt:lpstr>CURRENT SCENARIO OF INDIAN MUTUAL FUNDS  </vt:lpstr>
      <vt:lpstr>CURRENT SCENARIO OF INDIAN MUTUAL FUNDS  </vt:lpstr>
      <vt:lpstr>FUND WISE DISTRIBUTION OF THE TOP 10 FUNDS</vt:lpstr>
      <vt:lpstr>SCHEME WISE COMPOSITION  </vt:lpstr>
      <vt:lpstr>SCHEME WISE COMPOSITION </vt:lpstr>
      <vt:lpstr>SCHEME WISE COMPOSITION  </vt:lpstr>
      <vt:lpstr>INVESTOR WISE</vt:lpstr>
      <vt:lpstr>INVESTOR WISE </vt:lpstr>
      <vt:lpstr>PowerPoint Presentation</vt:lpstr>
      <vt:lpstr>HOW CAN YOU INVEST AND REDEEM </vt:lpstr>
      <vt:lpstr>BUY AND SELLING OF UNITS</vt:lpstr>
      <vt:lpstr>REDEMPTION CYCLE </vt:lpstr>
      <vt:lpstr>PowerPoint Presentation</vt:lpstr>
      <vt:lpstr>EXAMPLE OF A PORTFOLIO FOR THE LAST 8 MONTHS</vt:lpstr>
      <vt:lpstr>SOURCES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INSTITUTIONS AND MARKETS</dc:title>
  <cp:lastModifiedBy>Abhishek</cp:lastModifiedBy>
  <cp:revision>22</cp:revision>
  <dcterms:modified xsi:type="dcterms:W3CDTF">2020-11-04T05:16:47Z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0x010100E09B93165D420748A94852C5ABD932FF</vt:lpwstr>
  </property>
</Properties>
</file>