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Roboto"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2EBF4-34DF-488D-995D-32CB865A2100}" v="6" dt="2020-10-30T02:38:26.221"/>
    <p1510:client id="{A232BCC2-0D6E-454A-A34B-65DFD6D5B5A7}" v="4" dt="2020-10-30T02:10:04.245"/>
  </p1510:revLst>
</p1510:revInfo>
</file>

<file path=ppt/tableStyles.xml><?xml version="1.0" encoding="utf-8"?>
<a:tblStyleLst xmlns:a="http://schemas.openxmlformats.org/drawingml/2006/main" def="{CB3751F8-2F2D-47AD-9157-1ABE4F9EFB11}">
  <a:tblStyle styleId="{CB3751F8-2F2D-47AD-9157-1ABE4F9EFB1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K SARBAJNA" userId="S::abhik.sarbajna@adm.iitkgp.ac.in::9c596c9a-7fcc-45ee-a81d-fb3391ddd149" providerId="AD" clId="Web-{5E92EBF4-34DF-488D-995D-32CB865A2100}"/>
    <pc:docChg chg="modSld">
      <pc:chgData name="ABHIK SARBAJNA" userId="S::abhik.sarbajna@adm.iitkgp.ac.in::9c596c9a-7fcc-45ee-a81d-fb3391ddd149" providerId="AD" clId="Web-{5E92EBF4-34DF-488D-995D-32CB865A2100}" dt="2020-10-30T02:38:26.221" v="5" actId="20577"/>
      <pc:docMkLst>
        <pc:docMk/>
      </pc:docMkLst>
      <pc:sldChg chg="modSp">
        <pc:chgData name="ABHIK SARBAJNA" userId="S::abhik.sarbajna@adm.iitkgp.ac.in::9c596c9a-7fcc-45ee-a81d-fb3391ddd149" providerId="AD" clId="Web-{5E92EBF4-34DF-488D-995D-32CB865A2100}" dt="2020-10-30T02:37:17.923" v="4" actId="20577"/>
        <pc:sldMkLst>
          <pc:docMk/>
          <pc:sldMk cId="0" sldId="279"/>
        </pc:sldMkLst>
        <pc:spChg chg="mod">
          <ac:chgData name="ABHIK SARBAJNA" userId="S::abhik.sarbajna@adm.iitkgp.ac.in::9c596c9a-7fcc-45ee-a81d-fb3391ddd149" providerId="AD" clId="Web-{5E92EBF4-34DF-488D-995D-32CB865A2100}" dt="2020-10-30T02:37:17.923" v="4" actId="20577"/>
          <ac:spMkLst>
            <pc:docMk/>
            <pc:sldMk cId="0" sldId="279"/>
            <ac:spMk id="230" creationId="{00000000-0000-0000-0000-000000000000}"/>
          </ac:spMkLst>
        </pc:spChg>
      </pc:sldChg>
      <pc:sldChg chg="modSp">
        <pc:chgData name="ABHIK SARBAJNA" userId="S::abhik.sarbajna@adm.iitkgp.ac.in::9c596c9a-7fcc-45ee-a81d-fb3391ddd149" providerId="AD" clId="Web-{5E92EBF4-34DF-488D-995D-32CB865A2100}" dt="2020-10-30T02:38:26.221" v="5" actId="20577"/>
        <pc:sldMkLst>
          <pc:docMk/>
          <pc:sldMk cId="0" sldId="281"/>
        </pc:sldMkLst>
        <pc:spChg chg="mod">
          <ac:chgData name="ABHIK SARBAJNA" userId="S::abhik.sarbajna@adm.iitkgp.ac.in::9c596c9a-7fcc-45ee-a81d-fb3391ddd149" providerId="AD" clId="Web-{5E92EBF4-34DF-488D-995D-32CB865A2100}" dt="2020-10-30T02:38:26.221" v="5" actId="20577"/>
          <ac:spMkLst>
            <pc:docMk/>
            <pc:sldMk cId="0" sldId="281"/>
            <ac:spMk id="241" creationId="{00000000-0000-0000-0000-000000000000}"/>
          </ac:spMkLst>
        </pc:spChg>
      </pc:sldChg>
    </pc:docChg>
  </pc:docChgLst>
  <pc:docChgLst>
    <pc:chgData name="ABHIK SARBAJNA" userId="S::abhik.sarbajna@adm.iitkgp.ac.in::9c596c9a-7fcc-45ee-a81d-fb3391ddd149" providerId="AD" clId="Web-{A232BCC2-0D6E-454A-A34B-65DFD6D5B5A7}"/>
    <pc:docChg chg="modSld">
      <pc:chgData name="ABHIK SARBAJNA" userId="S::abhik.sarbajna@adm.iitkgp.ac.in::9c596c9a-7fcc-45ee-a81d-fb3391ddd149" providerId="AD" clId="Web-{A232BCC2-0D6E-454A-A34B-65DFD6D5B5A7}" dt="2020-10-30T02:10:02.949" v="2" actId="20577"/>
      <pc:docMkLst>
        <pc:docMk/>
      </pc:docMkLst>
      <pc:sldChg chg="modSp">
        <pc:chgData name="ABHIK SARBAJNA" userId="S::abhik.sarbajna@adm.iitkgp.ac.in::9c596c9a-7fcc-45ee-a81d-fb3391ddd149" providerId="AD" clId="Web-{A232BCC2-0D6E-454A-A34B-65DFD6D5B5A7}" dt="2020-10-30T02:10:02.949" v="2" actId="20577"/>
        <pc:sldMkLst>
          <pc:docMk/>
          <pc:sldMk cId="0" sldId="256"/>
        </pc:sldMkLst>
        <pc:spChg chg="mod">
          <ac:chgData name="ABHIK SARBAJNA" userId="S::abhik.sarbajna@adm.iitkgp.ac.in::9c596c9a-7fcc-45ee-a81d-fb3391ddd149" providerId="AD" clId="Web-{A232BCC2-0D6E-454A-A34B-65DFD6D5B5A7}" dt="2020-10-30T02:10:02.949" v="2" actId="20577"/>
          <ac:spMkLst>
            <pc:docMk/>
            <pc:sldMk cId="0" sldId="256"/>
            <ac:spMk id="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f8e79a72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9f8e79a72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f8e79a72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f8e79a72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f8e79a72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f8e79a72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f8e79a72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f8e79a72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f8e79a72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f8e79a72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f8e79a72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f8e79a72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f8e79a72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f8e79a72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f8e79a721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f8e79a72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f8e79a721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f8e79a721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f8e79a721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f8e79a721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f8e79a6b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f8e79a6b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f8e79a72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f8e79a72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f8e79a721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f8e79a721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f8e79a72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f8e79a72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f8e79a721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f8e79a721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f8e79a72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f8e79a72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f8e79a721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f8e79a721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f8e79a721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9f8e79a721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9f8e79a721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9f8e79a721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f8e79a72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f8e79a72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9f8e79a721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9f8e79a721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8e79a72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8e79a72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f8e79a721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f8e79a721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9f8e79a72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9f8e79a721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9fa91a0704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9fa91a0704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fa91a0704_0_1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fa91a0704_0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fa91a0704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fa91a0704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55926ec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55926ec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9fa91a0704_0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9fa91a0704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f8e79a721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f8e79a721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f8e79a72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f8e79a72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f8e79a7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9f8e79a7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f8e79a6b0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9f8e79a6b0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f8e79a72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f8e79a72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f8e79a72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f8e79a72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isk_management" TargetMode="External"/><Relationship Id="rId7" Type="http://schemas.openxmlformats.org/officeDocument/2006/relationships/hyperlink" Target="https://en.wikipedia.org/wiki/Insurance_polic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en.wikipedia.org/wiki/Contract" TargetMode="External"/><Relationship Id="rId5" Type="http://schemas.openxmlformats.org/officeDocument/2006/relationships/hyperlink" Target="https://en.wikipedia.org/wiki/Underwriter" TargetMode="External"/><Relationship Id="rId4" Type="http://schemas.openxmlformats.org/officeDocument/2006/relationships/hyperlink" Target="https://en.wikipedia.org/wiki/Hedge_(finan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riskpro.in/download/risk_management_in_insurance_industry.pdf"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riskpro.in/download/risk_management_in_insurance_industry.pdf"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riskpro.in/download/risk_management_in_insurance_industry.pdf"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riskpro.in/download/risk_management_in_insurance_industry.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www.outlookindia.com/outlookmoney/insurance/5-recent-developments-in-the-life-insurance-industry-2902" TargetMode="External"/><Relationship Id="rId13" Type="http://schemas.openxmlformats.org/officeDocument/2006/relationships/hyperlink" Target="https://kullabs.com/class-12/business-studies-1/risk-management-and-insurance/risk-management,-insurance-and-importance-of-insurance" TargetMode="External"/><Relationship Id="rId3" Type="http://schemas.openxmlformats.org/officeDocument/2006/relationships/hyperlink" Target="https://www.irdai.gov.in/ADMINCMS/cms/NormalData_Layout.aspx?page=PageNo4&amp;mid=2" TargetMode="External"/><Relationship Id="rId7" Type="http://schemas.openxmlformats.org/officeDocument/2006/relationships/hyperlink" Target="https://www.livemint.com/news/india/covid-impact-india-s-general-insurance-business-growth-may-fall-to-4-in-2020-11592294939276.htm" TargetMode="External"/><Relationship Id="rId12" Type="http://schemas.openxmlformats.org/officeDocument/2006/relationships/hyperlink" Target="https://www.investopedia.com/terms/i/insurance.asp"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economictimes.indiatimes.com/industry/banking/finance/insure/life-insurance-companies-register-11-4-growth-in-premium-income-in-fy20/articleshow/75406448.cms?from=mdr" TargetMode="External"/><Relationship Id="rId11" Type="http://schemas.openxmlformats.org/officeDocument/2006/relationships/hyperlink" Target="https://www.ibef.org/industry/insurance-sector-india.aspx" TargetMode="External"/><Relationship Id="rId5" Type="http://schemas.openxmlformats.org/officeDocument/2006/relationships/hyperlink" Target="https://financialservices.gov.in/act-rule/Insurance/Insurance-Acts" TargetMode="External"/><Relationship Id="rId10" Type="http://schemas.openxmlformats.org/officeDocument/2006/relationships/hyperlink" Target="http://riskpro.in/download/risk_management_in_insurance_industry.pdf" TargetMode="External"/><Relationship Id="rId4" Type="http://schemas.openxmlformats.org/officeDocument/2006/relationships/hyperlink" Target="https://www.swissre.com" TargetMode="External"/><Relationship Id="rId9" Type="http://schemas.openxmlformats.org/officeDocument/2006/relationships/hyperlink" Target="https://www.irdai.gov.in/ADMINCMS/cms/NormalData_Layout.aspx?page=PageNo101&amp;mid=1.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07500" y="1674000"/>
            <a:ext cx="8212800" cy="16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sz="3200">
                <a:latin typeface="Times New Roman"/>
                <a:ea typeface="Times New Roman"/>
                <a:cs typeface="Times New Roman"/>
                <a:sym typeface="Times New Roman"/>
              </a:rPr>
              <a:t>INDIAN INSURANCE INDUSTRY AND RISK MANAGEMENT ROLE </a:t>
            </a:r>
            <a:endParaRPr sz="3200">
              <a:latin typeface="Times New Roman"/>
              <a:ea typeface="Times New Roman"/>
              <a:cs typeface="Times New Roman"/>
              <a:sym typeface="Times New Roman"/>
            </a:endParaRPr>
          </a:p>
          <a:p>
            <a:pPr marL="0" lvl="0" indent="0" algn="l" rtl="0">
              <a:spcBef>
                <a:spcPts val="0"/>
              </a:spcBef>
              <a:spcAft>
                <a:spcPts val="0"/>
              </a:spcAft>
              <a:buNone/>
            </a:pPr>
            <a:endParaRPr sz="3200">
              <a:latin typeface="Times New Roman"/>
              <a:ea typeface="Times New Roman"/>
              <a:cs typeface="Times New Roman"/>
              <a:sym typeface="Times New Roman"/>
            </a:endParaRPr>
          </a:p>
          <a:p>
            <a:pPr marL="0" lvl="0" indent="0" algn="l" rtl="0">
              <a:spcBef>
                <a:spcPts val="0"/>
              </a:spcBef>
              <a:spcAft>
                <a:spcPts val="0"/>
              </a:spcAft>
              <a:buNone/>
            </a:pPr>
            <a:endParaRPr sz="3200">
              <a:latin typeface="Times New Roman"/>
              <a:ea typeface="Times New Roman"/>
              <a:cs typeface="Times New Roman"/>
              <a:sym typeface="Times New Roman"/>
            </a:endParaRPr>
          </a:p>
          <a:p>
            <a:pPr marL="0" lvl="0" indent="0" algn="l" rtl="0">
              <a:spcBef>
                <a:spcPts val="0"/>
              </a:spcBef>
              <a:spcAft>
                <a:spcPts val="0"/>
              </a:spcAft>
              <a:buNone/>
            </a:pPr>
            <a:endParaRPr sz="3200">
              <a:latin typeface="Times New Roman"/>
              <a:ea typeface="Times New Roman"/>
              <a:cs typeface="Times New Roman"/>
              <a:sym typeface="Times New Roman"/>
            </a:endParaRPr>
          </a:p>
        </p:txBody>
      </p:sp>
      <p:sp>
        <p:nvSpPr>
          <p:cNvPr id="86" name="Google Shape;86;p13"/>
          <p:cNvSpPr txBox="1"/>
          <p:nvPr/>
        </p:nvSpPr>
        <p:spPr>
          <a:xfrm>
            <a:off x="837000" y="2403000"/>
            <a:ext cx="7708500" cy="23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lt1"/>
                </a:solidFill>
                <a:latin typeface="Times New Roman"/>
                <a:ea typeface="Times New Roman"/>
                <a:cs typeface="Times New Roman"/>
                <a:sym typeface="Times New Roman"/>
              </a:rPr>
              <a:t>-GROUP14</a:t>
            </a:r>
            <a:endParaRPr sz="3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3200" dirty="0">
                <a:solidFill>
                  <a:schemeClr val="lt1"/>
                </a:solidFill>
                <a:latin typeface="Times New Roman"/>
                <a:ea typeface="Times New Roman"/>
                <a:cs typeface="Times New Roman"/>
                <a:sym typeface="Times New Roman"/>
              </a:rPr>
              <a:t>1)</a:t>
            </a:r>
            <a:r>
              <a:rPr lang="en" sz="3200" dirty="0" err="1">
                <a:solidFill>
                  <a:schemeClr val="lt1"/>
                </a:solidFill>
                <a:latin typeface="Times New Roman"/>
                <a:ea typeface="Times New Roman"/>
                <a:cs typeface="Times New Roman"/>
                <a:sym typeface="Times New Roman"/>
              </a:rPr>
              <a:t>Debadutta</a:t>
            </a:r>
            <a:r>
              <a:rPr lang="en" sz="3200" dirty="0">
                <a:solidFill>
                  <a:schemeClr val="lt1"/>
                </a:solidFill>
                <a:latin typeface="Times New Roman"/>
                <a:ea typeface="Times New Roman"/>
                <a:cs typeface="Times New Roman"/>
                <a:sym typeface="Times New Roman"/>
              </a:rPr>
              <a:t> Priyadarshi Swain- 17EX20009</a:t>
            </a:r>
            <a:endParaRPr sz="3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3200" dirty="0">
                <a:solidFill>
                  <a:schemeClr val="lt1"/>
                </a:solidFill>
                <a:latin typeface="Times New Roman"/>
                <a:ea typeface="Times New Roman"/>
                <a:cs typeface="Times New Roman"/>
                <a:sym typeface="Times New Roman"/>
              </a:rPr>
              <a:t>2)Abhik Kr Sarbajna-19RJ91E01</a:t>
            </a:r>
            <a:endParaRPr sz="3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3200" dirty="0">
                <a:solidFill>
                  <a:schemeClr val="lt1"/>
                </a:solidFill>
                <a:latin typeface="Times New Roman"/>
                <a:ea typeface="Times New Roman"/>
                <a:cs typeface="Times New Roman"/>
                <a:sym typeface="Times New Roman"/>
              </a:rPr>
              <a:t>3)Ragini Laskar- 19MI33016</a:t>
            </a:r>
            <a:endParaRPr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Speculative Risk</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43" name="Google Shape;143;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just" rtl="0">
              <a:lnSpc>
                <a:spcPct val="150000"/>
              </a:lnSpc>
              <a:spcBef>
                <a:spcPts val="1600"/>
              </a:spcBef>
              <a:spcAft>
                <a:spcPts val="0"/>
              </a:spcAft>
              <a:buClr>
                <a:srgbClr val="000000"/>
              </a:buClr>
              <a:buFont typeface="Arial"/>
              <a:buNone/>
            </a:pPr>
            <a:r>
              <a:rPr lang="en" sz="1400">
                <a:solidFill>
                  <a:srgbClr val="000000"/>
                </a:solidFill>
                <a:latin typeface="Times New Roman"/>
                <a:ea typeface="Times New Roman"/>
                <a:cs typeface="Times New Roman"/>
                <a:sym typeface="Times New Roman"/>
              </a:rPr>
              <a:t>Example: </a:t>
            </a:r>
            <a:r>
              <a:rPr lang="en" sz="1400" i="1">
                <a:solidFill>
                  <a:srgbClr val="000000"/>
                </a:solidFill>
                <a:latin typeface="Times New Roman"/>
                <a:ea typeface="Times New Roman"/>
                <a:cs typeface="Times New Roman"/>
                <a:sym typeface="Times New Roman"/>
              </a:rPr>
              <a:t>Mr. Shyam  bought 10 shares with an expectation to get profit after some time. But certain situation has aroused and he has to face the loss</a:t>
            </a:r>
            <a:r>
              <a:rPr lang="en" sz="1400">
                <a:solidFill>
                  <a:srgbClr val="000000"/>
                </a:solidFill>
                <a:latin typeface="Times New Roman"/>
                <a:ea typeface="Times New Roman"/>
                <a:cs typeface="Times New Roman"/>
                <a:sym typeface="Times New Roman"/>
              </a:rPr>
              <a:t>. Here the situation he can be profitable or he will be in loss. Other examples are such as betting in horse race, casino gambling etc.</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144" name="Google Shape;144;p22"/>
          <p:cNvSpPr txBox="1"/>
          <p:nvPr/>
        </p:nvSpPr>
        <p:spPr>
          <a:xfrm>
            <a:off x="574150" y="1363625"/>
            <a:ext cx="7691400" cy="3231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Font typeface="Arial"/>
              <a:buNone/>
            </a:pPr>
            <a:r>
              <a:rPr lang="en">
                <a:highlight>
                  <a:srgbClr val="F4CCCC"/>
                </a:highlight>
                <a:latin typeface="Calibri"/>
                <a:ea typeface="Calibri"/>
                <a:cs typeface="Calibri"/>
                <a:sym typeface="Calibri"/>
              </a:rPr>
              <a:t>It is the risk category where the company has to face the situation of Profit or loss.</a:t>
            </a:r>
            <a:endParaRPr>
              <a:highlight>
                <a:srgbClr val="F4CCCC"/>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Diversifiable and non-diversifiable Risk</a:t>
            </a:r>
            <a:endParaRPr>
              <a:latin typeface="Times New Roman"/>
              <a:ea typeface="Times New Roman"/>
              <a:cs typeface="Times New Roman"/>
              <a:sym typeface="Times New Roman"/>
            </a:endParaRPr>
          </a:p>
        </p:txBody>
      </p:sp>
      <p:sp>
        <p:nvSpPr>
          <p:cNvPr id="150" name="Google Shape;150;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solidFill>
                  <a:srgbClr val="000000"/>
                </a:solidFill>
                <a:highlight>
                  <a:srgbClr val="F4CCCC"/>
                </a:highlight>
                <a:latin typeface="Times New Roman"/>
                <a:ea typeface="Times New Roman"/>
                <a:cs typeface="Times New Roman"/>
                <a:sym typeface="Times New Roman"/>
              </a:rPr>
              <a:t>Diversifiable Risk</a:t>
            </a:r>
            <a:r>
              <a:rPr lang="en" sz="1400">
                <a:solidFill>
                  <a:srgbClr val="000000"/>
                </a:solidFill>
                <a:highlight>
                  <a:srgbClr val="F4CCCC"/>
                </a:highlight>
                <a:latin typeface="Times New Roman"/>
                <a:ea typeface="Times New Roman"/>
                <a:cs typeface="Times New Roman"/>
                <a:sym typeface="Times New Roman"/>
              </a:rPr>
              <a:t>: It is a risk that affects only individuals or small groups and not the entire economy.</a:t>
            </a:r>
            <a:endParaRPr sz="1400">
              <a:solidFill>
                <a:srgbClr val="000000"/>
              </a:solidFill>
              <a:highlight>
                <a:srgbClr val="F4CCCC"/>
              </a:highlight>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r>
              <a:rPr lang="en" sz="1400">
                <a:solidFill>
                  <a:srgbClr val="000000"/>
                </a:solidFill>
                <a:latin typeface="Times New Roman"/>
                <a:ea typeface="Times New Roman"/>
                <a:cs typeface="Times New Roman"/>
                <a:sym typeface="Times New Roman"/>
              </a:rPr>
              <a:t>It is also known as </a:t>
            </a:r>
            <a:r>
              <a:rPr lang="en" sz="1400" i="1">
                <a:solidFill>
                  <a:srgbClr val="000000"/>
                </a:solidFill>
                <a:latin typeface="Times New Roman"/>
                <a:ea typeface="Times New Roman"/>
                <a:cs typeface="Times New Roman"/>
                <a:sym typeface="Times New Roman"/>
              </a:rPr>
              <a:t>Non-Systematic Risk </a:t>
            </a:r>
            <a:r>
              <a:rPr lang="en" sz="1400">
                <a:solidFill>
                  <a:srgbClr val="000000"/>
                </a:solidFill>
                <a:latin typeface="Times New Roman"/>
                <a:ea typeface="Times New Roman"/>
                <a:cs typeface="Times New Roman"/>
                <a:sym typeface="Times New Roman"/>
              </a:rPr>
              <a:t>or </a:t>
            </a:r>
            <a:r>
              <a:rPr lang="en" sz="1400" i="1">
                <a:solidFill>
                  <a:srgbClr val="000000"/>
                </a:solidFill>
                <a:latin typeface="Times New Roman"/>
                <a:ea typeface="Times New Roman"/>
                <a:cs typeface="Times New Roman"/>
                <a:sym typeface="Times New Roman"/>
              </a:rPr>
              <a:t>Particular risk</a:t>
            </a:r>
            <a:r>
              <a:rPr lang="en" sz="1400">
                <a:solidFill>
                  <a:srgbClr val="000000"/>
                </a:solidFill>
                <a:latin typeface="Times New Roman"/>
                <a:ea typeface="Times New Roman"/>
                <a:cs typeface="Times New Roman"/>
                <a:sym typeface="Times New Roman"/>
              </a:rPr>
              <a:t> and it means the mainly small groups or an individual got affected by this kind of risk but not the entire economy. Certain examples are: Profit or loss on buying of shares or a company go bankruptcy and shares totally devalued after sometime which affected certain group of people but not the entire economy</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b="1" u="sng">
                <a:solidFill>
                  <a:srgbClr val="000000"/>
                </a:solidFill>
                <a:highlight>
                  <a:srgbClr val="F4CCCC"/>
                </a:highlight>
                <a:latin typeface="Times New Roman"/>
                <a:ea typeface="Times New Roman"/>
                <a:cs typeface="Times New Roman"/>
                <a:sym typeface="Times New Roman"/>
              </a:rPr>
              <a:t>Non-diversifiable Risk</a:t>
            </a:r>
            <a:r>
              <a:rPr lang="en" sz="1400" b="1">
                <a:solidFill>
                  <a:srgbClr val="000000"/>
                </a:solidFill>
                <a:highlight>
                  <a:srgbClr val="F4CCCC"/>
                </a:highlight>
                <a:latin typeface="Times New Roman"/>
                <a:ea typeface="Times New Roman"/>
                <a:cs typeface="Times New Roman"/>
                <a:sym typeface="Times New Roman"/>
              </a:rPr>
              <a:t> :</a:t>
            </a:r>
            <a:r>
              <a:rPr lang="en" sz="1400">
                <a:solidFill>
                  <a:srgbClr val="000000"/>
                </a:solidFill>
                <a:highlight>
                  <a:srgbClr val="F4CCCC"/>
                </a:highlight>
                <a:latin typeface="Times New Roman"/>
                <a:ea typeface="Times New Roman"/>
                <a:cs typeface="Times New Roman"/>
                <a:sym typeface="Times New Roman"/>
              </a:rPr>
              <a:t>It is a risk that affects the entire economy or large numbers of people or groups within the economy.</a:t>
            </a:r>
            <a:endParaRPr sz="1400">
              <a:solidFill>
                <a:srgbClr val="000000"/>
              </a:solidFill>
              <a:highlight>
                <a:srgbClr val="F4CCCC"/>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Font typeface="Arial"/>
              <a:buNone/>
            </a:pPr>
            <a:r>
              <a:rPr lang="en" sz="1400">
                <a:solidFill>
                  <a:srgbClr val="000000"/>
                </a:solidFill>
                <a:latin typeface="Times New Roman"/>
                <a:ea typeface="Times New Roman"/>
                <a:cs typeface="Times New Roman"/>
                <a:sym typeface="Times New Roman"/>
              </a:rPr>
              <a:t>The risk associated in ongoing COVID-19 pandemic is a kind of non-diversifiable risk</a:t>
            </a:r>
            <a:endParaRPr sz="1400">
              <a:solidFill>
                <a:srgbClr val="000000"/>
              </a:solidFill>
              <a:highlight>
                <a:srgbClr val="F4CCCC"/>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b="1">
              <a:solidFill>
                <a:srgbClr val="000000"/>
              </a:solidFill>
              <a:latin typeface="Times New Roman"/>
              <a:ea typeface="Times New Roman"/>
              <a:cs typeface="Times New Roman"/>
              <a:sym typeface="Times New Roman"/>
            </a:endParaRPr>
          </a:p>
          <a:p>
            <a:pPr marL="457200" lvl="0" indent="0" algn="l" rtl="0">
              <a:spcBef>
                <a:spcPts val="0"/>
              </a:spcBef>
              <a:spcAft>
                <a:spcPts val="16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1349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Enterprise Risk</a:t>
            </a:r>
            <a:endParaRPr>
              <a:latin typeface="Times New Roman"/>
              <a:ea typeface="Times New Roman"/>
              <a:cs typeface="Times New Roman"/>
              <a:sym typeface="Times New Roman"/>
            </a:endParaRPr>
          </a:p>
        </p:txBody>
      </p:sp>
      <p:sp>
        <p:nvSpPr>
          <p:cNvPr id="156" name="Google Shape;156;p24"/>
          <p:cNvSpPr txBox="1">
            <a:spLocks noGrp="1"/>
          </p:cNvSpPr>
          <p:nvPr>
            <p:ph type="body" idx="1"/>
          </p:nvPr>
        </p:nvSpPr>
        <p:spPr>
          <a:xfrm>
            <a:off x="311700" y="944975"/>
            <a:ext cx="8520600" cy="3624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a:solidFill>
                  <a:srgbClr val="000000"/>
                </a:solidFill>
                <a:highlight>
                  <a:srgbClr val="F4CCCC"/>
                </a:highlight>
                <a:latin typeface="Times New Roman"/>
                <a:ea typeface="Times New Roman"/>
                <a:cs typeface="Times New Roman"/>
                <a:sym typeface="Times New Roman"/>
              </a:rPr>
              <a:t>It is the risk mainly associated with a particular business firm</a:t>
            </a:r>
            <a:endParaRPr sz="1400">
              <a:solidFill>
                <a:srgbClr val="000000"/>
              </a:solidFill>
              <a:highlight>
                <a:srgbClr val="F4CCCC"/>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Font typeface="Arial"/>
              <a:buNone/>
            </a:pPr>
            <a:r>
              <a:rPr lang="en" sz="1400">
                <a:solidFill>
                  <a:srgbClr val="000000"/>
                </a:solidFill>
                <a:latin typeface="Times New Roman"/>
                <a:ea typeface="Times New Roman"/>
                <a:cs typeface="Times New Roman"/>
                <a:sym typeface="Times New Roman"/>
              </a:rPr>
              <a:t>The categorization of this risk can be in the situations such as operational risk, pure risk, speculative risk, strategic risk and financial risk. The discussion about the pure risk and speculative risk has been done in previous slides. In the situation of </a:t>
            </a:r>
            <a:r>
              <a:rPr lang="en" sz="1400" i="1">
                <a:solidFill>
                  <a:srgbClr val="000000"/>
                </a:solidFill>
                <a:latin typeface="Times New Roman"/>
                <a:ea typeface="Times New Roman"/>
                <a:cs typeface="Times New Roman"/>
                <a:sym typeface="Times New Roman"/>
              </a:rPr>
              <a:t>Operational Risk</a:t>
            </a:r>
            <a:r>
              <a:rPr lang="en" sz="1400">
                <a:solidFill>
                  <a:srgbClr val="000000"/>
                </a:solidFill>
                <a:latin typeface="Times New Roman"/>
                <a:ea typeface="Times New Roman"/>
                <a:cs typeface="Times New Roman"/>
                <a:sym typeface="Times New Roman"/>
              </a:rPr>
              <a:t> the company’s risk is associated with the operations of the firm. Mainly the business policies, maintenance cost, other charges associated to run the business. Example an Insurance company launched a Web based application but it got hacked easily risking the company’s data. Whereas in </a:t>
            </a:r>
            <a:r>
              <a:rPr lang="en" sz="1400" i="1">
                <a:solidFill>
                  <a:srgbClr val="000000"/>
                </a:solidFill>
                <a:latin typeface="Times New Roman"/>
                <a:ea typeface="Times New Roman"/>
                <a:cs typeface="Times New Roman"/>
                <a:sym typeface="Times New Roman"/>
              </a:rPr>
              <a:t>Strategic Risk</a:t>
            </a:r>
            <a:r>
              <a:rPr lang="en" sz="1400">
                <a:solidFill>
                  <a:srgbClr val="000000"/>
                </a:solidFill>
                <a:latin typeface="Times New Roman"/>
                <a:ea typeface="Times New Roman"/>
                <a:cs typeface="Times New Roman"/>
                <a:sym typeface="Times New Roman"/>
              </a:rPr>
              <a:t> the company may face the risk when it is associated with the objectives of the business. Such as if a company enters in the new business and earned no profit. In case of </a:t>
            </a:r>
            <a:r>
              <a:rPr lang="en" sz="1400" i="1">
                <a:solidFill>
                  <a:srgbClr val="000000"/>
                </a:solidFill>
                <a:latin typeface="Times New Roman"/>
                <a:ea typeface="Times New Roman"/>
                <a:cs typeface="Times New Roman"/>
                <a:sym typeface="Times New Roman"/>
              </a:rPr>
              <a:t>financial risk</a:t>
            </a:r>
            <a:r>
              <a:rPr lang="en" sz="1400">
                <a:solidFill>
                  <a:srgbClr val="000000"/>
                </a:solidFill>
                <a:latin typeface="Times New Roman"/>
                <a:ea typeface="Times New Roman"/>
                <a:cs typeface="Times New Roman"/>
                <a:sym typeface="Times New Roman"/>
              </a:rPr>
              <a:t>, the risk is associated with the price changes in the products and the charges of delivery system. Such increase in Truck fare, raise in price of products etc.</a:t>
            </a:r>
            <a:endParaRPr sz="1400">
              <a:solidFill>
                <a:srgbClr val="000000"/>
              </a:solidFill>
              <a:highlight>
                <a:srgbClr val="F4CCCC"/>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263850" y="1109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INSURANCE</a:t>
            </a:r>
            <a:endParaRPr>
              <a:latin typeface="Times New Roman"/>
              <a:ea typeface="Times New Roman"/>
              <a:cs typeface="Times New Roman"/>
              <a:sym typeface="Times New Roman"/>
            </a:endParaRPr>
          </a:p>
        </p:txBody>
      </p:sp>
      <p:sp>
        <p:nvSpPr>
          <p:cNvPr id="162" name="Google Shape;162;p25"/>
          <p:cNvSpPr txBox="1">
            <a:spLocks noGrp="1"/>
          </p:cNvSpPr>
          <p:nvPr>
            <p:ph type="body" idx="1"/>
          </p:nvPr>
        </p:nvSpPr>
        <p:spPr>
          <a:xfrm>
            <a:off x="311700" y="777500"/>
            <a:ext cx="8520600" cy="3791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400" b="1">
                <a:solidFill>
                  <a:srgbClr val="202122"/>
                </a:solidFill>
                <a:highlight>
                  <a:srgbClr val="FFFFFF"/>
                </a:highlight>
                <a:latin typeface="Times New Roman"/>
                <a:ea typeface="Times New Roman"/>
                <a:cs typeface="Times New Roman"/>
                <a:sym typeface="Times New Roman"/>
              </a:rPr>
              <a:t>Insurance</a:t>
            </a:r>
            <a:r>
              <a:rPr lang="en" sz="1400">
                <a:solidFill>
                  <a:srgbClr val="202122"/>
                </a:solidFill>
                <a:highlight>
                  <a:srgbClr val="FFFFFF"/>
                </a:highlight>
                <a:latin typeface="Times New Roman"/>
                <a:ea typeface="Times New Roman"/>
                <a:cs typeface="Times New Roman"/>
                <a:sym typeface="Times New Roman"/>
              </a:rPr>
              <a:t> is a contract between an insurance company and an individual/entity, which acts as a means of protection or reimbursement from financial losses in exchange of regular payment of premium by the insured</a:t>
            </a:r>
            <a:endParaRPr sz="1400">
              <a:solidFill>
                <a:srgbClr val="202122"/>
              </a:solidFill>
              <a:highlight>
                <a:srgbClr val="FFFFFF"/>
              </a:highlight>
              <a:latin typeface="Times New Roman"/>
              <a:ea typeface="Times New Roman"/>
              <a:cs typeface="Times New Roman"/>
              <a:sym typeface="Times New Roman"/>
            </a:endParaRPr>
          </a:p>
          <a:p>
            <a:pPr marL="0" lvl="0" indent="0" algn="l" rtl="0">
              <a:spcBef>
                <a:spcPts val="500"/>
              </a:spcBef>
              <a:spcAft>
                <a:spcPts val="0"/>
              </a:spcAft>
              <a:buNone/>
            </a:pPr>
            <a:endParaRPr sz="1400">
              <a:solidFill>
                <a:srgbClr val="202122"/>
              </a:solidFill>
              <a:highlight>
                <a:srgbClr val="FFFFFF"/>
              </a:highlight>
              <a:latin typeface="Times New Roman"/>
              <a:ea typeface="Times New Roman"/>
              <a:cs typeface="Times New Roman"/>
              <a:sym typeface="Times New Roman"/>
            </a:endParaRPr>
          </a:p>
          <a:p>
            <a:pPr marL="457200" lvl="0" indent="-317500" algn="l" rtl="0">
              <a:spcBef>
                <a:spcPts val="500"/>
              </a:spcBef>
              <a:spcAft>
                <a:spcPts val="0"/>
              </a:spcAft>
              <a:buSzPts val="1400"/>
              <a:buFont typeface="Times New Roman"/>
              <a:buChar char="❏"/>
            </a:pPr>
            <a:r>
              <a:rPr lang="en" sz="1400">
                <a:solidFill>
                  <a:srgbClr val="202122"/>
                </a:solidFill>
                <a:highlight>
                  <a:srgbClr val="FFFFFF"/>
                </a:highlight>
                <a:latin typeface="Times New Roman"/>
                <a:ea typeface="Times New Roman"/>
                <a:cs typeface="Times New Roman"/>
                <a:sym typeface="Times New Roman"/>
              </a:rPr>
              <a:t>It is a form of </a:t>
            </a:r>
            <a:r>
              <a:rPr lang="en" sz="14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risk management</a:t>
            </a:r>
            <a:r>
              <a:rPr lang="en" sz="1400">
                <a:solidFill>
                  <a:srgbClr val="202122"/>
                </a:solidFill>
                <a:highlight>
                  <a:srgbClr val="FFFFFF"/>
                </a:highlight>
                <a:latin typeface="Times New Roman"/>
                <a:ea typeface="Times New Roman"/>
                <a:cs typeface="Times New Roman"/>
                <a:sym typeface="Times New Roman"/>
              </a:rPr>
              <a:t>, primarily used to </a:t>
            </a:r>
            <a:r>
              <a:rPr lang="en" sz="14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hedge</a:t>
            </a:r>
            <a:r>
              <a:rPr lang="en" sz="1400">
                <a:solidFill>
                  <a:srgbClr val="000000"/>
                </a:solidFill>
                <a:highlight>
                  <a:srgbClr val="FFFFFF"/>
                </a:highlight>
                <a:latin typeface="Times New Roman"/>
                <a:ea typeface="Times New Roman"/>
                <a:cs typeface="Times New Roman"/>
                <a:sym typeface="Times New Roman"/>
              </a:rPr>
              <a:t> </a:t>
            </a:r>
            <a:r>
              <a:rPr lang="en" sz="1400">
                <a:solidFill>
                  <a:srgbClr val="202122"/>
                </a:solidFill>
                <a:highlight>
                  <a:srgbClr val="FFFFFF"/>
                </a:highlight>
                <a:latin typeface="Times New Roman"/>
                <a:ea typeface="Times New Roman"/>
                <a:cs typeface="Times New Roman"/>
                <a:sym typeface="Times New Roman"/>
              </a:rPr>
              <a:t>against the risk of financial losses, which may occur due to damage of certain aspects in the insured’s life</a:t>
            </a:r>
            <a:endParaRPr sz="1400">
              <a:solidFill>
                <a:srgbClr val="2021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solidFill>
                  <a:srgbClr val="202122"/>
                </a:solidFill>
                <a:highlight>
                  <a:srgbClr val="FFFFFF"/>
                </a:highlight>
                <a:latin typeface="Times New Roman"/>
                <a:ea typeface="Times New Roman"/>
                <a:cs typeface="Times New Roman"/>
                <a:sym typeface="Times New Roman"/>
              </a:rPr>
              <a:t>An institution/ entity which provides insurance is known as an insurer, insurance company or </a:t>
            </a:r>
            <a:r>
              <a:rPr lang="en" sz="1400">
                <a:solidFill>
                  <a:srgbClr val="000000"/>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underwriter</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solidFill>
                  <a:srgbClr val="202122"/>
                </a:solidFill>
                <a:highlight>
                  <a:srgbClr val="FFFFFF"/>
                </a:highlight>
                <a:latin typeface="Times New Roman"/>
                <a:ea typeface="Times New Roman"/>
                <a:cs typeface="Times New Roman"/>
                <a:sym typeface="Times New Roman"/>
              </a:rPr>
              <a:t>A person or entity who buys the insurance is known as an insured or as a policyholder. </a:t>
            </a:r>
            <a:endParaRPr sz="1400">
              <a:solidFill>
                <a:srgbClr val="2021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solidFill>
                  <a:srgbClr val="202122"/>
                </a:solidFill>
                <a:highlight>
                  <a:srgbClr val="FFFFFF"/>
                </a:highlight>
                <a:latin typeface="Times New Roman"/>
                <a:ea typeface="Times New Roman"/>
                <a:cs typeface="Times New Roman"/>
                <a:sym typeface="Times New Roman"/>
              </a:rPr>
              <a:t>The losses incurred may or may not be financial, but it must be reducible to financial terms</a:t>
            </a:r>
            <a:endParaRPr sz="1400">
              <a:solidFill>
                <a:srgbClr val="202122"/>
              </a:solidFill>
              <a:highlight>
                <a:srgbClr val="FFFFFF"/>
              </a:highlight>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a:solidFill>
                  <a:srgbClr val="000000"/>
                </a:solidFill>
                <a:highlight>
                  <a:srgbClr val="FFFFFF"/>
                </a:highlight>
                <a:latin typeface="Times New Roman"/>
                <a:ea typeface="Times New Roman"/>
                <a:cs typeface="Times New Roman"/>
                <a:sym typeface="Times New Roman"/>
              </a:rPr>
              <a:t>The insured receives a </a:t>
            </a:r>
            <a:r>
              <a:rPr lang="en" sz="1300">
                <a:solidFill>
                  <a:srgbClr val="000000"/>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contract</a:t>
            </a:r>
            <a:r>
              <a:rPr lang="en" sz="1300">
                <a:solidFill>
                  <a:srgbClr val="000000"/>
                </a:solidFill>
                <a:highlight>
                  <a:srgbClr val="FFFFFF"/>
                </a:highlight>
                <a:latin typeface="Times New Roman"/>
                <a:ea typeface="Times New Roman"/>
                <a:cs typeface="Times New Roman"/>
                <a:sym typeface="Times New Roman"/>
              </a:rPr>
              <a:t>, called the </a:t>
            </a:r>
            <a:r>
              <a:rPr lang="en" sz="1300">
                <a:solidFill>
                  <a:srgbClr val="000000"/>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insurance policy</a:t>
            </a:r>
            <a:r>
              <a:rPr lang="en" sz="1300">
                <a:solidFill>
                  <a:srgbClr val="000000"/>
                </a:solidFill>
                <a:highlight>
                  <a:srgbClr val="FFFFFF"/>
                </a:highlight>
                <a:latin typeface="Times New Roman"/>
                <a:ea typeface="Times New Roman"/>
                <a:cs typeface="Times New Roman"/>
                <a:sym typeface="Times New Roman"/>
              </a:rPr>
              <a:t>, which details the conditions and circumstances under which the insurer will compensate the insured</a:t>
            </a:r>
            <a:endParaRPr sz="1300">
              <a:solidFill>
                <a:srgbClr val="000000"/>
              </a:solidFill>
              <a:highlight>
                <a:srgbClr val="FFFFFF"/>
              </a:highlight>
              <a:latin typeface="Times New Roman"/>
              <a:ea typeface="Times New Roman"/>
              <a:cs typeface="Times New Roman"/>
              <a:sym typeface="Times New Roman"/>
            </a:endParaRPr>
          </a:p>
          <a:p>
            <a:pPr marL="0" lvl="0" indent="0" algn="l" rtl="0">
              <a:spcBef>
                <a:spcPts val="500"/>
              </a:spcBef>
              <a:spcAft>
                <a:spcPts val="0"/>
              </a:spcAft>
              <a:buNone/>
            </a:pPr>
            <a:endParaRPr sz="1400">
              <a:solidFill>
                <a:srgbClr val="202122"/>
              </a:solidFill>
              <a:highlight>
                <a:srgbClr val="FFFFFF"/>
              </a:highlight>
              <a:latin typeface="Times New Roman"/>
              <a:ea typeface="Times New Roman"/>
              <a:cs typeface="Times New Roman"/>
              <a:sym typeface="Times New Roman"/>
            </a:endParaRPr>
          </a:p>
          <a:p>
            <a:pPr marL="0" lvl="0" indent="0" algn="l" rtl="0">
              <a:spcBef>
                <a:spcPts val="500"/>
              </a:spcBef>
              <a:spcAft>
                <a:spcPts val="0"/>
              </a:spcAft>
              <a:buNone/>
            </a:pPr>
            <a:endParaRPr sz="1400">
              <a:solidFill>
                <a:srgbClr val="202122"/>
              </a:solidFill>
              <a:highlight>
                <a:srgbClr val="FFFFFF"/>
              </a:highlight>
              <a:latin typeface="Times New Roman"/>
              <a:ea typeface="Times New Roman"/>
              <a:cs typeface="Times New Roman"/>
              <a:sym typeface="Times New Roman"/>
            </a:endParaRPr>
          </a:p>
          <a:p>
            <a:pPr marL="0" lvl="0" indent="0" algn="l" rtl="0">
              <a:spcBef>
                <a:spcPts val="500"/>
              </a:spcBef>
              <a:spcAft>
                <a:spcPts val="0"/>
              </a:spcAft>
              <a:buNone/>
            </a:pPr>
            <a:endParaRPr sz="1300">
              <a:solidFill>
                <a:srgbClr val="111111"/>
              </a:solidFill>
              <a:highlight>
                <a:srgbClr val="FFFFFF"/>
              </a:highlight>
              <a:latin typeface="Arial"/>
              <a:ea typeface="Arial"/>
              <a:cs typeface="Arial"/>
              <a:sym typeface="Arial"/>
            </a:endParaRPr>
          </a:p>
          <a:p>
            <a:pPr marL="0" lvl="0" indent="0" algn="l" rtl="0">
              <a:spcBef>
                <a:spcPts val="1600"/>
              </a:spcBef>
              <a:spcAft>
                <a:spcPts val="1600"/>
              </a:spcAft>
              <a:buNone/>
            </a:pPr>
            <a:endParaRPr sz="1300">
              <a:solidFill>
                <a:srgbClr val="111111"/>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Insurance Policy Components</a:t>
            </a:r>
            <a:endParaRPr>
              <a:latin typeface="Times New Roman"/>
              <a:ea typeface="Times New Roman"/>
              <a:cs typeface="Times New Roman"/>
              <a:sym typeface="Times New Roman"/>
            </a:endParaRPr>
          </a:p>
        </p:txBody>
      </p:sp>
      <p:sp>
        <p:nvSpPr>
          <p:cNvPr id="168" name="Google Shape;168;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1.Premium</a:t>
            </a:r>
            <a:endParaRPr b="1"/>
          </a:p>
          <a:p>
            <a:pPr marL="0" lvl="0" indent="0" algn="l" rtl="0">
              <a:spcBef>
                <a:spcPts val="1600"/>
              </a:spcBef>
              <a:spcAft>
                <a:spcPts val="0"/>
              </a:spcAft>
              <a:buNone/>
            </a:pPr>
            <a:r>
              <a:rPr lang="en" b="1"/>
              <a:t>2.Policy Limit</a:t>
            </a:r>
            <a:endParaRPr b="1"/>
          </a:p>
          <a:p>
            <a:pPr marL="0" lvl="0" indent="0" algn="l" rtl="0">
              <a:spcBef>
                <a:spcPts val="1600"/>
              </a:spcBef>
              <a:spcAft>
                <a:spcPts val="1600"/>
              </a:spcAft>
              <a:buNone/>
            </a:pPr>
            <a:r>
              <a:rPr lang="en" b="1"/>
              <a:t>3.Deductible</a:t>
            </a:r>
            <a:endParaRPr b="1"/>
          </a:p>
        </p:txBody>
      </p:sp>
      <p:sp>
        <p:nvSpPr>
          <p:cNvPr id="169" name="Google Shape;169;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Premium</a:t>
            </a:r>
            <a:endParaRPr>
              <a:latin typeface="Times New Roman"/>
              <a:ea typeface="Times New Roman"/>
              <a:cs typeface="Times New Roman"/>
              <a:sym typeface="Times New Roman"/>
            </a:endParaRPr>
          </a:p>
        </p:txBody>
      </p:sp>
      <p:sp>
        <p:nvSpPr>
          <p:cNvPr id="175" name="Google Shape;175;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111111"/>
                </a:solidFill>
                <a:highlight>
                  <a:srgbClr val="FFFFFF"/>
                </a:highlight>
                <a:latin typeface="Times New Roman"/>
                <a:ea typeface="Times New Roman"/>
                <a:cs typeface="Times New Roman"/>
                <a:sym typeface="Times New Roman"/>
              </a:rPr>
              <a:t>A policy's premium is its price, typically expressed as a monthly cost or payment that has to be paid by the insured. The premium is determined by the insurer based on the risk profile of the insured,i.e, if the risk of loss is high as well as more spontaneous higher premium will be charged, but if the risk is less due to certain safety factors premium charged will be less</a:t>
            </a:r>
            <a:endParaRPr sz="1500">
              <a:solidFill>
                <a:srgbClr val="111111"/>
              </a:solidFill>
              <a:highlight>
                <a:srgbClr val="FFFFFF"/>
              </a:highlight>
              <a:latin typeface="Times New Roman"/>
              <a:ea typeface="Times New Roman"/>
              <a:cs typeface="Times New Roman"/>
              <a:sym typeface="Times New Roman"/>
            </a:endParaRPr>
          </a:p>
          <a:p>
            <a:pPr marL="0" lvl="0" indent="0" algn="l" rtl="0">
              <a:spcBef>
                <a:spcPts val="2100"/>
              </a:spcBef>
              <a:spcAft>
                <a:spcPts val="2100"/>
              </a:spcAft>
              <a:buNone/>
            </a:pPr>
            <a:r>
              <a:rPr lang="en" sz="1500">
                <a:solidFill>
                  <a:srgbClr val="111111"/>
                </a:solidFill>
                <a:highlight>
                  <a:srgbClr val="FFFFFF"/>
                </a:highlight>
                <a:latin typeface="Times New Roman"/>
                <a:ea typeface="Times New Roman"/>
                <a:cs typeface="Times New Roman"/>
                <a:sym typeface="Times New Roman"/>
              </a:rPr>
              <a:t>For example, if you own several expensive automobiles and have a history of reckless driving, you will likely pay more for an auto policy than someone with a good driving record. However, different insurers may charge different premiums for similar policies.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1827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Policy Limit</a:t>
            </a:r>
            <a:endParaRPr/>
          </a:p>
        </p:txBody>
      </p:sp>
      <p:sp>
        <p:nvSpPr>
          <p:cNvPr id="181" name="Google Shape;181;p28"/>
          <p:cNvSpPr txBox="1">
            <a:spLocks noGrp="1"/>
          </p:cNvSpPr>
          <p:nvPr>
            <p:ph type="body" idx="1"/>
          </p:nvPr>
        </p:nvSpPr>
        <p:spPr>
          <a:xfrm>
            <a:off x="311700" y="96672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111111"/>
                </a:solidFill>
                <a:highlight>
                  <a:srgbClr val="FFFFFF"/>
                </a:highlight>
                <a:latin typeface="Times New Roman"/>
                <a:ea typeface="Times New Roman"/>
                <a:cs typeface="Times New Roman"/>
                <a:sym typeface="Times New Roman"/>
              </a:rPr>
              <a:t>The policy limit is the maximum amount an insurer/ insurance company is willing to  pay under an insurance policy for a covered loss. </a:t>
            </a:r>
            <a:endParaRPr sz="1500">
              <a:solidFill>
                <a:srgbClr val="111111"/>
              </a:solidFill>
              <a:highlight>
                <a:srgbClr val="FFFFFF"/>
              </a:highlight>
              <a:latin typeface="Times New Roman"/>
              <a:ea typeface="Times New Roman"/>
              <a:cs typeface="Times New Roman"/>
              <a:sym typeface="Times New Roman"/>
            </a:endParaRPr>
          </a:p>
          <a:p>
            <a:pPr marL="0" lvl="0" indent="0" algn="l" rtl="0">
              <a:spcBef>
                <a:spcPts val="2100"/>
              </a:spcBef>
              <a:spcAft>
                <a:spcPts val="0"/>
              </a:spcAft>
              <a:buNone/>
            </a:pPr>
            <a:r>
              <a:rPr lang="en" sz="1500">
                <a:solidFill>
                  <a:srgbClr val="111111"/>
                </a:solidFill>
                <a:highlight>
                  <a:srgbClr val="FFFFFF"/>
                </a:highlight>
                <a:latin typeface="Times New Roman"/>
                <a:ea typeface="Times New Roman"/>
                <a:cs typeface="Times New Roman"/>
                <a:sym typeface="Times New Roman"/>
              </a:rPr>
              <a:t>This limit is determined by various factors depending on the type of insurance </a:t>
            </a:r>
            <a:endParaRPr sz="1500">
              <a:solidFill>
                <a:srgbClr val="111111"/>
              </a:solidFill>
              <a:highlight>
                <a:srgbClr val="FFFFFF"/>
              </a:highlight>
              <a:latin typeface="Times New Roman"/>
              <a:ea typeface="Times New Roman"/>
              <a:cs typeface="Times New Roman"/>
              <a:sym typeface="Times New Roman"/>
            </a:endParaRPr>
          </a:p>
          <a:p>
            <a:pPr marL="0" lvl="0" indent="0" algn="l" rtl="0">
              <a:spcBef>
                <a:spcPts val="2100"/>
              </a:spcBef>
              <a:spcAft>
                <a:spcPts val="0"/>
              </a:spcAft>
              <a:buNone/>
            </a:pPr>
            <a:r>
              <a:rPr lang="en" sz="1500">
                <a:solidFill>
                  <a:srgbClr val="111111"/>
                </a:solidFill>
                <a:highlight>
                  <a:srgbClr val="FFFFFF"/>
                </a:highlight>
                <a:latin typeface="Times New Roman"/>
                <a:ea typeface="Times New Roman"/>
                <a:cs typeface="Times New Roman"/>
                <a:sym typeface="Times New Roman"/>
              </a:rPr>
              <a:t>They may be set per period, per loss or injury or over the life of the policy, also known as the lifetime maximum</a:t>
            </a:r>
            <a:r>
              <a:rPr lang="en" sz="1300">
                <a:solidFill>
                  <a:srgbClr val="111111"/>
                </a:solidFill>
                <a:highlight>
                  <a:srgbClr val="FFFFFF"/>
                </a:highlight>
                <a:latin typeface="Arial"/>
                <a:ea typeface="Arial"/>
                <a:cs typeface="Arial"/>
                <a:sym typeface="Arial"/>
              </a:rPr>
              <a:t>.</a:t>
            </a:r>
            <a:endParaRPr sz="1300">
              <a:solidFill>
                <a:srgbClr val="111111"/>
              </a:solidFill>
              <a:highlight>
                <a:srgbClr val="FFFFFF"/>
              </a:highlight>
              <a:latin typeface="Arial"/>
              <a:ea typeface="Arial"/>
              <a:cs typeface="Arial"/>
              <a:sym typeface="Arial"/>
            </a:endParaRPr>
          </a:p>
          <a:p>
            <a:pPr marL="0" lvl="0" indent="0" algn="l" rtl="0">
              <a:spcBef>
                <a:spcPts val="2100"/>
              </a:spcBef>
              <a:spcAft>
                <a:spcPts val="0"/>
              </a:spcAft>
              <a:buNone/>
            </a:pPr>
            <a:r>
              <a:rPr lang="en" sz="1500">
                <a:solidFill>
                  <a:srgbClr val="111111"/>
                </a:solidFill>
                <a:highlight>
                  <a:srgbClr val="FFFFFF"/>
                </a:highlight>
                <a:latin typeface="Times New Roman"/>
                <a:ea typeface="Times New Roman"/>
                <a:cs typeface="Times New Roman"/>
                <a:sym typeface="Times New Roman"/>
              </a:rPr>
              <a:t> Typically, higher limits carry higher premiums. For a general life insurance policy, the maximum amount the insurer will pay is referred to as the face value, which is the amount paid to a beneficiary upon the death of the insured.</a:t>
            </a:r>
            <a:endParaRPr sz="1500">
              <a:solidFill>
                <a:srgbClr val="111111"/>
              </a:solidFill>
              <a:highlight>
                <a:srgbClr val="FFFFFF"/>
              </a:highlight>
              <a:latin typeface="Times New Roman"/>
              <a:ea typeface="Times New Roman"/>
              <a:cs typeface="Times New Roman"/>
              <a:sym typeface="Times New Roman"/>
            </a:endParaRPr>
          </a:p>
          <a:p>
            <a:pPr marL="0" lvl="0" indent="0" algn="l" rtl="0">
              <a:spcBef>
                <a:spcPts val="21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Deductible</a:t>
            </a:r>
            <a:endParaRPr>
              <a:latin typeface="Times New Roman"/>
              <a:ea typeface="Times New Roman"/>
              <a:cs typeface="Times New Roman"/>
              <a:sym typeface="Times New Roman"/>
            </a:endParaRPr>
          </a:p>
        </p:txBody>
      </p:sp>
      <p:sp>
        <p:nvSpPr>
          <p:cNvPr id="187" name="Google Shape;187;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111111"/>
                </a:solidFill>
                <a:highlight>
                  <a:srgbClr val="FFFFFF"/>
                </a:highlight>
                <a:latin typeface="Times New Roman"/>
                <a:ea typeface="Times New Roman"/>
                <a:cs typeface="Times New Roman"/>
                <a:sym typeface="Times New Roman"/>
              </a:rPr>
              <a:t>Deductible is a specific amount that the insured is supposed to pay must pay before the insurer pays a claim. Deductibles serve as deterrents to large volumes of small and insignificant claims.</a:t>
            </a:r>
            <a:endParaRPr sz="1500">
              <a:solidFill>
                <a:srgbClr val="111111"/>
              </a:solidFill>
              <a:highlight>
                <a:srgbClr val="FFFFFF"/>
              </a:highlight>
              <a:latin typeface="Times New Roman"/>
              <a:ea typeface="Times New Roman"/>
              <a:cs typeface="Times New Roman"/>
              <a:sym typeface="Times New Roman"/>
            </a:endParaRPr>
          </a:p>
          <a:p>
            <a:pPr marL="0" lvl="0" indent="0" algn="l" rtl="0">
              <a:spcBef>
                <a:spcPts val="2100"/>
              </a:spcBef>
              <a:spcAft>
                <a:spcPts val="0"/>
              </a:spcAft>
              <a:buNone/>
            </a:pPr>
            <a:r>
              <a:rPr lang="en" sz="1500">
                <a:solidFill>
                  <a:srgbClr val="111111"/>
                </a:solidFill>
                <a:highlight>
                  <a:srgbClr val="FFFFFF"/>
                </a:highlight>
                <a:latin typeface="Times New Roman"/>
                <a:ea typeface="Times New Roman"/>
                <a:cs typeface="Times New Roman"/>
                <a:sym typeface="Times New Roman"/>
              </a:rPr>
              <a:t>Deductibles can apply per-policy or per-claim depending on the insurer and the type of policy. Policies with very high deductibles are typically less expensive because the high out-of-pocket expense generally results in fewer small claims.</a:t>
            </a:r>
            <a:endParaRPr sz="1500">
              <a:solidFill>
                <a:srgbClr val="111111"/>
              </a:solidFill>
              <a:highlight>
                <a:srgbClr val="FFFFFF"/>
              </a:highlight>
              <a:latin typeface="Times New Roman"/>
              <a:ea typeface="Times New Roman"/>
              <a:cs typeface="Times New Roman"/>
              <a:sym typeface="Times New Roman"/>
            </a:endParaRPr>
          </a:p>
          <a:p>
            <a:pPr marL="0" lvl="0" indent="0" algn="l" rtl="0">
              <a:spcBef>
                <a:spcPts val="21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latin typeface="Times New Roman"/>
                <a:ea typeface="Times New Roman"/>
                <a:cs typeface="Times New Roman"/>
                <a:sym typeface="Times New Roman"/>
              </a:rPr>
              <a:t>RISK MANAGEMENT ROLE OF INSURANCE</a:t>
            </a:r>
            <a:endParaRPr sz="2500">
              <a:latin typeface="Times New Roman"/>
              <a:ea typeface="Times New Roman"/>
              <a:cs typeface="Times New Roman"/>
              <a:sym typeface="Times New Roman"/>
            </a:endParaRPr>
          </a:p>
        </p:txBody>
      </p:sp>
      <p:sp>
        <p:nvSpPr>
          <p:cNvPr id="193" name="Google Shape;193;p3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1.Pooling of losses</a:t>
            </a:r>
            <a:endParaRPr/>
          </a:p>
          <a:p>
            <a:pPr marL="0" lvl="0" indent="0" algn="l" rtl="0">
              <a:spcBef>
                <a:spcPts val="1600"/>
              </a:spcBef>
              <a:spcAft>
                <a:spcPts val="0"/>
              </a:spcAft>
              <a:buNone/>
            </a:pPr>
            <a:r>
              <a:rPr lang="en"/>
              <a:t>2.Payment of fortuitous losses</a:t>
            </a:r>
            <a:endParaRPr/>
          </a:p>
          <a:p>
            <a:pPr marL="0" lvl="0" indent="0" algn="l" rtl="0">
              <a:spcBef>
                <a:spcPts val="1600"/>
              </a:spcBef>
              <a:spcAft>
                <a:spcPts val="0"/>
              </a:spcAft>
              <a:buNone/>
            </a:pPr>
            <a:r>
              <a:rPr lang="en"/>
              <a:t>3.Risk transfer</a:t>
            </a:r>
            <a:endParaRPr/>
          </a:p>
          <a:p>
            <a:pPr marL="0" lvl="0" indent="0" algn="l" rtl="0">
              <a:spcBef>
                <a:spcPts val="1600"/>
              </a:spcBef>
              <a:spcAft>
                <a:spcPts val="1600"/>
              </a:spcAft>
              <a:buNone/>
            </a:pPr>
            <a:r>
              <a:rPr lang="en"/>
              <a:t>4.Indemnification</a:t>
            </a:r>
            <a:endParaRPr/>
          </a:p>
        </p:txBody>
      </p:sp>
      <p:sp>
        <p:nvSpPr>
          <p:cNvPr id="194" name="Google Shape;194;p3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These are the basic characteristics of an insurance which are responsible for the risk management purpose of the contract.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487050" y="1040650"/>
            <a:ext cx="8169900" cy="39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It is the pooling/ spreading/ distribution of losses incurred by a few over a large group.</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It has two fold benefits:</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a)The losses are distributed due to which the actual loss faced reduces,i.e, this distribution prevents a single entity/ individual to succumb under the burden of loss. The major principle here is that the insurance company which is insuring multiple people would receive premiums but will pay only a few claims as only few individuals will suffer from losses at a particular time</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b)Accuracy of predicting risk increases as more pooling leads to more exposure units, which according to the law of large number, reduces the variation in predicting risk (objective risk). Since risk will be predicted more accurately risk management policies can be shaped accordingly </a:t>
            </a:r>
            <a:endParaRPr sz="1500">
              <a:latin typeface="Times New Roman"/>
              <a:ea typeface="Times New Roman"/>
              <a:cs typeface="Times New Roman"/>
              <a:sym typeface="Times New Roman"/>
            </a:endParaRPr>
          </a:p>
        </p:txBody>
      </p:sp>
      <p:sp>
        <p:nvSpPr>
          <p:cNvPr id="200" name="Google Shape;200;p31"/>
          <p:cNvSpPr txBox="1"/>
          <p:nvPr/>
        </p:nvSpPr>
        <p:spPr>
          <a:xfrm>
            <a:off x="514350" y="239225"/>
            <a:ext cx="5334900" cy="5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lt1"/>
                </a:solidFill>
                <a:latin typeface="Times New Roman"/>
                <a:ea typeface="Times New Roman"/>
                <a:cs typeface="Times New Roman"/>
                <a:sym typeface="Times New Roman"/>
              </a:rPr>
              <a:t>Pooling of losses</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46950"/>
            <a:ext cx="8520600" cy="6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HISTORY AND BACKGROUND</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2" name="Google Shape;92;p14"/>
          <p:cNvSpPr txBox="1">
            <a:spLocks noGrp="1"/>
          </p:cNvSpPr>
          <p:nvPr>
            <p:ph type="body" idx="1"/>
          </p:nvPr>
        </p:nvSpPr>
        <p:spPr>
          <a:xfrm>
            <a:off x="311700" y="986700"/>
            <a:ext cx="8520600" cy="3582300"/>
          </a:xfrm>
          <a:prstGeom prst="rect">
            <a:avLst/>
          </a:prstGeom>
        </p:spPr>
        <p:txBody>
          <a:bodyPr spcFirstLastPara="1" wrap="square" lIns="91425" tIns="91425" rIns="91425" bIns="91425" anchor="t" anchorCtr="0">
            <a:noAutofit/>
          </a:bodyPr>
          <a:lstStyle/>
          <a:p>
            <a:pPr marL="285750" lvl="0" indent="-292100" algn="just" rtl="0">
              <a:lnSpc>
                <a:spcPct val="100000"/>
              </a:lnSpc>
              <a:spcBef>
                <a:spcPts val="120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Oriental Life Insurance was the first British company established in </a:t>
            </a:r>
            <a:r>
              <a:rPr lang="en" sz="1300" b="1">
                <a:solidFill>
                  <a:srgbClr val="000000"/>
                </a:solidFill>
                <a:latin typeface="Times New Roman"/>
                <a:ea typeface="Times New Roman"/>
                <a:cs typeface="Times New Roman"/>
                <a:sym typeface="Times New Roman"/>
              </a:rPr>
              <a:t>1818</a:t>
            </a:r>
            <a:r>
              <a:rPr lang="en" sz="1300">
                <a:solidFill>
                  <a:srgbClr val="000000"/>
                </a:solidFill>
                <a:latin typeface="Times New Roman"/>
                <a:ea typeface="Times New Roman"/>
                <a:cs typeface="Times New Roman"/>
                <a:sym typeface="Times New Roman"/>
              </a:rPr>
              <a:t>; Bombay Assurance Company in </a:t>
            </a:r>
            <a:r>
              <a:rPr lang="en" sz="1300" b="1">
                <a:solidFill>
                  <a:srgbClr val="000000"/>
                </a:solidFill>
                <a:latin typeface="Times New Roman"/>
                <a:ea typeface="Times New Roman"/>
                <a:cs typeface="Times New Roman"/>
                <a:sym typeface="Times New Roman"/>
              </a:rPr>
              <a:t>1823</a:t>
            </a:r>
            <a:r>
              <a:rPr lang="en" sz="1300">
                <a:solidFill>
                  <a:srgbClr val="000000"/>
                </a:solidFill>
                <a:latin typeface="Times New Roman"/>
                <a:ea typeface="Times New Roman"/>
                <a:cs typeface="Times New Roman"/>
                <a:sym typeface="Times New Roman"/>
              </a:rPr>
              <a:t>; Madras Life Insurance in </a:t>
            </a:r>
            <a:r>
              <a:rPr lang="en" sz="1300" b="1">
                <a:solidFill>
                  <a:srgbClr val="000000"/>
                </a:solidFill>
                <a:latin typeface="Times New Roman"/>
                <a:ea typeface="Times New Roman"/>
                <a:cs typeface="Times New Roman"/>
                <a:sym typeface="Times New Roman"/>
              </a:rPr>
              <a:t>1829</a:t>
            </a:r>
            <a:r>
              <a:rPr lang="en" sz="1300">
                <a:solidFill>
                  <a:srgbClr val="000000"/>
                </a:solidFill>
                <a:latin typeface="Times New Roman"/>
                <a:ea typeface="Times New Roman"/>
                <a:cs typeface="Times New Roman"/>
                <a:sym typeface="Times New Roman"/>
              </a:rPr>
              <a:t>. Triton Insurance Company Ltd (non-life and British Owned) established in </a:t>
            </a:r>
            <a:r>
              <a:rPr lang="en" sz="1300" b="1">
                <a:solidFill>
                  <a:srgbClr val="000000"/>
                </a:solidFill>
                <a:latin typeface="Times New Roman"/>
                <a:ea typeface="Times New Roman"/>
                <a:cs typeface="Times New Roman"/>
                <a:sym typeface="Times New Roman"/>
              </a:rPr>
              <a:t>1850.</a:t>
            </a:r>
            <a:r>
              <a:rPr lang="en" sz="1300" baseline="30000">
                <a:solidFill>
                  <a:srgbClr val="000000"/>
                </a:solidFill>
                <a:latin typeface="Times New Roman"/>
                <a:ea typeface="Times New Roman"/>
                <a:cs typeface="Times New Roman"/>
                <a:sym typeface="Times New Roman"/>
              </a:rPr>
              <a:t>[2]</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The first statutory measure - Indian Life Assurance Companies Act, </a:t>
            </a:r>
            <a:r>
              <a:rPr lang="en" sz="1300" b="1">
                <a:solidFill>
                  <a:srgbClr val="000000"/>
                </a:solidFill>
                <a:latin typeface="Times New Roman"/>
                <a:ea typeface="Times New Roman"/>
                <a:cs typeface="Times New Roman"/>
                <a:sym typeface="Times New Roman"/>
              </a:rPr>
              <a:t>1912</a:t>
            </a:r>
            <a:r>
              <a:rPr lang="en" sz="1300">
                <a:solidFill>
                  <a:srgbClr val="000000"/>
                </a:solidFill>
                <a:latin typeface="Times New Roman"/>
                <a:ea typeface="Times New Roman"/>
                <a:cs typeface="Times New Roman"/>
                <a:sym typeface="Times New Roman"/>
              </a:rPr>
              <a:t>; and with the collection of statistical information about Non-life and life insurance and to protect the insurers </a:t>
            </a:r>
            <a:r>
              <a:rPr lang="en" sz="1300" b="1">
                <a:solidFill>
                  <a:srgbClr val="000000"/>
                </a:solidFill>
                <a:latin typeface="Times New Roman"/>
                <a:ea typeface="Times New Roman"/>
                <a:cs typeface="Times New Roman"/>
                <a:sym typeface="Times New Roman"/>
              </a:rPr>
              <a:t>Insurance Act, 1938</a:t>
            </a:r>
            <a:r>
              <a:rPr lang="en" sz="1300">
                <a:solidFill>
                  <a:srgbClr val="000000"/>
                </a:solidFill>
                <a:latin typeface="Times New Roman"/>
                <a:ea typeface="Times New Roman"/>
                <a:cs typeface="Times New Roman"/>
                <a:sym typeface="Times New Roman"/>
              </a:rPr>
              <a:t> came into existence.</a:t>
            </a:r>
            <a:r>
              <a:rPr lang="en" sz="1300" baseline="30000">
                <a:solidFill>
                  <a:srgbClr val="000000"/>
                </a:solidFill>
                <a:latin typeface="Times New Roman"/>
                <a:ea typeface="Times New Roman"/>
                <a:cs typeface="Times New Roman"/>
                <a:sym typeface="Times New Roman"/>
              </a:rPr>
              <a:t>[3]</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Concept taken from – The industrial revolution urged the creation of insurance and at the end of the 18th century the first truly modern and global insurance company, </a:t>
            </a:r>
            <a:r>
              <a:rPr lang="en" sz="1300" b="1">
                <a:solidFill>
                  <a:srgbClr val="000000"/>
                </a:solidFill>
                <a:latin typeface="Times New Roman"/>
                <a:ea typeface="Times New Roman"/>
                <a:cs typeface="Times New Roman"/>
                <a:sym typeface="Times New Roman"/>
              </a:rPr>
              <a:t>the Phoenix</a:t>
            </a:r>
            <a:r>
              <a:rPr lang="en" sz="1300">
                <a:solidFill>
                  <a:srgbClr val="000000"/>
                </a:solidFill>
                <a:latin typeface="Times New Roman"/>
                <a:ea typeface="Times New Roman"/>
                <a:cs typeface="Times New Roman"/>
                <a:sym typeface="Times New Roman"/>
              </a:rPr>
              <a:t>, was founded by an association of sugar refinery owners in London.</a:t>
            </a:r>
            <a:r>
              <a:rPr lang="en" sz="1300" baseline="30000">
                <a:solidFill>
                  <a:srgbClr val="000000"/>
                </a:solidFill>
                <a:latin typeface="Times New Roman"/>
                <a:ea typeface="Times New Roman"/>
                <a:cs typeface="Times New Roman"/>
                <a:sym typeface="Times New Roman"/>
              </a:rPr>
              <a:t>[4]</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Acts: </a:t>
            </a:r>
            <a:r>
              <a:rPr lang="en" sz="1300">
                <a:solidFill>
                  <a:srgbClr val="000000"/>
                </a:solidFill>
                <a:latin typeface="Times New Roman"/>
                <a:ea typeface="Times New Roman"/>
                <a:cs typeface="Times New Roman"/>
                <a:sym typeface="Times New Roman"/>
              </a:rPr>
              <a:t>Life Insurance Corporation Act, 1956; The Marine Insurance Act, 1963; General Insurance Business (Nationalization) Act, 1972; Actuaries Act, 2006 etc.</a:t>
            </a:r>
            <a:r>
              <a:rPr lang="en" sz="1300" baseline="30000">
                <a:solidFill>
                  <a:srgbClr val="000000"/>
                </a:solidFill>
                <a:latin typeface="Times New Roman"/>
                <a:ea typeface="Times New Roman"/>
                <a:cs typeface="Times New Roman"/>
                <a:sym typeface="Times New Roman"/>
              </a:rPr>
              <a:t>[5]</a:t>
            </a:r>
            <a:endParaRPr sz="15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highlight>
                  <a:srgbClr val="FFFFFF"/>
                </a:highlight>
                <a:latin typeface="Times New Roman"/>
                <a:ea typeface="Times New Roman"/>
                <a:cs typeface="Times New Roman"/>
                <a:sym typeface="Times New Roman"/>
              </a:rPr>
              <a:t>Insurance companies were nationalized after independence and the industry was opened-up to private players only after the post-liberalization measures in 1991</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490250" y="1124400"/>
            <a:ext cx="7560000" cy="39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Times New Roman"/>
                <a:ea typeface="Times New Roman"/>
                <a:cs typeface="Times New Roman"/>
                <a:sym typeface="Times New Roman"/>
              </a:rPr>
              <a:t>It is a loss which is unseen and accidental in nature and leads to uncertainty among people</a:t>
            </a:r>
            <a:endParaRPr sz="1700">
              <a:latin typeface="Times New Roman"/>
              <a:ea typeface="Times New Roman"/>
              <a:cs typeface="Times New Roman"/>
              <a:sym typeface="Times New Roman"/>
            </a:endParaRPr>
          </a:p>
          <a:p>
            <a:pPr marL="0" lvl="0" indent="0" algn="l" rtl="0">
              <a:spcBef>
                <a:spcPts val="0"/>
              </a:spcBef>
              <a:spcAft>
                <a:spcPts val="0"/>
              </a:spcAft>
              <a:buNone/>
            </a:pPr>
            <a:r>
              <a:rPr lang="en" sz="1700">
                <a:latin typeface="Times New Roman"/>
                <a:ea typeface="Times New Roman"/>
                <a:cs typeface="Times New Roman"/>
                <a:sym typeface="Times New Roman"/>
              </a:rPr>
              <a:t>Eg: A person driving to work meets with an accident which leads to damage of property and life</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 sz="1700">
                <a:latin typeface="Times New Roman"/>
                <a:ea typeface="Times New Roman"/>
                <a:cs typeface="Times New Roman"/>
                <a:sym typeface="Times New Roman"/>
              </a:rPr>
              <a:t>Insurance companies usually promote risk management by insuring the policy holders against such kind of losses which instills a feeling of security among the insured </a:t>
            </a:r>
            <a:endParaRPr sz="1700">
              <a:latin typeface="Times New Roman"/>
              <a:ea typeface="Times New Roman"/>
              <a:cs typeface="Times New Roman"/>
              <a:sym typeface="Times New Roman"/>
            </a:endParaRPr>
          </a:p>
        </p:txBody>
      </p:sp>
      <p:sp>
        <p:nvSpPr>
          <p:cNvPr id="206" name="Google Shape;206;p32"/>
          <p:cNvSpPr txBox="1"/>
          <p:nvPr/>
        </p:nvSpPr>
        <p:spPr>
          <a:xfrm>
            <a:off x="514350" y="167475"/>
            <a:ext cx="55143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lt1"/>
                </a:solidFill>
                <a:latin typeface="Times New Roman"/>
                <a:ea typeface="Times New Roman"/>
                <a:cs typeface="Times New Roman"/>
                <a:sym typeface="Times New Roman"/>
              </a:rPr>
              <a:t>Payment of fortuitous losses</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490250" y="1136350"/>
            <a:ext cx="7679700" cy="38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Risk transfer </a:t>
            </a:r>
            <a:r>
              <a:rPr lang="en" sz="1800">
                <a:latin typeface="Times New Roman"/>
                <a:ea typeface="Times New Roman"/>
                <a:cs typeface="Times New Roman"/>
                <a:sym typeface="Times New Roman"/>
              </a:rPr>
              <a:t>means that a pure risk is transferred from the insured to the insurer, who typically is in a stronger financial position to pay the loss than the insured. Pure risks that are typically transferred to insurers include the risk of premature death, excessive longevity, poor health, disability, destruction and theft of property, and personal liability lawsuits.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Times New Roman"/>
                <a:ea typeface="Times New Roman"/>
                <a:cs typeface="Times New Roman"/>
                <a:sym typeface="Times New Roman"/>
              </a:rPr>
              <a:t>Indemnification </a:t>
            </a:r>
            <a:r>
              <a:rPr lang="en" sz="1800">
                <a:latin typeface="Times New Roman"/>
                <a:ea typeface="Times New Roman"/>
                <a:cs typeface="Times New Roman"/>
                <a:sym typeface="Times New Roman"/>
              </a:rPr>
              <a:t>means that the insured is restored to his or her approximate financial position prior to the occurrence of the loss.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212" name="Google Shape;212;p33"/>
          <p:cNvSpPr txBox="1"/>
          <p:nvPr/>
        </p:nvSpPr>
        <p:spPr>
          <a:xfrm>
            <a:off x="538275" y="215300"/>
            <a:ext cx="57057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Risk transfer and Indemnification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Times New Roman"/>
                <a:ea typeface="Times New Roman"/>
                <a:cs typeface="Times New Roman"/>
                <a:sym typeface="Times New Roman"/>
              </a:rPr>
              <a:t>Characteristics of an insurable risk</a:t>
            </a:r>
            <a:endParaRPr sz="2000">
              <a:latin typeface="Times New Roman"/>
              <a:ea typeface="Times New Roman"/>
              <a:cs typeface="Times New Roman"/>
              <a:sym typeface="Times New Roman"/>
            </a:endParaRPr>
          </a:p>
        </p:txBody>
      </p:sp>
      <p:sp>
        <p:nvSpPr>
          <p:cNvPr id="218" name="Google Shape;218;p34"/>
          <p:cNvSpPr txBox="1"/>
          <p:nvPr/>
        </p:nvSpPr>
        <p:spPr>
          <a:xfrm>
            <a:off x="311800" y="897125"/>
            <a:ext cx="8520600" cy="41151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a:latin typeface="Times New Roman"/>
                <a:ea typeface="Times New Roman"/>
                <a:cs typeface="Times New Roman"/>
                <a:sym typeface="Times New Roman"/>
              </a:rPr>
              <a:t>For insurance companies to insure a risk, it needs to have certain characteristics , mentioned below:</a:t>
            </a:r>
            <a:endParaRPr sz="1600">
              <a:latin typeface="Times New Roman"/>
              <a:ea typeface="Times New Roman"/>
              <a:cs typeface="Times New Roman"/>
              <a:sym typeface="Times New Roman"/>
            </a:endParaRPr>
          </a:p>
          <a:p>
            <a:pPr marL="457200" lvl="0" indent="-330200" algn="l" rtl="0">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There must be a large number of exposure units.</a:t>
            </a:r>
            <a:endParaRPr sz="1600">
              <a:latin typeface="Times New Roman"/>
              <a:ea typeface="Times New Roman"/>
              <a:cs typeface="Times New Roman"/>
              <a:sym typeface="Times New Roman"/>
            </a:endParaRPr>
          </a:p>
          <a:p>
            <a:pPr marL="457200" lvl="0" indent="-330200" algn="l" rtl="0">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 The loss must be accidental and unintentional.</a:t>
            </a:r>
            <a:endParaRPr sz="1600">
              <a:latin typeface="Times New Roman"/>
              <a:ea typeface="Times New Roman"/>
              <a:cs typeface="Times New Roman"/>
              <a:sym typeface="Times New Roman"/>
            </a:endParaRPr>
          </a:p>
          <a:p>
            <a:pPr marL="457200" lvl="0" indent="-330200" algn="l" rtl="0">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loss must be determinable and measurable.</a:t>
            </a:r>
            <a:endParaRPr sz="1600">
              <a:latin typeface="Times New Roman"/>
              <a:ea typeface="Times New Roman"/>
              <a:cs typeface="Times New Roman"/>
              <a:sym typeface="Times New Roman"/>
            </a:endParaRPr>
          </a:p>
          <a:p>
            <a:pPr marL="457200" lvl="0" indent="-330200" algn="l" rtl="0">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loss should not be catastrophic.</a:t>
            </a:r>
            <a:endParaRPr sz="1600">
              <a:latin typeface="Times New Roman"/>
              <a:ea typeface="Times New Roman"/>
              <a:cs typeface="Times New Roman"/>
              <a:sym typeface="Times New Roman"/>
            </a:endParaRPr>
          </a:p>
          <a:p>
            <a:pPr marL="457200" lvl="0" indent="-330200" algn="l" rtl="0">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chance of loss must be calculable.</a:t>
            </a:r>
            <a:endParaRPr sz="1600">
              <a:latin typeface="Times New Roman"/>
              <a:ea typeface="Times New Roman"/>
              <a:cs typeface="Times New Roman"/>
              <a:sym typeface="Times New Roman"/>
            </a:endParaRPr>
          </a:p>
          <a:p>
            <a:pPr marL="457200" lvl="0" indent="-330200" algn="l" rtl="0">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 The premium must be economically feasible</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87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Identifying Risk to be insured</a:t>
            </a:r>
            <a:endParaRPr>
              <a:latin typeface="Times New Roman"/>
              <a:ea typeface="Times New Roman"/>
              <a:cs typeface="Times New Roman"/>
              <a:sym typeface="Times New Roman"/>
            </a:endParaRPr>
          </a:p>
        </p:txBody>
      </p:sp>
      <p:sp>
        <p:nvSpPr>
          <p:cNvPr id="224" name="Google Shape;224;p35"/>
          <p:cNvSpPr txBox="1">
            <a:spLocks noGrp="1"/>
          </p:cNvSpPr>
          <p:nvPr>
            <p:ph type="body" idx="1"/>
          </p:nvPr>
        </p:nvSpPr>
        <p:spPr>
          <a:xfrm>
            <a:off x="311700" y="694825"/>
            <a:ext cx="8520600" cy="3873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Adverse selection</a:t>
            </a:r>
            <a:r>
              <a:rPr lang="en">
                <a:solidFill>
                  <a:srgbClr val="000000"/>
                </a:solidFill>
                <a:latin typeface="Times New Roman"/>
                <a:ea typeface="Times New Roman"/>
                <a:cs typeface="Times New Roman"/>
                <a:sym typeface="Times New Roman"/>
              </a:rPr>
              <a:t> is process where  people with a higher-than-average chance of loss tend to seek insurance at standard rates , which if not controlled may result in higher losses for the insurer.</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Adverse selection can be controlled by underwriting.</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b="1">
                <a:solidFill>
                  <a:srgbClr val="000000"/>
                </a:solidFill>
                <a:latin typeface="Times New Roman"/>
                <a:ea typeface="Times New Roman"/>
                <a:cs typeface="Times New Roman"/>
                <a:sym typeface="Times New Roman"/>
              </a:rPr>
              <a:t>Underwriting</a:t>
            </a:r>
            <a:r>
              <a:rPr lang="en">
                <a:solidFill>
                  <a:srgbClr val="000000"/>
                </a:solidFill>
                <a:latin typeface="Times New Roman"/>
                <a:ea typeface="Times New Roman"/>
                <a:cs typeface="Times New Roman"/>
                <a:sym typeface="Times New Roman"/>
              </a:rPr>
              <a:t> refers to the process of selecting and classifying applicants for insurance.Applicants who fulfill the underwriting criteria are insured at standard rates. If the underwriting standards are not met, the insurance is denied, or an extra premium is charged</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For insurance companies to perform underwriting efficiently they have to analyse the risk  appropriately</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99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Methods of Risk Analysis</a:t>
            </a:r>
            <a:endParaRPr>
              <a:latin typeface="Times New Roman"/>
              <a:ea typeface="Times New Roman"/>
              <a:cs typeface="Times New Roman"/>
              <a:sym typeface="Times New Roman"/>
            </a:endParaRPr>
          </a:p>
        </p:txBody>
      </p:sp>
      <p:sp>
        <p:nvSpPr>
          <p:cNvPr id="230" name="Google Shape;230;p36"/>
          <p:cNvSpPr txBox="1">
            <a:spLocks noGrp="1"/>
          </p:cNvSpPr>
          <p:nvPr>
            <p:ph type="body" idx="1"/>
          </p:nvPr>
        </p:nvSpPr>
        <p:spPr>
          <a:xfrm>
            <a:off x="311700" y="849275"/>
            <a:ext cx="8659500" cy="37197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endParaRPr sz="1400" u="sng">
              <a:solidFill>
                <a:srgbClr val="000000"/>
              </a:solidFill>
              <a:latin typeface="Times New Roman"/>
              <a:ea typeface="Times New Roman"/>
              <a:cs typeface="Times New Roman"/>
              <a:sym typeface="Times New Roman"/>
            </a:endParaRPr>
          </a:p>
          <a:p>
            <a:pPr indent="-317500" algn="just">
              <a:lnSpc>
                <a:spcPct val="150000"/>
              </a:lnSpc>
              <a:buClr>
                <a:srgbClr val="000000"/>
              </a:buClr>
              <a:buSzPts val="1400"/>
              <a:buFont typeface="Times New Roman"/>
              <a:buChar char="❏"/>
            </a:pPr>
            <a:r>
              <a:rPr lang="en" sz="1400" b="1" u="sng" dirty="0">
                <a:solidFill>
                  <a:srgbClr val="000000"/>
                </a:solidFill>
                <a:latin typeface="Times New Roman"/>
                <a:ea typeface="Times New Roman"/>
                <a:cs typeface="Times New Roman"/>
                <a:sym typeface="Times New Roman"/>
              </a:rPr>
              <a:t>Predictive analysis:</a:t>
            </a:r>
            <a:r>
              <a:rPr lang="en" sz="1400" dirty="0">
                <a:solidFill>
                  <a:srgbClr val="000000"/>
                </a:solidFill>
                <a:latin typeface="Times New Roman"/>
                <a:ea typeface="Times New Roman"/>
                <a:cs typeface="Times New Roman"/>
                <a:sym typeface="Times New Roman"/>
              </a:rPr>
              <a:t> Predictive analysis is the main tool to analyze the valuation of the property to be insured and the risks associated with it. The methods are cost calculations, the valuation in recent market and the range of recoveries of payment from premiums etc. Example: in property insurance the analysis can be done by the site valuation, constructions rates and the climate and thus the value and risk can be predicted </a:t>
            </a:r>
            <a:endParaRPr sz="1400" u="sng">
              <a:solidFill>
                <a:srgbClr val="000000"/>
              </a:solidFill>
              <a:latin typeface="Times New Roman"/>
              <a:ea typeface="Times New Roman"/>
              <a:cs typeface="Times New Roman"/>
              <a:sym typeface="Times New Roman"/>
            </a:endParaRPr>
          </a:p>
          <a:p>
            <a:pPr indent="-317500" algn="just">
              <a:lnSpc>
                <a:spcPct val="150000"/>
              </a:lnSpc>
              <a:buClr>
                <a:srgbClr val="000000"/>
              </a:buClr>
              <a:buSzPts val="1400"/>
              <a:buFont typeface="Times New Roman"/>
              <a:buChar char="❏"/>
            </a:pPr>
            <a:r>
              <a:rPr lang="en" sz="1400" b="1" u="sng" dirty="0">
                <a:solidFill>
                  <a:srgbClr val="000000"/>
                </a:solidFill>
                <a:latin typeface="Times New Roman"/>
                <a:ea typeface="Times New Roman"/>
                <a:cs typeface="Times New Roman"/>
                <a:sym typeface="Times New Roman"/>
              </a:rPr>
              <a:t>Demographic analysis: </a:t>
            </a:r>
            <a:r>
              <a:rPr lang="en" sz="1400" dirty="0">
                <a:solidFill>
                  <a:srgbClr val="000000"/>
                </a:solidFill>
                <a:latin typeface="Times New Roman"/>
                <a:ea typeface="Times New Roman"/>
                <a:cs typeface="Times New Roman"/>
                <a:sym typeface="Times New Roman"/>
              </a:rPr>
              <a:t>The demographic analysis deals with the data of ability to pay the premiums by the community. The mean age, sex, analysis of income sources and the valuation of property in that particular country rates. This majorly deals with the solvency analysis of the community and the risk can be analyzed associated to it </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p:nvPr/>
        </p:nvSpPr>
        <p:spPr>
          <a:xfrm>
            <a:off x="263150" y="47850"/>
            <a:ext cx="8648400" cy="49401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sz="1600" u="sng">
              <a:latin typeface="Times New Roman"/>
              <a:ea typeface="Times New Roman"/>
              <a:cs typeface="Times New Roman"/>
              <a:sym typeface="Times New Roman"/>
            </a:endParaRPr>
          </a:p>
          <a:p>
            <a:pPr marL="914400" lvl="0" indent="-330200" algn="just" rtl="0">
              <a:lnSpc>
                <a:spcPct val="115000"/>
              </a:lnSpc>
              <a:spcBef>
                <a:spcPts val="0"/>
              </a:spcBef>
              <a:spcAft>
                <a:spcPts val="0"/>
              </a:spcAft>
              <a:buSzPts val="1600"/>
              <a:buFont typeface="Times New Roman"/>
              <a:buChar char="❏"/>
            </a:pPr>
            <a:r>
              <a:rPr lang="en" sz="1600" b="1" u="sng">
                <a:latin typeface="Times New Roman"/>
                <a:ea typeface="Times New Roman"/>
                <a:cs typeface="Times New Roman"/>
                <a:sym typeface="Times New Roman"/>
              </a:rPr>
              <a:t>Product Optimization:</a:t>
            </a:r>
            <a:r>
              <a:rPr lang="en" sz="1600">
                <a:latin typeface="Times New Roman"/>
                <a:ea typeface="Times New Roman"/>
                <a:cs typeface="Times New Roman"/>
                <a:sym typeface="Times New Roman"/>
              </a:rPr>
              <a:t> If the product is not optimized properly according to the needs of any economy the insurance company may face a huge loss in business and also the payment of premiums to the products should be categorized carefully to minimize the risk.</a:t>
            </a:r>
            <a:endParaRPr sz="1600">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1600">
              <a:latin typeface="Times New Roman"/>
              <a:ea typeface="Times New Roman"/>
              <a:cs typeface="Times New Roman"/>
              <a:sym typeface="Times New Roman"/>
            </a:endParaRPr>
          </a:p>
          <a:p>
            <a:pPr marL="914400" lvl="0" indent="-330200" algn="just" rtl="0">
              <a:lnSpc>
                <a:spcPct val="115000"/>
              </a:lnSpc>
              <a:spcBef>
                <a:spcPts val="0"/>
              </a:spcBef>
              <a:spcAft>
                <a:spcPts val="0"/>
              </a:spcAft>
              <a:buSzPts val="1600"/>
              <a:buFont typeface="Times New Roman"/>
              <a:buChar char="❏"/>
            </a:pPr>
            <a:r>
              <a:rPr lang="en" sz="1600" b="1" u="sng">
                <a:latin typeface="Times New Roman"/>
                <a:ea typeface="Times New Roman"/>
                <a:cs typeface="Times New Roman"/>
                <a:sym typeface="Times New Roman"/>
              </a:rPr>
              <a:t>Country’s policy and laws:</a:t>
            </a:r>
            <a:r>
              <a:rPr lang="en" sz="1600" b="1">
                <a:latin typeface="Times New Roman"/>
                <a:ea typeface="Times New Roman"/>
                <a:cs typeface="Times New Roman"/>
                <a:sym typeface="Times New Roman"/>
              </a:rPr>
              <a:t> </a:t>
            </a:r>
            <a:r>
              <a:rPr lang="en" sz="1600">
                <a:latin typeface="Times New Roman"/>
                <a:ea typeface="Times New Roman"/>
                <a:cs typeface="Times New Roman"/>
                <a:sym typeface="Times New Roman"/>
              </a:rPr>
              <a:t>This is the most important part to analyses the risk associated to the business in a particular country. The taxations, business rules followed by the country and also the range of products which are in need of that country.</a:t>
            </a:r>
            <a:endParaRPr sz="1600">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1600">
              <a:latin typeface="Times New Roman"/>
              <a:ea typeface="Times New Roman"/>
              <a:cs typeface="Times New Roman"/>
              <a:sym typeface="Times New Roman"/>
            </a:endParaRPr>
          </a:p>
          <a:p>
            <a:pPr marL="914400" lvl="0" indent="-330200" algn="just" rtl="0">
              <a:lnSpc>
                <a:spcPct val="115000"/>
              </a:lnSpc>
              <a:spcBef>
                <a:spcPts val="0"/>
              </a:spcBef>
              <a:spcAft>
                <a:spcPts val="0"/>
              </a:spcAft>
              <a:buSzPts val="1600"/>
              <a:buFont typeface="Times New Roman"/>
              <a:buChar char="❏"/>
            </a:pPr>
            <a:r>
              <a:rPr lang="en" sz="1600" b="1" u="sng">
                <a:latin typeface="Times New Roman"/>
                <a:ea typeface="Times New Roman"/>
                <a:cs typeface="Times New Roman"/>
                <a:sym typeface="Times New Roman"/>
              </a:rPr>
              <a:t>Financial Analysis:</a:t>
            </a:r>
            <a:r>
              <a:rPr lang="en" sz="1600" b="1">
                <a:latin typeface="Times New Roman"/>
                <a:ea typeface="Times New Roman"/>
                <a:cs typeface="Times New Roman"/>
                <a:sym typeface="Times New Roman"/>
              </a:rPr>
              <a:t> </a:t>
            </a:r>
            <a:r>
              <a:rPr lang="en" sz="1600">
                <a:latin typeface="Times New Roman"/>
                <a:ea typeface="Times New Roman"/>
                <a:cs typeface="Times New Roman"/>
                <a:sym typeface="Times New Roman"/>
              </a:rPr>
              <a:t>The calculation of the risk based on the management decisions of the company. Any financial decision made by the officials and authority to run the business and the change of the product valuation can have the association of certain risks.</a:t>
            </a:r>
            <a:endParaRPr sz="1600">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311700" y="99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Risk Drivers</a:t>
            </a:r>
            <a:endParaRPr>
              <a:latin typeface="Times New Roman"/>
              <a:ea typeface="Times New Roman"/>
              <a:cs typeface="Times New Roman"/>
              <a:sym typeface="Times New Roman"/>
            </a:endParaRPr>
          </a:p>
        </p:txBody>
      </p:sp>
      <p:sp>
        <p:nvSpPr>
          <p:cNvPr id="241" name="Google Shape;241;p38"/>
          <p:cNvSpPr txBox="1">
            <a:spLocks noGrp="1"/>
          </p:cNvSpPr>
          <p:nvPr>
            <p:ph type="body" idx="1"/>
          </p:nvPr>
        </p:nvSpPr>
        <p:spPr>
          <a:xfrm>
            <a:off x="311700" y="1040650"/>
            <a:ext cx="8520600" cy="35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In an insurance company, the cash flows are organized along two streams: </a:t>
            </a:r>
            <a:endParaRPr sz="1700">
              <a:solidFill>
                <a:srgbClr val="000000"/>
              </a:solidFill>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b="1">
                <a:solidFill>
                  <a:srgbClr val="000000"/>
                </a:solidFill>
                <a:latin typeface="Times New Roman"/>
                <a:ea typeface="Times New Roman"/>
                <a:cs typeface="Times New Roman"/>
                <a:sym typeface="Times New Roman"/>
              </a:rPr>
              <a:t>Inflows</a:t>
            </a:r>
            <a:r>
              <a:rPr lang="en" sz="1700">
                <a:solidFill>
                  <a:srgbClr val="000000"/>
                </a:solidFill>
                <a:latin typeface="Times New Roman"/>
                <a:ea typeface="Times New Roman"/>
                <a:cs typeface="Times New Roman"/>
                <a:sym typeface="Times New Roman"/>
              </a:rPr>
              <a:t>— premiums, investment income, refunds, and so on </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b="1">
                <a:solidFill>
                  <a:srgbClr val="000000"/>
                </a:solidFill>
                <a:latin typeface="Times New Roman"/>
                <a:ea typeface="Times New Roman"/>
                <a:cs typeface="Times New Roman"/>
                <a:sym typeface="Times New Roman"/>
              </a:rPr>
              <a:t>Outflows</a:t>
            </a:r>
            <a:r>
              <a:rPr lang="en" sz="1700">
                <a:solidFill>
                  <a:srgbClr val="000000"/>
                </a:solidFill>
                <a:latin typeface="Times New Roman"/>
                <a:ea typeface="Times New Roman"/>
                <a:cs typeface="Times New Roman"/>
                <a:sym typeface="Times New Roman"/>
              </a:rPr>
              <a:t>—claim payments, reinsurance premium, agent remuneration, salaries, interest and dividends to investors etc.</a:t>
            </a:r>
            <a:endParaRPr sz="17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 dirty="0">
                <a:solidFill>
                  <a:srgbClr val="000000"/>
                </a:solidFill>
                <a:latin typeface="Times New Roman"/>
                <a:ea typeface="Times New Roman"/>
                <a:cs typeface="Times New Roman"/>
                <a:sym typeface="Times New Roman"/>
              </a:rPr>
              <a:t>If an insurance company doesn’t effectively </a:t>
            </a:r>
            <a:r>
              <a:rPr lang="en">
                <a:solidFill>
                  <a:srgbClr val="000000"/>
                </a:solidFill>
                <a:latin typeface="Times New Roman"/>
                <a:ea typeface="Times New Roman"/>
                <a:cs typeface="Times New Roman"/>
                <a:sym typeface="Times New Roman"/>
              </a:rPr>
              <a:t>analyze</a:t>
            </a:r>
            <a:r>
              <a:rPr lang="en" dirty="0">
                <a:solidFill>
                  <a:srgbClr val="000000"/>
                </a:solidFill>
                <a:latin typeface="Times New Roman"/>
                <a:ea typeface="Times New Roman"/>
                <a:cs typeface="Times New Roman"/>
                <a:sym typeface="Times New Roman"/>
              </a:rPr>
              <a:t> these factors and predicts wrong risk models then it may face losses. To promote a good risk framework these companies appoint a CRO or sometimes form a separate risk management unit</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Risk Management Strategy of Insurance Companies</a:t>
            </a:r>
            <a:endParaRPr sz="3000">
              <a:latin typeface="Times New Roman"/>
              <a:ea typeface="Times New Roman"/>
              <a:cs typeface="Times New Roman"/>
              <a:sym typeface="Times New Roman"/>
            </a:endParaRPr>
          </a:p>
        </p:txBody>
      </p:sp>
      <p:sp>
        <p:nvSpPr>
          <p:cNvPr id="247" name="Google Shape;247;p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1.Three line of defence Model</a:t>
            </a:r>
            <a:endParaRPr/>
          </a:p>
          <a:p>
            <a:pPr marL="0" lvl="0" indent="0" algn="l" rtl="0">
              <a:spcBef>
                <a:spcPts val="1600"/>
              </a:spcBef>
              <a:spcAft>
                <a:spcPts val="0"/>
              </a:spcAft>
              <a:buNone/>
            </a:pPr>
            <a:r>
              <a:rPr lang="en"/>
              <a:t>2.Role of CRO</a:t>
            </a:r>
            <a:endParaRPr/>
          </a:p>
          <a:p>
            <a:pPr marL="0" lvl="0" indent="0" algn="l" rtl="0">
              <a:spcBef>
                <a:spcPts val="1600"/>
              </a:spcBef>
              <a:spcAft>
                <a:spcPts val="0"/>
              </a:spcAft>
              <a:buNone/>
            </a:pPr>
            <a:r>
              <a:rPr lang="en"/>
              <a:t>3.Risk Categories</a:t>
            </a:r>
            <a:endParaRPr/>
          </a:p>
          <a:p>
            <a:pPr marL="0" lvl="0" indent="0" algn="l" rtl="0">
              <a:spcBef>
                <a:spcPts val="1600"/>
              </a:spcBef>
              <a:spcAft>
                <a:spcPts val="0"/>
              </a:spcAft>
              <a:buNone/>
            </a:pPr>
            <a:r>
              <a:rPr lang="en"/>
              <a:t>4.Risk Management Tools</a:t>
            </a:r>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Three Lines of Defence Governance Model</a:t>
            </a:r>
            <a:endParaRPr>
              <a:latin typeface="Times New Roman"/>
              <a:ea typeface="Times New Roman"/>
              <a:cs typeface="Times New Roman"/>
              <a:sym typeface="Times New Roman"/>
            </a:endParaRPr>
          </a:p>
        </p:txBody>
      </p:sp>
      <p:sp>
        <p:nvSpPr>
          <p:cNvPr id="253" name="Google Shape;253;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i="1">
                <a:solidFill>
                  <a:srgbClr val="000000"/>
                </a:solidFill>
                <a:latin typeface="Times New Roman"/>
                <a:ea typeface="Times New Roman"/>
                <a:cs typeface="Times New Roman"/>
                <a:sym typeface="Times New Roman"/>
              </a:rPr>
              <a:t>“First line of defence </a:t>
            </a:r>
            <a:r>
              <a:rPr lang="en" sz="1700" i="1">
                <a:solidFill>
                  <a:srgbClr val="000000"/>
                </a:solidFill>
                <a:latin typeface="Times New Roman"/>
                <a:ea typeface="Times New Roman"/>
                <a:cs typeface="Times New Roman"/>
                <a:sym typeface="Times New Roman"/>
              </a:rPr>
              <a:t>The first line of defence is the primary management responsibility for strategy, performance management, and risk control, which lies with the board, the chief executive officer and the senior management.</a:t>
            </a:r>
            <a:endParaRPr sz="1700" i="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700" b="1" i="1">
                <a:solidFill>
                  <a:srgbClr val="000000"/>
                </a:solidFill>
                <a:latin typeface="Times New Roman"/>
                <a:ea typeface="Times New Roman"/>
                <a:cs typeface="Times New Roman"/>
                <a:sym typeface="Times New Roman"/>
              </a:rPr>
              <a:t>Second line of defence</a:t>
            </a:r>
            <a:r>
              <a:rPr lang="en" sz="1700" i="1">
                <a:solidFill>
                  <a:srgbClr val="000000"/>
                </a:solidFill>
                <a:latin typeface="Times New Roman"/>
                <a:ea typeface="Times New Roman"/>
                <a:cs typeface="Times New Roman"/>
                <a:sym typeface="Times New Roman"/>
              </a:rPr>
              <a:t> The second line of defense is oversight of the risk framework by the risk committee, CRO, and the risk management functionaries working with their counterparts in other areas. </a:t>
            </a:r>
            <a:endParaRPr sz="1700" i="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700" b="1" i="1">
                <a:solidFill>
                  <a:srgbClr val="000000"/>
                </a:solidFill>
                <a:latin typeface="Times New Roman"/>
                <a:ea typeface="Times New Roman"/>
                <a:cs typeface="Times New Roman"/>
                <a:sym typeface="Times New Roman"/>
              </a:rPr>
              <a:t>Third line of defence</a:t>
            </a:r>
            <a:r>
              <a:rPr lang="en" sz="1700" i="1">
                <a:solidFill>
                  <a:srgbClr val="000000"/>
                </a:solidFill>
                <a:latin typeface="Times New Roman"/>
                <a:ea typeface="Times New Roman"/>
                <a:cs typeface="Times New Roman"/>
                <a:sym typeface="Times New Roman"/>
              </a:rPr>
              <a:t> The third line of defence is stringent internal audit that ensures the independence and effectiveness of the group’s risk management systems.”</a:t>
            </a:r>
            <a:r>
              <a:rPr lang="en" i="1"/>
              <a:t> </a:t>
            </a:r>
            <a:endParaRPr i="1"/>
          </a:p>
          <a:p>
            <a:pPr marL="0" lvl="0" indent="0" algn="l" rtl="0">
              <a:spcBef>
                <a:spcPts val="1600"/>
              </a:spcBef>
              <a:spcAft>
                <a:spcPts val="0"/>
              </a:spcAft>
              <a:buNone/>
            </a:pPr>
            <a:r>
              <a:rPr lang="en" sz="1400" i="1"/>
              <a:t>Source: </a:t>
            </a:r>
            <a:r>
              <a:rPr lang="en" sz="1400" i="1" u="sng">
                <a:solidFill>
                  <a:schemeClr val="hlink"/>
                </a:solidFill>
                <a:hlinkClick r:id="rId3"/>
              </a:rPr>
              <a:t>http://riskpro.in/download/risk_management_in_insurance_industry.pdf</a:t>
            </a:r>
            <a:endParaRPr sz="1400" i="1"/>
          </a:p>
          <a:p>
            <a:pPr marL="0" lvl="0" indent="0" algn="l" rtl="0">
              <a:spcBef>
                <a:spcPts val="1600"/>
              </a:spcBef>
              <a:spcAft>
                <a:spcPts val="1600"/>
              </a:spcAft>
              <a:buNone/>
            </a:pPr>
            <a:endParaRPr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 of Chief Risk Officer (CRO)</a:t>
            </a:r>
            <a:endParaRPr/>
          </a:p>
        </p:txBody>
      </p:sp>
      <p:sp>
        <p:nvSpPr>
          <p:cNvPr id="259" name="Google Shape;259;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1111"/>
                </a:solidFill>
                <a:latin typeface="Times New Roman"/>
                <a:ea typeface="Times New Roman"/>
                <a:cs typeface="Times New Roman"/>
                <a:sym typeface="Times New Roman"/>
              </a:rPr>
              <a:t>“</a:t>
            </a:r>
            <a:r>
              <a:rPr lang="en" i="1">
                <a:solidFill>
                  <a:srgbClr val="111111"/>
                </a:solidFill>
                <a:latin typeface="Times New Roman"/>
                <a:ea typeface="Times New Roman"/>
                <a:cs typeface="Times New Roman"/>
                <a:sym typeface="Times New Roman"/>
              </a:rPr>
              <a:t>CRO is the main risk facilitator of the company, all risk-related decisions should have his inputs. CRO should have the following elements in his role: </a:t>
            </a:r>
            <a:endParaRPr i="1">
              <a:solidFill>
                <a:srgbClr val="111111"/>
              </a:solidFill>
              <a:latin typeface="Times New Roman"/>
              <a:ea typeface="Times New Roman"/>
              <a:cs typeface="Times New Roman"/>
              <a:sym typeface="Times New Roman"/>
            </a:endParaRPr>
          </a:p>
          <a:p>
            <a:pPr marL="0" lvl="0" indent="0" algn="l" rtl="0">
              <a:spcBef>
                <a:spcPts val="1600"/>
              </a:spcBef>
              <a:spcAft>
                <a:spcPts val="0"/>
              </a:spcAft>
              <a:buNone/>
            </a:pPr>
            <a:r>
              <a:rPr lang="en" i="1">
                <a:solidFill>
                  <a:srgbClr val="111111"/>
                </a:solidFill>
                <a:latin typeface="Times New Roman"/>
                <a:ea typeface="Times New Roman"/>
                <a:cs typeface="Times New Roman"/>
                <a:sym typeface="Times New Roman"/>
              </a:rPr>
              <a:t> • Enterprise risk management (ERM) </a:t>
            </a:r>
            <a:endParaRPr i="1">
              <a:solidFill>
                <a:srgbClr val="111111"/>
              </a:solidFill>
              <a:latin typeface="Times New Roman"/>
              <a:ea typeface="Times New Roman"/>
              <a:cs typeface="Times New Roman"/>
              <a:sym typeface="Times New Roman"/>
            </a:endParaRPr>
          </a:p>
          <a:p>
            <a:pPr marL="0" lvl="0" indent="0" algn="l" rtl="0">
              <a:spcBef>
                <a:spcPts val="1600"/>
              </a:spcBef>
              <a:spcAft>
                <a:spcPts val="0"/>
              </a:spcAft>
              <a:buNone/>
            </a:pPr>
            <a:r>
              <a:rPr lang="en" i="1">
                <a:solidFill>
                  <a:srgbClr val="111111"/>
                </a:solidFill>
                <a:latin typeface="Times New Roman"/>
                <a:ea typeface="Times New Roman"/>
                <a:cs typeface="Times New Roman"/>
                <a:sym typeface="Times New Roman"/>
              </a:rPr>
              <a:t>• View of the key risk control programmes</a:t>
            </a:r>
            <a:endParaRPr i="1">
              <a:solidFill>
                <a:srgbClr val="111111"/>
              </a:solidFill>
              <a:latin typeface="Times New Roman"/>
              <a:ea typeface="Times New Roman"/>
              <a:cs typeface="Times New Roman"/>
              <a:sym typeface="Times New Roman"/>
            </a:endParaRPr>
          </a:p>
          <a:p>
            <a:pPr marL="0" lvl="0" indent="0" algn="l" rtl="0">
              <a:spcBef>
                <a:spcPts val="1600"/>
              </a:spcBef>
              <a:spcAft>
                <a:spcPts val="0"/>
              </a:spcAft>
              <a:buNone/>
            </a:pPr>
            <a:r>
              <a:rPr lang="en" i="1">
                <a:solidFill>
                  <a:srgbClr val="111111"/>
                </a:solidFill>
                <a:latin typeface="Times New Roman"/>
                <a:ea typeface="Times New Roman"/>
                <a:cs typeface="Times New Roman"/>
                <a:sym typeface="Times New Roman"/>
              </a:rPr>
              <a:t> • Ensuring common risk language across organization</a:t>
            </a:r>
            <a:endParaRPr i="1">
              <a:solidFill>
                <a:srgbClr val="111111"/>
              </a:solidFill>
              <a:latin typeface="Times New Roman"/>
              <a:ea typeface="Times New Roman"/>
              <a:cs typeface="Times New Roman"/>
              <a:sym typeface="Times New Roman"/>
            </a:endParaRPr>
          </a:p>
          <a:p>
            <a:pPr marL="0" lvl="0" indent="0" algn="l" rtl="0">
              <a:spcBef>
                <a:spcPts val="1600"/>
              </a:spcBef>
              <a:spcAft>
                <a:spcPts val="0"/>
              </a:spcAft>
              <a:buNone/>
            </a:pPr>
            <a:r>
              <a:rPr lang="en" i="1">
                <a:solidFill>
                  <a:srgbClr val="111111"/>
                </a:solidFill>
                <a:latin typeface="Times New Roman"/>
                <a:ea typeface="Times New Roman"/>
                <a:cs typeface="Times New Roman"/>
                <a:sym typeface="Times New Roman"/>
              </a:rPr>
              <a:t> • Managing the risk view through the risk dashboard</a:t>
            </a:r>
            <a:r>
              <a:rPr lang="en">
                <a:solidFill>
                  <a:srgbClr val="111111"/>
                </a:solidFill>
                <a:latin typeface="Times New Roman"/>
                <a:ea typeface="Times New Roman"/>
                <a:cs typeface="Times New Roman"/>
                <a:sym typeface="Times New Roman"/>
              </a:rPr>
              <a:t>”</a:t>
            </a:r>
            <a:endParaRPr>
              <a:solidFill>
                <a:srgbClr val="111111"/>
              </a:solidFill>
              <a:latin typeface="Times New Roman"/>
              <a:ea typeface="Times New Roman"/>
              <a:cs typeface="Times New Roman"/>
              <a:sym typeface="Times New Roman"/>
            </a:endParaRPr>
          </a:p>
          <a:p>
            <a:pPr marL="0" lvl="0" indent="0" algn="just" rtl="0">
              <a:lnSpc>
                <a:spcPct val="100000"/>
              </a:lnSpc>
              <a:spcBef>
                <a:spcPts val="1600"/>
              </a:spcBef>
              <a:spcAft>
                <a:spcPts val="0"/>
              </a:spcAft>
              <a:buNone/>
            </a:pPr>
            <a:r>
              <a:rPr lang="en" sz="1400">
                <a:solidFill>
                  <a:srgbClr val="000000"/>
                </a:solidFill>
                <a:latin typeface="Arial"/>
                <a:ea typeface="Arial"/>
                <a:cs typeface="Arial"/>
                <a:sym typeface="Arial"/>
              </a:rPr>
              <a:t>Source: </a:t>
            </a:r>
            <a:r>
              <a:rPr lang="en" sz="1400" u="sng">
                <a:solidFill>
                  <a:schemeClr val="hlink"/>
                </a:solidFill>
                <a:latin typeface="Arial"/>
                <a:ea typeface="Arial"/>
                <a:cs typeface="Arial"/>
                <a:sym typeface="Arial"/>
                <a:hlinkClick r:id="rId3"/>
              </a:rPr>
              <a:t>http://riskpro.in/download/risk_management_in_insurance_industry.pdf</a:t>
            </a:r>
            <a:endParaRPr sz="14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1600"/>
              </a:spcAft>
              <a:buNone/>
            </a:pPr>
            <a:endParaRPr>
              <a:solidFill>
                <a:srgbClr val="11111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INDIAN INSURANCE SECTOR</a:t>
            </a:r>
            <a:endParaRPr>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311700" y="1229975"/>
            <a:ext cx="4090200" cy="3758100"/>
          </a:xfrm>
          <a:prstGeom prst="rect">
            <a:avLst/>
          </a:prstGeom>
        </p:spPr>
        <p:txBody>
          <a:bodyPr spcFirstLastPara="1" wrap="square" lIns="91425" tIns="91425" rIns="91425" bIns="91425" anchor="t" anchorCtr="0">
            <a:noAutofit/>
          </a:bodyPr>
          <a:lstStyle/>
          <a:p>
            <a:pPr marL="285750" lvl="0" indent="-292100" algn="just" rtl="0">
              <a:lnSpc>
                <a:spcPct val="100000"/>
              </a:lnSpc>
              <a:spcBef>
                <a:spcPts val="120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Products: </a:t>
            </a:r>
            <a:r>
              <a:rPr lang="en" sz="1300">
                <a:solidFill>
                  <a:srgbClr val="000000"/>
                </a:solidFill>
                <a:latin typeface="Times New Roman"/>
                <a:ea typeface="Times New Roman"/>
                <a:cs typeface="Times New Roman"/>
                <a:sym typeface="Times New Roman"/>
              </a:rPr>
              <a:t>Two broad classification of products of insurance sector are : (i) Life insurance  (ii) General insurance. Recently the third distinct category is Health Insurance also included in the list</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insurance sector of India comprises of 57 companies out of which 24 are life insurers and 33 are non life insurers</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 the non life insurance segment, there are 6 public sector companies whereas in life insurance segment, Life Insurance Corporation (LIC) is the sole Public sector company</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sole national reinsurer is the General Insurance Corporation of India (GIC Re)</a:t>
            </a:r>
            <a:endParaRPr sz="13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rgbClr val="000000"/>
              </a:buClr>
              <a:buFont typeface="Arial"/>
              <a:buNone/>
            </a:pPr>
            <a:endParaRPr sz="15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99" name="Google Shape;99;p15"/>
          <p:cNvSpPr txBox="1">
            <a:spLocks noGrp="1"/>
          </p:cNvSpPr>
          <p:nvPr>
            <p:ph type="body" idx="2"/>
          </p:nvPr>
        </p:nvSpPr>
        <p:spPr>
          <a:xfrm>
            <a:off x="4832400" y="1229975"/>
            <a:ext cx="3999900" cy="3710100"/>
          </a:xfrm>
          <a:prstGeom prst="rect">
            <a:avLst/>
          </a:prstGeom>
        </p:spPr>
        <p:txBody>
          <a:bodyPr spcFirstLastPara="1" wrap="square" lIns="91425" tIns="91425" rIns="91425" bIns="91425" anchor="t" anchorCtr="0">
            <a:noAutofit/>
          </a:bodyPr>
          <a:lstStyle/>
          <a:p>
            <a:pPr marL="285750" lvl="0" indent="-292100" algn="just" rtl="0">
              <a:lnSpc>
                <a:spcPct val="100000"/>
              </a:lnSpc>
              <a:spcBef>
                <a:spcPts val="120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Market Size: </a:t>
            </a:r>
            <a:r>
              <a:rPr lang="en" sz="1300">
                <a:solidFill>
                  <a:srgbClr val="000000"/>
                </a:solidFill>
                <a:latin typeface="Times New Roman"/>
                <a:ea typeface="Times New Roman"/>
                <a:cs typeface="Times New Roman"/>
                <a:sym typeface="Times New Roman"/>
              </a:rPr>
              <a:t>Government policies to insure the uninsured had led to increase in insurance penetration in India as well as proliferation of insurance schemes</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Gross premium collected by life insurance companies in India increased from Rs 2.56 trillion in FY12 to RS 7.31 trillion in FY20 </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market share of private sector companies in the non-life insurance market rose from 15% in FY04 to 56% in FY21</a:t>
            </a:r>
            <a:endParaRPr sz="1300">
              <a:solidFill>
                <a:srgbClr val="000000"/>
              </a:solidFill>
              <a:latin typeface="Times New Roman"/>
              <a:ea typeface="Times New Roman"/>
              <a:cs typeface="Times New Roman"/>
              <a:sym typeface="Times New Roman"/>
            </a:endParaRPr>
          </a:p>
          <a:p>
            <a:pPr marL="285750" lvl="0" indent="-292100" algn="just" rtl="0">
              <a:lnSpc>
                <a:spcPct val="10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 life insurance segment, private players had a market Share of 31.3% in FY20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11700" y="87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Risk Categories</a:t>
            </a:r>
            <a:endParaRPr>
              <a:latin typeface="Times New Roman"/>
              <a:ea typeface="Times New Roman"/>
              <a:cs typeface="Times New Roman"/>
              <a:sym typeface="Times New Roman"/>
            </a:endParaRPr>
          </a:p>
        </p:txBody>
      </p:sp>
      <p:sp>
        <p:nvSpPr>
          <p:cNvPr id="265" name="Google Shape;265;p42"/>
          <p:cNvSpPr txBox="1">
            <a:spLocks noGrp="1"/>
          </p:cNvSpPr>
          <p:nvPr>
            <p:ph type="body" idx="1"/>
          </p:nvPr>
        </p:nvSpPr>
        <p:spPr>
          <a:xfrm>
            <a:off x="311700" y="921050"/>
            <a:ext cx="8520600" cy="3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i="1">
                <a:solidFill>
                  <a:srgbClr val="000000"/>
                </a:solidFill>
                <a:latin typeface="Times New Roman"/>
                <a:ea typeface="Times New Roman"/>
                <a:cs typeface="Times New Roman"/>
                <a:sym typeface="Times New Roman"/>
              </a:rPr>
              <a:t>“Credit risk</a:t>
            </a:r>
            <a:r>
              <a:rPr lang="en" sz="1500" i="1">
                <a:solidFill>
                  <a:srgbClr val="000000"/>
                </a:solidFill>
                <a:latin typeface="Times New Roman"/>
                <a:ea typeface="Times New Roman"/>
                <a:cs typeface="Times New Roman"/>
                <a:sym typeface="Times New Roman"/>
              </a:rPr>
              <a:t> is incurred whenever an insurance company is exposed to loss if counterparty fails to perform its contractual obligations </a:t>
            </a:r>
            <a:endParaRPr sz="1500" i="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500" b="1" i="1">
                <a:solidFill>
                  <a:srgbClr val="000000"/>
                </a:solidFill>
                <a:latin typeface="Times New Roman"/>
                <a:ea typeface="Times New Roman"/>
                <a:cs typeface="Times New Roman"/>
                <a:sym typeface="Times New Roman"/>
              </a:rPr>
              <a:t>Market risk </a:t>
            </a:r>
            <a:r>
              <a:rPr lang="en" sz="1500" i="1">
                <a:solidFill>
                  <a:srgbClr val="000000"/>
                </a:solidFill>
                <a:latin typeface="Times New Roman"/>
                <a:ea typeface="Times New Roman"/>
                <a:cs typeface="Times New Roman"/>
                <a:sym typeface="Times New Roman"/>
              </a:rPr>
              <a:t>is the risk that as a result of market movements a company may be exposed to fluctuations in the value of its assets, the amount of its liabilities, or the income from its assets.</a:t>
            </a:r>
            <a:endParaRPr sz="1500" i="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500" b="1" i="1">
                <a:solidFill>
                  <a:srgbClr val="000000"/>
                </a:solidFill>
                <a:latin typeface="Times New Roman"/>
                <a:ea typeface="Times New Roman"/>
                <a:cs typeface="Times New Roman"/>
                <a:sym typeface="Times New Roman"/>
              </a:rPr>
              <a:t>Operational Risk</a:t>
            </a:r>
            <a:r>
              <a:rPr lang="en" sz="1500" i="1">
                <a:solidFill>
                  <a:srgbClr val="000000"/>
                </a:solidFill>
                <a:latin typeface="Times New Roman"/>
                <a:ea typeface="Times New Roman"/>
                <a:cs typeface="Times New Roman"/>
                <a:sym typeface="Times New Roman"/>
              </a:rPr>
              <a:t> The uncertainty arising from events caused by failures in people, process and technology as well as external dependencies</a:t>
            </a:r>
            <a:endParaRPr sz="1500" i="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500" b="1" i="1">
                <a:solidFill>
                  <a:srgbClr val="000000"/>
                </a:solidFill>
                <a:latin typeface="Times New Roman"/>
                <a:ea typeface="Times New Roman"/>
                <a:cs typeface="Times New Roman"/>
                <a:sym typeface="Times New Roman"/>
              </a:rPr>
              <a:t>Insurance Risk </a:t>
            </a:r>
            <a:r>
              <a:rPr lang="en" sz="1500" i="1">
                <a:solidFill>
                  <a:srgbClr val="000000"/>
                </a:solidFill>
                <a:latin typeface="Times New Roman"/>
                <a:ea typeface="Times New Roman"/>
                <a:cs typeface="Times New Roman"/>
                <a:sym typeface="Times New Roman"/>
              </a:rPr>
              <a:t>The uncertainty due to differences between the actual and expected amounts of claims and benefits payments and the cost of embedded options and guarantees related to insurance risks .Pricing, Underwriting, solvency risks etc fall under this category”</a:t>
            </a:r>
            <a:endParaRPr sz="1500" i="1">
              <a:solidFill>
                <a:srgbClr val="000000"/>
              </a:solidFill>
              <a:latin typeface="Times New Roman"/>
              <a:ea typeface="Times New Roman"/>
              <a:cs typeface="Times New Roman"/>
              <a:sym typeface="Times New Roman"/>
            </a:endParaRPr>
          </a:p>
          <a:p>
            <a:pPr marL="0" lvl="0" indent="0" algn="just" rtl="0">
              <a:lnSpc>
                <a:spcPct val="100000"/>
              </a:lnSpc>
              <a:spcBef>
                <a:spcPts val="1600"/>
              </a:spcBef>
              <a:spcAft>
                <a:spcPts val="0"/>
              </a:spcAft>
              <a:buNone/>
            </a:pPr>
            <a:r>
              <a:rPr lang="en" sz="1400">
                <a:solidFill>
                  <a:srgbClr val="000000"/>
                </a:solidFill>
                <a:latin typeface="Arial"/>
                <a:ea typeface="Arial"/>
                <a:cs typeface="Arial"/>
                <a:sym typeface="Arial"/>
              </a:rPr>
              <a:t>Source: </a:t>
            </a:r>
            <a:r>
              <a:rPr lang="en" sz="14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http://riskpro.in/download/risk_management_in_insurance_industry.pdf</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500" i="1">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311700" y="631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Risk Management Tools</a:t>
            </a:r>
            <a:endParaRPr>
              <a:latin typeface="Times New Roman"/>
              <a:ea typeface="Times New Roman"/>
              <a:cs typeface="Times New Roman"/>
              <a:sym typeface="Times New Roman"/>
            </a:endParaRPr>
          </a:p>
        </p:txBody>
      </p:sp>
      <p:sp>
        <p:nvSpPr>
          <p:cNvPr id="271" name="Google Shape;271;p43"/>
          <p:cNvSpPr txBox="1">
            <a:spLocks noGrp="1"/>
          </p:cNvSpPr>
          <p:nvPr>
            <p:ph type="body" idx="1"/>
          </p:nvPr>
        </p:nvSpPr>
        <p:spPr>
          <a:xfrm>
            <a:off x="311700" y="729650"/>
            <a:ext cx="8520600" cy="38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0000"/>
                </a:solidFill>
                <a:latin typeface="Times New Roman"/>
                <a:ea typeface="Times New Roman"/>
                <a:cs typeface="Times New Roman"/>
                <a:sym typeface="Times New Roman"/>
              </a:rPr>
              <a:t>“Risk appetite</a:t>
            </a:r>
            <a:r>
              <a:rPr lang="en" sz="1300">
                <a:solidFill>
                  <a:srgbClr val="000000"/>
                </a:solidFill>
                <a:latin typeface="Times New Roman"/>
                <a:ea typeface="Times New Roman"/>
                <a:cs typeface="Times New Roman"/>
                <a:sym typeface="Times New Roman"/>
              </a:rPr>
              <a:t> is the amount of risk that an organization is prepared to accept, tolerate, or be exposed to at any point in time.</a:t>
            </a:r>
            <a:endParaRPr sz="13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300" b="1">
                <a:solidFill>
                  <a:srgbClr val="000000"/>
                </a:solidFill>
                <a:latin typeface="Times New Roman"/>
                <a:ea typeface="Times New Roman"/>
                <a:cs typeface="Times New Roman"/>
                <a:sym typeface="Times New Roman"/>
              </a:rPr>
              <a:t>Risk assessment</a:t>
            </a:r>
            <a:r>
              <a:rPr lang="en" sz="1300">
                <a:solidFill>
                  <a:srgbClr val="000000"/>
                </a:solidFill>
                <a:latin typeface="Times New Roman"/>
                <a:ea typeface="Times New Roman"/>
                <a:cs typeface="Times New Roman"/>
                <a:sym typeface="Times New Roman"/>
              </a:rPr>
              <a:t> is the basic unit of risk identification across the company and typically should be performed by the departments themselves</a:t>
            </a:r>
            <a:endParaRPr sz="13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300">
                <a:solidFill>
                  <a:srgbClr val="000000"/>
                </a:solidFill>
                <a:latin typeface="Times New Roman"/>
                <a:ea typeface="Times New Roman"/>
                <a:cs typeface="Times New Roman"/>
                <a:sym typeface="Times New Roman"/>
              </a:rPr>
              <a:t> </a:t>
            </a:r>
            <a:r>
              <a:rPr lang="en" sz="1300" b="1">
                <a:solidFill>
                  <a:srgbClr val="000000"/>
                </a:solidFill>
                <a:latin typeface="Times New Roman"/>
                <a:ea typeface="Times New Roman"/>
                <a:cs typeface="Times New Roman"/>
                <a:sym typeface="Times New Roman"/>
              </a:rPr>
              <a:t>Risk registers</a:t>
            </a:r>
            <a:r>
              <a:rPr lang="en" sz="1300">
                <a:solidFill>
                  <a:srgbClr val="000000"/>
                </a:solidFill>
                <a:latin typeface="Times New Roman"/>
                <a:ea typeface="Times New Roman"/>
                <a:cs typeface="Times New Roman"/>
                <a:sym typeface="Times New Roman"/>
              </a:rPr>
              <a:t> are the central repository of risk information. They basically store the risk and control information for a process, department, or entity. </a:t>
            </a:r>
            <a:endParaRPr sz="13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300" b="1">
                <a:solidFill>
                  <a:srgbClr val="000000"/>
                </a:solidFill>
                <a:latin typeface="Times New Roman"/>
                <a:ea typeface="Times New Roman"/>
                <a:cs typeface="Times New Roman"/>
                <a:sym typeface="Times New Roman"/>
              </a:rPr>
              <a:t> Common Risk language </a:t>
            </a:r>
            <a:r>
              <a:rPr lang="en" sz="1300">
                <a:solidFill>
                  <a:srgbClr val="000000"/>
                </a:solidFill>
                <a:latin typeface="Times New Roman"/>
                <a:ea typeface="Times New Roman"/>
                <a:cs typeface="Times New Roman"/>
                <a:sym typeface="Times New Roman"/>
              </a:rPr>
              <a:t>enables meaningful comparisons to be drawn between risk information provided by the risk owners, which facilitates an understanding of the risks facing the company</a:t>
            </a:r>
            <a:endParaRPr sz="13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300" b="1">
                <a:solidFill>
                  <a:srgbClr val="000000"/>
                </a:solidFill>
                <a:latin typeface="Times New Roman"/>
                <a:ea typeface="Times New Roman"/>
                <a:cs typeface="Times New Roman"/>
                <a:sym typeface="Times New Roman"/>
              </a:rPr>
              <a:t>Risk Dashboard </a:t>
            </a:r>
            <a:endParaRPr sz="13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300" b="1">
                <a:solidFill>
                  <a:srgbClr val="000000"/>
                </a:solidFill>
                <a:latin typeface="Times New Roman"/>
                <a:ea typeface="Times New Roman"/>
                <a:cs typeface="Times New Roman"/>
                <a:sym typeface="Times New Roman"/>
              </a:rPr>
              <a:t>Economic capital</a:t>
            </a:r>
            <a:r>
              <a:rPr lang="en" sz="1300">
                <a:solidFill>
                  <a:srgbClr val="000000"/>
                </a:solidFill>
                <a:latin typeface="Times New Roman"/>
                <a:ea typeface="Times New Roman"/>
                <a:cs typeface="Times New Roman"/>
                <a:sym typeface="Times New Roman"/>
              </a:rPr>
              <a:t> offers an enterprise-wide metric for discussing and pricing risks that is related directly to the principal concerns of management and other key stakeholders—institutional solvency and profitability. “</a:t>
            </a:r>
            <a:endParaRPr sz="1300">
              <a:solidFill>
                <a:srgbClr val="000000"/>
              </a:solidFill>
              <a:latin typeface="Times New Roman"/>
              <a:ea typeface="Times New Roman"/>
              <a:cs typeface="Times New Roman"/>
              <a:sym typeface="Times New Roman"/>
            </a:endParaRPr>
          </a:p>
          <a:p>
            <a:pPr marL="0" lvl="0" indent="0" algn="just" rtl="0">
              <a:lnSpc>
                <a:spcPct val="100000"/>
              </a:lnSpc>
              <a:spcBef>
                <a:spcPts val="1600"/>
              </a:spcBef>
              <a:spcAft>
                <a:spcPts val="0"/>
              </a:spcAft>
              <a:buNone/>
            </a:pPr>
            <a:r>
              <a:rPr lang="en" sz="1400">
                <a:solidFill>
                  <a:srgbClr val="000000"/>
                </a:solidFill>
                <a:latin typeface="Arial"/>
                <a:ea typeface="Arial"/>
                <a:cs typeface="Arial"/>
                <a:sym typeface="Arial"/>
              </a:rPr>
              <a:t>Source: </a:t>
            </a:r>
            <a:r>
              <a:rPr lang="en" sz="14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http://riskpro.in/download/risk_management_in_insurance_industry.pdf</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0" y="0"/>
            <a:ext cx="8520600" cy="59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Recent Developments in the Insurance Industry</a:t>
            </a:r>
            <a:endParaRPr>
              <a:latin typeface="Times New Roman"/>
              <a:ea typeface="Times New Roman"/>
              <a:cs typeface="Times New Roman"/>
              <a:sym typeface="Times New Roman"/>
            </a:endParaRPr>
          </a:p>
        </p:txBody>
      </p:sp>
      <p:grpSp>
        <p:nvGrpSpPr>
          <p:cNvPr id="277" name="Google Shape;277;p44"/>
          <p:cNvGrpSpPr/>
          <p:nvPr/>
        </p:nvGrpSpPr>
        <p:grpSpPr>
          <a:xfrm>
            <a:off x="6858000" y="700524"/>
            <a:ext cx="2286000" cy="3367131"/>
            <a:chOff x="0" y="2295575"/>
            <a:chExt cx="2286000" cy="2847950"/>
          </a:xfrm>
        </p:grpSpPr>
        <p:grpSp>
          <p:nvGrpSpPr>
            <p:cNvPr id="278" name="Google Shape;278;p44"/>
            <p:cNvGrpSpPr/>
            <p:nvPr/>
          </p:nvGrpSpPr>
          <p:grpSpPr>
            <a:xfrm>
              <a:off x="0" y="2295575"/>
              <a:ext cx="2286000" cy="2847950"/>
              <a:chOff x="0" y="2295575"/>
              <a:chExt cx="2286000" cy="2847950"/>
            </a:xfrm>
          </p:grpSpPr>
          <p:sp>
            <p:nvSpPr>
              <p:cNvPr id="279" name="Google Shape;279;p44"/>
              <p:cNvSpPr/>
              <p:nvPr/>
            </p:nvSpPr>
            <p:spPr>
              <a:xfrm>
                <a:off x="0" y="2823925"/>
                <a:ext cx="2286000" cy="2319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4"/>
              <p:cNvSpPr/>
              <p:nvPr/>
            </p:nvSpPr>
            <p:spPr>
              <a:xfrm>
                <a:off x="0" y="2295575"/>
                <a:ext cx="2286000" cy="53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44"/>
            <p:cNvSpPr txBox="1"/>
            <p:nvPr/>
          </p:nvSpPr>
          <p:spPr>
            <a:xfrm>
              <a:off x="116700" y="2349284"/>
              <a:ext cx="2052600" cy="50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Digital Push &amp; Better Reach </a:t>
              </a:r>
              <a:endParaRPr b="1">
                <a:solidFill>
                  <a:srgbClr val="5E5E5E"/>
                </a:solidFill>
                <a:latin typeface="Roboto"/>
                <a:ea typeface="Roboto"/>
                <a:cs typeface="Roboto"/>
                <a:sym typeface="Roboto"/>
              </a:endParaRPr>
            </a:p>
          </p:txBody>
        </p:sp>
      </p:grpSp>
      <p:grpSp>
        <p:nvGrpSpPr>
          <p:cNvPr id="282" name="Google Shape;282;p44"/>
          <p:cNvGrpSpPr/>
          <p:nvPr/>
        </p:nvGrpSpPr>
        <p:grpSpPr>
          <a:xfrm>
            <a:off x="4572000" y="700524"/>
            <a:ext cx="2286000" cy="3367131"/>
            <a:chOff x="0" y="2295575"/>
            <a:chExt cx="2286000" cy="2847950"/>
          </a:xfrm>
        </p:grpSpPr>
        <p:grpSp>
          <p:nvGrpSpPr>
            <p:cNvPr id="283" name="Google Shape;283;p44"/>
            <p:cNvGrpSpPr/>
            <p:nvPr/>
          </p:nvGrpSpPr>
          <p:grpSpPr>
            <a:xfrm>
              <a:off x="0" y="2295575"/>
              <a:ext cx="2286000" cy="2847950"/>
              <a:chOff x="0" y="2295575"/>
              <a:chExt cx="2286000" cy="2847950"/>
            </a:xfrm>
          </p:grpSpPr>
          <p:sp>
            <p:nvSpPr>
              <p:cNvPr id="284" name="Google Shape;284;p44"/>
              <p:cNvSpPr/>
              <p:nvPr/>
            </p:nvSpPr>
            <p:spPr>
              <a:xfrm>
                <a:off x="0" y="2823925"/>
                <a:ext cx="2286000" cy="2319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4"/>
              <p:cNvSpPr/>
              <p:nvPr/>
            </p:nvSpPr>
            <p:spPr>
              <a:xfrm>
                <a:off x="0" y="2295575"/>
                <a:ext cx="2286000" cy="53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44"/>
            <p:cNvSpPr txBox="1"/>
            <p:nvPr/>
          </p:nvSpPr>
          <p:spPr>
            <a:xfrm>
              <a:off x="54150" y="2338500"/>
              <a:ext cx="2177700" cy="44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Better Fraud Management Practices</a:t>
              </a:r>
              <a:endParaRPr b="1">
                <a:solidFill>
                  <a:srgbClr val="5E5E5E"/>
                </a:solidFill>
                <a:latin typeface="Roboto"/>
                <a:ea typeface="Roboto"/>
                <a:cs typeface="Roboto"/>
                <a:sym typeface="Roboto"/>
              </a:endParaRPr>
            </a:p>
          </p:txBody>
        </p:sp>
        <p:sp>
          <p:nvSpPr>
            <p:cNvPr id="287" name="Google Shape;287;p44"/>
            <p:cNvSpPr txBox="1"/>
            <p:nvPr/>
          </p:nvSpPr>
          <p:spPr>
            <a:xfrm>
              <a:off x="0" y="2823921"/>
              <a:ext cx="2286000" cy="231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50">
                  <a:solidFill>
                    <a:srgbClr val="5E5E5E"/>
                  </a:solidFill>
                  <a:latin typeface="Roboto"/>
                  <a:ea typeface="Roboto"/>
                  <a:cs typeface="Roboto"/>
                  <a:sym typeface="Roboto"/>
                </a:rPr>
                <a:t>Vigorous checks, use of data analytics and technology - enabled KYC verification process has enabled the insurers to detect fraudulent attempts and practices even before a policy is issued. Stringent practices have allowed insurers to reduce the fraudulent practices which is a good sign.</a:t>
              </a:r>
              <a:endParaRPr sz="1350">
                <a:solidFill>
                  <a:srgbClr val="5E5E5E"/>
                </a:solidFill>
                <a:latin typeface="Roboto"/>
                <a:ea typeface="Roboto"/>
                <a:cs typeface="Roboto"/>
                <a:sym typeface="Roboto"/>
              </a:endParaRPr>
            </a:p>
          </p:txBody>
        </p:sp>
        <p:cxnSp>
          <p:nvCxnSpPr>
            <p:cNvPr id="288" name="Google Shape;288;p44"/>
            <p:cNvCxnSpPr/>
            <p:nvPr/>
          </p:nvCxnSpPr>
          <p:spPr>
            <a:xfrm>
              <a:off x="2286000" y="2295575"/>
              <a:ext cx="0" cy="2837400"/>
            </a:xfrm>
            <a:prstGeom prst="straightConnector1">
              <a:avLst/>
            </a:prstGeom>
            <a:noFill/>
            <a:ln w="9525" cap="flat" cmpd="sng">
              <a:solidFill>
                <a:srgbClr val="D9D9D9"/>
              </a:solidFill>
              <a:prstDash val="dot"/>
              <a:round/>
              <a:headEnd type="none" w="sm" len="sm"/>
              <a:tailEnd type="none" w="sm" len="sm"/>
            </a:ln>
          </p:spPr>
        </p:cxnSp>
      </p:grpSp>
      <p:grpSp>
        <p:nvGrpSpPr>
          <p:cNvPr id="289" name="Google Shape;289;p44"/>
          <p:cNvGrpSpPr/>
          <p:nvPr/>
        </p:nvGrpSpPr>
        <p:grpSpPr>
          <a:xfrm>
            <a:off x="2286000" y="700524"/>
            <a:ext cx="2286000" cy="3367131"/>
            <a:chOff x="0" y="2295575"/>
            <a:chExt cx="2286000" cy="2847950"/>
          </a:xfrm>
        </p:grpSpPr>
        <p:grpSp>
          <p:nvGrpSpPr>
            <p:cNvPr id="290" name="Google Shape;290;p44"/>
            <p:cNvGrpSpPr/>
            <p:nvPr/>
          </p:nvGrpSpPr>
          <p:grpSpPr>
            <a:xfrm>
              <a:off x="0" y="2295575"/>
              <a:ext cx="2286000" cy="2847950"/>
              <a:chOff x="0" y="2295575"/>
              <a:chExt cx="2286000" cy="2847950"/>
            </a:xfrm>
          </p:grpSpPr>
          <p:sp>
            <p:nvSpPr>
              <p:cNvPr id="291" name="Google Shape;291;p44"/>
              <p:cNvSpPr/>
              <p:nvPr/>
            </p:nvSpPr>
            <p:spPr>
              <a:xfrm>
                <a:off x="0" y="2823925"/>
                <a:ext cx="2286000" cy="2319600"/>
              </a:xfrm>
              <a:prstGeom prst="rect">
                <a:avLst/>
              </a:prstGeom>
              <a:solidFill>
                <a:srgbClr val="AC1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4"/>
              <p:cNvSpPr/>
              <p:nvPr/>
            </p:nvSpPr>
            <p:spPr>
              <a:xfrm>
                <a:off x="0" y="2295575"/>
                <a:ext cx="2286000" cy="53700"/>
              </a:xfrm>
              <a:prstGeom prst="rect">
                <a:avLst/>
              </a:prstGeom>
              <a:solidFill>
                <a:srgbClr val="AC1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44"/>
            <p:cNvSpPr txBox="1"/>
            <p:nvPr/>
          </p:nvSpPr>
          <p:spPr>
            <a:xfrm>
              <a:off x="0" y="2340891"/>
              <a:ext cx="2147100" cy="35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AC1145"/>
                  </a:solidFill>
                  <a:latin typeface="Roboto"/>
                  <a:ea typeface="Roboto"/>
                  <a:cs typeface="Roboto"/>
                  <a:sym typeface="Roboto"/>
                </a:rPr>
                <a:t>Outstanding Claim Settlement ratio</a:t>
              </a:r>
              <a:endParaRPr b="1">
                <a:solidFill>
                  <a:srgbClr val="AC1145"/>
                </a:solidFill>
                <a:latin typeface="Roboto"/>
                <a:ea typeface="Roboto"/>
                <a:cs typeface="Roboto"/>
                <a:sym typeface="Roboto"/>
              </a:endParaRPr>
            </a:p>
          </p:txBody>
        </p:sp>
        <p:cxnSp>
          <p:nvCxnSpPr>
            <p:cNvPr id="294" name="Google Shape;294;p44"/>
            <p:cNvCxnSpPr/>
            <p:nvPr/>
          </p:nvCxnSpPr>
          <p:spPr>
            <a:xfrm>
              <a:off x="2286000" y="2295575"/>
              <a:ext cx="0" cy="2837400"/>
            </a:xfrm>
            <a:prstGeom prst="straightConnector1">
              <a:avLst/>
            </a:prstGeom>
            <a:noFill/>
            <a:ln w="9525" cap="flat" cmpd="sng">
              <a:solidFill>
                <a:srgbClr val="F48FB0"/>
              </a:solidFill>
              <a:prstDash val="dot"/>
              <a:round/>
              <a:headEnd type="none" w="sm" len="sm"/>
              <a:tailEnd type="none" w="sm" len="sm"/>
            </a:ln>
          </p:spPr>
        </p:cxnSp>
      </p:grpSp>
      <p:grpSp>
        <p:nvGrpSpPr>
          <p:cNvPr id="295" name="Google Shape;295;p44"/>
          <p:cNvGrpSpPr/>
          <p:nvPr/>
        </p:nvGrpSpPr>
        <p:grpSpPr>
          <a:xfrm>
            <a:off x="0" y="700524"/>
            <a:ext cx="2286000" cy="3367139"/>
            <a:chOff x="0" y="2295575"/>
            <a:chExt cx="2286000" cy="2847956"/>
          </a:xfrm>
        </p:grpSpPr>
        <p:grpSp>
          <p:nvGrpSpPr>
            <p:cNvPr id="296" name="Google Shape;296;p44"/>
            <p:cNvGrpSpPr/>
            <p:nvPr/>
          </p:nvGrpSpPr>
          <p:grpSpPr>
            <a:xfrm>
              <a:off x="0" y="2295575"/>
              <a:ext cx="2286000" cy="2847950"/>
              <a:chOff x="0" y="2295575"/>
              <a:chExt cx="2286000" cy="2847950"/>
            </a:xfrm>
          </p:grpSpPr>
          <p:sp>
            <p:nvSpPr>
              <p:cNvPr id="297" name="Google Shape;297;p44"/>
              <p:cNvSpPr/>
              <p:nvPr/>
            </p:nvSpPr>
            <p:spPr>
              <a:xfrm>
                <a:off x="0" y="2823925"/>
                <a:ext cx="2286000" cy="2319600"/>
              </a:xfrm>
              <a:prstGeom prst="rect">
                <a:avLst/>
              </a:prstGeom>
              <a:solidFill>
                <a:srgbClr val="AC1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4"/>
              <p:cNvSpPr/>
              <p:nvPr/>
            </p:nvSpPr>
            <p:spPr>
              <a:xfrm>
                <a:off x="0" y="2295575"/>
                <a:ext cx="2286000" cy="53700"/>
              </a:xfrm>
              <a:prstGeom prst="rect">
                <a:avLst/>
              </a:prstGeom>
              <a:solidFill>
                <a:srgbClr val="AC1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44"/>
            <p:cNvSpPr txBox="1"/>
            <p:nvPr/>
          </p:nvSpPr>
          <p:spPr>
            <a:xfrm>
              <a:off x="216310" y="2441097"/>
              <a:ext cx="1853400" cy="2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solidFill>
                    <a:srgbClr val="AC1145"/>
                  </a:solidFill>
                  <a:latin typeface="Roboto"/>
                  <a:ea typeface="Roboto"/>
                  <a:cs typeface="Roboto"/>
                  <a:sym typeface="Roboto"/>
                </a:rPr>
                <a:t>Growth in Premiums </a:t>
              </a:r>
              <a:endParaRPr b="1">
                <a:solidFill>
                  <a:srgbClr val="AC1145"/>
                </a:solidFill>
                <a:latin typeface="Roboto"/>
                <a:ea typeface="Roboto"/>
                <a:cs typeface="Roboto"/>
                <a:sym typeface="Roboto"/>
              </a:endParaRPr>
            </a:p>
          </p:txBody>
        </p:sp>
        <p:cxnSp>
          <p:nvCxnSpPr>
            <p:cNvPr id="300" name="Google Shape;300;p44"/>
            <p:cNvCxnSpPr/>
            <p:nvPr/>
          </p:nvCxnSpPr>
          <p:spPr>
            <a:xfrm>
              <a:off x="2286000" y="2295575"/>
              <a:ext cx="0" cy="2837400"/>
            </a:xfrm>
            <a:prstGeom prst="straightConnector1">
              <a:avLst/>
            </a:prstGeom>
            <a:noFill/>
            <a:ln w="9525" cap="flat" cmpd="sng">
              <a:solidFill>
                <a:srgbClr val="F48FB0"/>
              </a:solidFill>
              <a:prstDash val="dot"/>
              <a:round/>
              <a:headEnd type="none" w="sm" len="sm"/>
              <a:tailEnd type="none" w="sm" len="sm"/>
            </a:ln>
          </p:spPr>
        </p:cxnSp>
        <p:sp>
          <p:nvSpPr>
            <p:cNvPr id="301" name="Google Shape;301;p44"/>
            <p:cNvSpPr txBox="1"/>
            <p:nvPr/>
          </p:nvSpPr>
          <p:spPr>
            <a:xfrm>
              <a:off x="74175" y="2823931"/>
              <a:ext cx="2139000" cy="231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50">
                  <a:solidFill>
                    <a:srgbClr val="FFFFFF"/>
                  </a:solidFill>
                  <a:latin typeface="Roboto"/>
                  <a:ea typeface="Roboto"/>
                  <a:cs typeface="Roboto"/>
                  <a:sym typeface="Roboto"/>
                </a:rPr>
                <a:t>Life Insurance industry has seen a significant jump in the amount of premiums collected. The premiums collected for the year 2017-18 stood at a behemoth amount of Rs. 4.58 Lakh Crore, a considerable jump from Rs. 4.18 Lakh Crore recorded in the previous year 2016-17. </a:t>
              </a:r>
              <a:endParaRPr sz="1350">
                <a:solidFill>
                  <a:srgbClr val="FFFFFF"/>
                </a:solidFill>
                <a:latin typeface="Roboto"/>
                <a:ea typeface="Roboto"/>
                <a:cs typeface="Roboto"/>
                <a:sym typeface="Roboto"/>
              </a:endParaRPr>
            </a:p>
          </p:txBody>
        </p:sp>
      </p:grpSp>
      <p:sp>
        <p:nvSpPr>
          <p:cNvPr id="302" name="Google Shape;302;p44"/>
          <p:cNvSpPr txBox="1"/>
          <p:nvPr/>
        </p:nvSpPr>
        <p:spPr>
          <a:xfrm>
            <a:off x="2286000" y="1325075"/>
            <a:ext cx="2212500" cy="274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50">
                <a:solidFill>
                  <a:srgbClr val="FFFFFF"/>
                </a:solidFill>
                <a:latin typeface="Roboto"/>
                <a:ea typeface="Roboto"/>
                <a:cs typeface="Roboto"/>
                <a:sym typeface="Roboto"/>
              </a:rPr>
              <a:t>Claim Settlement Ratio is an important factor that helps people in choosing life insurance plans. Out of the 23 private life insurance companies, 12 have a claim settlement ratio of above 95%, 7 life insurers have ratio between 91% - 95% and just 3 of the life insurers with a ratio of 80% to 90%.</a:t>
            </a:r>
            <a:endParaRPr sz="1350">
              <a:solidFill>
                <a:srgbClr val="FFFFFF"/>
              </a:solidFill>
              <a:latin typeface="Roboto"/>
              <a:ea typeface="Roboto"/>
              <a:cs typeface="Roboto"/>
              <a:sym typeface="Roboto"/>
            </a:endParaRPr>
          </a:p>
        </p:txBody>
      </p:sp>
      <p:sp>
        <p:nvSpPr>
          <p:cNvPr id="303" name="Google Shape;303;p44"/>
          <p:cNvSpPr txBox="1"/>
          <p:nvPr/>
        </p:nvSpPr>
        <p:spPr>
          <a:xfrm>
            <a:off x="6858000" y="1325075"/>
            <a:ext cx="2286000" cy="274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50">
                <a:solidFill>
                  <a:srgbClr val="5E5E5E"/>
                </a:solidFill>
                <a:latin typeface="Roboto"/>
                <a:ea typeface="Roboto"/>
                <a:cs typeface="Roboto"/>
                <a:sym typeface="Roboto"/>
              </a:rPr>
              <a:t>Data analytics, BlockChain, IoT, AI, ML and other developments have helped insurers to work efficiently and smartly.  Innovative ways like life insurers’ mobile apps, websites, integration with the platform of online brokers and POS agents have uncovered great reach potential in the sector.</a:t>
            </a:r>
            <a:endParaRPr sz="1350">
              <a:solidFill>
                <a:srgbClr val="5E5E5E"/>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152400" y="152400"/>
            <a:ext cx="8520600" cy="59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Government Initiatives</a:t>
            </a:r>
            <a:endParaRPr>
              <a:latin typeface="Times New Roman"/>
              <a:ea typeface="Times New Roman"/>
              <a:cs typeface="Times New Roman"/>
              <a:sym typeface="Times New Roman"/>
            </a:endParaRPr>
          </a:p>
        </p:txBody>
      </p:sp>
      <p:sp>
        <p:nvSpPr>
          <p:cNvPr id="309" name="Google Shape;309;p45"/>
          <p:cNvSpPr txBox="1">
            <a:spLocks noGrp="1"/>
          </p:cNvSpPr>
          <p:nvPr>
            <p:ph type="body" idx="1"/>
          </p:nvPr>
        </p:nvSpPr>
        <p:spPr>
          <a:xfrm>
            <a:off x="152400" y="747900"/>
            <a:ext cx="8520600" cy="3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Government of India has taken number of initiatives to boost the insurance industry. Some of them are as follows:</a:t>
            </a:r>
            <a:endParaRPr sz="1400">
              <a:solidFill>
                <a:srgbClr val="000000"/>
              </a:solidFill>
              <a:highlight>
                <a:srgbClr val="FFFFFF"/>
              </a:highlight>
              <a:latin typeface="Times New Roman"/>
              <a:ea typeface="Times New Roman"/>
              <a:cs typeface="Times New Roman"/>
              <a:sym typeface="Times New Roman"/>
            </a:endParaRPr>
          </a:p>
          <a:p>
            <a:pPr marL="457200" lvl="0" indent="-314325" algn="l" rtl="0">
              <a:lnSpc>
                <a:spcPct val="166666"/>
              </a:lnSpc>
              <a:spcBef>
                <a:spcPts val="800"/>
              </a:spcBef>
              <a:spcAft>
                <a:spcPts val="0"/>
              </a:spcAft>
              <a:buClr>
                <a:srgbClr val="000000"/>
              </a:buClr>
              <a:buSzPts val="1350"/>
              <a:buFont typeface="Times New Roman"/>
              <a:buChar char="●"/>
            </a:pPr>
            <a:r>
              <a:rPr lang="en" sz="1350">
                <a:solidFill>
                  <a:srgbClr val="000000"/>
                </a:solidFill>
                <a:highlight>
                  <a:srgbClr val="FFFFFF"/>
                </a:highlight>
                <a:latin typeface="Times New Roman"/>
                <a:ea typeface="Times New Roman"/>
                <a:cs typeface="Times New Roman"/>
                <a:sym typeface="Times New Roman"/>
              </a:rPr>
              <a:t>As per Union Budget 2019–20, </a:t>
            </a:r>
            <a:r>
              <a:rPr lang="en" sz="1350" b="1">
                <a:solidFill>
                  <a:srgbClr val="000000"/>
                </a:solidFill>
                <a:highlight>
                  <a:srgbClr val="FFFFFF"/>
                </a:highlight>
                <a:latin typeface="Times New Roman"/>
                <a:ea typeface="Times New Roman"/>
                <a:cs typeface="Times New Roman"/>
                <a:sym typeface="Times New Roman"/>
              </a:rPr>
              <a:t>100%</a:t>
            </a:r>
            <a:r>
              <a:rPr lang="en" sz="1350">
                <a:solidFill>
                  <a:srgbClr val="000000"/>
                </a:solidFill>
                <a:highlight>
                  <a:srgbClr val="FFFFFF"/>
                </a:highlight>
                <a:latin typeface="Times New Roman"/>
                <a:ea typeface="Times New Roman"/>
                <a:cs typeface="Times New Roman"/>
                <a:sym typeface="Times New Roman"/>
              </a:rPr>
              <a:t> foreign direct investment </a:t>
            </a:r>
            <a:r>
              <a:rPr lang="en" sz="1350" b="1">
                <a:solidFill>
                  <a:srgbClr val="000000"/>
                </a:solidFill>
                <a:highlight>
                  <a:srgbClr val="FFFFFF"/>
                </a:highlight>
                <a:latin typeface="Times New Roman"/>
                <a:ea typeface="Times New Roman"/>
                <a:cs typeface="Times New Roman"/>
                <a:sym typeface="Times New Roman"/>
              </a:rPr>
              <a:t>(FDI)</a:t>
            </a:r>
            <a:r>
              <a:rPr lang="en" sz="1350">
                <a:solidFill>
                  <a:srgbClr val="000000"/>
                </a:solidFill>
                <a:highlight>
                  <a:srgbClr val="FFFFFF"/>
                </a:highlight>
                <a:latin typeface="Times New Roman"/>
                <a:ea typeface="Times New Roman"/>
                <a:cs typeface="Times New Roman"/>
                <a:sym typeface="Times New Roman"/>
              </a:rPr>
              <a:t> was permitted for insurance intermediaries.</a:t>
            </a:r>
            <a:endParaRPr sz="1350">
              <a:solidFill>
                <a:srgbClr val="000000"/>
              </a:solidFill>
              <a:highlight>
                <a:srgbClr val="FFFFFF"/>
              </a:highlight>
              <a:latin typeface="Times New Roman"/>
              <a:ea typeface="Times New Roman"/>
              <a:cs typeface="Times New Roman"/>
              <a:sym typeface="Times New Roman"/>
            </a:endParaRPr>
          </a:p>
          <a:p>
            <a:pPr marL="457200" lvl="0" indent="-314325" algn="l" rtl="0">
              <a:lnSpc>
                <a:spcPct val="166666"/>
              </a:lnSpc>
              <a:spcBef>
                <a:spcPts val="0"/>
              </a:spcBef>
              <a:spcAft>
                <a:spcPts val="0"/>
              </a:spcAft>
              <a:buClr>
                <a:srgbClr val="000000"/>
              </a:buClr>
              <a:buSzPts val="1350"/>
              <a:buFont typeface="Times New Roman"/>
              <a:buChar char="●"/>
            </a:pPr>
            <a:r>
              <a:rPr lang="en" sz="1350">
                <a:solidFill>
                  <a:srgbClr val="000000"/>
                </a:solidFill>
                <a:highlight>
                  <a:srgbClr val="FFFFFF"/>
                </a:highlight>
                <a:latin typeface="Times New Roman"/>
                <a:ea typeface="Times New Roman"/>
                <a:cs typeface="Times New Roman"/>
                <a:sym typeface="Times New Roman"/>
              </a:rPr>
              <a:t>In September 2018, National Health Protection Scheme was launched under Ayushman Bharat to provide coverage of up to </a:t>
            </a:r>
            <a:r>
              <a:rPr lang="en" sz="1350" b="1">
                <a:solidFill>
                  <a:srgbClr val="000000"/>
                </a:solidFill>
                <a:highlight>
                  <a:srgbClr val="FFFFFF"/>
                </a:highlight>
                <a:latin typeface="Times New Roman"/>
                <a:ea typeface="Times New Roman"/>
                <a:cs typeface="Times New Roman"/>
                <a:sym typeface="Times New Roman"/>
              </a:rPr>
              <a:t>Rs 500,000 (US$ 7,723)</a:t>
            </a:r>
            <a:r>
              <a:rPr lang="en" sz="1350">
                <a:solidFill>
                  <a:srgbClr val="000000"/>
                </a:solidFill>
                <a:highlight>
                  <a:srgbClr val="FFFFFF"/>
                </a:highlight>
                <a:latin typeface="Times New Roman"/>
                <a:ea typeface="Times New Roman"/>
                <a:cs typeface="Times New Roman"/>
                <a:sym typeface="Times New Roman"/>
              </a:rPr>
              <a:t> to more than </a:t>
            </a:r>
            <a:r>
              <a:rPr lang="en" sz="1350" b="1">
                <a:solidFill>
                  <a:srgbClr val="000000"/>
                </a:solidFill>
                <a:highlight>
                  <a:srgbClr val="FFFFFF"/>
                </a:highlight>
                <a:latin typeface="Times New Roman"/>
                <a:ea typeface="Times New Roman"/>
                <a:cs typeface="Times New Roman"/>
                <a:sym typeface="Times New Roman"/>
              </a:rPr>
              <a:t>100 million</a:t>
            </a:r>
            <a:r>
              <a:rPr lang="en" sz="1350">
                <a:solidFill>
                  <a:srgbClr val="000000"/>
                </a:solidFill>
                <a:highlight>
                  <a:srgbClr val="FFFFFF"/>
                </a:highlight>
                <a:latin typeface="Times New Roman"/>
                <a:ea typeface="Times New Roman"/>
                <a:cs typeface="Times New Roman"/>
                <a:sym typeface="Times New Roman"/>
              </a:rPr>
              <a:t> vulnerable families. The scheme is expected to increase penetration of health insurance in India from </a:t>
            </a:r>
            <a:r>
              <a:rPr lang="en" sz="1350" b="1">
                <a:solidFill>
                  <a:srgbClr val="000000"/>
                </a:solidFill>
                <a:highlight>
                  <a:srgbClr val="FFFFFF"/>
                </a:highlight>
                <a:latin typeface="Times New Roman"/>
                <a:ea typeface="Times New Roman"/>
                <a:cs typeface="Times New Roman"/>
                <a:sym typeface="Times New Roman"/>
              </a:rPr>
              <a:t>34% to 50%</a:t>
            </a:r>
            <a:r>
              <a:rPr lang="en" sz="1350">
                <a:solidFill>
                  <a:srgbClr val="000000"/>
                </a:solidFill>
                <a:highlight>
                  <a:srgbClr val="FFFFFF"/>
                </a:highlight>
                <a:latin typeface="Times New Roman"/>
                <a:ea typeface="Times New Roman"/>
                <a:cs typeface="Times New Roman"/>
                <a:sym typeface="Times New Roman"/>
              </a:rPr>
              <a:t>.</a:t>
            </a:r>
            <a:endParaRPr sz="1350">
              <a:solidFill>
                <a:srgbClr val="000000"/>
              </a:solidFill>
              <a:highlight>
                <a:srgbClr val="FFFFFF"/>
              </a:highlight>
              <a:latin typeface="Times New Roman"/>
              <a:ea typeface="Times New Roman"/>
              <a:cs typeface="Times New Roman"/>
              <a:sym typeface="Times New Roman"/>
            </a:endParaRPr>
          </a:p>
          <a:p>
            <a:pPr marL="457200" lvl="0" indent="-314325" algn="l" rtl="0">
              <a:lnSpc>
                <a:spcPct val="166666"/>
              </a:lnSpc>
              <a:spcBef>
                <a:spcPts val="0"/>
              </a:spcBef>
              <a:spcAft>
                <a:spcPts val="0"/>
              </a:spcAft>
              <a:buClr>
                <a:srgbClr val="000000"/>
              </a:buClr>
              <a:buSzPts val="1350"/>
              <a:buFont typeface="Times New Roman"/>
              <a:buChar char="●"/>
            </a:pPr>
            <a:r>
              <a:rPr lang="en" sz="1350">
                <a:solidFill>
                  <a:srgbClr val="000000"/>
                </a:solidFill>
                <a:highlight>
                  <a:srgbClr val="FFFFFF"/>
                </a:highlight>
                <a:latin typeface="Times New Roman"/>
                <a:ea typeface="Times New Roman"/>
                <a:cs typeface="Times New Roman"/>
                <a:sym typeface="Times New Roman"/>
              </a:rPr>
              <a:t>The Insurance Regulatory and Development Authority of India (IRDAI) plans to issue redesigned </a:t>
            </a:r>
            <a:r>
              <a:rPr lang="en" sz="1350" b="1">
                <a:solidFill>
                  <a:srgbClr val="000000"/>
                </a:solidFill>
                <a:highlight>
                  <a:srgbClr val="FFFFFF"/>
                </a:highlight>
                <a:latin typeface="Times New Roman"/>
                <a:ea typeface="Times New Roman"/>
                <a:cs typeface="Times New Roman"/>
                <a:sym typeface="Times New Roman"/>
              </a:rPr>
              <a:t>initial public offering (IPO)</a:t>
            </a:r>
            <a:r>
              <a:rPr lang="en" sz="1350">
                <a:solidFill>
                  <a:srgbClr val="000000"/>
                </a:solidFill>
                <a:highlight>
                  <a:srgbClr val="FFFFFF"/>
                </a:highlight>
                <a:latin typeface="Times New Roman"/>
                <a:ea typeface="Times New Roman"/>
                <a:cs typeface="Times New Roman"/>
                <a:sym typeface="Times New Roman"/>
              </a:rPr>
              <a:t> guidelines for insurance companies in India.</a:t>
            </a:r>
            <a:endParaRPr sz="1350">
              <a:solidFill>
                <a:srgbClr val="000000"/>
              </a:solidFill>
              <a:highlight>
                <a:srgbClr val="FFFFFF"/>
              </a:highlight>
              <a:latin typeface="Times New Roman"/>
              <a:ea typeface="Times New Roman"/>
              <a:cs typeface="Times New Roman"/>
              <a:sym typeface="Times New Roman"/>
            </a:endParaRPr>
          </a:p>
          <a:p>
            <a:pPr marL="457200" lvl="0" indent="-314325" algn="l" rtl="0">
              <a:lnSpc>
                <a:spcPct val="166666"/>
              </a:lnSpc>
              <a:spcBef>
                <a:spcPts val="0"/>
              </a:spcBef>
              <a:spcAft>
                <a:spcPts val="0"/>
              </a:spcAft>
              <a:buClr>
                <a:srgbClr val="000000"/>
              </a:buClr>
              <a:buSzPts val="1350"/>
              <a:buFont typeface="Times New Roman"/>
              <a:buChar char="●"/>
            </a:pPr>
            <a:r>
              <a:rPr lang="en" sz="1350">
                <a:solidFill>
                  <a:srgbClr val="000000"/>
                </a:solidFill>
                <a:highlight>
                  <a:srgbClr val="FFFFFF"/>
                </a:highlight>
                <a:latin typeface="Times New Roman"/>
                <a:ea typeface="Times New Roman"/>
                <a:cs typeface="Times New Roman"/>
                <a:sym typeface="Times New Roman"/>
              </a:rPr>
              <a:t>IRDAI has allowed insurers to invest up to </a:t>
            </a:r>
            <a:r>
              <a:rPr lang="en" sz="1350" b="1">
                <a:solidFill>
                  <a:srgbClr val="000000"/>
                </a:solidFill>
                <a:highlight>
                  <a:srgbClr val="FFFFFF"/>
                </a:highlight>
                <a:latin typeface="Times New Roman"/>
                <a:ea typeface="Times New Roman"/>
                <a:cs typeface="Times New Roman"/>
                <a:sym typeface="Times New Roman"/>
              </a:rPr>
              <a:t>10% in additional tier 1 (AT1) bonds</a:t>
            </a:r>
            <a:r>
              <a:rPr lang="en" sz="1350">
                <a:solidFill>
                  <a:srgbClr val="000000"/>
                </a:solidFill>
                <a:highlight>
                  <a:srgbClr val="FFFFFF"/>
                </a:highlight>
                <a:latin typeface="Times New Roman"/>
                <a:ea typeface="Times New Roman"/>
                <a:cs typeface="Times New Roman"/>
                <a:sym typeface="Times New Roman"/>
              </a:rPr>
              <a:t> that are issued by banks to augment their tier 1 capital, in order to expand the pool of eligible investors for the banks.</a:t>
            </a:r>
            <a:endParaRPr sz="1350">
              <a:solidFill>
                <a:srgbClr val="000000"/>
              </a:solidFill>
              <a:highlight>
                <a:srgbClr val="FFFFFF"/>
              </a:highlight>
              <a:latin typeface="Times New Roman"/>
              <a:ea typeface="Times New Roman"/>
              <a:cs typeface="Times New Roman"/>
              <a:sym typeface="Times New Roman"/>
            </a:endParaRPr>
          </a:p>
          <a:p>
            <a:pPr marL="0" lvl="0" indent="0" algn="l" rtl="0">
              <a:spcBef>
                <a:spcPts val="400"/>
              </a:spcBef>
              <a:spcAft>
                <a:spcPts val="1600"/>
              </a:spcAft>
              <a:buNone/>
            </a:pPr>
            <a:endParaRPr sz="1300" b="1">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46"/>
          <p:cNvPicPr preferRelativeResize="0"/>
          <p:nvPr/>
        </p:nvPicPr>
        <p:blipFill rotWithShape="1">
          <a:blip r:embed="rId3">
            <a:alphaModFix/>
          </a:blip>
          <a:srcRect l="17578" t="20099" r="21973" b="11673"/>
          <a:stretch/>
        </p:blipFill>
        <p:spPr>
          <a:xfrm>
            <a:off x="76200" y="618000"/>
            <a:ext cx="6452098" cy="3907499"/>
          </a:xfrm>
          <a:prstGeom prst="rect">
            <a:avLst/>
          </a:prstGeom>
          <a:noFill/>
          <a:ln>
            <a:noFill/>
          </a:ln>
        </p:spPr>
      </p:pic>
      <p:sp>
        <p:nvSpPr>
          <p:cNvPr id="315" name="Google Shape;315;p46"/>
          <p:cNvSpPr txBox="1">
            <a:spLocks noGrp="1"/>
          </p:cNvSpPr>
          <p:nvPr>
            <p:ph type="title"/>
          </p:nvPr>
        </p:nvSpPr>
        <p:spPr>
          <a:xfrm>
            <a:off x="0" y="-61825"/>
            <a:ext cx="8520600" cy="59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Sector Composition and Key trends</a:t>
            </a:r>
            <a:endParaRPr>
              <a:latin typeface="Times New Roman"/>
              <a:ea typeface="Times New Roman"/>
              <a:cs typeface="Times New Roman"/>
              <a:sym typeface="Times New Roman"/>
            </a:endParaRPr>
          </a:p>
        </p:txBody>
      </p:sp>
      <p:sp>
        <p:nvSpPr>
          <p:cNvPr id="316" name="Google Shape;316;p46"/>
          <p:cNvSpPr txBox="1"/>
          <p:nvPr/>
        </p:nvSpPr>
        <p:spPr>
          <a:xfrm>
            <a:off x="6682850" y="698600"/>
            <a:ext cx="2349300" cy="30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7" name="Google Shape;317;p46"/>
          <p:cNvSpPr/>
          <p:nvPr/>
        </p:nvSpPr>
        <p:spPr>
          <a:xfrm>
            <a:off x="6819050" y="622400"/>
            <a:ext cx="2213100" cy="2590200"/>
          </a:xfrm>
          <a:prstGeom prst="rect">
            <a:avLst/>
          </a:prstGeom>
          <a:gradFill>
            <a:gsLst>
              <a:gs pos="0">
                <a:srgbClr val="5D6CC9"/>
              </a:gs>
              <a:gs pos="100000">
                <a:srgbClr val="2F3875"/>
              </a:gs>
            </a:gsLst>
            <a:lin ang="540001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a:solidFill>
                  <a:srgbClr val="FFFFFF"/>
                </a:solidFill>
              </a:rPr>
              <a:t>In India, the overall market size of the insurance sector is about US$ 280 billion as of 2020. The future looks promising for the life insurance industry and the life insurance industry in the country is expected to increase by 14 to 15% annually for the next three to five years. </a:t>
            </a:r>
            <a:endParaRPr sz="13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Impact of covid 19 on insurance industry</a:t>
            </a:r>
            <a:endParaRPr b="1">
              <a:solidFill>
                <a:srgbClr val="4A86E8"/>
              </a:solidFill>
            </a:endParaRPr>
          </a:p>
        </p:txBody>
      </p:sp>
      <p:sp>
        <p:nvSpPr>
          <p:cNvPr id="323" name="Google Shape;323;p47"/>
          <p:cNvSpPr txBox="1">
            <a:spLocks noGrp="1"/>
          </p:cNvSpPr>
          <p:nvPr>
            <p:ph type="body" idx="1"/>
          </p:nvPr>
        </p:nvSpPr>
        <p:spPr>
          <a:xfrm>
            <a:off x="311700" y="1229875"/>
            <a:ext cx="8520600" cy="36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Impact on health and life insurance industry:</a:t>
            </a:r>
            <a:endParaRPr sz="1200" u="sng"/>
          </a:p>
          <a:p>
            <a:pPr marL="0" lvl="0" indent="0" algn="l" rtl="0">
              <a:lnSpc>
                <a:spcPct val="100000"/>
              </a:lnSpc>
              <a:spcBef>
                <a:spcPts val="1600"/>
              </a:spcBef>
              <a:spcAft>
                <a:spcPts val="0"/>
              </a:spcAft>
              <a:buNone/>
            </a:pPr>
            <a:r>
              <a:rPr lang="en" sz="1200"/>
              <a:t>-</a:t>
            </a:r>
            <a:r>
              <a:rPr lang="en" sz="1200" i="1" u="sng"/>
              <a:t>Claim, payout and liquidity:</a:t>
            </a:r>
            <a:r>
              <a:rPr lang="en" sz="1200"/>
              <a:t> </a:t>
            </a:r>
            <a:endParaRPr sz="1200"/>
          </a:p>
          <a:p>
            <a:pPr marL="0" lvl="0" indent="0" algn="l" rtl="0">
              <a:lnSpc>
                <a:spcPct val="100000"/>
              </a:lnSpc>
              <a:spcBef>
                <a:spcPts val="1600"/>
              </a:spcBef>
              <a:spcAft>
                <a:spcPts val="0"/>
              </a:spcAft>
              <a:buNone/>
            </a:pPr>
            <a:r>
              <a:rPr lang="en" sz="1200"/>
              <a:t>-Instructions of IRDAI to access covid19 related claims</a:t>
            </a:r>
            <a:endParaRPr sz="1200"/>
          </a:p>
          <a:p>
            <a:pPr marL="0" lvl="0" indent="0" algn="l" rtl="0">
              <a:lnSpc>
                <a:spcPct val="100000"/>
              </a:lnSpc>
              <a:spcBef>
                <a:spcPts val="1600"/>
              </a:spcBef>
              <a:spcAft>
                <a:spcPts val="0"/>
              </a:spcAft>
              <a:buNone/>
            </a:pPr>
            <a:r>
              <a:rPr lang="en" sz="1200"/>
              <a:t>-80% of total premium wort INR 51637 Crores  were paid out as claims </a:t>
            </a:r>
            <a:endParaRPr sz="1200"/>
          </a:p>
          <a:p>
            <a:pPr marL="0" lvl="0" indent="0" algn="l" rtl="0">
              <a:lnSpc>
                <a:spcPct val="100000"/>
              </a:lnSpc>
              <a:spcBef>
                <a:spcPts val="1600"/>
              </a:spcBef>
              <a:spcAft>
                <a:spcPts val="0"/>
              </a:spcAft>
              <a:buNone/>
            </a:pPr>
            <a:r>
              <a:rPr lang="en" sz="1200"/>
              <a:t>-Benefits to industry due to government facility for covid 19</a:t>
            </a:r>
            <a:endParaRPr sz="1200"/>
          </a:p>
          <a:p>
            <a:pPr marL="0" lvl="0" indent="0" algn="l" rtl="0">
              <a:lnSpc>
                <a:spcPct val="100000"/>
              </a:lnSpc>
              <a:spcBef>
                <a:spcPts val="1600"/>
              </a:spcBef>
              <a:spcAft>
                <a:spcPts val="0"/>
              </a:spcAft>
              <a:buNone/>
            </a:pPr>
            <a:r>
              <a:rPr lang="en" sz="1200"/>
              <a:t>-</a:t>
            </a:r>
            <a:r>
              <a:rPr lang="en" sz="1200" i="1" u="sng"/>
              <a:t>Product Development: </a:t>
            </a:r>
            <a:endParaRPr sz="1200" i="1" u="sng"/>
          </a:p>
          <a:p>
            <a:pPr marL="0" lvl="0" indent="0" algn="l" rtl="0">
              <a:lnSpc>
                <a:spcPct val="100000"/>
              </a:lnSpc>
              <a:spcBef>
                <a:spcPts val="1600"/>
              </a:spcBef>
              <a:spcAft>
                <a:spcPts val="0"/>
              </a:spcAft>
              <a:buNone/>
            </a:pPr>
            <a:r>
              <a:rPr lang="en" sz="1200"/>
              <a:t>-Greater concern and awareness about health(30-40% increment) leading to new insurance products.</a:t>
            </a:r>
            <a:endParaRPr sz="1200"/>
          </a:p>
          <a:p>
            <a:pPr marL="0" lvl="0" indent="0" algn="l" rtl="0">
              <a:lnSpc>
                <a:spcPct val="100000"/>
              </a:lnSpc>
              <a:spcBef>
                <a:spcPts val="1600"/>
              </a:spcBef>
              <a:spcAft>
                <a:spcPts val="0"/>
              </a:spcAft>
              <a:buNone/>
            </a:pPr>
            <a:r>
              <a:rPr lang="en" sz="1200" i="1" u="sng"/>
              <a:t>-Impacts on capital-</a:t>
            </a:r>
            <a:endParaRPr sz="1200" i="1" u="sng"/>
          </a:p>
          <a:p>
            <a:pPr marL="0" lvl="0" indent="0" algn="l" rtl="0">
              <a:lnSpc>
                <a:spcPct val="100000"/>
              </a:lnSpc>
              <a:spcBef>
                <a:spcPts val="1600"/>
              </a:spcBef>
              <a:spcAft>
                <a:spcPts val="0"/>
              </a:spcAft>
              <a:buNone/>
            </a:pPr>
            <a:r>
              <a:rPr lang="en" sz="1200"/>
              <a:t>-Due to decrease in bond interest and repo rates, income of insurance industry is reduced.</a:t>
            </a:r>
            <a:endParaRPr sz="1200"/>
          </a:p>
          <a:p>
            <a:pPr marL="0" lvl="0" indent="0" algn="l" rtl="0">
              <a:lnSpc>
                <a:spcPct val="100000"/>
              </a:lnSpc>
              <a:spcBef>
                <a:spcPts val="1600"/>
              </a:spcBef>
              <a:spcAft>
                <a:spcPts val="0"/>
              </a:spcAft>
              <a:buNone/>
            </a:pPr>
            <a:endParaRPr i="1" u="sng"/>
          </a:p>
          <a:p>
            <a:pPr marL="0" lvl="0" indent="0" algn="l" rtl="0">
              <a:lnSpc>
                <a:spcPct val="150000"/>
              </a:lnSpc>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8"/>
          <p:cNvSpPr txBox="1">
            <a:spLocks noGrp="1"/>
          </p:cNvSpPr>
          <p:nvPr>
            <p:ph type="title"/>
          </p:nvPr>
        </p:nvSpPr>
        <p:spPr>
          <a:xfrm>
            <a:off x="311700" y="631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29" name="Google Shape;329;p48"/>
          <p:cNvSpPr txBox="1">
            <a:spLocks noGrp="1"/>
          </p:cNvSpPr>
          <p:nvPr>
            <p:ph type="body" idx="1"/>
          </p:nvPr>
        </p:nvSpPr>
        <p:spPr>
          <a:xfrm>
            <a:off x="311700" y="514350"/>
            <a:ext cx="8520600" cy="43422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[1]Glossary-</a:t>
            </a:r>
            <a:r>
              <a:rPr lang="en" sz="900" i="1">
                <a:solidFill>
                  <a:srgbClr val="000000"/>
                </a:solidFill>
                <a:latin typeface="Arial"/>
                <a:ea typeface="Arial"/>
                <a:cs typeface="Arial"/>
                <a:sym typeface="Arial"/>
              </a:rPr>
              <a:t>Life Insurance Corporation of India, 2004</a:t>
            </a:r>
            <a:r>
              <a:rPr lang="en"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[2]</a:t>
            </a:r>
            <a:r>
              <a:rPr lang="en" sz="900" i="1">
                <a:solidFill>
                  <a:srgbClr val="000000"/>
                </a:solidFill>
                <a:latin typeface="Arial"/>
                <a:ea typeface="Arial"/>
                <a:cs typeface="Arial"/>
                <a:sym typeface="Arial"/>
              </a:rPr>
              <a:t>Syed Ahmed Salman, Hafiz Majdi Ab. Rashid, Sheila Nu Nu Htay, 2016</a:t>
            </a:r>
            <a:endParaRPr sz="900" i="1">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[3]</a:t>
            </a:r>
            <a:r>
              <a:rPr lang="en" sz="900" u="sng">
                <a:solidFill>
                  <a:schemeClr val="hlink"/>
                </a:solidFill>
                <a:latin typeface="Arial"/>
                <a:ea typeface="Arial"/>
                <a:cs typeface="Arial"/>
                <a:sym typeface="Arial"/>
                <a:hlinkClick r:id="rId3"/>
              </a:rPr>
              <a:t>https://www.irdai.gov.in/ADMINCMS/cms/NormalData_Layout.aspx?page=PageNo4&amp;mid=2</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[4]</a:t>
            </a:r>
            <a:r>
              <a:rPr lang="en" sz="900" u="sng">
                <a:solidFill>
                  <a:schemeClr val="hlink"/>
                </a:solidFill>
                <a:latin typeface="Arial"/>
                <a:ea typeface="Arial"/>
                <a:cs typeface="Arial"/>
                <a:sym typeface="Arial"/>
                <a:hlinkClick r:id="rId4"/>
              </a:rPr>
              <a:t>https://www.swissre.com</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[5]</a:t>
            </a:r>
            <a:r>
              <a:rPr lang="en" sz="900" u="sng">
                <a:solidFill>
                  <a:schemeClr val="hlink"/>
                </a:solidFill>
                <a:latin typeface="Arial"/>
                <a:ea typeface="Arial"/>
                <a:cs typeface="Arial"/>
                <a:sym typeface="Arial"/>
                <a:hlinkClick r:id="rId5"/>
              </a:rPr>
              <a:t>https://financialservices.gov.in/act-rule/Insurance/Insurance-Acts</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[6]</a:t>
            </a:r>
            <a:r>
              <a:rPr lang="en" sz="900" u="sng">
                <a:solidFill>
                  <a:schemeClr val="hlink"/>
                </a:solidFill>
                <a:latin typeface="Arial"/>
                <a:ea typeface="Arial"/>
                <a:cs typeface="Arial"/>
                <a:sym typeface="Arial"/>
                <a:hlinkClick r:id="rId6"/>
              </a:rPr>
              <a:t>https://economictimes.indiatimes.com/industry/banking/finance/insure/life-insurance-companies-register-11-4-growth-in-premium-income-in-fy20/articleshow/75406448.cms?from=mdr</a:t>
            </a:r>
            <a:r>
              <a:rPr lang="en"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[7]</a:t>
            </a:r>
            <a:r>
              <a:rPr lang="en" sz="900" u="sng">
                <a:solidFill>
                  <a:schemeClr val="hlink"/>
                </a:solidFill>
                <a:latin typeface="Arial"/>
                <a:ea typeface="Arial"/>
                <a:cs typeface="Arial"/>
                <a:sym typeface="Arial"/>
                <a:hlinkClick r:id="rId7"/>
              </a:rPr>
              <a:t>https://www.livemint.com/news/india/covid-impact-india-s-general-insurance-business-growth-may-fall-to-4-in-2020-11592294939276.ht</a:t>
            </a:r>
            <a:r>
              <a:rPr lang="en" sz="900">
                <a:solidFill>
                  <a:srgbClr val="000000"/>
                </a:solidFill>
                <a:latin typeface="Arial"/>
                <a:ea typeface="Arial"/>
                <a:cs typeface="Arial"/>
                <a:sym typeface="Arial"/>
              </a:rPr>
              <a:t>ml</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[8]</a:t>
            </a:r>
            <a:r>
              <a:rPr lang="en" sz="900" u="sng">
                <a:solidFill>
                  <a:schemeClr val="hlink"/>
                </a:solidFill>
                <a:latin typeface="Arial"/>
                <a:ea typeface="Arial"/>
                <a:cs typeface="Arial"/>
                <a:sym typeface="Arial"/>
                <a:hlinkClick r:id="rId8"/>
              </a:rPr>
              <a:t>https://www.outlookindia.com/outlookmoney/insurance/5-recent-developments-in-the-life-insurance-industry-2902</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[9] </a:t>
            </a:r>
            <a:r>
              <a:rPr lang="en" sz="900" u="sng">
                <a:solidFill>
                  <a:schemeClr val="hlink"/>
                </a:solidFill>
                <a:latin typeface="Arial"/>
                <a:ea typeface="Arial"/>
                <a:cs typeface="Arial"/>
                <a:sym typeface="Arial"/>
                <a:hlinkClick r:id="rId9"/>
              </a:rPr>
              <a:t>https://www.irdai.gov.in/ADMINCMS/cms/NormalData_Layout.aspx?page=PageNo101&amp;mid=1.2</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[10] Book- Principles of Risk Management and Insurance by Rejda &amp; McNamara</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[11]</a:t>
            </a:r>
            <a:r>
              <a:rPr lang="en" sz="900" u="sng">
                <a:solidFill>
                  <a:schemeClr val="hlink"/>
                </a:solidFill>
                <a:latin typeface="Arial"/>
                <a:ea typeface="Arial"/>
                <a:cs typeface="Arial"/>
                <a:sym typeface="Arial"/>
                <a:hlinkClick r:id="rId10"/>
              </a:rPr>
              <a:t>http://riskpro.in/download/risk_management_in_insurance_industry.pdf</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[12]</a:t>
            </a:r>
            <a:r>
              <a:rPr lang="en" sz="900" u="sng">
                <a:solidFill>
                  <a:schemeClr val="hlink"/>
                </a:solidFill>
                <a:latin typeface="Arial"/>
                <a:ea typeface="Arial"/>
                <a:cs typeface="Arial"/>
                <a:sym typeface="Arial"/>
                <a:hlinkClick r:id="rId11"/>
              </a:rPr>
              <a:t>https://www.ibef.org/industry/insurance-sector-india.aspx</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[13]</a:t>
            </a:r>
            <a:r>
              <a:rPr lang="en" sz="900" u="sng">
                <a:solidFill>
                  <a:schemeClr val="hlink"/>
                </a:solidFill>
                <a:latin typeface="Arial"/>
                <a:ea typeface="Arial"/>
                <a:cs typeface="Arial"/>
                <a:sym typeface="Arial"/>
                <a:hlinkClick r:id="rId12"/>
              </a:rPr>
              <a:t>https://www.investopedia.com/terms/i/insurance.asp</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900">
                <a:solidFill>
                  <a:srgbClr val="000000"/>
                </a:solidFill>
                <a:latin typeface="Arial"/>
                <a:ea typeface="Arial"/>
                <a:cs typeface="Arial"/>
                <a:sym typeface="Arial"/>
              </a:rPr>
              <a:t>[14]</a:t>
            </a:r>
            <a:r>
              <a:rPr lang="en" sz="900" u="sng">
                <a:solidFill>
                  <a:schemeClr val="hlink"/>
                </a:solidFill>
                <a:latin typeface="Arial"/>
                <a:ea typeface="Arial"/>
                <a:cs typeface="Arial"/>
                <a:sym typeface="Arial"/>
                <a:hlinkClick r:id="rId13"/>
              </a:rPr>
              <a:t>https://kullabs.com/class-12/business-studies-1/risk-management-and-insurance/risk-management,-insurance-and-importance-of-insurance</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endParaRPr sz="900">
              <a:solidFill>
                <a:srgbClr val="000000"/>
              </a:solidFill>
              <a:latin typeface="Arial"/>
              <a:ea typeface="Arial"/>
              <a:cs typeface="Arial"/>
              <a:sym typeface="Arial"/>
            </a:endParaRPr>
          </a:p>
          <a:p>
            <a:pPr marL="0" lvl="0" indent="0" algn="l" rtl="0">
              <a:lnSpc>
                <a:spcPct val="100000"/>
              </a:lnSpc>
              <a:spcBef>
                <a:spcPts val="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311700" y="143550"/>
            <a:ext cx="3999900" cy="4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b="1">
                <a:solidFill>
                  <a:srgbClr val="333333"/>
                </a:solidFill>
                <a:highlight>
                  <a:srgbClr val="F4CCCC"/>
                </a:highlight>
                <a:latin typeface="Times New Roman"/>
                <a:ea typeface="Times New Roman"/>
                <a:cs typeface="Times New Roman"/>
                <a:sym typeface="Times New Roman"/>
              </a:rPr>
              <a:t>Major investments and developments in the Indian insurance sector.</a:t>
            </a:r>
            <a:endParaRPr b="1">
              <a:solidFill>
                <a:srgbClr val="333333"/>
              </a:solidFill>
              <a:highlight>
                <a:srgbClr val="F4CCCC"/>
              </a:highlight>
              <a:latin typeface="Times New Roman"/>
              <a:ea typeface="Times New Roman"/>
              <a:cs typeface="Times New Roman"/>
              <a:sym typeface="Times New Roman"/>
            </a:endParaRPr>
          </a:p>
          <a:p>
            <a:pPr marL="457200" lvl="0" indent="-301625" algn="l" rtl="0">
              <a:lnSpc>
                <a:spcPct val="166666"/>
              </a:lnSpc>
              <a:spcBef>
                <a:spcPts val="800"/>
              </a:spcBef>
              <a:spcAft>
                <a:spcPts val="0"/>
              </a:spcAft>
              <a:buClr>
                <a:srgbClr val="000000"/>
              </a:buClr>
              <a:buSzPts val="1150"/>
              <a:buFont typeface="Times New Roman"/>
              <a:buChar char="●"/>
            </a:pPr>
            <a:r>
              <a:rPr lang="en" sz="1150">
                <a:solidFill>
                  <a:srgbClr val="000000"/>
                </a:solidFill>
                <a:highlight>
                  <a:srgbClr val="F4CCCC"/>
                </a:highlight>
                <a:latin typeface="Times New Roman"/>
                <a:ea typeface="Times New Roman"/>
                <a:cs typeface="Times New Roman"/>
                <a:sym typeface="Times New Roman"/>
              </a:rPr>
              <a:t>Enrolments under the Pradhan Mantri Suraksha Bima Yojana (PMSBY) reached 154.7 million till December 2019 since its launch.</a:t>
            </a:r>
            <a:endParaRPr sz="1150">
              <a:solidFill>
                <a:srgbClr val="000000"/>
              </a:solidFill>
              <a:highlight>
                <a:srgbClr val="F4CCCC"/>
              </a:highlight>
              <a:latin typeface="Times New Roman"/>
              <a:ea typeface="Times New Roman"/>
              <a:cs typeface="Times New Roman"/>
              <a:sym typeface="Times New Roman"/>
            </a:endParaRPr>
          </a:p>
          <a:p>
            <a:pPr marL="457200" lvl="0" indent="-301625" algn="l" rtl="0">
              <a:lnSpc>
                <a:spcPct val="166666"/>
              </a:lnSpc>
              <a:spcBef>
                <a:spcPts val="0"/>
              </a:spcBef>
              <a:spcAft>
                <a:spcPts val="0"/>
              </a:spcAft>
              <a:buClr>
                <a:srgbClr val="000000"/>
              </a:buClr>
              <a:buSzPts val="1150"/>
              <a:buFont typeface="Times New Roman"/>
              <a:buChar char="●"/>
            </a:pPr>
            <a:r>
              <a:rPr lang="en" sz="1150">
                <a:solidFill>
                  <a:srgbClr val="000000"/>
                </a:solidFill>
                <a:highlight>
                  <a:srgbClr val="F4CCCC"/>
                </a:highlight>
                <a:latin typeface="Times New Roman"/>
                <a:ea typeface="Times New Roman"/>
                <a:cs typeface="Times New Roman"/>
                <a:sym typeface="Times New Roman"/>
              </a:rPr>
              <a:t>Over 53.8 million famers were benefited by the Pradhan Mantri Fasal Bima Yojana (PMFBY) in FY20.</a:t>
            </a:r>
            <a:endParaRPr sz="1150">
              <a:solidFill>
                <a:srgbClr val="000000"/>
              </a:solidFill>
              <a:highlight>
                <a:srgbClr val="F4CCCC"/>
              </a:highlight>
              <a:latin typeface="Times New Roman"/>
              <a:ea typeface="Times New Roman"/>
              <a:cs typeface="Times New Roman"/>
              <a:sym typeface="Times New Roman"/>
            </a:endParaRPr>
          </a:p>
          <a:p>
            <a:pPr marL="457200" lvl="0" indent="-301625" algn="l" rtl="0">
              <a:lnSpc>
                <a:spcPct val="166666"/>
              </a:lnSpc>
              <a:spcBef>
                <a:spcPts val="0"/>
              </a:spcBef>
              <a:spcAft>
                <a:spcPts val="0"/>
              </a:spcAft>
              <a:buClr>
                <a:srgbClr val="000000"/>
              </a:buClr>
              <a:buSzPts val="1150"/>
              <a:buFont typeface="Times New Roman"/>
              <a:buChar char="●"/>
            </a:pPr>
            <a:r>
              <a:rPr lang="en" sz="1150">
                <a:solidFill>
                  <a:srgbClr val="000000"/>
                </a:solidFill>
                <a:highlight>
                  <a:srgbClr val="F4CCCC"/>
                </a:highlight>
                <a:latin typeface="Times New Roman"/>
                <a:ea typeface="Times New Roman"/>
                <a:cs typeface="Times New Roman"/>
                <a:sym typeface="Times New Roman"/>
              </a:rPr>
              <a:t>In April 2020, Axis Bank acquired an additional 29 per cent stake in Max Life Insurance.</a:t>
            </a:r>
            <a:endParaRPr sz="1150">
              <a:solidFill>
                <a:srgbClr val="000000"/>
              </a:solidFill>
              <a:highlight>
                <a:srgbClr val="F4CCCC"/>
              </a:highlight>
              <a:latin typeface="Times New Roman"/>
              <a:ea typeface="Times New Roman"/>
              <a:cs typeface="Times New Roman"/>
              <a:sym typeface="Times New Roman"/>
            </a:endParaRPr>
          </a:p>
          <a:p>
            <a:pPr marL="457200" lvl="0" indent="-301625" algn="l" rtl="0">
              <a:lnSpc>
                <a:spcPct val="166666"/>
              </a:lnSpc>
              <a:spcBef>
                <a:spcPts val="0"/>
              </a:spcBef>
              <a:spcAft>
                <a:spcPts val="0"/>
              </a:spcAft>
              <a:buClr>
                <a:srgbClr val="000000"/>
              </a:buClr>
              <a:buSzPts val="1150"/>
              <a:buFont typeface="Times New Roman"/>
              <a:buChar char="●"/>
            </a:pPr>
            <a:r>
              <a:rPr lang="en" sz="1150">
                <a:solidFill>
                  <a:srgbClr val="000000"/>
                </a:solidFill>
                <a:highlight>
                  <a:srgbClr val="F4CCCC"/>
                </a:highlight>
                <a:latin typeface="Times New Roman"/>
                <a:ea typeface="Times New Roman"/>
                <a:cs typeface="Times New Roman"/>
                <a:sym typeface="Times New Roman"/>
              </a:rPr>
              <a:t>In November 2019, Airtel partnered with Bharti AXA Life to launch prepaid bundle with insurance cover.</a:t>
            </a:r>
            <a:endParaRPr sz="1150">
              <a:solidFill>
                <a:srgbClr val="000000"/>
              </a:solidFill>
              <a:highlight>
                <a:srgbClr val="F4CCCC"/>
              </a:highlight>
              <a:latin typeface="Times New Roman"/>
              <a:ea typeface="Times New Roman"/>
              <a:cs typeface="Times New Roman"/>
              <a:sym typeface="Times New Roman"/>
            </a:endParaRPr>
          </a:p>
          <a:p>
            <a:pPr marL="457200" lvl="0" indent="-301625" algn="l" rtl="0">
              <a:lnSpc>
                <a:spcPct val="166666"/>
              </a:lnSpc>
              <a:spcBef>
                <a:spcPts val="0"/>
              </a:spcBef>
              <a:spcAft>
                <a:spcPts val="0"/>
              </a:spcAft>
              <a:buClr>
                <a:srgbClr val="000000"/>
              </a:buClr>
              <a:buSzPts val="1150"/>
              <a:buFont typeface="Times New Roman"/>
              <a:buChar char="●"/>
            </a:pPr>
            <a:r>
              <a:rPr lang="en" sz="1150">
                <a:solidFill>
                  <a:srgbClr val="000000"/>
                </a:solidFill>
                <a:highlight>
                  <a:srgbClr val="F4CCCC"/>
                </a:highlight>
                <a:latin typeface="Times New Roman"/>
                <a:ea typeface="Times New Roman"/>
                <a:cs typeface="Times New Roman"/>
                <a:sym typeface="Times New Roman"/>
              </a:rPr>
              <a:t>In September 2019, Competition Commission of India (CCI) approved acquisition of shares in SBI General Insurance by Napean Opportunities LLP and Honey Wheat.</a:t>
            </a:r>
            <a:endParaRPr sz="1150">
              <a:solidFill>
                <a:srgbClr val="000000"/>
              </a:solidFill>
              <a:highlight>
                <a:srgbClr val="F4CCCC"/>
              </a:highlight>
              <a:latin typeface="Times New Roman"/>
              <a:ea typeface="Times New Roman"/>
              <a:cs typeface="Times New Roman"/>
              <a:sym typeface="Times New Roman"/>
            </a:endParaRPr>
          </a:p>
          <a:p>
            <a:pPr marL="0" lvl="0" indent="0" algn="l" rtl="0">
              <a:spcBef>
                <a:spcPts val="400"/>
              </a:spcBef>
              <a:spcAft>
                <a:spcPts val="1600"/>
              </a:spcAft>
              <a:buNone/>
            </a:pPr>
            <a:endParaRPr/>
          </a:p>
        </p:txBody>
      </p:sp>
      <p:sp>
        <p:nvSpPr>
          <p:cNvPr id="105" name="Google Shape;105;p16"/>
          <p:cNvSpPr txBox="1">
            <a:spLocks noGrp="1"/>
          </p:cNvSpPr>
          <p:nvPr>
            <p:ph type="body" idx="2"/>
          </p:nvPr>
        </p:nvSpPr>
        <p:spPr>
          <a:xfrm>
            <a:off x="4832400" y="239225"/>
            <a:ext cx="3999900" cy="46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333333"/>
                </a:solidFill>
                <a:highlight>
                  <a:srgbClr val="F4CCCC"/>
                </a:highlight>
                <a:latin typeface="Arial"/>
                <a:ea typeface="Arial"/>
                <a:cs typeface="Arial"/>
                <a:sym typeface="Arial"/>
              </a:rPr>
              <a:t>      </a:t>
            </a:r>
            <a:endParaRPr sz="1100">
              <a:solidFill>
                <a:srgbClr val="333333"/>
              </a:solidFill>
              <a:highlight>
                <a:srgbClr val="F4CCCC"/>
              </a:highlight>
              <a:latin typeface="Arial"/>
              <a:ea typeface="Arial"/>
              <a:cs typeface="Arial"/>
              <a:sym typeface="Arial"/>
            </a:endParaRPr>
          </a:p>
          <a:p>
            <a:pPr marL="0" lvl="0" indent="0" algn="l" rtl="0">
              <a:spcBef>
                <a:spcPts val="0"/>
              </a:spcBef>
              <a:spcAft>
                <a:spcPts val="0"/>
              </a:spcAft>
              <a:buNone/>
            </a:pPr>
            <a:r>
              <a:rPr lang="en" b="1">
                <a:solidFill>
                  <a:srgbClr val="333333"/>
                </a:solidFill>
                <a:highlight>
                  <a:srgbClr val="F4CCCC"/>
                </a:highlight>
                <a:latin typeface="Times New Roman"/>
                <a:ea typeface="Times New Roman"/>
                <a:cs typeface="Times New Roman"/>
                <a:sym typeface="Times New Roman"/>
              </a:rPr>
              <a:t>Government of India initiatives </a:t>
            </a:r>
            <a:endParaRPr b="1">
              <a:solidFill>
                <a:srgbClr val="333333"/>
              </a:solidFill>
              <a:highlight>
                <a:srgbClr val="F4CCCC"/>
              </a:highlight>
              <a:latin typeface="Times New Roman"/>
              <a:ea typeface="Times New Roman"/>
              <a:cs typeface="Times New Roman"/>
              <a:sym typeface="Times New Roman"/>
            </a:endParaRPr>
          </a:p>
          <a:p>
            <a:pPr marL="457200" lvl="0" indent="-298450" algn="l" rtl="0">
              <a:lnSpc>
                <a:spcPct val="166666"/>
              </a:lnSpc>
              <a:spcBef>
                <a:spcPts val="800"/>
              </a:spcBef>
              <a:spcAft>
                <a:spcPts val="0"/>
              </a:spcAft>
              <a:buClr>
                <a:srgbClr val="000000"/>
              </a:buClr>
              <a:buSzPts val="1100"/>
              <a:buFont typeface="Times New Roman"/>
              <a:buChar char="●"/>
            </a:pPr>
            <a:r>
              <a:rPr lang="en" sz="1100">
                <a:solidFill>
                  <a:srgbClr val="000000"/>
                </a:solidFill>
                <a:highlight>
                  <a:srgbClr val="F4CCCC"/>
                </a:highlight>
                <a:latin typeface="Times New Roman"/>
                <a:ea typeface="Times New Roman"/>
                <a:cs typeface="Times New Roman"/>
                <a:sym typeface="Times New Roman"/>
              </a:rPr>
              <a:t>As per Union Budget 2019-20, 100% FDI was permitted for insurance intermediaries.</a:t>
            </a:r>
            <a:endParaRPr sz="1100">
              <a:solidFill>
                <a:srgbClr val="000000"/>
              </a:solidFill>
              <a:highlight>
                <a:srgbClr val="F4CCCC"/>
              </a:highlight>
              <a:latin typeface="Times New Roman"/>
              <a:ea typeface="Times New Roman"/>
              <a:cs typeface="Times New Roman"/>
              <a:sym typeface="Times New Roman"/>
            </a:endParaRPr>
          </a:p>
          <a:p>
            <a:pPr marL="457200" lvl="0" indent="-298450" algn="l" rtl="0">
              <a:lnSpc>
                <a:spcPct val="166666"/>
              </a:lnSpc>
              <a:spcBef>
                <a:spcPts val="0"/>
              </a:spcBef>
              <a:spcAft>
                <a:spcPts val="0"/>
              </a:spcAft>
              <a:buClr>
                <a:srgbClr val="000000"/>
              </a:buClr>
              <a:buSzPts val="1100"/>
              <a:buFont typeface="Times New Roman"/>
              <a:buChar char="●"/>
            </a:pPr>
            <a:r>
              <a:rPr lang="en" sz="1100">
                <a:solidFill>
                  <a:srgbClr val="000000"/>
                </a:solidFill>
                <a:highlight>
                  <a:srgbClr val="F4CCCC"/>
                </a:highlight>
                <a:latin typeface="Times New Roman"/>
                <a:ea typeface="Times New Roman"/>
                <a:cs typeface="Times New Roman"/>
                <a:sym typeface="Times New Roman"/>
              </a:rPr>
              <a:t>In September 2018, National Health Protection Scheme was launched under Ayushman Bharat to provide coverage of up to Rs 500,000 (US$ 7,723) to more than 100 million vulnerable families. The scheme is expected to increase penetration of health insurance in India from 34 per cent to 50 per cent.</a:t>
            </a:r>
            <a:endParaRPr sz="1100">
              <a:solidFill>
                <a:srgbClr val="000000"/>
              </a:solidFill>
              <a:highlight>
                <a:srgbClr val="F4CCCC"/>
              </a:highlight>
              <a:latin typeface="Times New Roman"/>
              <a:ea typeface="Times New Roman"/>
              <a:cs typeface="Times New Roman"/>
              <a:sym typeface="Times New Roman"/>
            </a:endParaRPr>
          </a:p>
          <a:p>
            <a:pPr marL="457200" lvl="0" indent="-298450" algn="l" rtl="0">
              <a:lnSpc>
                <a:spcPct val="166666"/>
              </a:lnSpc>
              <a:spcBef>
                <a:spcPts val="0"/>
              </a:spcBef>
              <a:spcAft>
                <a:spcPts val="0"/>
              </a:spcAft>
              <a:buClr>
                <a:srgbClr val="000000"/>
              </a:buClr>
              <a:buSzPts val="1100"/>
              <a:buFont typeface="Times New Roman"/>
              <a:buChar char="●"/>
            </a:pPr>
            <a:r>
              <a:rPr lang="en" sz="1100">
                <a:solidFill>
                  <a:srgbClr val="000000"/>
                </a:solidFill>
                <a:highlight>
                  <a:srgbClr val="F4CCCC"/>
                </a:highlight>
                <a:latin typeface="Times New Roman"/>
                <a:ea typeface="Times New Roman"/>
                <a:cs typeface="Times New Roman"/>
                <a:sym typeface="Times New Roman"/>
              </a:rPr>
              <a:t>IRDAI plans to issue redesigned IPO guidelines for insurance companies in India, which are to looking to divest equity through the IPO route.</a:t>
            </a:r>
            <a:endParaRPr sz="1100">
              <a:solidFill>
                <a:srgbClr val="000000"/>
              </a:solidFill>
              <a:highlight>
                <a:srgbClr val="F4CCCC"/>
              </a:highlight>
              <a:latin typeface="Times New Roman"/>
              <a:ea typeface="Times New Roman"/>
              <a:cs typeface="Times New Roman"/>
              <a:sym typeface="Times New Roman"/>
            </a:endParaRPr>
          </a:p>
          <a:p>
            <a:pPr marL="457200" lvl="0" indent="-298450" algn="l" rtl="0">
              <a:lnSpc>
                <a:spcPct val="166666"/>
              </a:lnSpc>
              <a:spcBef>
                <a:spcPts val="0"/>
              </a:spcBef>
              <a:spcAft>
                <a:spcPts val="0"/>
              </a:spcAft>
              <a:buClr>
                <a:srgbClr val="000000"/>
              </a:buClr>
              <a:buSzPts val="1100"/>
              <a:buFont typeface="Times New Roman"/>
              <a:buChar char="●"/>
            </a:pPr>
            <a:r>
              <a:rPr lang="en" sz="1100">
                <a:solidFill>
                  <a:srgbClr val="000000"/>
                </a:solidFill>
                <a:highlight>
                  <a:srgbClr val="F4CCCC"/>
                </a:highlight>
                <a:latin typeface="Times New Roman"/>
                <a:ea typeface="Times New Roman"/>
                <a:cs typeface="Times New Roman"/>
                <a:sym typeface="Times New Roman"/>
              </a:rPr>
              <a:t>IRDAI has allowed insurers to invest up to 10 per cent in additional tier 1 (AT1) bonds that are issued by banks to augment their tier 1 capital, in order to expand the pool of eligible investors for the banks.</a:t>
            </a:r>
            <a:endParaRPr sz="1100">
              <a:solidFill>
                <a:srgbClr val="000000"/>
              </a:solidFill>
              <a:highlight>
                <a:srgbClr val="F4CCCC"/>
              </a:highlight>
              <a:latin typeface="Times New Roman"/>
              <a:ea typeface="Times New Roman"/>
              <a:cs typeface="Times New Roman"/>
              <a:sym typeface="Times New Roman"/>
            </a:endParaRPr>
          </a:p>
          <a:p>
            <a:pPr marL="0" lvl="0" indent="0" algn="l" rtl="0">
              <a:spcBef>
                <a:spcPts val="4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1348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IRDAI (Insurance Regulatory and Development Authority of India)</a:t>
            </a:r>
            <a:endParaRPr sz="2400">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311700" y="742675"/>
            <a:ext cx="8520600" cy="3994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Clr>
                <a:srgbClr val="000000"/>
              </a:buClr>
              <a:buFont typeface="Arial"/>
              <a:buNone/>
            </a:pPr>
            <a:r>
              <a:rPr lang="en" sz="1300">
                <a:solidFill>
                  <a:srgbClr val="000000"/>
                </a:solidFill>
                <a:latin typeface="Times New Roman"/>
                <a:ea typeface="Times New Roman"/>
                <a:cs typeface="Times New Roman"/>
                <a:sym typeface="Times New Roman"/>
              </a:rPr>
              <a:t>In 1993, Government constituted a committee under chairmanship of </a:t>
            </a:r>
            <a:r>
              <a:rPr lang="en" sz="1300" i="1">
                <a:solidFill>
                  <a:srgbClr val="000000"/>
                </a:solidFill>
                <a:latin typeface="Times New Roman"/>
                <a:ea typeface="Times New Roman"/>
                <a:cs typeface="Times New Roman"/>
                <a:sym typeface="Times New Roman"/>
              </a:rPr>
              <a:t>R N Malhotra</a:t>
            </a:r>
            <a:r>
              <a:rPr lang="en" sz="1300">
                <a:solidFill>
                  <a:srgbClr val="000000"/>
                </a:solidFill>
                <a:latin typeface="Times New Roman"/>
                <a:ea typeface="Times New Roman"/>
                <a:cs typeface="Times New Roman"/>
                <a:sym typeface="Times New Roman"/>
              </a:rPr>
              <a:t>, Ex-governor of RBI and committee recommended to constitute an Autonomous body called IRDAI in support to protect the customers, regulate and supervise the Insurance bodies. Thus The IRDA was incorporated as a statutory body in April, 2000.</a:t>
            </a:r>
            <a:endParaRPr sz="1300">
              <a:solidFill>
                <a:srgbClr val="0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rgbClr val="000000"/>
              </a:buClr>
              <a:buFont typeface="Arial"/>
              <a:buNone/>
            </a:pPr>
            <a:endParaRPr sz="1300">
              <a:solidFill>
                <a:srgbClr val="000000"/>
              </a:solidFill>
              <a:latin typeface="Times New Roman"/>
              <a:ea typeface="Times New Roman"/>
              <a:cs typeface="Times New Roman"/>
              <a:sym typeface="Times New Roman"/>
            </a:endParaRPr>
          </a:p>
          <a:p>
            <a:pPr marL="0" lvl="1" indent="0" algn="l" rtl="0">
              <a:lnSpc>
                <a:spcPct val="100000"/>
              </a:lnSpc>
              <a:spcBef>
                <a:spcPts val="0"/>
              </a:spcBef>
              <a:spcAft>
                <a:spcPts val="0"/>
              </a:spcAft>
              <a:buClr>
                <a:srgbClr val="000000"/>
              </a:buClr>
              <a:buFont typeface="Arial"/>
              <a:buNone/>
            </a:pPr>
            <a:r>
              <a:rPr lang="en" sz="1300">
                <a:solidFill>
                  <a:srgbClr val="000000"/>
                </a:solidFill>
                <a:latin typeface="Times New Roman"/>
                <a:ea typeface="Times New Roman"/>
                <a:cs typeface="Times New Roman"/>
                <a:sym typeface="Times New Roman"/>
              </a:rPr>
              <a:t>       According to the </a:t>
            </a:r>
            <a:r>
              <a:rPr lang="en" sz="1300" i="1">
                <a:solidFill>
                  <a:srgbClr val="000000"/>
                </a:solidFill>
                <a:latin typeface="Times New Roman"/>
                <a:ea typeface="Times New Roman"/>
                <a:cs typeface="Times New Roman"/>
                <a:sym typeface="Times New Roman"/>
              </a:rPr>
              <a:t>Section 14 of IRDAI Act, 1999 </a:t>
            </a:r>
            <a:r>
              <a:rPr lang="en" sz="1300" baseline="30000">
                <a:solidFill>
                  <a:srgbClr val="000000"/>
                </a:solidFill>
                <a:latin typeface="Times New Roman"/>
                <a:ea typeface="Times New Roman"/>
                <a:cs typeface="Times New Roman"/>
                <a:sym typeface="Times New Roman"/>
              </a:rPr>
              <a:t>[9].</a:t>
            </a:r>
            <a:r>
              <a:rPr lang="en" sz="1300">
                <a:solidFill>
                  <a:srgbClr val="000000"/>
                </a:solidFill>
                <a:latin typeface="Times New Roman"/>
                <a:ea typeface="Times New Roman"/>
                <a:cs typeface="Times New Roman"/>
                <a:sym typeface="Times New Roman"/>
              </a:rPr>
              <a:t>, IRDAI have to perform the following </a:t>
            </a:r>
            <a:r>
              <a:rPr lang="en" sz="1300" u="sng">
                <a:solidFill>
                  <a:srgbClr val="000000"/>
                </a:solidFill>
                <a:latin typeface="Times New Roman"/>
                <a:ea typeface="Times New Roman"/>
                <a:cs typeface="Times New Roman"/>
                <a:sym typeface="Times New Roman"/>
              </a:rPr>
              <a:t>duties and functions:</a:t>
            </a:r>
            <a:endParaRPr sz="1300">
              <a:solidFill>
                <a:srgbClr val="0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rgbClr val="000000"/>
              </a:buClr>
              <a:buFont typeface="Arial"/>
              <a:buNone/>
            </a:pPr>
            <a:endParaRPr sz="1300" u="sng">
              <a:solidFill>
                <a:srgbClr val="000000"/>
              </a:solidFill>
              <a:latin typeface="Times New Roman"/>
              <a:ea typeface="Times New Roman"/>
              <a:cs typeface="Times New Roman"/>
              <a:sym typeface="Times New Roman"/>
            </a:endParaRPr>
          </a:p>
          <a:p>
            <a:pPr marL="742950" lvl="1" indent="-292100" algn="just" rtl="0">
              <a:spcBef>
                <a:spcPts val="60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Registration, renewal, modifications, withdrawal, suspension or cancelation of such registration of the Insurance bodies</a:t>
            </a:r>
            <a:endParaRPr sz="1300">
              <a:solidFill>
                <a:srgbClr val="000000"/>
              </a:solidFill>
              <a:latin typeface="Times New Roman"/>
              <a:ea typeface="Times New Roman"/>
              <a:cs typeface="Times New Roman"/>
              <a:sym typeface="Times New Roman"/>
            </a:endParaRPr>
          </a:p>
          <a:p>
            <a:pPr marL="742950" lvl="1" indent="-292100" algn="just" rtl="0">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To protect insurers by stringent laws, rules by settlement of claims, policy premium calculations and payments etc.</a:t>
            </a:r>
            <a:endParaRPr sz="1300">
              <a:solidFill>
                <a:srgbClr val="000000"/>
              </a:solidFill>
              <a:latin typeface="Times New Roman"/>
              <a:ea typeface="Times New Roman"/>
              <a:cs typeface="Times New Roman"/>
              <a:sym typeface="Times New Roman"/>
            </a:endParaRPr>
          </a:p>
          <a:p>
            <a:pPr marL="742950" lvl="1" indent="-292100" algn="just" rtl="0">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Promotion of Insurance business to conduct easy businesses in Indian economy and supports to perform well.</a:t>
            </a:r>
            <a:endParaRPr sz="1300">
              <a:solidFill>
                <a:srgbClr val="000000"/>
              </a:solidFill>
              <a:latin typeface="Times New Roman"/>
              <a:ea typeface="Times New Roman"/>
              <a:cs typeface="Times New Roman"/>
              <a:sym typeface="Times New Roman"/>
            </a:endParaRPr>
          </a:p>
          <a:p>
            <a:pPr marL="742950" lvl="1" indent="-292100" algn="just" rtl="0">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Continuous evaluations, auditing, inspections of fair practices by insurance businesses and also to conduct enquiries if found any unfair means.</a:t>
            </a:r>
            <a:endParaRPr sz="1300">
              <a:solidFill>
                <a:srgbClr val="000000"/>
              </a:solidFill>
              <a:latin typeface="Times New Roman"/>
              <a:ea typeface="Times New Roman"/>
              <a:cs typeface="Times New Roman"/>
              <a:sym typeface="Times New Roman"/>
            </a:endParaRPr>
          </a:p>
          <a:p>
            <a:pPr marL="742950" lvl="1" indent="-292100" algn="just" rtl="0">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Regulation of funds’ investments, maintenance of Institute’s solvency etc.</a:t>
            </a:r>
            <a:endParaRPr sz="1300">
              <a:solidFill>
                <a:srgbClr val="000000"/>
              </a:solidFill>
              <a:latin typeface="Times New Roman"/>
              <a:ea typeface="Times New Roman"/>
              <a:cs typeface="Times New Roman"/>
              <a:sym typeface="Times New Roman"/>
            </a:endParaRPr>
          </a:p>
          <a:p>
            <a:pPr marL="742950" lvl="1" indent="-292100" algn="just" rtl="0">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Promotion of insurance business in rural sector </a:t>
            </a:r>
            <a:endParaRPr sz="1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18"/>
          <p:cNvGraphicFramePr/>
          <p:nvPr/>
        </p:nvGraphicFramePr>
        <p:xfrm>
          <a:off x="328950" y="293026"/>
          <a:ext cx="8426275" cy="4671050"/>
        </p:xfrm>
        <a:graphic>
          <a:graphicData uri="http://schemas.openxmlformats.org/drawingml/2006/table">
            <a:tbl>
              <a:tblPr>
                <a:noFill/>
                <a:tableStyleId>{CB3751F8-2F2D-47AD-9157-1ABE4F9EFB11}</a:tableStyleId>
              </a:tblPr>
              <a:tblGrid>
                <a:gridCol w="2649250">
                  <a:extLst>
                    <a:ext uri="{9D8B030D-6E8A-4147-A177-3AD203B41FA5}">
                      <a16:colId xmlns:a16="http://schemas.microsoft.com/office/drawing/2014/main" val="20000"/>
                    </a:ext>
                  </a:extLst>
                </a:gridCol>
                <a:gridCol w="2859125">
                  <a:extLst>
                    <a:ext uri="{9D8B030D-6E8A-4147-A177-3AD203B41FA5}">
                      <a16:colId xmlns:a16="http://schemas.microsoft.com/office/drawing/2014/main" val="20001"/>
                    </a:ext>
                  </a:extLst>
                </a:gridCol>
                <a:gridCol w="2917900">
                  <a:extLst>
                    <a:ext uri="{9D8B030D-6E8A-4147-A177-3AD203B41FA5}">
                      <a16:colId xmlns:a16="http://schemas.microsoft.com/office/drawing/2014/main" val="20002"/>
                    </a:ext>
                  </a:extLst>
                </a:gridCol>
              </a:tblGrid>
              <a:tr h="143325">
                <a:tc gridSpan="3">
                  <a:txBody>
                    <a:bodyPr/>
                    <a:lstStyle/>
                    <a:p>
                      <a:pPr marL="0" marR="0" lvl="0" indent="0" algn="ctr" rtl="0">
                        <a:spcBef>
                          <a:spcPts val="0"/>
                        </a:spcBef>
                        <a:spcAft>
                          <a:spcPts val="0"/>
                        </a:spcAft>
                        <a:buNone/>
                      </a:pPr>
                      <a:r>
                        <a:rPr lang="en" sz="900" u="none" strike="noStrike" cap="none"/>
                        <a:t>Some of the insurance companies (IRDAI)</a:t>
                      </a:r>
                      <a:endParaRPr sz="900" b="0" i="0" u="none" strike="noStrike" cap="none">
                        <a:solidFill>
                          <a:srgbClr val="000000"/>
                        </a:solidFill>
                        <a:latin typeface="Calibri"/>
                        <a:ea typeface="Calibri"/>
                        <a:cs typeface="Calibri"/>
                        <a:sym typeface="Calibri"/>
                      </a:endParaRPr>
                    </a:p>
                  </a:txBody>
                  <a:tcPr marL="3250" marR="3250" marT="245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3325">
                <a:tc>
                  <a:txBody>
                    <a:bodyPr/>
                    <a:lstStyle/>
                    <a:p>
                      <a:pPr marL="0" marR="0" lvl="0" indent="0" algn="l" rtl="0">
                        <a:spcBef>
                          <a:spcPts val="0"/>
                        </a:spcBef>
                        <a:spcAft>
                          <a:spcPts val="0"/>
                        </a:spcAft>
                        <a:buNone/>
                      </a:pPr>
                      <a:r>
                        <a:rPr lang="en" sz="900" u="none" strike="noStrike" cap="none"/>
                        <a:t> </a:t>
                      </a:r>
                      <a:endParaRPr sz="900" b="0" i="0" u="none" strike="noStrike" cap="none">
                        <a:solidFill>
                          <a:srgbClr val="000000"/>
                        </a:solidFill>
                        <a:latin typeface="Calibri"/>
                        <a:ea typeface="Calibri"/>
                        <a:cs typeface="Calibri"/>
                        <a:sym typeface="Calibri"/>
                      </a:endParaRPr>
                    </a:p>
                  </a:txBody>
                  <a:tcPr marL="3250" marR="3250" marT="2450" marB="0" anchor="b"/>
                </a:tc>
                <a:tc>
                  <a:txBody>
                    <a:bodyPr/>
                    <a:lstStyle/>
                    <a:p>
                      <a:pPr marL="0" marR="0" lvl="0" indent="0" algn="l" rtl="0">
                        <a:spcBef>
                          <a:spcPts val="0"/>
                        </a:spcBef>
                        <a:spcAft>
                          <a:spcPts val="0"/>
                        </a:spcAft>
                        <a:buNone/>
                      </a:pPr>
                      <a:r>
                        <a:rPr lang="en" sz="900" u="none" strike="noStrike" cap="none"/>
                        <a:t> </a:t>
                      </a:r>
                      <a:endParaRPr sz="900" b="0" i="0" u="none" strike="noStrike" cap="none">
                        <a:solidFill>
                          <a:srgbClr val="000000"/>
                        </a:solidFill>
                        <a:latin typeface="Calibri"/>
                        <a:ea typeface="Calibri"/>
                        <a:cs typeface="Calibri"/>
                        <a:sym typeface="Calibri"/>
                      </a:endParaRPr>
                    </a:p>
                  </a:txBody>
                  <a:tcPr marL="3250" marR="3250" marT="2450" marB="0" anchor="b"/>
                </a:tc>
                <a:tc>
                  <a:txBody>
                    <a:bodyPr/>
                    <a:lstStyle/>
                    <a:p>
                      <a:pPr marL="0" marR="0" lvl="0" indent="0" algn="l" rtl="0">
                        <a:spcBef>
                          <a:spcPts val="0"/>
                        </a:spcBef>
                        <a:spcAft>
                          <a:spcPts val="0"/>
                        </a:spcAft>
                        <a:buNone/>
                      </a:pPr>
                      <a:r>
                        <a:rPr lang="en" sz="900" u="none" strike="noStrike" cap="none"/>
                        <a:t> </a:t>
                      </a:r>
                      <a:endParaRPr sz="900" b="0" i="0" u="none" strike="noStrike" cap="none">
                        <a:solidFill>
                          <a:srgbClr val="000000"/>
                        </a:solidFill>
                        <a:latin typeface="Calibri"/>
                        <a:ea typeface="Calibri"/>
                        <a:cs typeface="Calibri"/>
                        <a:sym typeface="Calibri"/>
                      </a:endParaRPr>
                    </a:p>
                  </a:txBody>
                  <a:tcPr marL="3250" marR="3250" marT="2450" marB="0" anchor="b"/>
                </a:tc>
                <a:extLst>
                  <a:ext uri="{0D108BD9-81ED-4DB2-BD59-A6C34878D82A}">
                    <a16:rowId xmlns:a16="http://schemas.microsoft.com/office/drawing/2014/main" val="10001"/>
                  </a:ext>
                </a:extLst>
              </a:tr>
              <a:tr h="249750">
                <a:tc>
                  <a:txBody>
                    <a:bodyPr/>
                    <a:lstStyle/>
                    <a:p>
                      <a:pPr marL="0" marR="0" lvl="0" indent="0" algn="l" rtl="0">
                        <a:spcBef>
                          <a:spcPts val="0"/>
                        </a:spcBef>
                        <a:spcAft>
                          <a:spcPts val="0"/>
                        </a:spcAft>
                        <a:buNone/>
                      </a:pPr>
                      <a:r>
                        <a:rPr lang="en" sz="900" b="1" u="none" strike="noStrike" cap="none"/>
                        <a:t>Life Insurance Products Companies</a:t>
                      </a:r>
                      <a:endParaRPr sz="900" b="1"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b="1" u="none" strike="noStrike" cap="none"/>
                        <a:t>Non-Life Insurance Products Companies</a:t>
                      </a:r>
                      <a:endParaRPr sz="900" b="1"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b="1" u="none" strike="noStrike" cap="none"/>
                        <a:t>Non-Life (medical) Insurance Products Companies</a:t>
                      </a:r>
                      <a:endParaRPr sz="900" b="1"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2"/>
                  </a:ext>
                </a:extLst>
              </a:tr>
              <a:tr h="249750">
                <a:tc>
                  <a:txBody>
                    <a:bodyPr/>
                    <a:lstStyle/>
                    <a:p>
                      <a:pPr marL="0" marR="0" lvl="0" indent="0" algn="l" rtl="0">
                        <a:spcBef>
                          <a:spcPts val="0"/>
                        </a:spcBef>
                        <a:spcAft>
                          <a:spcPts val="0"/>
                        </a:spcAft>
                        <a:buNone/>
                      </a:pPr>
                      <a:r>
                        <a:rPr lang="en" sz="900" u="none" strike="noStrike" cap="none"/>
                        <a:t>Edelweiss Tokio Life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Future Generali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Apollo Munich Health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3"/>
                  </a:ext>
                </a:extLst>
              </a:tr>
              <a:tr h="249750">
                <a:tc>
                  <a:txBody>
                    <a:bodyPr/>
                    <a:lstStyle/>
                    <a:p>
                      <a:pPr marL="0" marR="0" lvl="0" indent="0" algn="l" rtl="0">
                        <a:spcBef>
                          <a:spcPts val="0"/>
                        </a:spcBef>
                        <a:spcAft>
                          <a:spcPts val="0"/>
                        </a:spcAft>
                        <a:buNone/>
                      </a:pPr>
                      <a:r>
                        <a:rPr lang="en" sz="900" u="none" strike="noStrike" cap="none"/>
                        <a:t>TATA AIA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Future Generali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Bajaj Allianz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4"/>
                  </a:ext>
                </a:extLst>
              </a:tr>
              <a:tr h="249750">
                <a:tc>
                  <a:txBody>
                    <a:bodyPr/>
                    <a:lstStyle/>
                    <a:p>
                      <a:pPr marL="0" marR="0" lvl="0" indent="0" algn="l" rtl="0">
                        <a:spcBef>
                          <a:spcPts val="0"/>
                        </a:spcBef>
                        <a:spcAft>
                          <a:spcPts val="0"/>
                        </a:spcAft>
                        <a:buNone/>
                      </a:pPr>
                      <a:r>
                        <a:rPr lang="en" sz="900" u="none" strike="noStrike" cap="none"/>
                        <a:t>Bajaj Allianz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HDFC ERGO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Cholamandalam MS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5"/>
                  </a:ext>
                </a:extLst>
              </a:tr>
              <a:tr h="249750">
                <a:tc>
                  <a:txBody>
                    <a:bodyPr/>
                    <a:lstStyle/>
                    <a:p>
                      <a:pPr marL="0" marR="0" lvl="0" indent="0" algn="l" rtl="0">
                        <a:spcBef>
                          <a:spcPts val="0"/>
                        </a:spcBef>
                        <a:spcAft>
                          <a:spcPts val="0"/>
                        </a:spcAft>
                        <a:buNone/>
                      </a:pPr>
                      <a:r>
                        <a:rPr lang="en" sz="900" u="none" strike="noStrike" cap="none"/>
                        <a:t>Aditya Birla Sun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ICICI Lombard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Future General India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6"/>
                  </a:ext>
                </a:extLst>
              </a:tr>
              <a:tr h="249750">
                <a:tc>
                  <a:txBody>
                    <a:bodyPr/>
                    <a:lstStyle/>
                    <a:p>
                      <a:pPr marL="0" marR="0" lvl="0" indent="0" algn="l" rtl="0">
                        <a:spcBef>
                          <a:spcPts val="0"/>
                        </a:spcBef>
                        <a:spcAft>
                          <a:spcPts val="0"/>
                        </a:spcAft>
                        <a:buNone/>
                      </a:pPr>
                      <a:r>
                        <a:rPr lang="en" sz="900" u="none" strike="noStrike" cap="none"/>
                        <a:t>HDFC Standard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IFFCO Tokyo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ICICI Lombard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7"/>
                  </a:ext>
                </a:extLst>
              </a:tr>
              <a:tr h="205650">
                <a:tc>
                  <a:txBody>
                    <a:bodyPr/>
                    <a:lstStyle/>
                    <a:p>
                      <a:pPr marL="0" marR="0" lvl="0" indent="0" algn="l" rtl="0">
                        <a:spcBef>
                          <a:spcPts val="0"/>
                        </a:spcBef>
                        <a:spcAft>
                          <a:spcPts val="0"/>
                        </a:spcAft>
                        <a:buNone/>
                      </a:pPr>
                      <a:r>
                        <a:rPr lang="en" sz="900" u="none" strike="noStrike" cap="none"/>
                        <a:t>ICICI Prudential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L&amp; T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L&amp;T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8"/>
                  </a:ext>
                </a:extLst>
              </a:tr>
              <a:tr h="205650">
                <a:tc>
                  <a:txBody>
                    <a:bodyPr/>
                    <a:lstStyle/>
                    <a:p>
                      <a:pPr marL="0" marR="0" lvl="0" indent="0" algn="l" rtl="0">
                        <a:spcBef>
                          <a:spcPts val="0"/>
                        </a:spcBef>
                        <a:spcAft>
                          <a:spcPts val="0"/>
                        </a:spcAft>
                        <a:buNone/>
                      </a:pPr>
                      <a:r>
                        <a:rPr lang="en" sz="900" u="none" strike="noStrike" cap="none"/>
                        <a:t>Exide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National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Max Bupa Health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09"/>
                  </a:ext>
                </a:extLst>
              </a:tr>
              <a:tr h="249750">
                <a:tc>
                  <a:txBody>
                    <a:bodyPr/>
                    <a:lstStyle/>
                    <a:p>
                      <a:pPr marL="0" marR="0" lvl="0" indent="0" algn="l" rtl="0">
                        <a:spcBef>
                          <a:spcPts val="0"/>
                        </a:spcBef>
                        <a:spcAft>
                          <a:spcPts val="0"/>
                        </a:spcAft>
                        <a:buNone/>
                      </a:pPr>
                      <a:r>
                        <a:rPr lang="en" sz="900" u="none" strike="noStrike" cap="none"/>
                        <a:t>Life Insurance Corporation of India</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New India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Royal Sundaram Alliance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0"/>
                  </a:ext>
                </a:extLst>
              </a:tr>
              <a:tr h="205650">
                <a:tc>
                  <a:txBody>
                    <a:bodyPr/>
                    <a:lstStyle/>
                    <a:p>
                      <a:pPr marL="0" marR="0" lvl="0" indent="0" algn="l" rtl="0">
                        <a:spcBef>
                          <a:spcPts val="0"/>
                        </a:spcBef>
                        <a:spcAft>
                          <a:spcPts val="0"/>
                        </a:spcAft>
                        <a:buNone/>
                      </a:pPr>
                      <a:r>
                        <a:rPr lang="en" sz="900" u="none" strike="noStrike" cap="none"/>
                        <a:t>Max Life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Raheja QBE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Religare Health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1"/>
                  </a:ext>
                </a:extLst>
              </a:tr>
              <a:tr h="205650">
                <a:tc>
                  <a:txBody>
                    <a:bodyPr/>
                    <a:lstStyle/>
                    <a:p>
                      <a:pPr marL="0" marR="0" lvl="0" indent="0" algn="l" rtl="0">
                        <a:spcBef>
                          <a:spcPts val="0"/>
                        </a:spcBef>
                        <a:spcAft>
                          <a:spcPts val="0"/>
                        </a:spcAft>
                        <a:buNone/>
                      </a:pPr>
                      <a:r>
                        <a:rPr lang="en" sz="900" u="none" strike="noStrike" cap="none"/>
                        <a:t>PNB MetLife India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Reliance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Raheja QBE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2"/>
                  </a:ext>
                </a:extLst>
              </a:tr>
              <a:tr h="249750">
                <a:tc>
                  <a:txBody>
                    <a:bodyPr/>
                    <a:lstStyle/>
                    <a:p>
                      <a:pPr marL="0" marR="0" lvl="0" indent="0" algn="l" rtl="0">
                        <a:spcBef>
                          <a:spcPts val="0"/>
                        </a:spcBef>
                        <a:spcAft>
                          <a:spcPts val="0"/>
                        </a:spcAft>
                        <a:buNone/>
                      </a:pPr>
                      <a:r>
                        <a:rPr lang="en" sz="900" u="none" strike="noStrike" cap="none"/>
                        <a:t>Kotak Mahindra OM Mutual Life Insurance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Reliance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Star Health and Allied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3"/>
                  </a:ext>
                </a:extLst>
              </a:tr>
              <a:tr h="205650">
                <a:tc>
                  <a:txBody>
                    <a:bodyPr/>
                    <a:lstStyle/>
                    <a:p>
                      <a:pPr marL="0" marR="0" lvl="0" indent="0" algn="l" rtl="0">
                        <a:spcBef>
                          <a:spcPts val="0"/>
                        </a:spcBef>
                        <a:spcAft>
                          <a:spcPts val="0"/>
                        </a:spcAft>
                        <a:buNone/>
                      </a:pPr>
                      <a:r>
                        <a:rPr lang="en" sz="900" u="none" strike="noStrike" cap="none"/>
                        <a:t>SBI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SBI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Shriram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4"/>
                  </a:ext>
                </a:extLst>
              </a:tr>
              <a:tr h="205650">
                <a:tc>
                  <a:txBody>
                    <a:bodyPr/>
                    <a:lstStyle/>
                    <a:p>
                      <a:pPr marL="0" marR="0" lvl="0" indent="0" algn="l" rtl="0">
                        <a:spcBef>
                          <a:spcPts val="0"/>
                        </a:spcBef>
                        <a:spcAft>
                          <a:spcPts val="0"/>
                        </a:spcAft>
                        <a:buNone/>
                      </a:pPr>
                      <a:r>
                        <a:rPr lang="en" sz="900" u="none" strike="noStrike" cap="none"/>
                        <a:t>Shriram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Shriram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SBI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5"/>
                  </a:ext>
                </a:extLst>
              </a:tr>
              <a:tr h="205650">
                <a:tc>
                  <a:txBody>
                    <a:bodyPr/>
                    <a:lstStyle/>
                    <a:p>
                      <a:pPr marL="0" marR="0" lvl="0" indent="0" algn="l" rtl="0">
                        <a:spcBef>
                          <a:spcPts val="0"/>
                        </a:spcBef>
                        <a:spcAft>
                          <a:spcPts val="0"/>
                        </a:spcAft>
                        <a:buNone/>
                      </a:pPr>
                      <a:r>
                        <a:rPr lang="en" sz="900" u="none" strike="noStrike" cap="none"/>
                        <a:t>Bharti AXA Life Insurance Co. Ltd.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Tata AIG General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United India Insurance Company Limited</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6"/>
                  </a:ext>
                </a:extLst>
              </a:tr>
              <a:tr h="143325">
                <a:tc>
                  <a:txBody>
                    <a:bodyPr/>
                    <a:lstStyle/>
                    <a:p>
                      <a:pPr marL="0" marR="0" lvl="0" indent="0" algn="l" rtl="0">
                        <a:spcBef>
                          <a:spcPts val="0"/>
                        </a:spcBef>
                        <a:spcAft>
                          <a:spcPts val="0"/>
                        </a:spcAft>
                        <a:buNone/>
                      </a:pPr>
                      <a:r>
                        <a:rPr lang="en" sz="900" u="none" strike="noStrike" cap="none"/>
                        <a:t> </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 </a:t>
                      </a:r>
                      <a:endParaRPr sz="900" b="0" i="0" u="none" strike="noStrike" cap="none">
                        <a:solidFill>
                          <a:srgbClr val="000000"/>
                        </a:solidFill>
                        <a:latin typeface="Calibri"/>
                        <a:ea typeface="Calibri"/>
                        <a:cs typeface="Calibri"/>
                        <a:sym typeface="Calibri"/>
                      </a:endParaRPr>
                    </a:p>
                  </a:txBody>
                  <a:tcPr marL="3250" marR="3250" marT="2450" marB="0" anchor="ctr"/>
                </a:tc>
                <a:tc>
                  <a:txBody>
                    <a:bodyPr/>
                    <a:lstStyle/>
                    <a:p>
                      <a:pPr marL="0" marR="0" lvl="0" indent="0" algn="l" rtl="0">
                        <a:spcBef>
                          <a:spcPts val="0"/>
                        </a:spcBef>
                        <a:spcAft>
                          <a:spcPts val="0"/>
                        </a:spcAft>
                        <a:buNone/>
                      </a:pPr>
                      <a:r>
                        <a:rPr lang="en" sz="900" u="none" strike="noStrike" cap="none"/>
                        <a:t> </a:t>
                      </a:r>
                      <a:endParaRPr sz="900" b="0" i="0" u="none" strike="noStrike" cap="none">
                        <a:solidFill>
                          <a:srgbClr val="000000"/>
                        </a:solidFill>
                        <a:latin typeface="Calibri"/>
                        <a:ea typeface="Calibri"/>
                        <a:cs typeface="Calibri"/>
                        <a:sym typeface="Calibri"/>
                      </a:endParaRPr>
                    </a:p>
                  </a:txBody>
                  <a:tcPr marL="3250" marR="3250" marT="2450" marB="0" anchor="ctr"/>
                </a:tc>
                <a:extLst>
                  <a:ext uri="{0D108BD9-81ED-4DB2-BD59-A6C34878D82A}">
                    <a16:rowId xmlns:a16="http://schemas.microsoft.com/office/drawing/2014/main" val="10017"/>
                  </a:ext>
                </a:extLst>
              </a:tr>
              <a:tr h="143325">
                <a:tc gridSpan="3">
                  <a:txBody>
                    <a:bodyPr/>
                    <a:lstStyle/>
                    <a:p>
                      <a:pPr marL="0" marR="0" lvl="0" indent="0" algn="ctr" rtl="0">
                        <a:spcBef>
                          <a:spcPts val="0"/>
                        </a:spcBef>
                        <a:spcAft>
                          <a:spcPts val="0"/>
                        </a:spcAft>
                        <a:buNone/>
                      </a:pPr>
                      <a:r>
                        <a:rPr lang="en" sz="900" u="none" strike="noStrike" cap="none"/>
                        <a:t>Detail description of products can be found in the below mentioned websites (IRDAI)</a:t>
                      </a:r>
                      <a:endParaRPr sz="900" b="0" i="0" u="none" strike="noStrike" cap="none">
                        <a:solidFill>
                          <a:srgbClr val="000000"/>
                        </a:solidFill>
                        <a:latin typeface="Calibri"/>
                        <a:ea typeface="Calibri"/>
                        <a:cs typeface="Calibri"/>
                        <a:sym typeface="Calibri"/>
                      </a:endParaRPr>
                    </a:p>
                  </a:txBody>
                  <a:tcPr marL="3250" marR="3250" marT="245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43325">
                <a:tc>
                  <a:txBody>
                    <a:bodyPr/>
                    <a:lstStyle/>
                    <a:p>
                      <a:pPr marL="0" marR="0" lvl="0" indent="0" algn="l" rtl="0">
                        <a:spcBef>
                          <a:spcPts val="0"/>
                        </a:spcBef>
                        <a:spcAft>
                          <a:spcPts val="0"/>
                        </a:spcAft>
                        <a:buNone/>
                      </a:pPr>
                      <a:r>
                        <a:rPr lang="en" sz="900" b="1" u="none" strike="noStrike" cap="none"/>
                        <a:t>Products - Life</a:t>
                      </a:r>
                      <a:endParaRPr sz="900" b="1" i="0" u="none" strike="noStrike" cap="none">
                        <a:solidFill>
                          <a:srgbClr val="000000"/>
                        </a:solidFill>
                        <a:latin typeface="Calibri"/>
                        <a:ea typeface="Calibri"/>
                        <a:cs typeface="Calibri"/>
                        <a:sym typeface="Calibri"/>
                      </a:endParaRPr>
                    </a:p>
                  </a:txBody>
                  <a:tcPr marL="3250" marR="3250" marT="2450" marB="0"/>
                </a:tc>
                <a:tc>
                  <a:txBody>
                    <a:bodyPr/>
                    <a:lstStyle/>
                    <a:p>
                      <a:pPr marL="0" marR="0" lvl="0" indent="0" algn="l" rtl="0">
                        <a:spcBef>
                          <a:spcPts val="0"/>
                        </a:spcBef>
                        <a:spcAft>
                          <a:spcPts val="0"/>
                        </a:spcAft>
                        <a:buNone/>
                      </a:pPr>
                      <a:r>
                        <a:rPr lang="en" sz="900" b="1" u="none" strike="noStrike" cap="none"/>
                        <a:t>Product - Non life</a:t>
                      </a:r>
                      <a:endParaRPr sz="900" b="1" i="0" u="none" strike="noStrike" cap="none">
                        <a:solidFill>
                          <a:srgbClr val="000000"/>
                        </a:solidFill>
                        <a:latin typeface="Calibri"/>
                        <a:ea typeface="Calibri"/>
                        <a:cs typeface="Calibri"/>
                        <a:sym typeface="Calibri"/>
                      </a:endParaRPr>
                    </a:p>
                  </a:txBody>
                  <a:tcPr marL="3250" marR="3250" marT="2450" marB="0"/>
                </a:tc>
                <a:tc>
                  <a:txBody>
                    <a:bodyPr/>
                    <a:lstStyle/>
                    <a:p>
                      <a:pPr marL="0" marR="0" lvl="0" indent="0" algn="l" rtl="0">
                        <a:spcBef>
                          <a:spcPts val="0"/>
                        </a:spcBef>
                        <a:spcAft>
                          <a:spcPts val="0"/>
                        </a:spcAft>
                        <a:buNone/>
                      </a:pPr>
                      <a:r>
                        <a:rPr lang="en" sz="900" b="1" u="none" strike="noStrike" cap="none"/>
                        <a:t>Product - Medical</a:t>
                      </a:r>
                      <a:endParaRPr sz="900" b="1" i="0" u="none" strike="noStrike" cap="none">
                        <a:solidFill>
                          <a:srgbClr val="000000"/>
                        </a:solidFill>
                        <a:latin typeface="Calibri"/>
                        <a:ea typeface="Calibri"/>
                        <a:cs typeface="Calibri"/>
                        <a:sym typeface="Calibri"/>
                      </a:endParaRPr>
                    </a:p>
                  </a:txBody>
                  <a:tcPr marL="3250" marR="3250" marT="2450" marB="0"/>
                </a:tc>
                <a:extLst>
                  <a:ext uri="{0D108BD9-81ED-4DB2-BD59-A6C34878D82A}">
                    <a16:rowId xmlns:a16="http://schemas.microsoft.com/office/drawing/2014/main" val="10019"/>
                  </a:ext>
                </a:extLst>
              </a:tr>
              <a:tr h="373550">
                <a:tc>
                  <a:txBody>
                    <a:bodyPr/>
                    <a:lstStyle/>
                    <a:p>
                      <a:pPr marL="0" marR="0" lvl="0" indent="0" algn="l" rtl="0">
                        <a:spcBef>
                          <a:spcPts val="0"/>
                        </a:spcBef>
                        <a:spcAft>
                          <a:spcPts val="0"/>
                        </a:spcAft>
                        <a:buNone/>
                      </a:pPr>
                      <a:r>
                        <a:rPr lang="en" sz="900" u="sng" strike="noStrike" cap="none">
                          <a:solidFill>
                            <a:srgbClr val="538CD5"/>
                          </a:solidFill>
                        </a:rPr>
                        <a:t>https://www.irdai.gov.in/ADMINCMS/cms/frmGeneral_NoYearList.aspx?DF=insprdts&amp;mid=27.1</a:t>
                      </a:r>
                      <a:endParaRPr sz="900" b="0" i="0" u="sng" strike="noStrike" cap="none">
                        <a:solidFill>
                          <a:srgbClr val="538CD5"/>
                        </a:solidFill>
                        <a:latin typeface="Calibri"/>
                        <a:ea typeface="Calibri"/>
                        <a:cs typeface="Calibri"/>
                        <a:sym typeface="Calibri"/>
                      </a:endParaRPr>
                    </a:p>
                  </a:txBody>
                  <a:tcPr marL="3250" marR="3250" marT="2450" marB="0"/>
                </a:tc>
                <a:tc>
                  <a:txBody>
                    <a:bodyPr/>
                    <a:lstStyle/>
                    <a:p>
                      <a:pPr marL="0" marR="0" lvl="0" indent="0" algn="l" rtl="0">
                        <a:spcBef>
                          <a:spcPts val="0"/>
                        </a:spcBef>
                        <a:spcAft>
                          <a:spcPts val="0"/>
                        </a:spcAft>
                        <a:buNone/>
                      </a:pPr>
                      <a:r>
                        <a:rPr lang="en" sz="900" u="sng" strike="noStrike" cap="none">
                          <a:solidFill>
                            <a:srgbClr val="538CD5"/>
                          </a:solidFill>
                        </a:rPr>
                        <a:t>https://www.irdai.gov.in/ADMINCMS/cms/NormalData_Layout.aspx?page=PageNo1800&amp;mid=27.2.1</a:t>
                      </a:r>
                      <a:endParaRPr sz="900" b="0" i="0" u="sng" strike="noStrike" cap="none">
                        <a:solidFill>
                          <a:srgbClr val="538CD5"/>
                        </a:solidFill>
                        <a:latin typeface="Calibri"/>
                        <a:ea typeface="Calibri"/>
                        <a:cs typeface="Calibri"/>
                        <a:sym typeface="Calibri"/>
                      </a:endParaRPr>
                    </a:p>
                  </a:txBody>
                  <a:tcPr marL="3250" marR="3250" marT="2450" marB="0"/>
                </a:tc>
                <a:tc>
                  <a:txBody>
                    <a:bodyPr/>
                    <a:lstStyle/>
                    <a:p>
                      <a:pPr marL="0" marR="0" lvl="0" indent="0" algn="l" rtl="0">
                        <a:spcBef>
                          <a:spcPts val="0"/>
                        </a:spcBef>
                        <a:spcAft>
                          <a:spcPts val="0"/>
                        </a:spcAft>
                        <a:buNone/>
                      </a:pPr>
                      <a:r>
                        <a:rPr lang="en" sz="900" u="sng" strike="noStrike" cap="none">
                          <a:solidFill>
                            <a:srgbClr val="538CD5"/>
                          </a:solidFill>
                        </a:rPr>
                        <a:t>https://www.irdai.gov.in/ADMINCMS/cms/NormalData_Layout.aspx?page=PageNo1800&amp;mid=27.2.1</a:t>
                      </a:r>
                      <a:endParaRPr sz="900" b="0" i="0" u="sng" strike="noStrike" cap="none">
                        <a:solidFill>
                          <a:srgbClr val="538CD5"/>
                        </a:solidFill>
                        <a:latin typeface="Calibri"/>
                        <a:ea typeface="Calibri"/>
                        <a:cs typeface="Calibri"/>
                        <a:sym typeface="Calibri"/>
                      </a:endParaRPr>
                    </a:p>
                  </a:txBody>
                  <a:tcPr marL="3250" marR="3250" marT="2450" marB="0"/>
                </a:tc>
                <a:extLst>
                  <a:ext uri="{0D108BD9-81ED-4DB2-BD59-A6C34878D82A}">
                    <a16:rowId xmlns:a16="http://schemas.microsoft.com/office/drawing/2014/main" val="10020"/>
                  </a:ext>
                </a:extLst>
              </a:tr>
              <a:tr h="143325">
                <a:tc gridSpan="3">
                  <a:txBody>
                    <a:bodyPr/>
                    <a:lstStyle/>
                    <a:p>
                      <a:pPr marL="0" marR="0" lvl="0" indent="0" algn="ctr" rtl="0">
                        <a:spcBef>
                          <a:spcPts val="0"/>
                        </a:spcBef>
                        <a:spcAft>
                          <a:spcPts val="0"/>
                        </a:spcAft>
                        <a:buNone/>
                      </a:pPr>
                      <a:r>
                        <a:rPr lang="en" sz="900" u="none" strike="noStrike" cap="none">
                          <a:solidFill>
                            <a:srgbClr val="FF0000"/>
                          </a:solidFill>
                        </a:rPr>
                        <a:t>Source: https://www.policyholder.gov.in/Available_Products.aspx</a:t>
                      </a:r>
                      <a:endParaRPr sz="900" b="0" i="0" u="none" strike="noStrike" cap="none">
                        <a:solidFill>
                          <a:srgbClr val="FF0000"/>
                        </a:solidFill>
                        <a:latin typeface="Calibri"/>
                        <a:ea typeface="Calibri"/>
                        <a:cs typeface="Calibri"/>
                        <a:sym typeface="Calibri"/>
                      </a:endParaRPr>
                    </a:p>
                  </a:txBody>
                  <a:tcPr marL="3250" marR="3250" marT="245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191375"/>
            <a:ext cx="8520600" cy="5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RISK</a:t>
            </a:r>
            <a:endParaRPr>
              <a:latin typeface="Times New Roman"/>
              <a:ea typeface="Times New Roman"/>
              <a:cs typeface="Times New Roman"/>
              <a:sym typeface="Times New Roman"/>
            </a:endParaRPr>
          </a:p>
        </p:txBody>
      </p:sp>
      <p:sp>
        <p:nvSpPr>
          <p:cNvPr id="122" name="Google Shape;122;p19"/>
          <p:cNvSpPr txBox="1">
            <a:spLocks noGrp="1"/>
          </p:cNvSpPr>
          <p:nvPr>
            <p:ph type="body" idx="1"/>
          </p:nvPr>
        </p:nvSpPr>
        <p:spPr>
          <a:xfrm>
            <a:off x="311700" y="921050"/>
            <a:ext cx="8520600" cy="38397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rgbClr val="000000"/>
              </a:buClr>
              <a:buSzPts val="1400"/>
              <a:buFont typeface="Calibri"/>
              <a:buChar char="❖"/>
            </a:pPr>
            <a:r>
              <a:rPr lang="en" sz="1400" b="1" u="sng">
                <a:solidFill>
                  <a:srgbClr val="000000"/>
                </a:solidFill>
                <a:latin typeface="Times New Roman"/>
                <a:ea typeface="Times New Roman"/>
                <a:cs typeface="Times New Roman"/>
                <a:sym typeface="Times New Roman"/>
              </a:rPr>
              <a:t>Risk:</a:t>
            </a:r>
            <a:r>
              <a:rPr lang="en" sz="1400" b="1">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The term “risk” has many definitions. Risk is the term used when certain loss which could happen beyond our calculated expectations. </a:t>
            </a:r>
            <a:endParaRPr sz="1400" b="1" u="sng">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Calibri"/>
              <a:buChar char="❖"/>
            </a:pPr>
            <a:r>
              <a:rPr lang="en" sz="1400" b="1" u="sng">
                <a:solidFill>
                  <a:srgbClr val="000000"/>
                </a:solidFill>
                <a:latin typeface="Times New Roman"/>
                <a:ea typeface="Times New Roman"/>
                <a:cs typeface="Times New Roman"/>
                <a:sym typeface="Times New Roman"/>
              </a:rPr>
              <a:t>Loss Exposure: </a:t>
            </a:r>
            <a:r>
              <a:rPr lang="en" sz="1400">
                <a:solidFill>
                  <a:srgbClr val="000000"/>
                </a:solidFill>
                <a:latin typeface="Times New Roman"/>
                <a:ea typeface="Times New Roman"/>
                <a:cs typeface="Times New Roman"/>
                <a:sym typeface="Times New Roman"/>
              </a:rPr>
              <a:t> Because the term risk is ambiguous and has different meanings, many authors and corporate risk managers use the term “loss exposure” to identify potential losses. A loss exposure is any situation or circumstance in which a loss is possible, regardless of whether a loss occurs. Eg: damage by an earthquake or flood, theft of property etc</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u="sng">
                <a:solidFill>
                  <a:srgbClr val="000000"/>
                </a:solidFill>
                <a:latin typeface="Times New Roman"/>
                <a:ea typeface="Times New Roman"/>
                <a:cs typeface="Times New Roman"/>
                <a:sym typeface="Times New Roman"/>
              </a:rPr>
              <a:t>Exposure unit: </a:t>
            </a:r>
            <a:r>
              <a:rPr lang="en" sz="1400">
                <a:solidFill>
                  <a:srgbClr val="000000"/>
                </a:solidFill>
                <a:latin typeface="Times New Roman"/>
                <a:ea typeface="Times New Roman"/>
                <a:cs typeface="Times New Roman"/>
                <a:sym typeface="Times New Roman"/>
              </a:rPr>
              <a:t> A unit under observation (insured) which is exposed to a possibility of loss</a:t>
            </a:r>
            <a:endParaRPr sz="1400" b="1" u="sng">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u="sng">
                <a:solidFill>
                  <a:srgbClr val="000000"/>
                </a:solidFill>
                <a:latin typeface="Times New Roman"/>
                <a:ea typeface="Times New Roman"/>
                <a:cs typeface="Times New Roman"/>
                <a:sym typeface="Times New Roman"/>
              </a:rPr>
              <a:t>Objective risk : </a:t>
            </a:r>
            <a:r>
              <a:rPr lang="en" sz="1400">
                <a:solidFill>
                  <a:srgbClr val="000000"/>
                </a:solidFill>
                <a:latin typeface="Times New Roman"/>
                <a:ea typeface="Times New Roman"/>
                <a:cs typeface="Times New Roman"/>
                <a:sym typeface="Times New Roman"/>
              </a:rPr>
              <a:t>(also called degree of risk) is defined as the relative variation of actual loss from expected</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loss. </a:t>
            </a:r>
            <a:endParaRPr sz="1400" b="1" u="sng">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u="sng">
                <a:solidFill>
                  <a:srgbClr val="000000"/>
                </a:solidFill>
                <a:latin typeface="Times New Roman"/>
                <a:ea typeface="Times New Roman"/>
                <a:cs typeface="Times New Roman"/>
                <a:sym typeface="Times New Roman"/>
              </a:rPr>
              <a:t>Law of large numbers</a:t>
            </a:r>
            <a:r>
              <a:rPr lang="en" sz="1400" b="1">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states that as the number of exposure units increases, the</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 actual loss experience will approach the expected loss experience.</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Classification of Risk</a:t>
            </a:r>
            <a:endParaRPr>
              <a:latin typeface="Times New Roman"/>
              <a:ea typeface="Times New Roman"/>
              <a:cs typeface="Times New Roman"/>
              <a:sym typeface="Times New Roman"/>
            </a:endParaRPr>
          </a:p>
        </p:txBody>
      </p:sp>
      <p:sp>
        <p:nvSpPr>
          <p:cNvPr id="128" name="Google Shape;128;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00000"/>
              </a:lnSpc>
              <a:spcBef>
                <a:spcPts val="0"/>
              </a:spcBef>
              <a:spcAft>
                <a:spcPts val="0"/>
              </a:spcAft>
              <a:buClr>
                <a:srgbClr val="000000"/>
              </a:buClr>
              <a:buFont typeface="Arial"/>
              <a:buNone/>
            </a:pPr>
            <a:endParaRPr sz="1700" b="1">
              <a:solidFill>
                <a:srgbClr val="FFFFFF"/>
              </a:solidFill>
              <a:latin typeface="Times New Roman"/>
              <a:ea typeface="Times New Roman"/>
              <a:cs typeface="Times New Roman"/>
              <a:sym typeface="Times New Roman"/>
            </a:endParaRPr>
          </a:p>
          <a:p>
            <a:pPr marL="342900" lvl="0" indent="-361950" algn="just" rtl="0">
              <a:lnSpc>
                <a:spcPct val="150000"/>
              </a:lnSpc>
              <a:spcBef>
                <a:spcPts val="0"/>
              </a:spcBef>
              <a:spcAft>
                <a:spcPts val="0"/>
              </a:spcAft>
              <a:buClr>
                <a:srgbClr val="FFFFFF"/>
              </a:buClr>
              <a:buSzPts val="1700"/>
              <a:buFont typeface="Times New Roman"/>
              <a:buAutoNum type="arabicPeriod"/>
            </a:pPr>
            <a:r>
              <a:rPr lang="en" sz="1700" b="1">
                <a:solidFill>
                  <a:srgbClr val="FFFFFF"/>
                </a:solidFill>
                <a:latin typeface="Times New Roman"/>
                <a:ea typeface="Times New Roman"/>
                <a:cs typeface="Times New Roman"/>
                <a:sym typeface="Times New Roman"/>
              </a:rPr>
              <a:t>Pure Risk</a:t>
            </a:r>
            <a:endParaRPr sz="1700" b="1">
              <a:solidFill>
                <a:srgbClr val="FFFFFF"/>
              </a:solidFill>
              <a:latin typeface="Times New Roman"/>
              <a:ea typeface="Times New Roman"/>
              <a:cs typeface="Times New Roman"/>
              <a:sym typeface="Times New Roman"/>
            </a:endParaRPr>
          </a:p>
          <a:p>
            <a:pPr marL="342900" lvl="0" indent="-361950" algn="just" rtl="0">
              <a:lnSpc>
                <a:spcPct val="150000"/>
              </a:lnSpc>
              <a:spcBef>
                <a:spcPts val="0"/>
              </a:spcBef>
              <a:spcAft>
                <a:spcPts val="0"/>
              </a:spcAft>
              <a:buClr>
                <a:srgbClr val="FFFFFF"/>
              </a:buClr>
              <a:buSzPts val="1700"/>
              <a:buFont typeface="Times New Roman"/>
              <a:buAutoNum type="arabicPeriod"/>
            </a:pPr>
            <a:r>
              <a:rPr lang="en" sz="1700" b="1">
                <a:solidFill>
                  <a:srgbClr val="FFFFFF"/>
                </a:solidFill>
                <a:latin typeface="Times New Roman"/>
                <a:ea typeface="Times New Roman"/>
                <a:cs typeface="Times New Roman"/>
                <a:sym typeface="Times New Roman"/>
              </a:rPr>
              <a:t>Speculative risk</a:t>
            </a:r>
            <a:endParaRPr sz="1700" b="1">
              <a:solidFill>
                <a:srgbClr val="FFFFFF"/>
              </a:solidFill>
              <a:latin typeface="Times New Roman"/>
              <a:ea typeface="Times New Roman"/>
              <a:cs typeface="Times New Roman"/>
              <a:sym typeface="Times New Roman"/>
            </a:endParaRPr>
          </a:p>
          <a:p>
            <a:pPr marL="342900" lvl="0" indent="-361950" algn="just" rtl="0">
              <a:lnSpc>
                <a:spcPct val="150000"/>
              </a:lnSpc>
              <a:spcBef>
                <a:spcPts val="0"/>
              </a:spcBef>
              <a:spcAft>
                <a:spcPts val="0"/>
              </a:spcAft>
              <a:buClr>
                <a:srgbClr val="FFFFFF"/>
              </a:buClr>
              <a:buSzPts val="1700"/>
              <a:buFont typeface="Times New Roman"/>
              <a:buAutoNum type="arabicPeriod"/>
            </a:pPr>
            <a:r>
              <a:rPr lang="en" sz="1700" b="1">
                <a:solidFill>
                  <a:srgbClr val="FFFFFF"/>
                </a:solidFill>
                <a:latin typeface="Times New Roman"/>
                <a:ea typeface="Times New Roman"/>
                <a:cs typeface="Times New Roman"/>
                <a:sym typeface="Times New Roman"/>
              </a:rPr>
              <a:t>Diversifiable and nondiversifiable risk</a:t>
            </a:r>
            <a:endParaRPr sz="1700" b="1">
              <a:solidFill>
                <a:srgbClr val="FFFFFF"/>
              </a:solidFill>
              <a:latin typeface="Times New Roman"/>
              <a:ea typeface="Times New Roman"/>
              <a:cs typeface="Times New Roman"/>
              <a:sym typeface="Times New Roman"/>
            </a:endParaRPr>
          </a:p>
          <a:p>
            <a:pPr marL="342900" lvl="0" indent="-361950" algn="just" rtl="0">
              <a:lnSpc>
                <a:spcPct val="150000"/>
              </a:lnSpc>
              <a:spcBef>
                <a:spcPts val="0"/>
              </a:spcBef>
              <a:spcAft>
                <a:spcPts val="0"/>
              </a:spcAft>
              <a:buClr>
                <a:srgbClr val="FFFFFF"/>
              </a:buClr>
              <a:buSzPts val="1700"/>
              <a:buFont typeface="Times New Roman"/>
              <a:buAutoNum type="arabicPeriod"/>
            </a:pPr>
            <a:r>
              <a:rPr lang="en" sz="1700" b="1">
                <a:solidFill>
                  <a:srgbClr val="FFFFFF"/>
                </a:solidFill>
                <a:latin typeface="Times New Roman"/>
                <a:ea typeface="Times New Roman"/>
                <a:cs typeface="Times New Roman"/>
                <a:sym typeface="Times New Roman"/>
              </a:rPr>
              <a:t>Enterprise risk</a:t>
            </a:r>
            <a:endParaRPr sz="2100" b="1">
              <a:solidFill>
                <a:srgbClr val="FFFFFF"/>
              </a:solidFill>
              <a:latin typeface="Times New Roman"/>
              <a:ea typeface="Times New Roman"/>
              <a:cs typeface="Times New Roman"/>
              <a:sym typeface="Times New Roman"/>
            </a:endParaRPr>
          </a:p>
        </p:txBody>
      </p:sp>
      <p:sp>
        <p:nvSpPr>
          <p:cNvPr id="129" name="Google Shape;129;p2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Pure Risk</a:t>
            </a:r>
            <a:endParaRPr>
              <a:latin typeface="Times New Roman"/>
              <a:ea typeface="Times New Roman"/>
              <a:cs typeface="Times New Roman"/>
              <a:sym typeface="Times New Roman"/>
            </a:endParaRPr>
          </a:p>
        </p:txBody>
      </p:sp>
      <p:sp>
        <p:nvSpPr>
          <p:cNvPr id="135" name="Google Shape;135;p21"/>
          <p:cNvSpPr txBox="1">
            <a:spLocks noGrp="1"/>
          </p:cNvSpPr>
          <p:nvPr>
            <p:ph type="body" idx="1"/>
          </p:nvPr>
        </p:nvSpPr>
        <p:spPr>
          <a:xfrm>
            <a:off x="239225" y="1017800"/>
            <a:ext cx="85932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Let us take an example to understand, </a:t>
            </a:r>
            <a:r>
              <a:rPr lang="en" sz="1400" i="1">
                <a:solidFill>
                  <a:srgbClr val="000000"/>
                </a:solidFill>
                <a:latin typeface="Times New Roman"/>
                <a:ea typeface="Times New Roman"/>
                <a:cs typeface="Times New Roman"/>
                <a:sym typeface="Times New Roman"/>
              </a:rPr>
              <a:t>Mr. Shyam bought a Life Insurance product of Rs10, 00,000 final value with event of only of his death within 60 years of his age, with one time premium payment of Rs 10,000 and also which has no maturity type payment to be made if survival happens beyond 60 years. But due to his death after 3 years the company has to face the loss of (Rs 10, 00,000 – Rs10, 000) Rs 10, 00,000 (neglecting the small value of Rs 10, 000). Whereas, if he doesn’t died within 60 years the company doesn’t has to face any kind of loss</a:t>
            </a:r>
            <a:r>
              <a:rPr lang="en" sz="1400">
                <a:solidFill>
                  <a:srgbClr val="000000"/>
                </a:solidFill>
                <a:latin typeface="Times New Roman"/>
                <a:ea typeface="Times New Roman"/>
                <a:cs typeface="Times New Roman"/>
                <a:sym typeface="Times New Roman"/>
              </a:rPr>
              <a:t>. So in Pure Risk category, the company has only two situations of only loss and no loss no gain. In the example if Mr. Shyam dies and the company has faced only loss and the second situation it has to face no loss no gain situation. </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sz="1400">
              <a:solidFill>
                <a:srgbClr val="000000"/>
              </a:solidFill>
              <a:latin typeface="Times New Roman"/>
              <a:ea typeface="Times New Roman"/>
              <a:cs typeface="Times New Roman"/>
              <a:sym typeface="Times New Roman"/>
            </a:endParaRPr>
          </a:p>
        </p:txBody>
      </p:sp>
      <p:sp>
        <p:nvSpPr>
          <p:cNvPr id="136" name="Google Shape;136;p21"/>
          <p:cNvSpPr txBox="1"/>
          <p:nvPr/>
        </p:nvSpPr>
        <p:spPr>
          <a:xfrm>
            <a:off x="1662675" y="1806200"/>
            <a:ext cx="6889800" cy="8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1"/>
          <p:cNvSpPr txBox="1"/>
          <p:nvPr/>
        </p:nvSpPr>
        <p:spPr>
          <a:xfrm>
            <a:off x="311700" y="1315775"/>
            <a:ext cx="7236000" cy="3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highlight>
                  <a:srgbClr val="F4CCCC"/>
                </a:highlight>
                <a:latin typeface="Times New Roman"/>
                <a:ea typeface="Times New Roman"/>
                <a:cs typeface="Times New Roman"/>
                <a:sym typeface="Times New Roman"/>
              </a:rPr>
              <a:t>This risk category comprises of  situations where the only  possible outcomes are loss and no loss</a:t>
            </a:r>
            <a:endParaRPr>
              <a:highlight>
                <a:srgbClr val="F4CCCC"/>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EF2A0A-BC36-4417-A391-D8ED20731A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B03A27-6472-4B6F-9310-7DD7AFA0F25E}">
  <ds:schemaRefs>
    <ds:schemaRef ds:uri="http://schemas.microsoft.com/sharepoint/v3/contenttype/forms"/>
  </ds:schemaRefs>
</ds:datastoreItem>
</file>

<file path=customXml/itemProps3.xml><?xml version="1.0" encoding="utf-8"?>
<ds:datastoreItem xmlns:ds="http://schemas.openxmlformats.org/officeDocument/2006/customXml" ds:itemID="{958DC5CA-23D5-4F33-A7EA-051711A490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36</Slides>
  <Notes>36</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Geometric</vt:lpstr>
      <vt:lpstr> INDIAN INSURANCE INDUSTRY AND RISK MANAGEMENT ROLE    </vt:lpstr>
      <vt:lpstr>HISTORY AND BACKGROUND </vt:lpstr>
      <vt:lpstr>INDIAN INSURANCE SECTOR</vt:lpstr>
      <vt:lpstr>PowerPoint Presentation</vt:lpstr>
      <vt:lpstr>IRDAI (Insurance Regulatory and Development Authority of India)</vt:lpstr>
      <vt:lpstr>PowerPoint Presentation</vt:lpstr>
      <vt:lpstr>RISK</vt:lpstr>
      <vt:lpstr>Classification of Risk</vt:lpstr>
      <vt:lpstr>Pure Risk</vt:lpstr>
      <vt:lpstr>Speculative Risk </vt:lpstr>
      <vt:lpstr>Diversifiable and non-diversifiable Risk</vt:lpstr>
      <vt:lpstr>Enterprise Risk</vt:lpstr>
      <vt:lpstr>INSURANCE</vt:lpstr>
      <vt:lpstr>Insurance Policy Components</vt:lpstr>
      <vt:lpstr>Premium</vt:lpstr>
      <vt:lpstr>Policy Limit</vt:lpstr>
      <vt:lpstr>Deductible</vt:lpstr>
      <vt:lpstr>RISK MANAGEMENT ROLE OF INSURANCE</vt:lpstr>
      <vt:lpstr>It is the pooling/ spreading/ distribution of losses incurred by a few over a large group. It has two fold benefits:  a)The losses are distributed due to which the actual loss faced reduces,i.e, this distribution prevents a single entity/ individual to succumb under the burden of loss. The major principle here is that the insurance company which is insuring multiple people would receive premiums but will pay only a few claims as only few individuals will suffer from losses at a particular time  b)Accuracy of predicting risk increases as more pooling leads to more exposure units, which according to the law of large number, reduces the variation in predicting risk (objective risk). Since risk will be predicted more accurately risk management policies can be shaped accordingly </vt:lpstr>
      <vt:lpstr>It is a loss which is unseen and accidental in nature and leads to uncertainty among people Eg: A person driving to work meets with an accident which leads to damage of property and life  Insurance companies usually promote risk management by insuring the policy holders against such kind of losses which instills a feeling of security among the insured </vt:lpstr>
      <vt:lpstr>Risk transfer means that a pure risk is transferred from the insured to the insurer, who typically is in a stronger financial position to pay the loss than the insured. Pure risks that are typically transferred to insurers include the risk of premature death, excessive longevity, poor health, disability, destruction and theft of property, and personal liability lawsuits.  Indemnification means that the insured is restored to his or her approximate financial position prior to the occurrence of the loss. </vt:lpstr>
      <vt:lpstr>Characteristics of an insurable risk</vt:lpstr>
      <vt:lpstr>Identifying Risk to be insured</vt:lpstr>
      <vt:lpstr>Methods of Risk Analysis</vt:lpstr>
      <vt:lpstr>PowerPoint Presentation</vt:lpstr>
      <vt:lpstr>Risk Drivers</vt:lpstr>
      <vt:lpstr>Risk Management Strategy of Insurance Companies</vt:lpstr>
      <vt:lpstr>Three Lines of Defence Governance Model</vt:lpstr>
      <vt:lpstr>Role of Chief Risk Officer (CRO)</vt:lpstr>
      <vt:lpstr>Risk Categories</vt:lpstr>
      <vt:lpstr>Risk Management Tools</vt:lpstr>
      <vt:lpstr>Recent Developments in the Insurance Industry</vt:lpstr>
      <vt:lpstr>Government Initiatives</vt:lpstr>
      <vt:lpstr>Sector Composition and Key trends</vt:lpstr>
      <vt:lpstr>Impact of covid 19 on insurance industry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INDIAN INSURANCE INDUSTRY AND RISK MANAGEMENT ROLE    </dc:title>
  <cp:revision>9</cp:revision>
  <dcterms:modified xsi:type="dcterms:W3CDTF">2020-10-30T02:38:27Z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