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4"/>
  </p:sldMasterIdLst>
  <p:notesMasterIdLst>
    <p:notesMasterId r:id="rId29"/>
  </p:notesMasterIdLst>
  <p:sldIdLst>
    <p:sldId id="283" r:id="rId5"/>
    <p:sldId id="282" r:id="rId6"/>
    <p:sldId id="276" r:id="rId7"/>
    <p:sldId id="259" r:id="rId8"/>
    <p:sldId id="260" r:id="rId9"/>
    <p:sldId id="280" r:id="rId10"/>
    <p:sldId id="277" r:id="rId11"/>
    <p:sldId id="281" r:id="rId12"/>
    <p:sldId id="278" r:id="rId13"/>
    <p:sldId id="275" r:id="rId14"/>
    <p:sldId id="274" r:id="rId15"/>
    <p:sldId id="273" r:id="rId16"/>
    <p:sldId id="272" r:id="rId17"/>
    <p:sldId id="271" r:id="rId18"/>
    <p:sldId id="263" r:id="rId19"/>
    <p:sldId id="270" r:id="rId20"/>
    <p:sldId id="285" r:id="rId21"/>
    <p:sldId id="264" r:id="rId22"/>
    <p:sldId id="265" r:id="rId23"/>
    <p:sldId id="266" r:id="rId24"/>
    <p:sldId id="262" r:id="rId25"/>
    <p:sldId id="269" r:id="rId26"/>
    <p:sldId id="268" r:id="rId27"/>
    <p:sldId id="284"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ishq Kishnani" initials="TK" lastIdx="1" clrIdx="0">
    <p:extLst>
      <p:ext uri="{19B8F6BF-5375-455C-9EA6-DF929625EA0E}">
        <p15:presenceInfo xmlns:p15="http://schemas.microsoft.com/office/powerpoint/2012/main" userId="Tanishq Kishn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6A13E-C7FA-4C95-BFE5-A210E4B3A163}" v="178" dt="2020-11-05T07:19:49.528"/>
    <p1510:client id="{0B56C0D4-22CE-489F-B2FD-E683172A6C19}" v="79" dt="2020-11-05T06:18:18.812"/>
    <p1510:client id="{3569154D-A4F4-4DF8-B936-17AEE68CDC56}" v="73" dt="2020-11-11T05:25:13.059"/>
    <p1510:client id="{5F0E9B58-E2EB-46A6-8405-596DF163BBC0}" v="711" dt="2020-11-10T21:10:03.227"/>
    <p1510:client id="{62814095-B8C5-4E5F-8CE3-52D77AE48288}" v="123" dt="2020-11-05T07:52:17.354"/>
    <p1510:client id="{827EB7E7-1230-4ECE-A31F-DF28C524D6DB}" v="63" dt="2020-11-05T06:24:35.803"/>
    <p1510:client id="{87823A30-F82E-48D3-ACD6-6D5C779CCF9E}" v="174" dt="2020-11-05T07:08:27.811"/>
    <p1510:client id="{B35A7A11-21FC-4691-AFD0-68543B9BCCE3}" v="48" dt="2020-11-05T06:35:20.404"/>
    <p1510:client id="{CFE0F87C-78B0-4AA4-957A-274500C2407C}" v="50" dt="2020-11-05T07:07:48.074"/>
    <p1510:client id="{F87D9643-7088-4352-B13E-962451E71970}" v="72" dt="2020-11-05T06:30:23.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ban Bhababhuti Panda" userId="S::hadesanirban666@iitkgp.ac.in::8f9e7cda-82b0-4811-81c4-76d8fc4ac79d" providerId="AD" clId="Web-{CFE0F87C-78B0-4AA4-957A-274500C2407C}"/>
    <pc:docChg chg="modSld">
      <pc:chgData name="Anirban Bhababhuti Panda" userId="S::hadesanirban666@iitkgp.ac.in::8f9e7cda-82b0-4811-81c4-76d8fc4ac79d" providerId="AD" clId="Web-{CFE0F87C-78B0-4AA4-957A-274500C2407C}" dt="2020-11-05T07:07:47.215" v="47" actId="1076"/>
      <pc:docMkLst>
        <pc:docMk/>
      </pc:docMkLst>
      <pc:sldChg chg="modSp">
        <pc:chgData name="Anirban Bhababhuti Panda" userId="S::hadesanirban666@iitkgp.ac.in::8f9e7cda-82b0-4811-81c4-76d8fc4ac79d" providerId="AD" clId="Web-{CFE0F87C-78B0-4AA4-957A-274500C2407C}" dt="2020-11-05T07:07:47.215" v="47" actId="1076"/>
        <pc:sldMkLst>
          <pc:docMk/>
          <pc:sldMk cId="185310956" sldId="284"/>
        </pc:sldMkLst>
        <pc:spChg chg="mod">
          <ac:chgData name="Anirban Bhababhuti Panda" userId="S::hadesanirban666@iitkgp.ac.in::8f9e7cda-82b0-4811-81c4-76d8fc4ac79d" providerId="AD" clId="Web-{CFE0F87C-78B0-4AA4-957A-274500C2407C}" dt="2020-11-05T07:07:47.215" v="47" actId="1076"/>
          <ac:spMkLst>
            <pc:docMk/>
            <pc:sldMk cId="185310956" sldId="284"/>
            <ac:spMk id="3" creationId="{6D33A17F-7F89-412C-AD01-A2C6A6FE81EA}"/>
          </ac:spMkLst>
        </pc:spChg>
      </pc:sldChg>
    </pc:docChg>
  </pc:docChgLst>
  <pc:docChgLst>
    <pc:chgData name="Kasis Lundia" userId="S::kasis.lundia17@iitkgp.ac.in::d2db3cbc-c205-4844-bcc8-121ae5cd8c3f" providerId="AD" clId="Web-{B35A7A11-21FC-4691-AFD0-68543B9BCCE3}"/>
    <pc:docChg chg="addSld modSld">
      <pc:chgData name="Kasis Lundia" userId="S::kasis.lundia17@iitkgp.ac.in::d2db3cbc-c205-4844-bcc8-121ae5cd8c3f" providerId="AD" clId="Web-{B35A7A11-21FC-4691-AFD0-68543B9BCCE3}" dt="2020-11-05T06:35:20.404" v="44" actId="20577"/>
      <pc:docMkLst>
        <pc:docMk/>
      </pc:docMkLst>
      <pc:sldChg chg="modSp">
        <pc:chgData name="Kasis Lundia" userId="S::kasis.lundia17@iitkgp.ac.in::d2db3cbc-c205-4844-bcc8-121ae5cd8c3f" providerId="AD" clId="Web-{B35A7A11-21FC-4691-AFD0-68543B9BCCE3}" dt="2020-11-05T06:35:10.170" v="42" actId="20577"/>
        <pc:sldMkLst>
          <pc:docMk/>
          <pc:sldMk cId="0" sldId="264"/>
        </pc:sldMkLst>
        <pc:spChg chg="mod">
          <ac:chgData name="Kasis Lundia" userId="S::kasis.lundia17@iitkgp.ac.in::d2db3cbc-c205-4844-bcc8-121ae5cd8c3f" providerId="AD" clId="Web-{B35A7A11-21FC-4691-AFD0-68543B9BCCE3}" dt="2020-11-05T06:33:41.902" v="32" actId="20577"/>
          <ac:spMkLst>
            <pc:docMk/>
            <pc:sldMk cId="0" sldId="264"/>
            <ac:spMk id="89" creationId="{00000000-0000-0000-0000-000000000000}"/>
          </ac:spMkLst>
        </pc:spChg>
        <pc:spChg chg="mod">
          <ac:chgData name="Kasis Lundia" userId="S::kasis.lundia17@iitkgp.ac.in::d2db3cbc-c205-4844-bcc8-121ae5cd8c3f" providerId="AD" clId="Web-{B35A7A11-21FC-4691-AFD0-68543B9BCCE3}" dt="2020-11-05T06:35:10.170" v="42" actId="20577"/>
          <ac:spMkLst>
            <pc:docMk/>
            <pc:sldMk cId="0" sldId="264"/>
            <ac:spMk id="90" creationId="{00000000-0000-0000-0000-000000000000}"/>
          </ac:spMkLst>
        </pc:spChg>
      </pc:sldChg>
      <pc:sldChg chg="modSp">
        <pc:chgData name="Kasis Lundia" userId="S::kasis.lundia17@iitkgp.ac.in::d2db3cbc-c205-4844-bcc8-121ae5cd8c3f" providerId="AD" clId="Web-{B35A7A11-21FC-4691-AFD0-68543B9BCCE3}" dt="2020-11-05T06:34:49.419" v="38" actId="20577"/>
        <pc:sldMkLst>
          <pc:docMk/>
          <pc:sldMk cId="0" sldId="265"/>
        </pc:sldMkLst>
        <pc:spChg chg="mod">
          <ac:chgData name="Kasis Lundia" userId="S::kasis.lundia17@iitkgp.ac.in::d2db3cbc-c205-4844-bcc8-121ae5cd8c3f" providerId="AD" clId="Web-{B35A7A11-21FC-4691-AFD0-68543B9BCCE3}" dt="2020-11-05T06:34:49.419" v="38" actId="20577"/>
          <ac:spMkLst>
            <pc:docMk/>
            <pc:sldMk cId="0" sldId="265"/>
            <ac:spMk id="96" creationId="{00000000-0000-0000-0000-000000000000}"/>
          </ac:spMkLst>
        </pc:spChg>
      </pc:sldChg>
      <pc:sldChg chg="modSp">
        <pc:chgData name="Kasis Lundia" userId="S::kasis.lundia17@iitkgp.ac.in::d2db3cbc-c205-4844-bcc8-121ae5cd8c3f" providerId="AD" clId="Web-{B35A7A11-21FC-4691-AFD0-68543B9BCCE3}" dt="2020-11-05T06:35:20.404" v="44" actId="20577"/>
        <pc:sldMkLst>
          <pc:docMk/>
          <pc:sldMk cId="923987357" sldId="270"/>
        </pc:sldMkLst>
        <pc:spChg chg="mod">
          <ac:chgData name="Kasis Lundia" userId="S::kasis.lundia17@iitkgp.ac.in::d2db3cbc-c205-4844-bcc8-121ae5cd8c3f" providerId="AD" clId="Web-{B35A7A11-21FC-4691-AFD0-68543B9BCCE3}" dt="2020-11-05T06:35:20.404" v="44" actId="20577"/>
          <ac:spMkLst>
            <pc:docMk/>
            <pc:sldMk cId="923987357" sldId="270"/>
            <ac:spMk id="8" creationId="{404DE1EE-BFE6-497D-AC6A-27DA669A314A}"/>
          </ac:spMkLst>
        </pc:spChg>
      </pc:sldChg>
      <pc:sldChg chg="delSp">
        <pc:chgData name="Kasis Lundia" userId="S::kasis.lundia17@iitkgp.ac.in::d2db3cbc-c205-4844-bcc8-121ae5cd8c3f" providerId="AD" clId="Web-{B35A7A11-21FC-4691-AFD0-68543B9BCCE3}" dt="2020-11-05T06:34:21.512" v="35"/>
        <pc:sldMkLst>
          <pc:docMk/>
          <pc:sldMk cId="185310956" sldId="284"/>
        </pc:sldMkLst>
        <pc:spChg chg="del">
          <ac:chgData name="Kasis Lundia" userId="S::kasis.lundia17@iitkgp.ac.in::d2db3cbc-c205-4844-bcc8-121ae5cd8c3f" providerId="AD" clId="Web-{B35A7A11-21FC-4691-AFD0-68543B9BCCE3}" dt="2020-11-05T06:34:10.731" v="33"/>
          <ac:spMkLst>
            <pc:docMk/>
            <pc:sldMk cId="185310956" sldId="284"/>
            <ac:spMk id="2" creationId="{56309289-0E9A-4FF1-A151-2089C3C8B511}"/>
          </ac:spMkLst>
        </pc:spChg>
        <pc:spChg chg="del">
          <ac:chgData name="Kasis Lundia" userId="S::kasis.lundia17@iitkgp.ac.in::d2db3cbc-c205-4844-bcc8-121ae5cd8c3f" providerId="AD" clId="Web-{B35A7A11-21FC-4691-AFD0-68543B9BCCE3}" dt="2020-11-05T06:34:17.887" v="34"/>
          <ac:spMkLst>
            <pc:docMk/>
            <pc:sldMk cId="185310956" sldId="284"/>
            <ac:spMk id="3" creationId="{ACA9241F-3E51-40AF-A3C5-B81B4CB145D2}"/>
          </ac:spMkLst>
        </pc:spChg>
        <pc:spChg chg="del">
          <ac:chgData name="Kasis Lundia" userId="S::kasis.lundia17@iitkgp.ac.in::d2db3cbc-c205-4844-bcc8-121ae5cd8c3f" providerId="AD" clId="Web-{B35A7A11-21FC-4691-AFD0-68543B9BCCE3}" dt="2020-11-05T06:34:21.512" v="35"/>
          <ac:spMkLst>
            <pc:docMk/>
            <pc:sldMk cId="185310956" sldId="284"/>
            <ac:spMk id="4" creationId="{08DEB91A-CB54-41CE-898D-400F0AB00121}"/>
          </ac:spMkLst>
        </pc:spChg>
      </pc:sldChg>
      <pc:sldChg chg="modSp add replId">
        <pc:chgData name="Kasis Lundia" userId="S::kasis.lundia17@iitkgp.ac.in::d2db3cbc-c205-4844-bcc8-121ae5cd8c3f" providerId="AD" clId="Web-{B35A7A11-21FC-4691-AFD0-68543B9BCCE3}" dt="2020-11-05T06:32:31.400" v="14" actId="20577"/>
        <pc:sldMkLst>
          <pc:docMk/>
          <pc:sldMk cId="1462215506" sldId="285"/>
        </pc:sldMkLst>
        <pc:spChg chg="mod">
          <ac:chgData name="Kasis Lundia" userId="S::kasis.lundia17@iitkgp.ac.in::d2db3cbc-c205-4844-bcc8-121ae5cd8c3f" providerId="AD" clId="Web-{B35A7A11-21FC-4691-AFD0-68543B9BCCE3}" dt="2020-11-05T06:32:31.400" v="14" actId="20577"/>
          <ac:spMkLst>
            <pc:docMk/>
            <pc:sldMk cId="1462215506" sldId="285"/>
            <ac:spMk id="3" creationId="{59E511D1-00E8-411B-8FD2-B11A8D160D27}"/>
          </ac:spMkLst>
        </pc:spChg>
      </pc:sldChg>
    </pc:docChg>
  </pc:docChgLst>
  <pc:docChgLst>
    <pc:chgData name="Tanishq Kishnani" userId="S::tanishqk@iitkgp.ac.in::0512aae9-375e-4932-b5b7-f707cce49e7e" providerId="AD" clId="Web-{3569154D-A4F4-4DF8-B936-17AEE68CDC56}"/>
    <pc:docChg chg="modSld">
      <pc:chgData name="Tanishq Kishnani" userId="S::tanishqk@iitkgp.ac.in::0512aae9-375e-4932-b5b7-f707cce49e7e" providerId="AD" clId="Web-{3569154D-A4F4-4DF8-B936-17AEE68CDC56}" dt="2020-11-11T05:24:32.371" v="36"/>
      <pc:docMkLst>
        <pc:docMk/>
      </pc:docMkLst>
      <pc:sldChg chg="modSp">
        <pc:chgData name="Tanishq Kishnani" userId="S::tanishqk@iitkgp.ac.in::0512aae9-375e-4932-b5b7-f707cce49e7e" providerId="AD" clId="Web-{3569154D-A4F4-4DF8-B936-17AEE68CDC56}" dt="2020-11-11T05:15:39.547" v="1" actId="20577"/>
        <pc:sldMkLst>
          <pc:docMk/>
          <pc:sldMk cId="0" sldId="259"/>
        </pc:sldMkLst>
        <pc:spChg chg="mod">
          <ac:chgData name="Tanishq Kishnani" userId="S::tanishqk@iitkgp.ac.in::0512aae9-375e-4932-b5b7-f707cce49e7e" providerId="AD" clId="Web-{3569154D-A4F4-4DF8-B936-17AEE68CDC56}" dt="2020-11-11T05:15:39.547" v="1" actId="20577"/>
          <ac:spMkLst>
            <pc:docMk/>
            <pc:sldMk cId="0" sldId="259"/>
            <ac:spMk id="96" creationId="{00000000-0000-0000-0000-000000000000}"/>
          </ac:spMkLst>
        </pc:spChg>
      </pc:sldChg>
      <pc:sldChg chg="modSp">
        <pc:chgData name="Tanishq Kishnani" userId="S::tanishqk@iitkgp.ac.in::0512aae9-375e-4932-b5b7-f707cce49e7e" providerId="AD" clId="Web-{3569154D-A4F4-4DF8-B936-17AEE68CDC56}" dt="2020-11-11T05:18:11.847" v="20" actId="1076"/>
        <pc:sldMkLst>
          <pc:docMk/>
          <pc:sldMk cId="0" sldId="260"/>
        </pc:sldMkLst>
        <pc:spChg chg="mod">
          <ac:chgData name="Tanishq Kishnani" userId="S::tanishqk@iitkgp.ac.in::0512aae9-375e-4932-b5b7-f707cce49e7e" providerId="AD" clId="Web-{3569154D-A4F4-4DF8-B936-17AEE68CDC56}" dt="2020-11-11T05:18:11.847" v="20" actId="1076"/>
          <ac:spMkLst>
            <pc:docMk/>
            <pc:sldMk cId="0" sldId="260"/>
            <ac:spMk id="111" creationId="{00000000-0000-0000-0000-000000000000}"/>
          </ac:spMkLst>
        </pc:spChg>
      </pc:sldChg>
      <pc:sldChg chg="modSp">
        <pc:chgData name="Tanishq Kishnani" userId="S::tanishqk@iitkgp.ac.in::0512aae9-375e-4932-b5b7-f707cce49e7e" providerId="AD" clId="Web-{3569154D-A4F4-4DF8-B936-17AEE68CDC56}" dt="2020-11-11T05:24:32.371" v="36"/>
        <pc:sldMkLst>
          <pc:docMk/>
          <pc:sldMk cId="2466901507" sldId="278"/>
        </pc:sldMkLst>
        <pc:graphicFrameChg chg="mod modGraphic">
          <ac:chgData name="Tanishq Kishnani" userId="S::tanishqk@iitkgp.ac.in::0512aae9-375e-4932-b5b7-f707cce49e7e" providerId="AD" clId="Web-{3569154D-A4F4-4DF8-B936-17AEE68CDC56}" dt="2020-11-11T05:24:32.371" v="36"/>
          <ac:graphicFrameMkLst>
            <pc:docMk/>
            <pc:sldMk cId="2466901507" sldId="278"/>
            <ac:graphicFrameMk id="3" creationId="{674984EB-E2ED-44A7-8062-71B38CF7DC2E}"/>
          </ac:graphicFrameMkLst>
        </pc:graphicFrameChg>
      </pc:sldChg>
    </pc:docChg>
  </pc:docChgLst>
  <pc:docChgLst>
    <pc:chgData name="Tanishq Kishnani" userId="0512aae9-375e-4932-b5b7-f707cce49e7e" providerId="ADAL" clId="{BBAA4645-BD20-4EA3-9579-77CC8CFA0209}"/>
    <pc:docChg chg="custSel modSld">
      <pc:chgData name="Tanishq Kishnani" userId="0512aae9-375e-4932-b5b7-f707cce49e7e" providerId="ADAL" clId="{BBAA4645-BD20-4EA3-9579-77CC8CFA0209}" dt="2020-11-05T06:03:02.197" v="3" actId="14100"/>
      <pc:docMkLst>
        <pc:docMk/>
      </pc:docMkLst>
      <pc:sldChg chg="modSp mod addCm delCm">
        <pc:chgData name="Tanishq Kishnani" userId="0512aae9-375e-4932-b5b7-f707cce49e7e" providerId="ADAL" clId="{BBAA4645-BD20-4EA3-9579-77CC8CFA0209}" dt="2020-11-05T06:03:02.197" v="3" actId="14100"/>
        <pc:sldMkLst>
          <pc:docMk/>
          <pc:sldMk cId="2466901507" sldId="278"/>
        </pc:sldMkLst>
        <pc:graphicFrameChg chg="modGraphic">
          <ac:chgData name="Tanishq Kishnani" userId="0512aae9-375e-4932-b5b7-f707cce49e7e" providerId="ADAL" clId="{BBAA4645-BD20-4EA3-9579-77CC8CFA0209}" dt="2020-11-05T06:03:02.197" v="3" actId="14100"/>
          <ac:graphicFrameMkLst>
            <pc:docMk/>
            <pc:sldMk cId="2466901507" sldId="278"/>
            <ac:graphicFrameMk id="3" creationId="{674984EB-E2ED-44A7-8062-71B38CF7DC2E}"/>
          </ac:graphicFrameMkLst>
        </pc:graphicFrameChg>
      </pc:sldChg>
    </pc:docChg>
  </pc:docChgLst>
  <pc:docChgLst>
    <pc:chgData name="Anirban Bhababhuti Panda" userId="S::hadesanirban666@iitkgp.ac.in::8f9e7cda-82b0-4811-81c4-76d8fc4ac79d" providerId="AD" clId="Web-{0B56C0D4-22CE-489F-B2FD-E683172A6C19}"/>
    <pc:docChg chg="addSld modSld sldOrd">
      <pc:chgData name="Anirban Bhababhuti Panda" userId="S::hadesanirban666@iitkgp.ac.in::8f9e7cda-82b0-4811-81c4-76d8fc4ac79d" providerId="AD" clId="Web-{0B56C0D4-22CE-489F-B2FD-E683172A6C19}" dt="2020-11-05T06:18:18.812" v="77" actId="1076"/>
      <pc:docMkLst>
        <pc:docMk/>
      </pc:docMkLst>
      <pc:sldChg chg="ord">
        <pc:chgData name="Anirban Bhababhuti Panda" userId="S::hadesanirban666@iitkgp.ac.in::8f9e7cda-82b0-4811-81c4-76d8fc4ac79d" providerId="AD" clId="Web-{0B56C0D4-22CE-489F-B2FD-E683172A6C19}" dt="2020-11-05T06:11:09.686" v="6"/>
        <pc:sldMkLst>
          <pc:docMk/>
          <pc:sldMk cId="0" sldId="259"/>
        </pc:sldMkLst>
      </pc:sldChg>
      <pc:sldChg chg="ord">
        <pc:chgData name="Anirban Bhababhuti Panda" userId="S::hadesanirban666@iitkgp.ac.in::8f9e7cda-82b0-4811-81c4-76d8fc4ac79d" providerId="AD" clId="Web-{0B56C0D4-22CE-489F-B2FD-E683172A6C19}" dt="2020-11-05T06:11:18.686" v="7"/>
        <pc:sldMkLst>
          <pc:docMk/>
          <pc:sldMk cId="0" sldId="260"/>
        </pc:sldMkLst>
      </pc:sldChg>
      <pc:sldChg chg="modSp">
        <pc:chgData name="Anirban Bhababhuti Panda" userId="S::hadesanirban666@iitkgp.ac.in::8f9e7cda-82b0-4811-81c4-76d8fc4ac79d" providerId="AD" clId="Web-{0B56C0D4-22CE-489F-B2FD-E683172A6C19}" dt="2020-11-05T06:15:22.718" v="41" actId="20577"/>
        <pc:sldMkLst>
          <pc:docMk/>
          <pc:sldMk cId="0" sldId="263"/>
        </pc:sldMkLst>
        <pc:spChg chg="mod">
          <ac:chgData name="Anirban Bhababhuti Panda" userId="S::hadesanirban666@iitkgp.ac.in::8f9e7cda-82b0-4811-81c4-76d8fc4ac79d" providerId="AD" clId="Web-{0B56C0D4-22CE-489F-B2FD-E683172A6C19}" dt="2020-11-05T06:15:22.718" v="41" actId="20577"/>
          <ac:spMkLst>
            <pc:docMk/>
            <pc:sldMk cId="0" sldId="263"/>
            <ac:spMk id="81" creationId="{00000000-0000-0000-0000-000000000000}"/>
          </ac:spMkLst>
        </pc:spChg>
      </pc:sldChg>
      <pc:sldChg chg="ord">
        <pc:chgData name="Anirban Bhababhuti Panda" userId="S::hadesanirban666@iitkgp.ac.in::8f9e7cda-82b0-4811-81c4-76d8fc4ac79d" providerId="AD" clId="Web-{0B56C0D4-22CE-489F-B2FD-E683172A6C19}" dt="2020-11-05T06:05:53.763" v="2"/>
        <pc:sldMkLst>
          <pc:docMk/>
          <pc:sldMk cId="2537315735" sldId="275"/>
        </pc:sldMkLst>
      </pc:sldChg>
      <pc:sldChg chg="modSp ord">
        <pc:chgData name="Anirban Bhababhuti Panda" userId="S::hadesanirban666@iitkgp.ac.in::8f9e7cda-82b0-4811-81c4-76d8fc4ac79d" providerId="AD" clId="Web-{0B56C0D4-22CE-489F-B2FD-E683172A6C19}" dt="2020-11-05T06:18:18.812" v="77" actId="1076"/>
        <pc:sldMkLst>
          <pc:docMk/>
          <pc:sldMk cId="4143705577" sldId="276"/>
        </pc:sldMkLst>
        <pc:spChg chg="mod">
          <ac:chgData name="Anirban Bhababhuti Panda" userId="S::hadesanirban666@iitkgp.ac.in::8f9e7cda-82b0-4811-81c4-76d8fc4ac79d" providerId="AD" clId="Web-{0B56C0D4-22CE-489F-B2FD-E683172A6C19}" dt="2020-11-05T06:18:18.812" v="77" actId="1076"/>
          <ac:spMkLst>
            <pc:docMk/>
            <pc:sldMk cId="4143705577" sldId="276"/>
            <ac:spMk id="8" creationId="{6B2FD23A-B167-45C3-BEFB-78CA904B45E7}"/>
          </ac:spMkLst>
        </pc:spChg>
      </pc:sldChg>
      <pc:sldChg chg="ord">
        <pc:chgData name="Anirban Bhababhuti Panda" userId="S::hadesanirban666@iitkgp.ac.in::8f9e7cda-82b0-4811-81c4-76d8fc4ac79d" providerId="AD" clId="Web-{0B56C0D4-22CE-489F-B2FD-E683172A6C19}" dt="2020-11-05T06:10:05.467" v="4"/>
        <pc:sldMkLst>
          <pc:docMk/>
          <pc:sldMk cId="2466901507" sldId="278"/>
        </pc:sldMkLst>
      </pc:sldChg>
      <pc:sldChg chg="ord">
        <pc:chgData name="Anirban Bhababhuti Panda" userId="S::hadesanirban666@iitkgp.ac.in::8f9e7cda-82b0-4811-81c4-76d8fc4ac79d" providerId="AD" clId="Web-{0B56C0D4-22CE-489F-B2FD-E683172A6C19}" dt="2020-11-05T06:09:47.513" v="3"/>
        <pc:sldMkLst>
          <pc:docMk/>
          <pc:sldMk cId="330676551" sldId="281"/>
        </pc:sldMkLst>
      </pc:sldChg>
      <pc:sldChg chg="addSp delSp modSp new">
        <pc:chgData name="Anirban Bhababhuti Panda" userId="S::hadesanirban666@iitkgp.ac.in::8f9e7cda-82b0-4811-81c4-76d8fc4ac79d" providerId="AD" clId="Web-{0B56C0D4-22CE-489F-B2FD-E683172A6C19}" dt="2020-11-05T06:18:01.875" v="76" actId="1076"/>
        <pc:sldMkLst>
          <pc:docMk/>
          <pc:sldMk cId="3604085489" sldId="282"/>
        </pc:sldMkLst>
        <pc:spChg chg="del">
          <ac:chgData name="Anirban Bhababhuti Panda" userId="S::hadesanirban666@iitkgp.ac.in::8f9e7cda-82b0-4811-81c4-76d8fc4ac79d" providerId="AD" clId="Web-{0B56C0D4-22CE-489F-B2FD-E683172A6C19}" dt="2020-11-05T06:05:41.153" v="1"/>
          <ac:spMkLst>
            <pc:docMk/>
            <pc:sldMk cId="3604085489" sldId="282"/>
            <ac:spMk id="2" creationId="{07736198-FB95-41DA-BA53-A4250B2EC889}"/>
          </ac:spMkLst>
        </pc:spChg>
        <pc:spChg chg="add mod">
          <ac:chgData name="Anirban Bhababhuti Panda" userId="S::hadesanirban666@iitkgp.ac.in::8f9e7cda-82b0-4811-81c4-76d8fc4ac79d" providerId="AD" clId="Web-{0B56C0D4-22CE-489F-B2FD-E683172A6C19}" dt="2020-11-05T06:13:44.655" v="40" actId="1076"/>
          <ac:spMkLst>
            <pc:docMk/>
            <pc:sldMk cId="3604085489" sldId="282"/>
            <ac:spMk id="3" creationId="{2673610C-B40E-4BE0-83FF-39460EAD4CCE}"/>
          </ac:spMkLst>
        </pc:spChg>
        <pc:spChg chg="add mod">
          <ac:chgData name="Anirban Bhababhuti Panda" userId="S::hadesanirban666@iitkgp.ac.in::8f9e7cda-82b0-4811-81c4-76d8fc4ac79d" providerId="AD" clId="Web-{0B56C0D4-22CE-489F-B2FD-E683172A6C19}" dt="2020-11-05T06:18:01.875" v="76" actId="1076"/>
          <ac:spMkLst>
            <pc:docMk/>
            <pc:sldMk cId="3604085489" sldId="282"/>
            <ac:spMk id="4" creationId="{CDF8BF7A-433C-4764-9131-24452B004850}"/>
          </ac:spMkLst>
        </pc:spChg>
      </pc:sldChg>
    </pc:docChg>
  </pc:docChgLst>
  <pc:docChgLst>
    <pc:chgData name="Tanishq Kishnani" userId="S::tanishqk@iitkgp.ac.in::0512aae9-375e-4932-b5b7-f707cce49e7e" providerId="AD" clId="Web-{87823A30-F82E-48D3-ACD6-6D5C779CCF9E}"/>
    <pc:docChg chg="modSld">
      <pc:chgData name="Tanishq Kishnani" userId="S::tanishqk@iitkgp.ac.in::0512aae9-375e-4932-b5b7-f707cce49e7e" providerId="AD" clId="Web-{87823A30-F82E-48D3-ACD6-6D5C779CCF9E}" dt="2020-11-05T07:08:26.139" v="171" actId="20577"/>
      <pc:docMkLst>
        <pc:docMk/>
      </pc:docMkLst>
      <pc:sldChg chg="modSp">
        <pc:chgData name="Tanishq Kishnani" userId="S::tanishqk@iitkgp.ac.in::0512aae9-375e-4932-b5b7-f707cce49e7e" providerId="AD" clId="Web-{87823A30-F82E-48D3-ACD6-6D5C779CCF9E}" dt="2020-11-05T07:08:26.139" v="171" actId="20577"/>
        <pc:sldMkLst>
          <pc:docMk/>
          <pc:sldMk cId="330676551" sldId="281"/>
        </pc:sldMkLst>
        <pc:spChg chg="mod">
          <ac:chgData name="Tanishq Kishnani" userId="S::tanishqk@iitkgp.ac.in::0512aae9-375e-4932-b5b7-f707cce49e7e" providerId="AD" clId="Web-{87823A30-F82E-48D3-ACD6-6D5C779CCF9E}" dt="2020-11-05T07:08:26.139" v="171" actId="20577"/>
          <ac:spMkLst>
            <pc:docMk/>
            <pc:sldMk cId="330676551" sldId="281"/>
            <ac:spMk id="3" creationId="{E7228753-664A-456A-A437-9EBDDC16C15F}"/>
          </ac:spMkLst>
        </pc:spChg>
      </pc:sldChg>
      <pc:sldChg chg="addSp modSp">
        <pc:chgData name="Tanishq Kishnani" userId="S::tanishqk@iitkgp.ac.in::0512aae9-375e-4932-b5b7-f707cce49e7e" providerId="AD" clId="Web-{87823A30-F82E-48D3-ACD6-6D5C779CCF9E}" dt="2020-11-05T07:04:14.944" v="167" actId="20577"/>
        <pc:sldMkLst>
          <pc:docMk/>
          <pc:sldMk cId="185310956" sldId="284"/>
        </pc:sldMkLst>
        <pc:spChg chg="add mod">
          <ac:chgData name="Tanishq Kishnani" userId="S::tanishqk@iitkgp.ac.in::0512aae9-375e-4932-b5b7-f707cce49e7e" providerId="AD" clId="Web-{87823A30-F82E-48D3-ACD6-6D5C779CCF9E}" dt="2020-11-05T07:04:14.944" v="167" actId="20577"/>
          <ac:spMkLst>
            <pc:docMk/>
            <pc:sldMk cId="185310956" sldId="284"/>
            <ac:spMk id="3" creationId="{6D33A17F-7F89-412C-AD01-A2C6A6FE81EA}"/>
          </ac:spMkLst>
        </pc:spChg>
        <pc:spChg chg="mod">
          <ac:chgData name="Tanishq Kishnani" userId="S::tanishqk@iitkgp.ac.in::0512aae9-375e-4932-b5b7-f707cce49e7e" providerId="AD" clId="Web-{87823A30-F82E-48D3-ACD6-6D5C779CCF9E}" dt="2020-11-05T07:03:45.365" v="138" actId="1076"/>
          <ac:spMkLst>
            <pc:docMk/>
            <pc:sldMk cId="185310956" sldId="284"/>
            <ac:spMk id="5" creationId="{4E9DCA8C-DAB1-43A4-A8BB-D2F9530A95D0}"/>
          </ac:spMkLst>
        </pc:spChg>
      </pc:sldChg>
    </pc:docChg>
  </pc:docChgLst>
  <pc:docChgLst>
    <pc:chgData name="Anirban Bhababhuti Panda" userId="S::hadesanirban666@iitkgp.ac.in::8f9e7cda-82b0-4811-81c4-76d8fc4ac79d" providerId="AD" clId="Web-{62814095-B8C5-4E5F-8CE3-52D77AE48288}"/>
    <pc:docChg chg="modSld">
      <pc:chgData name="Anirban Bhababhuti Panda" userId="S::hadesanirban666@iitkgp.ac.in::8f9e7cda-82b0-4811-81c4-76d8fc4ac79d" providerId="AD" clId="Web-{62814095-B8C5-4E5F-8CE3-52D77AE48288}" dt="2020-11-05T07:52:17.354" v="112"/>
      <pc:docMkLst>
        <pc:docMk/>
      </pc:docMkLst>
      <pc:sldChg chg="modSp">
        <pc:chgData name="Anirban Bhababhuti Panda" userId="S::hadesanirban666@iitkgp.ac.in::8f9e7cda-82b0-4811-81c4-76d8fc4ac79d" providerId="AD" clId="Web-{62814095-B8C5-4E5F-8CE3-52D77AE48288}" dt="2020-11-05T07:51:01.727" v="111" actId="1076"/>
        <pc:sldMkLst>
          <pc:docMk/>
          <pc:sldMk cId="0" sldId="259"/>
        </pc:sldMkLst>
        <pc:spChg chg="mod">
          <ac:chgData name="Anirban Bhababhuti Panda" userId="S::hadesanirban666@iitkgp.ac.in::8f9e7cda-82b0-4811-81c4-76d8fc4ac79d" providerId="AD" clId="Web-{62814095-B8C5-4E5F-8CE3-52D77AE48288}" dt="2020-11-05T07:39:25.035" v="6"/>
          <ac:spMkLst>
            <pc:docMk/>
            <pc:sldMk cId="0" sldId="259"/>
            <ac:spMk id="83" creationId="{00000000-0000-0000-0000-000000000000}"/>
          </ac:spMkLst>
        </pc:spChg>
        <pc:spChg chg="mod">
          <ac:chgData name="Anirban Bhababhuti Panda" userId="S::hadesanirban666@iitkgp.ac.in::8f9e7cda-82b0-4811-81c4-76d8fc4ac79d" providerId="AD" clId="Web-{62814095-B8C5-4E5F-8CE3-52D77AE48288}" dt="2020-11-05T07:39:15.785" v="5" actId="1076"/>
          <ac:spMkLst>
            <pc:docMk/>
            <pc:sldMk cId="0" sldId="259"/>
            <ac:spMk id="84" creationId="{00000000-0000-0000-0000-000000000000}"/>
          </ac:spMkLst>
        </pc:spChg>
        <pc:spChg chg="mod">
          <ac:chgData name="Anirban Bhababhuti Panda" userId="S::hadesanirban666@iitkgp.ac.in::8f9e7cda-82b0-4811-81c4-76d8fc4ac79d" providerId="AD" clId="Web-{62814095-B8C5-4E5F-8CE3-52D77AE48288}" dt="2020-11-05T07:39:41.879" v="7"/>
          <ac:spMkLst>
            <pc:docMk/>
            <pc:sldMk cId="0" sldId="259"/>
            <ac:spMk id="88" creationId="{00000000-0000-0000-0000-000000000000}"/>
          </ac:spMkLst>
        </pc:spChg>
        <pc:spChg chg="mod">
          <ac:chgData name="Anirban Bhababhuti Panda" userId="S::hadesanirban666@iitkgp.ac.in::8f9e7cda-82b0-4811-81c4-76d8fc4ac79d" providerId="AD" clId="Web-{62814095-B8C5-4E5F-8CE3-52D77AE48288}" dt="2020-11-05T07:40:01.146" v="9" actId="1076"/>
          <ac:spMkLst>
            <pc:docMk/>
            <pc:sldMk cId="0" sldId="259"/>
            <ac:spMk id="90" creationId="{00000000-0000-0000-0000-000000000000}"/>
          </ac:spMkLst>
        </pc:spChg>
        <pc:spChg chg="mod">
          <ac:chgData name="Anirban Bhababhuti Panda" userId="S::hadesanirban666@iitkgp.ac.in::8f9e7cda-82b0-4811-81c4-76d8fc4ac79d" providerId="AD" clId="Web-{62814095-B8C5-4E5F-8CE3-52D77AE48288}" dt="2020-11-05T07:41:47.508" v="15"/>
          <ac:spMkLst>
            <pc:docMk/>
            <pc:sldMk cId="0" sldId="259"/>
            <ac:spMk id="94" creationId="{00000000-0000-0000-0000-000000000000}"/>
          </ac:spMkLst>
        </pc:spChg>
        <pc:spChg chg="mod">
          <ac:chgData name="Anirban Bhababhuti Panda" userId="S::hadesanirban666@iitkgp.ac.in::8f9e7cda-82b0-4811-81c4-76d8fc4ac79d" providerId="AD" clId="Web-{62814095-B8C5-4E5F-8CE3-52D77AE48288}" dt="2020-11-05T07:51:01.727" v="111" actId="1076"/>
          <ac:spMkLst>
            <pc:docMk/>
            <pc:sldMk cId="0" sldId="259"/>
            <ac:spMk id="96" creationId="{00000000-0000-0000-0000-000000000000}"/>
          </ac:spMkLst>
        </pc:spChg>
      </pc:sldChg>
      <pc:sldChg chg="modSp">
        <pc:chgData name="Anirban Bhababhuti Panda" userId="S::hadesanirban666@iitkgp.ac.in::8f9e7cda-82b0-4811-81c4-76d8fc4ac79d" providerId="AD" clId="Web-{62814095-B8C5-4E5F-8CE3-52D77AE48288}" dt="2020-11-05T07:41:12.382" v="14" actId="1076"/>
        <pc:sldMkLst>
          <pc:docMk/>
          <pc:sldMk cId="0" sldId="260"/>
        </pc:sldMkLst>
        <pc:spChg chg="mod">
          <ac:chgData name="Anirban Bhababhuti Panda" userId="S::hadesanirban666@iitkgp.ac.in::8f9e7cda-82b0-4811-81c4-76d8fc4ac79d" providerId="AD" clId="Web-{62814095-B8C5-4E5F-8CE3-52D77AE48288}" dt="2020-11-05T07:40:38.944" v="10"/>
          <ac:spMkLst>
            <pc:docMk/>
            <pc:sldMk cId="0" sldId="260"/>
            <ac:spMk id="103" creationId="{00000000-0000-0000-0000-000000000000}"/>
          </ac:spMkLst>
        </pc:spChg>
        <pc:spChg chg="mod">
          <ac:chgData name="Anirban Bhababhuti Panda" userId="S::hadesanirban666@iitkgp.ac.in::8f9e7cda-82b0-4811-81c4-76d8fc4ac79d" providerId="AD" clId="Web-{62814095-B8C5-4E5F-8CE3-52D77AE48288}" dt="2020-11-05T07:41:12.382" v="14" actId="1076"/>
          <ac:spMkLst>
            <pc:docMk/>
            <pc:sldMk cId="0" sldId="260"/>
            <ac:spMk id="105" creationId="{00000000-0000-0000-0000-000000000000}"/>
          </ac:spMkLst>
        </pc:spChg>
        <pc:spChg chg="mod">
          <ac:chgData name="Anirban Bhababhuti Panda" userId="S::hadesanirban666@iitkgp.ac.in::8f9e7cda-82b0-4811-81c4-76d8fc4ac79d" providerId="AD" clId="Web-{62814095-B8C5-4E5F-8CE3-52D77AE48288}" dt="2020-11-05T07:40:49.335" v="11"/>
          <ac:spMkLst>
            <pc:docMk/>
            <pc:sldMk cId="0" sldId="260"/>
            <ac:spMk id="108" creationId="{00000000-0000-0000-0000-000000000000}"/>
          </ac:spMkLst>
        </pc:spChg>
        <pc:spChg chg="mod">
          <ac:chgData name="Anirban Bhababhuti Panda" userId="S::hadesanirban666@iitkgp.ac.in::8f9e7cda-82b0-4811-81c4-76d8fc4ac79d" providerId="AD" clId="Web-{62814095-B8C5-4E5F-8CE3-52D77AE48288}" dt="2020-11-05T07:41:07.944" v="13" actId="1076"/>
          <ac:spMkLst>
            <pc:docMk/>
            <pc:sldMk cId="0" sldId="260"/>
            <ac:spMk id="110" creationId="{00000000-0000-0000-0000-000000000000}"/>
          </ac:spMkLst>
        </pc:spChg>
        <pc:spChg chg="mod">
          <ac:chgData name="Anirban Bhababhuti Panda" userId="S::hadesanirban666@iitkgp.ac.in::8f9e7cda-82b0-4811-81c4-76d8fc4ac79d" providerId="AD" clId="Web-{62814095-B8C5-4E5F-8CE3-52D77AE48288}" dt="2020-11-05T07:41:01.475" v="12"/>
          <ac:spMkLst>
            <pc:docMk/>
            <pc:sldMk cId="0" sldId="260"/>
            <ac:spMk id="114" creationId="{00000000-0000-0000-0000-000000000000}"/>
          </ac:spMkLst>
        </pc:spChg>
      </pc:sldChg>
      <pc:sldChg chg="modSp">
        <pc:chgData name="Anirban Bhababhuti Panda" userId="S::hadesanirban666@iitkgp.ac.in::8f9e7cda-82b0-4811-81c4-76d8fc4ac79d" providerId="AD" clId="Web-{62814095-B8C5-4E5F-8CE3-52D77AE48288}" dt="2020-11-05T07:42:59.682" v="27" actId="20577"/>
        <pc:sldMkLst>
          <pc:docMk/>
          <pc:sldMk cId="0" sldId="263"/>
        </pc:sldMkLst>
        <pc:spChg chg="mod">
          <ac:chgData name="Anirban Bhababhuti Panda" userId="S::hadesanirban666@iitkgp.ac.in::8f9e7cda-82b0-4811-81c4-76d8fc4ac79d" providerId="AD" clId="Web-{62814095-B8C5-4E5F-8CE3-52D77AE48288}" dt="2020-11-05T07:42:59.682" v="27" actId="20577"/>
          <ac:spMkLst>
            <pc:docMk/>
            <pc:sldMk cId="0" sldId="263"/>
            <ac:spMk id="74" creationId="{00000000-0000-0000-0000-000000000000}"/>
          </ac:spMkLst>
        </pc:spChg>
        <pc:spChg chg="mod">
          <ac:chgData name="Anirban Bhababhuti Panda" userId="S::hadesanirban666@iitkgp.ac.in::8f9e7cda-82b0-4811-81c4-76d8fc4ac79d" providerId="AD" clId="Web-{62814095-B8C5-4E5F-8CE3-52D77AE48288}" dt="2020-11-05T07:42:40.103" v="23" actId="20577"/>
          <ac:spMkLst>
            <pc:docMk/>
            <pc:sldMk cId="0" sldId="263"/>
            <ac:spMk id="76" creationId="{00000000-0000-0000-0000-000000000000}"/>
          </ac:spMkLst>
        </pc:spChg>
        <pc:spChg chg="mod">
          <ac:chgData name="Anirban Bhababhuti Panda" userId="S::hadesanirban666@iitkgp.ac.in::8f9e7cda-82b0-4811-81c4-76d8fc4ac79d" providerId="AD" clId="Web-{62814095-B8C5-4E5F-8CE3-52D77AE48288}" dt="2020-11-05T07:42:06.915" v="16"/>
          <ac:spMkLst>
            <pc:docMk/>
            <pc:sldMk cId="0" sldId="263"/>
            <ac:spMk id="82" creationId="{00000000-0000-0000-0000-000000000000}"/>
          </ac:spMkLst>
        </pc:spChg>
      </pc:sldChg>
      <pc:sldChg chg="modSp">
        <pc:chgData name="Anirban Bhababhuti Panda" userId="S::hadesanirban666@iitkgp.ac.in::8f9e7cda-82b0-4811-81c4-76d8fc4ac79d" providerId="AD" clId="Web-{62814095-B8C5-4E5F-8CE3-52D77AE48288}" dt="2020-11-05T07:52:17.354" v="112"/>
        <pc:sldMkLst>
          <pc:docMk/>
          <pc:sldMk cId="4071882577" sldId="266"/>
        </pc:sldMkLst>
        <pc:spChg chg="mod">
          <ac:chgData name="Anirban Bhababhuti Panda" userId="S::hadesanirban666@iitkgp.ac.in::8f9e7cda-82b0-4811-81c4-76d8fc4ac79d" providerId="AD" clId="Web-{62814095-B8C5-4E5F-8CE3-52D77AE48288}" dt="2020-11-05T07:52:17.354" v="112"/>
          <ac:spMkLst>
            <pc:docMk/>
            <pc:sldMk cId="4071882577" sldId="266"/>
            <ac:spMk id="13" creationId="{66827B55-0742-420F-A7EB-1555C8310502}"/>
          </ac:spMkLst>
        </pc:spChg>
      </pc:sldChg>
      <pc:sldChg chg="modSp">
        <pc:chgData name="Anirban Bhababhuti Panda" userId="S::hadesanirban666@iitkgp.ac.in::8f9e7cda-82b0-4811-81c4-76d8fc4ac79d" providerId="AD" clId="Web-{62814095-B8C5-4E5F-8CE3-52D77AE48288}" dt="2020-11-05T07:48:50.786" v="75" actId="14100"/>
        <pc:sldMkLst>
          <pc:docMk/>
          <pc:sldMk cId="0" sldId="277"/>
        </pc:sldMkLst>
        <pc:spChg chg="mod">
          <ac:chgData name="Anirban Bhababhuti Panda" userId="S::hadesanirban666@iitkgp.ac.in::8f9e7cda-82b0-4811-81c4-76d8fc4ac79d" providerId="AD" clId="Web-{62814095-B8C5-4E5F-8CE3-52D77AE48288}" dt="2020-11-05T07:47:17.330" v="64"/>
          <ac:spMkLst>
            <pc:docMk/>
            <pc:sldMk cId="0" sldId="277"/>
            <ac:spMk id="127" creationId="{00000000-0000-0000-0000-000000000000}"/>
          </ac:spMkLst>
        </pc:spChg>
        <pc:spChg chg="mod">
          <ac:chgData name="Anirban Bhababhuti Panda" userId="S::hadesanirban666@iitkgp.ac.in::8f9e7cda-82b0-4811-81c4-76d8fc4ac79d" providerId="AD" clId="Web-{62814095-B8C5-4E5F-8CE3-52D77AE48288}" dt="2020-11-05T07:47:02.126" v="62"/>
          <ac:spMkLst>
            <pc:docMk/>
            <pc:sldMk cId="0" sldId="277"/>
            <ac:spMk id="128" creationId="{00000000-0000-0000-0000-000000000000}"/>
          </ac:spMkLst>
        </pc:spChg>
        <pc:spChg chg="mod">
          <ac:chgData name="Anirban Bhababhuti Panda" userId="S::hadesanirban666@iitkgp.ac.in::8f9e7cda-82b0-4811-81c4-76d8fc4ac79d" providerId="AD" clId="Web-{62814095-B8C5-4E5F-8CE3-52D77AE48288}" dt="2020-11-05T07:48:02.409" v="68" actId="20577"/>
          <ac:spMkLst>
            <pc:docMk/>
            <pc:sldMk cId="0" sldId="277"/>
            <ac:spMk id="129" creationId="{00000000-0000-0000-0000-000000000000}"/>
          </ac:spMkLst>
        </pc:spChg>
        <pc:spChg chg="mod">
          <ac:chgData name="Anirban Bhababhuti Panda" userId="S::hadesanirban666@iitkgp.ac.in::8f9e7cda-82b0-4811-81c4-76d8fc4ac79d" providerId="AD" clId="Web-{62814095-B8C5-4E5F-8CE3-52D77AE48288}" dt="2020-11-05T07:47:25.565" v="65" actId="20577"/>
          <ac:spMkLst>
            <pc:docMk/>
            <pc:sldMk cId="0" sldId="277"/>
            <ac:spMk id="130" creationId="{00000000-0000-0000-0000-000000000000}"/>
          </ac:spMkLst>
        </pc:spChg>
        <pc:spChg chg="mod">
          <ac:chgData name="Anirban Bhababhuti Panda" userId="S::hadesanirban666@iitkgp.ac.in::8f9e7cda-82b0-4811-81c4-76d8fc4ac79d" providerId="AD" clId="Web-{62814095-B8C5-4E5F-8CE3-52D77AE48288}" dt="2020-11-05T07:46:31.407" v="55"/>
          <ac:spMkLst>
            <pc:docMk/>
            <pc:sldMk cId="0" sldId="277"/>
            <ac:spMk id="132" creationId="{00000000-0000-0000-0000-000000000000}"/>
          </ac:spMkLst>
        </pc:spChg>
        <pc:spChg chg="mod">
          <ac:chgData name="Anirban Bhababhuti Panda" userId="S::hadesanirban666@iitkgp.ac.in::8f9e7cda-82b0-4811-81c4-76d8fc4ac79d" providerId="AD" clId="Web-{62814095-B8C5-4E5F-8CE3-52D77AE48288}" dt="2020-11-05T07:44:47.919" v="35"/>
          <ac:spMkLst>
            <pc:docMk/>
            <pc:sldMk cId="0" sldId="277"/>
            <ac:spMk id="133" creationId="{00000000-0000-0000-0000-000000000000}"/>
          </ac:spMkLst>
        </pc:spChg>
        <pc:spChg chg="mod">
          <ac:chgData name="Anirban Bhababhuti Panda" userId="S::hadesanirban666@iitkgp.ac.in::8f9e7cda-82b0-4811-81c4-76d8fc4ac79d" providerId="AD" clId="Web-{62814095-B8C5-4E5F-8CE3-52D77AE48288}" dt="2020-11-05T07:47:56.987" v="67" actId="20577"/>
          <ac:spMkLst>
            <pc:docMk/>
            <pc:sldMk cId="0" sldId="277"/>
            <ac:spMk id="134" creationId="{00000000-0000-0000-0000-000000000000}"/>
          </ac:spMkLst>
        </pc:spChg>
        <pc:spChg chg="mod">
          <ac:chgData name="Anirban Bhababhuti Panda" userId="S::hadesanirban666@iitkgp.ac.in::8f9e7cda-82b0-4811-81c4-76d8fc4ac79d" providerId="AD" clId="Web-{62814095-B8C5-4E5F-8CE3-52D77AE48288}" dt="2020-11-05T07:44:52.513" v="36"/>
          <ac:spMkLst>
            <pc:docMk/>
            <pc:sldMk cId="0" sldId="277"/>
            <ac:spMk id="138" creationId="{00000000-0000-0000-0000-000000000000}"/>
          </ac:spMkLst>
        </pc:spChg>
        <pc:spChg chg="mod">
          <ac:chgData name="Anirban Bhababhuti Panda" userId="S::hadesanirban666@iitkgp.ac.in::8f9e7cda-82b0-4811-81c4-76d8fc4ac79d" providerId="AD" clId="Web-{62814095-B8C5-4E5F-8CE3-52D77AE48288}" dt="2020-11-05T07:48:08.847" v="69" actId="20577"/>
          <ac:spMkLst>
            <pc:docMk/>
            <pc:sldMk cId="0" sldId="277"/>
            <ac:spMk id="139" creationId="{00000000-0000-0000-0000-000000000000}"/>
          </ac:spMkLst>
        </pc:spChg>
        <pc:spChg chg="mod">
          <ac:chgData name="Anirban Bhababhuti Panda" userId="S::hadesanirban666@iitkgp.ac.in::8f9e7cda-82b0-4811-81c4-76d8fc4ac79d" providerId="AD" clId="Web-{62814095-B8C5-4E5F-8CE3-52D77AE48288}" dt="2020-11-05T07:44:57.670" v="37"/>
          <ac:spMkLst>
            <pc:docMk/>
            <pc:sldMk cId="0" sldId="277"/>
            <ac:spMk id="143" creationId="{00000000-0000-0000-0000-000000000000}"/>
          </ac:spMkLst>
        </pc:spChg>
        <pc:spChg chg="mod">
          <ac:chgData name="Anirban Bhababhuti Panda" userId="S::hadesanirban666@iitkgp.ac.in::8f9e7cda-82b0-4811-81c4-76d8fc4ac79d" providerId="AD" clId="Web-{62814095-B8C5-4E5F-8CE3-52D77AE48288}" dt="2020-11-05T07:48:26.113" v="73" actId="1076"/>
          <ac:spMkLst>
            <pc:docMk/>
            <pc:sldMk cId="0" sldId="277"/>
            <ac:spMk id="144" creationId="{00000000-0000-0000-0000-000000000000}"/>
          </ac:spMkLst>
        </pc:spChg>
        <pc:spChg chg="mod">
          <ac:chgData name="Anirban Bhababhuti Panda" userId="S::hadesanirban666@iitkgp.ac.in::8f9e7cda-82b0-4811-81c4-76d8fc4ac79d" providerId="AD" clId="Web-{62814095-B8C5-4E5F-8CE3-52D77AE48288}" dt="2020-11-05T07:45:02.779" v="38"/>
          <ac:spMkLst>
            <pc:docMk/>
            <pc:sldMk cId="0" sldId="277"/>
            <ac:spMk id="148" creationId="{00000000-0000-0000-0000-000000000000}"/>
          </ac:spMkLst>
        </pc:spChg>
        <pc:spChg chg="mod">
          <ac:chgData name="Anirban Bhababhuti Panda" userId="S::hadesanirban666@iitkgp.ac.in::8f9e7cda-82b0-4811-81c4-76d8fc4ac79d" providerId="AD" clId="Web-{62814095-B8C5-4E5F-8CE3-52D77AE48288}" dt="2020-11-05T07:48:50.786" v="75" actId="14100"/>
          <ac:spMkLst>
            <pc:docMk/>
            <pc:sldMk cId="0" sldId="277"/>
            <ac:spMk id="149" creationId="{00000000-0000-0000-0000-000000000000}"/>
          </ac:spMkLst>
        </pc:spChg>
      </pc:sldChg>
    </pc:docChg>
  </pc:docChgLst>
  <pc:docChgLst>
    <pc:chgData name="Kasis Lundia" userId="S::kasis.lundia17@iitkgp.ac.in::d2db3cbc-c205-4844-bcc8-121ae5cd8c3f" providerId="AD" clId="Web-{827EB7E7-1230-4ECE-A31F-DF28C524D6DB}"/>
    <pc:docChg chg="modSld sldOrd">
      <pc:chgData name="Kasis Lundia" userId="S::kasis.lundia17@iitkgp.ac.in::d2db3cbc-c205-4844-bcc8-121ae5cd8c3f" providerId="AD" clId="Web-{827EB7E7-1230-4ECE-A31F-DF28C524D6DB}" dt="2020-11-05T06:24:32.069" v="60" actId="20577"/>
      <pc:docMkLst>
        <pc:docMk/>
      </pc:docMkLst>
      <pc:sldChg chg="modSp ord">
        <pc:chgData name="Kasis Lundia" userId="S::kasis.lundia17@iitkgp.ac.in::d2db3cbc-c205-4844-bcc8-121ae5cd8c3f" providerId="AD" clId="Web-{827EB7E7-1230-4ECE-A31F-DF28C524D6DB}" dt="2020-11-05T06:24:32.069" v="60" actId="20577"/>
        <pc:sldMkLst>
          <pc:docMk/>
          <pc:sldMk cId="923987357" sldId="270"/>
        </pc:sldMkLst>
        <pc:spChg chg="mod">
          <ac:chgData name="Kasis Lundia" userId="S::kasis.lundia17@iitkgp.ac.in::d2db3cbc-c205-4844-bcc8-121ae5cd8c3f" providerId="AD" clId="Web-{827EB7E7-1230-4ECE-A31F-DF28C524D6DB}" dt="2020-11-05T06:24:32.069" v="60" actId="20577"/>
          <ac:spMkLst>
            <pc:docMk/>
            <pc:sldMk cId="923987357" sldId="270"/>
            <ac:spMk id="9" creationId="{1A4D7543-447A-4E0E-8840-40734E49819F}"/>
          </ac:spMkLst>
        </pc:spChg>
      </pc:sldChg>
    </pc:docChg>
  </pc:docChgLst>
  <pc:docChgLst>
    <pc:chgData name="Anirban Bhababhuti Panda" userId="S::hadesanirban666@iitkgp.ac.in::8f9e7cda-82b0-4811-81c4-76d8fc4ac79d" providerId="AD" clId="Web-{5F0E9B58-E2EB-46A6-8405-596DF163BBC0}"/>
    <pc:docChg chg="modSld">
      <pc:chgData name="Anirban Bhababhuti Panda" userId="S::hadesanirban666@iitkgp.ac.in::8f9e7cda-82b0-4811-81c4-76d8fc4ac79d" providerId="AD" clId="Web-{5F0E9B58-E2EB-46A6-8405-596DF163BBC0}" dt="2020-11-10T21:10:03.227" v="705" actId="20577"/>
      <pc:docMkLst>
        <pc:docMk/>
      </pc:docMkLst>
      <pc:sldChg chg="modSp">
        <pc:chgData name="Anirban Bhababhuti Panda" userId="S::hadesanirban666@iitkgp.ac.in::8f9e7cda-82b0-4811-81c4-76d8fc4ac79d" providerId="AD" clId="Web-{5F0E9B58-E2EB-46A6-8405-596DF163BBC0}" dt="2020-11-10T20:46:39.671" v="74" actId="20577"/>
        <pc:sldMkLst>
          <pc:docMk/>
          <pc:sldMk cId="0" sldId="259"/>
        </pc:sldMkLst>
        <pc:spChg chg="mod">
          <ac:chgData name="Anirban Bhababhuti Panda" userId="S::hadesanirban666@iitkgp.ac.in::8f9e7cda-82b0-4811-81c4-76d8fc4ac79d" providerId="AD" clId="Web-{5F0E9B58-E2EB-46A6-8405-596DF163BBC0}" dt="2020-11-10T20:46:25.311" v="72" actId="20577"/>
          <ac:spMkLst>
            <pc:docMk/>
            <pc:sldMk cId="0" sldId="259"/>
            <ac:spMk id="85" creationId="{00000000-0000-0000-0000-000000000000}"/>
          </ac:spMkLst>
        </pc:spChg>
        <pc:spChg chg="mod">
          <ac:chgData name="Anirban Bhababhuti Panda" userId="S::hadesanirban666@iitkgp.ac.in::8f9e7cda-82b0-4811-81c4-76d8fc4ac79d" providerId="AD" clId="Web-{5F0E9B58-E2EB-46A6-8405-596DF163BBC0}" dt="2020-11-10T20:44:32.200" v="61" actId="20577"/>
          <ac:spMkLst>
            <pc:docMk/>
            <pc:sldMk cId="0" sldId="259"/>
            <ac:spMk id="86" creationId="{00000000-0000-0000-0000-000000000000}"/>
          </ac:spMkLst>
        </pc:spChg>
        <pc:spChg chg="mod">
          <ac:chgData name="Anirban Bhababhuti Panda" userId="S::hadesanirban666@iitkgp.ac.in::8f9e7cda-82b0-4811-81c4-76d8fc4ac79d" providerId="AD" clId="Web-{5F0E9B58-E2EB-46A6-8405-596DF163BBC0}" dt="2020-11-10T20:46:32.280" v="73" actId="20577"/>
          <ac:spMkLst>
            <pc:docMk/>
            <pc:sldMk cId="0" sldId="259"/>
            <ac:spMk id="90" creationId="{00000000-0000-0000-0000-000000000000}"/>
          </ac:spMkLst>
        </pc:spChg>
        <pc:spChg chg="mod">
          <ac:chgData name="Anirban Bhababhuti Panda" userId="S::hadesanirban666@iitkgp.ac.in::8f9e7cda-82b0-4811-81c4-76d8fc4ac79d" providerId="AD" clId="Web-{5F0E9B58-E2EB-46A6-8405-596DF163BBC0}" dt="2020-11-10T20:44:39.106" v="62" actId="20577"/>
          <ac:spMkLst>
            <pc:docMk/>
            <pc:sldMk cId="0" sldId="259"/>
            <ac:spMk id="91" creationId="{00000000-0000-0000-0000-000000000000}"/>
          </ac:spMkLst>
        </pc:spChg>
        <pc:spChg chg="mod">
          <ac:chgData name="Anirban Bhababhuti Panda" userId="S::hadesanirban666@iitkgp.ac.in::8f9e7cda-82b0-4811-81c4-76d8fc4ac79d" providerId="AD" clId="Web-{5F0E9B58-E2EB-46A6-8405-596DF163BBC0}" dt="2020-11-10T20:46:39.671" v="74" actId="20577"/>
          <ac:spMkLst>
            <pc:docMk/>
            <pc:sldMk cId="0" sldId="259"/>
            <ac:spMk id="95" creationId="{00000000-0000-0000-0000-000000000000}"/>
          </ac:spMkLst>
        </pc:spChg>
        <pc:spChg chg="mod">
          <ac:chgData name="Anirban Bhababhuti Panda" userId="S::hadesanirban666@iitkgp.ac.in::8f9e7cda-82b0-4811-81c4-76d8fc4ac79d" providerId="AD" clId="Web-{5F0E9B58-E2EB-46A6-8405-596DF163BBC0}" dt="2020-11-10T20:44:45.622" v="63" actId="20577"/>
          <ac:spMkLst>
            <pc:docMk/>
            <pc:sldMk cId="0" sldId="259"/>
            <ac:spMk id="96" creationId="{00000000-0000-0000-0000-000000000000}"/>
          </ac:spMkLst>
        </pc:spChg>
      </pc:sldChg>
      <pc:sldChg chg="modSp">
        <pc:chgData name="Anirban Bhababhuti Panda" userId="S::hadesanirban666@iitkgp.ac.in::8f9e7cda-82b0-4811-81c4-76d8fc4ac79d" providerId="AD" clId="Web-{5F0E9B58-E2EB-46A6-8405-596DF163BBC0}" dt="2020-11-10T20:46:15.374" v="71" actId="20577"/>
        <pc:sldMkLst>
          <pc:docMk/>
          <pc:sldMk cId="0" sldId="260"/>
        </pc:sldMkLst>
        <pc:spChg chg="mod">
          <ac:chgData name="Anirban Bhababhuti Panda" userId="S::hadesanirban666@iitkgp.ac.in::8f9e7cda-82b0-4811-81c4-76d8fc4ac79d" providerId="AD" clId="Web-{5F0E9B58-E2EB-46A6-8405-596DF163BBC0}" dt="2020-11-10T20:46:01.170" v="69" actId="20577"/>
          <ac:spMkLst>
            <pc:docMk/>
            <pc:sldMk cId="0" sldId="260"/>
            <ac:spMk id="105" creationId="{00000000-0000-0000-0000-000000000000}"/>
          </ac:spMkLst>
        </pc:spChg>
        <pc:spChg chg="mod">
          <ac:chgData name="Anirban Bhababhuti Panda" userId="S::hadesanirban666@iitkgp.ac.in::8f9e7cda-82b0-4811-81c4-76d8fc4ac79d" providerId="AD" clId="Web-{5F0E9B58-E2EB-46A6-8405-596DF163BBC0}" dt="2020-11-10T20:45:52.967" v="68" actId="20577"/>
          <ac:spMkLst>
            <pc:docMk/>
            <pc:sldMk cId="0" sldId="260"/>
            <ac:spMk id="106" creationId="{00000000-0000-0000-0000-000000000000}"/>
          </ac:spMkLst>
        </pc:spChg>
        <pc:spChg chg="mod">
          <ac:chgData name="Anirban Bhababhuti Panda" userId="S::hadesanirban666@iitkgp.ac.in::8f9e7cda-82b0-4811-81c4-76d8fc4ac79d" providerId="AD" clId="Web-{5F0E9B58-E2EB-46A6-8405-596DF163BBC0}" dt="2020-11-10T20:46:08.124" v="70" actId="20577"/>
          <ac:spMkLst>
            <pc:docMk/>
            <pc:sldMk cId="0" sldId="260"/>
            <ac:spMk id="110" creationId="{00000000-0000-0000-0000-000000000000}"/>
          </ac:spMkLst>
        </pc:spChg>
        <pc:spChg chg="mod">
          <ac:chgData name="Anirban Bhababhuti Panda" userId="S::hadesanirban666@iitkgp.ac.in::8f9e7cda-82b0-4811-81c4-76d8fc4ac79d" providerId="AD" clId="Web-{5F0E9B58-E2EB-46A6-8405-596DF163BBC0}" dt="2020-11-10T20:45:12.294" v="65" actId="20577"/>
          <ac:spMkLst>
            <pc:docMk/>
            <pc:sldMk cId="0" sldId="260"/>
            <ac:spMk id="111" creationId="{00000000-0000-0000-0000-000000000000}"/>
          </ac:spMkLst>
        </pc:spChg>
        <pc:spChg chg="mod">
          <ac:chgData name="Anirban Bhababhuti Panda" userId="S::hadesanirban666@iitkgp.ac.in::8f9e7cda-82b0-4811-81c4-76d8fc4ac79d" providerId="AD" clId="Web-{5F0E9B58-E2EB-46A6-8405-596DF163BBC0}" dt="2020-11-10T20:45:03.716" v="64" actId="20577"/>
          <ac:spMkLst>
            <pc:docMk/>
            <pc:sldMk cId="0" sldId="260"/>
            <ac:spMk id="115" creationId="{00000000-0000-0000-0000-000000000000}"/>
          </ac:spMkLst>
        </pc:spChg>
        <pc:spChg chg="mod">
          <ac:chgData name="Anirban Bhababhuti Panda" userId="S::hadesanirban666@iitkgp.ac.in::8f9e7cda-82b0-4811-81c4-76d8fc4ac79d" providerId="AD" clId="Web-{5F0E9B58-E2EB-46A6-8405-596DF163BBC0}" dt="2020-11-10T20:46:15.374" v="71" actId="20577"/>
          <ac:spMkLst>
            <pc:docMk/>
            <pc:sldMk cId="0" sldId="260"/>
            <ac:spMk id="116" creationId="{00000000-0000-0000-0000-000000000000}"/>
          </ac:spMkLst>
        </pc:spChg>
      </pc:sldChg>
      <pc:sldChg chg="modSp">
        <pc:chgData name="Anirban Bhababhuti Panda" userId="S::hadesanirban666@iitkgp.ac.in::8f9e7cda-82b0-4811-81c4-76d8fc4ac79d" providerId="AD" clId="Web-{5F0E9B58-E2EB-46A6-8405-596DF163BBC0}" dt="2020-11-10T21:01:46.187" v="282" actId="1076"/>
        <pc:sldMkLst>
          <pc:docMk/>
          <pc:sldMk cId="0" sldId="262"/>
        </pc:sldMkLst>
        <pc:spChg chg="mod">
          <ac:chgData name="Anirban Bhababhuti Panda" userId="S::hadesanirban666@iitkgp.ac.in::8f9e7cda-82b0-4811-81c4-76d8fc4ac79d" providerId="AD" clId="Web-{5F0E9B58-E2EB-46A6-8405-596DF163BBC0}" dt="2020-11-10T21:01:46.187" v="282" actId="1076"/>
          <ac:spMkLst>
            <pc:docMk/>
            <pc:sldMk cId="0" sldId="262"/>
            <ac:spMk id="116" creationId="{00000000-0000-0000-0000-000000000000}"/>
          </ac:spMkLst>
        </pc:spChg>
      </pc:sldChg>
      <pc:sldChg chg="modSp">
        <pc:chgData name="Anirban Bhababhuti Panda" userId="S::hadesanirban666@iitkgp.ac.in::8f9e7cda-82b0-4811-81c4-76d8fc4ac79d" providerId="AD" clId="Web-{5F0E9B58-E2EB-46A6-8405-596DF163BBC0}" dt="2020-11-10T20:56:49.979" v="203" actId="1076"/>
        <pc:sldMkLst>
          <pc:docMk/>
          <pc:sldMk cId="0" sldId="263"/>
        </pc:sldMkLst>
        <pc:spChg chg="mod">
          <ac:chgData name="Anirban Bhababhuti Panda" userId="S::hadesanirban666@iitkgp.ac.in::8f9e7cda-82b0-4811-81c4-76d8fc4ac79d" providerId="AD" clId="Web-{5F0E9B58-E2EB-46A6-8405-596DF163BBC0}" dt="2020-11-10T20:56:16.509" v="196" actId="1076"/>
          <ac:spMkLst>
            <pc:docMk/>
            <pc:sldMk cId="0" sldId="263"/>
            <ac:spMk id="70" creationId="{00000000-0000-0000-0000-000000000000}"/>
          </ac:spMkLst>
        </pc:spChg>
        <pc:spChg chg="mod">
          <ac:chgData name="Anirban Bhababhuti Panda" userId="S::hadesanirban666@iitkgp.ac.in::8f9e7cda-82b0-4811-81c4-76d8fc4ac79d" providerId="AD" clId="Web-{5F0E9B58-E2EB-46A6-8405-596DF163BBC0}" dt="2020-11-10T20:56:49.979" v="203" actId="1076"/>
          <ac:spMkLst>
            <pc:docMk/>
            <pc:sldMk cId="0" sldId="263"/>
            <ac:spMk id="79" creationId="{00000000-0000-0000-0000-000000000000}"/>
          </ac:spMkLst>
        </pc:spChg>
        <pc:spChg chg="mod">
          <ac:chgData name="Anirban Bhababhuti Panda" userId="S::hadesanirban666@iitkgp.ac.in::8f9e7cda-82b0-4811-81c4-76d8fc4ac79d" providerId="AD" clId="Web-{5F0E9B58-E2EB-46A6-8405-596DF163BBC0}" dt="2020-11-10T20:56:34.994" v="201" actId="20577"/>
          <ac:spMkLst>
            <pc:docMk/>
            <pc:sldMk cId="0" sldId="263"/>
            <ac:spMk id="80" creationId="{00000000-0000-0000-0000-000000000000}"/>
          </ac:spMkLst>
        </pc:spChg>
        <pc:spChg chg="mod">
          <ac:chgData name="Anirban Bhababhuti Panda" userId="S::hadesanirban666@iitkgp.ac.in::8f9e7cda-82b0-4811-81c4-76d8fc4ac79d" providerId="AD" clId="Web-{5F0E9B58-E2EB-46A6-8405-596DF163BBC0}" dt="2020-11-10T20:56:00.650" v="192" actId="20577"/>
          <ac:spMkLst>
            <pc:docMk/>
            <pc:sldMk cId="0" sldId="263"/>
            <ac:spMk id="81" creationId="{00000000-0000-0000-0000-000000000000}"/>
          </ac:spMkLst>
        </pc:spChg>
        <pc:spChg chg="mod">
          <ac:chgData name="Anirban Bhababhuti Panda" userId="S::hadesanirban666@iitkgp.ac.in::8f9e7cda-82b0-4811-81c4-76d8fc4ac79d" providerId="AD" clId="Web-{5F0E9B58-E2EB-46A6-8405-596DF163BBC0}" dt="2020-11-10T20:56:11.900" v="195" actId="1076"/>
          <ac:spMkLst>
            <pc:docMk/>
            <pc:sldMk cId="0" sldId="263"/>
            <ac:spMk id="82" creationId="{00000000-0000-0000-0000-000000000000}"/>
          </ac:spMkLst>
        </pc:spChg>
        <pc:grpChg chg="mod">
          <ac:chgData name="Anirban Bhababhuti Panda" userId="S::hadesanirban666@iitkgp.ac.in::8f9e7cda-82b0-4811-81c4-76d8fc4ac79d" providerId="AD" clId="Web-{5F0E9B58-E2EB-46A6-8405-596DF163BBC0}" dt="2020-11-10T20:56:28.056" v="200" actId="1076"/>
          <ac:grpSpMkLst>
            <pc:docMk/>
            <pc:sldMk cId="0" sldId="263"/>
            <ac:grpSpMk id="75" creationId="{00000000-0000-0000-0000-000000000000}"/>
          </ac:grpSpMkLst>
        </pc:grpChg>
      </pc:sldChg>
      <pc:sldChg chg="modSp">
        <pc:chgData name="Anirban Bhababhuti Panda" userId="S::hadesanirban666@iitkgp.ac.in::8f9e7cda-82b0-4811-81c4-76d8fc4ac79d" providerId="AD" clId="Web-{5F0E9B58-E2EB-46A6-8405-596DF163BBC0}" dt="2020-11-10T21:00:15.341" v="255" actId="1076"/>
        <pc:sldMkLst>
          <pc:docMk/>
          <pc:sldMk cId="0" sldId="264"/>
        </pc:sldMkLst>
        <pc:spChg chg="mod">
          <ac:chgData name="Anirban Bhababhuti Panda" userId="S::hadesanirban666@iitkgp.ac.in::8f9e7cda-82b0-4811-81c4-76d8fc4ac79d" providerId="AD" clId="Web-{5F0E9B58-E2EB-46A6-8405-596DF163BBC0}" dt="2020-11-10T21:00:12.123" v="254" actId="1076"/>
          <ac:spMkLst>
            <pc:docMk/>
            <pc:sldMk cId="0" sldId="264"/>
            <ac:spMk id="90" creationId="{00000000-0000-0000-0000-000000000000}"/>
          </ac:spMkLst>
        </pc:spChg>
        <pc:spChg chg="mod">
          <ac:chgData name="Anirban Bhababhuti Panda" userId="S::hadesanirban666@iitkgp.ac.in::8f9e7cda-82b0-4811-81c4-76d8fc4ac79d" providerId="AD" clId="Web-{5F0E9B58-E2EB-46A6-8405-596DF163BBC0}" dt="2020-11-10T21:00:15.341" v="255" actId="1076"/>
          <ac:spMkLst>
            <pc:docMk/>
            <pc:sldMk cId="0" sldId="264"/>
            <ac:spMk id="91" creationId="{00000000-0000-0000-0000-000000000000}"/>
          </ac:spMkLst>
        </pc:spChg>
      </pc:sldChg>
      <pc:sldChg chg="modSp">
        <pc:chgData name="Anirban Bhababhuti Panda" userId="S::hadesanirban666@iitkgp.ac.in::8f9e7cda-82b0-4811-81c4-76d8fc4ac79d" providerId="AD" clId="Web-{5F0E9B58-E2EB-46A6-8405-596DF163BBC0}" dt="2020-11-10T21:00:45.436" v="263" actId="1076"/>
        <pc:sldMkLst>
          <pc:docMk/>
          <pc:sldMk cId="0" sldId="265"/>
        </pc:sldMkLst>
        <pc:spChg chg="mod">
          <ac:chgData name="Anirban Bhababhuti Panda" userId="S::hadesanirban666@iitkgp.ac.in::8f9e7cda-82b0-4811-81c4-76d8fc4ac79d" providerId="AD" clId="Web-{5F0E9B58-E2EB-46A6-8405-596DF163BBC0}" dt="2020-11-10T21:00:45.436" v="263" actId="1076"/>
          <ac:spMkLst>
            <pc:docMk/>
            <pc:sldMk cId="0" sldId="265"/>
            <ac:spMk id="96" creationId="{00000000-0000-0000-0000-000000000000}"/>
          </ac:spMkLst>
        </pc:spChg>
      </pc:sldChg>
      <pc:sldChg chg="modSp">
        <pc:chgData name="Anirban Bhababhuti Panda" userId="S::hadesanirban666@iitkgp.ac.in::8f9e7cda-82b0-4811-81c4-76d8fc4ac79d" providerId="AD" clId="Web-{5F0E9B58-E2EB-46A6-8405-596DF163BBC0}" dt="2020-11-10T21:01:28.233" v="278" actId="1076"/>
        <pc:sldMkLst>
          <pc:docMk/>
          <pc:sldMk cId="4071882577" sldId="266"/>
        </pc:sldMkLst>
        <pc:spChg chg="mod">
          <ac:chgData name="Anirban Bhababhuti Panda" userId="S::hadesanirban666@iitkgp.ac.in::8f9e7cda-82b0-4811-81c4-76d8fc4ac79d" providerId="AD" clId="Web-{5F0E9B58-E2EB-46A6-8405-596DF163BBC0}" dt="2020-11-10T21:01:01.795" v="264" actId="20577"/>
          <ac:spMkLst>
            <pc:docMk/>
            <pc:sldMk cId="4071882577" sldId="266"/>
            <ac:spMk id="17" creationId="{9ED56F7D-B8AB-489A-B2BA-48DFE280BE8B}"/>
          </ac:spMkLst>
        </pc:spChg>
        <pc:spChg chg="mod">
          <ac:chgData name="Anirban Bhababhuti Panda" userId="S::hadesanirban666@iitkgp.ac.in::8f9e7cda-82b0-4811-81c4-76d8fc4ac79d" providerId="AD" clId="Web-{5F0E9B58-E2EB-46A6-8405-596DF163BBC0}" dt="2020-11-10T21:01:19.858" v="274" actId="1076"/>
          <ac:spMkLst>
            <pc:docMk/>
            <pc:sldMk cId="4071882577" sldId="266"/>
            <ac:spMk id="18" creationId="{116881E3-CD93-4DFB-B703-D239F69E9564}"/>
          </ac:spMkLst>
        </pc:spChg>
        <pc:spChg chg="mod">
          <ac:chgData name="Anirban Bhababhuti Panda" userId="S::hadesanirban666@iitkgp.ac.in::8f9e7cda-82b0-4811-81c4-76d8fc4ac79d" providerId="AD" clId="Web-{5F0E9B58-E2EB-46A6-8405-596DF163BBC0}" dt="2020-11-10T21:01:28.233" v="278" actId="1076"/>
          <ac:spMkLst>
            <pc:docMk/>
            <pc:sldMk cId="4071882577" sldId="266"/>
            <ac:spMk id="19" creationId="{825D6C95-A055-41CF-9FE5-2A2AABF0A485}"/>
          </ac:spMkLst>
        </pc:spChg>
        <pc:spChg chg="mod">
          <ac:chgData name="Anirban Bhababhuti Panda" userId="S::hadesanirban666@iitkgp.ac.in::8f9e7cda-82b0-4811-81c4-76d8fc4ac79d" providerId="AD" clId="Web-{5F0E9B58-E2EB-46A6-8405-596DF163BBC0}" dt="2020-11-10T21:01:08.092" v="268" actId="20577"/>
          <ac:spMkLst>
            <pc:docMk/>
            <pc:sldMk cId="4071882577" sldId="266"/>
            <ac:spMk id="21" creationId="{3739D4A1-B0AE-42F2-B826-1C50883A70C6}"/>
          </ac:spMkLst>
        </pc:spChg>
      </pc:sldChg>
      <pc:sldChg chg="modSp">
        <pc:chgData name="Anirban Bhababhuti Panda" userId="S::hadesanirban666@iitkgp.ac.in::8f9e7cda-82b0-4811-81c4-76d8fc4ac79d" providerId="AD" clId="Web-{5F0E9B58-E2EB-46A6-8405-596DF163BBC0}" dt="2020-11-10T21:02:36.922" v="294" actId="1076"/>
        <pc:sldMkLst>
          <pc:docMk/>
          <pc:sldMk cId="0" sldId="268"/>
        </pc:sldMkLst>
        <pc:spChg chg="mod">
          <ac:chgData name="Anirban Bhababhuti Panda" userId="S::hadesanirban666@iitkgp.ac.in::8f9e7cda-82b0-4811-81c4-76d8fc4ac79d" providerId="AD" clId="Web-{5F0E9B58-E2EB-46A6-8405-596DF163BBC0}" dt="2020-11-10T21:02:36.922" v="294" actId="1076"/>
          <ac:spMkLst>
            <pc:docMk/>
            <pc:sldMk cId="0" sldId="268"/>
            <ac:spMk id="128" creationId="{00000000-0000-0000-0000-000000000000}"/>
          </ac:spMkLst>
        </pc:spChg>
      </pc:sldChg>
      <pc:sldChg chg="modSp">
        <pc:chgData name="Anirban Bhababhuti Panda" userId="S::hadesanirban666@iitkgp.ac.in::8f9e7cda-82b0-4811-81c4-76d8fc4ac79d" providerId="AD" clId="Web-{5F0E9B58-E2EB-46A6-8405-596DF163BBC0}" dt="2020-11-10T21:02:06.687" v="289" actId="1076"/>
        <pc:sldMkLst>
          <pc:docMk/>
          <pc:sldMk cId="4274921182" sldId="269"/>
        </pc:sldMkLst>
        <pc:spChg chg="mod">
          <ac:chgData name="Anirban Bhababhuti Panda" userId="S::hadesanirban666@iitkgp.ac.in::8f9e7cda-82b0-4811-81c4-76d8fc4ac79d" providerId="AD" clId="Web-{5F0E9B58-E2EB-46A6-8405-596DF163BBC0}" dt="2020-11-10T21:02:06.687" v="289" actId="1076"/>
          <ac:spMkLst>
            <pc:docMk/>
            <pc:sldMk cId="4274921182" sldId="269"/>
            <ac:spMk id="6" creationId="{59C3633C-9E95-4ADC-85A0-4799EDC72620}"/>
          </ac:spMkLst>
        </pc:spChg>
      </pc:sldChg>
      <pc:sldChg chg="modSp">
        <pc:chgData name="Anirban Bhababhuti Panda" userId="S::hadesanirban666@iitkgp.ac.in::8f9e7cda-82b0-4811-81c4-76d8fc4ac79d" providerId="AD" clId="Web-{5F0E9B58-E2EB-46A6-8405-596DF163BBC0}" dt="2020-11-10T20:59:24.512" v="244" actId="1076"/>
        <pc:sldMkLst>
          <pc:docMk/>
          <pc:sldMk cId="923987357" sldId="270"/>
        </pc:sldMkLst>
        <pc:spChg chg="mod">
          <ac:chgData name="Anirban Bhababhuti Panda" userId="S::hadesanirban666@iitkgp.ac.in::8f9e7cda-82b0-4811-81c4-76d8fc4ac79d" providerId="AD" clId="Web-{5F0E9B58-E2EB-46A6-8405-596DF163BBC0}" dt="2020-11-10T20:59:24.512" v="244" actId="1076"/>
          <ac:spMkLst>
            <pc:docMk/>
            <pc:sldMk cId="923987357" sldId="270"/>
            <ac:spMk id="8" creationId="{404DE1EE-BFE6-497D-AC6A-27DA669A314A}"/>
          </ac:spMkLst>
        </pc:spChg>
      </pc:sldChg>
      <pc:sldChg chg="modSp">
        <pc:chgData name="Anirban Bhababhuti Panda" userId="S::hadesanirban666@iitkgp.ac.in::8f9e7cda-82b0-4811-81c4-76d8fc4ac79d" providerId="AD" clId="Web-{5F0E9B58-E2EB-46A6-8405-596DF163BBC0}" dt="2020-11-10T20:57:04.526" v="207" actId="20577"/>
        <pc:sldMkLst>
          <pc:docMk/>
          <pc:sldMk cId="1136176653" sldId="271"/>
        </pc:sldMkLst>
        <pc:spChg chg="mod">
          <ac:chgData name="Anirban Bhababhuti Panda" userId="S::hadesanirban666@iitkgp.ac.in::8f9e7cda-82b0-4811-81c4-76d8fc4ac79d" providerId="AD" clId="Web-{5F0E9B58-E2EB-46A6-8405-596DF163BBC0}" dt="2020-11-10T20:57:04.526" v="207" actId="20577"/>
          <ac:spMkLst>
            <pc:docMk/>
            <pc:sldMk cId="1136176653" sldId="271"/>
            <ac:spMk id="4" creationId="{214075E1-7180-428F-8CFB-2EB58B13D0F9}"/>
          </ac:spMkLst>
        </pc:spChg>
      </pc:sldChg>
      <pc:sldChg chg="modSp">
        <pc:chgData name="Anirban Bhababhuti Panda" userId="S::hadesanirban666@iitkgp.ac.in::8f9e7cda-82b0-4811-81c4-76d8fc4ac79d" providerId="AD" clId="Web-{5F0E9B58-E2EB-46A6-8405-596DF163BBC0}" dt="2020-11-10T20:57:48.855" v="221" actId="20577"/>
        <pc:sldMkLst>
          <pc:docMk/>
          <pc:sldMk cId="2531509007" sldId="272"/>
        </pc:sldMkLst>
        <pc:spChg chg="mod">
          <ac:chgData name="Anirban Bhababhuti Panda" userId="S::hadesanirban666@iitkgp.ac.in::8f9e7cda-82b0-4811-81c4-76d8fc4ac79d" providerId="AD" clId="Web-{5F0E9B58-E2EB-46A6-8405-596DF163BBC0}" dt="2020-11-10T20:57:48.855" v="221" actId="20577"/>
          <ac:spMkLst>
            <pc:docMk/>
            <pc:sldMk cId="2531509007" sldId="272"/>
            <ac:spMk id="4" creationId="{1600E125-2175-4092-B02B-983A54C89F07}"/>
          </ac:spMkLst>
        </pc:spChg>
      </pc:sldChg>
      <pc:sldChg chg="modSp">
        <pc:chgData name="Anirban Bhababhuti Panda" userId="S::hadesanirban666@iitkgp.ac.in::8f9e7cda-82b0-4811-81c4-76d8fc4ac79d" providerId="AD" clId="Web-{5F0E9B58-E2EB-46A6-8405-596DF163BBC0}" dt="2020-11-10T21:10:03.212" v="704" actId="20577"/>
        <pc:sldMkLst>
          <pc:docMk/>
          <pc:sldMk cId="501602883" sldId="273"/>
        </pc:sldMkLst>
        <pc:spChg chg="mod">
          <ac:chgData name="Anirban Bhababhuti Panda" userId="S::hadesanirban666@iitkgp.ac.in::8f9e7cda-82b0-4811-81c4-76d8fc4ac79d" providerId="AD" clId="Web-{5F0E9B58-E2EB-46A6-8405-596DF163BBC0}" dt="2020-11-10T21:10:03.212" v="704" actId="20577"/>
          <ac:spMkLst>
            <pc:docMk/>
            <pc:sldMk cId="501602883" sldId="273"/>
            <ac:spMk id="4" creationId="{97C29983-33C4-48B5-8441-CC41616A3D86}"/>
          </ac:spMkLst>
        </pc:spChg>
        <pc:spChg chg="mod">
          <ac:chgData name="Anirban Bhababhuti Panda" userId="S::hadesanirban666@iitkgp.ac.in::8f9e7cda-82b0-4811-81c4-76d8fc4ac79d" providerId="AD" clId="Web-{5F0E9B58-E2EB-46A6-8405-596DF163BBC0}" dt="2020-11-10T21:09:34.102" v="701" actId="1076"/>
          <ac:spMkLst>
            <pc:docMk/>
            <pc:sldMk cId="501602883" sldId="273"/>
            <ac:spMk id="8" creationId="{3640648C-A173-438A-9168-389EA6716266}"/>
          </ac:spMkLst>
        </pc:spChg>
        <pc:graphicFrameChg chg="mod modGraphic">
          <ac:chgData name="Anirban Bhababhuti Panda" userId="S::hadesanirban666@iitkgp.ac.in::8f9e7cda-82b0-4811-81c4-76d8fc4ac79d" providerId="AD" clId="Web-{5F0E9B58-E2EB-46A6-8405-596DF163BBC0}" dt="2020-11-10T21:08:46.976" v="688" actId="1076"/>
          <ac:graphicFrameMkLst>
            <pc:docMk/>
            <pc:sldMk cId="501602883" sldId="273"/>
            <ac:graphicFrameMk id="6" creationId="{7B2CC358-6DDF-429B-85A1-C9BF2AD064DA}"/>
          </ac:graphicFrameMkLst>
        </pc:graphicFrameChg>
      </pc:sldChg>
      <pc:sldChg chg="modSp">
        <pc:chgData name="Anirban Bhababhuti Panda" userId="S::hadesanirban666@iitkgp.ac.in::8f9e7cda-82b0-4811-81c4-76d8fc4ac79d" providerId="AD" clId="Web-{5F0E9B58-E2EB-46A6-8405-596DF163BBC0}" dt="2020-11-10T21:09:24.945" v="700" actId="1076"/>
        <pc:sldMkLst>
          <pc:docMk/>
          <pc:sldMk cId="305213928" sldId="274"/>
        </pc:sldMkLst>
        <pc:spChg chg="mod">
          <ac:chgData name="Anirban Bhababhuti Panda" userId="S::hadesanirban666@iitkgp.ac.in::8f9e7cda-82b0-4811-81c4-76d8fc4ac79d" providerId="AD" clId="Web-{5F0E9B58-E2EB-46A6-8405-596DF163BBC0}" dt="2020-11-10T21:09:24.945" v="700" actId="1076"/>
          <ac:spMkLst>
            <pc:docMk/>
            <pc:sldMk cId="305213928" sldId="274"/>
            <ac:spMk id="6" creationId="{06E01346-DBA0-4E5A-9711-DBEDB5A625C8}"/>
          </ac:spMkLst>
        </pc:spChg>
        <pc:graphicFrameChg chg="mod modGraphic">
          <ac:chgData name="Anirban Bhababhuti Panda" userId="S::hadesanirban666@iitkgp.ac.in::8f9e7cda-82b0-4811-81c4-76d8fc4ac79d" providerId="AD" clId="Web-{5F0E9B58-E2EB-46A6-8405-596DF163BBC0}" dt="2020-11-10T21:09:19.445" v="699" actId="1076"/>
          <ac:graphicFrameMkLst>
            <pc:docMk/>
            <pc:sldMk cId="305213928" sldId="274"/>
            <ac:graphicFrameMk id="8" creationId="{19C3C20E-FA13-493B-ADC9-FEEA2AE54792}"/>
          </ac:graphicFrameMkLst>
        </pc:graphicFrameChg>
      </pc:sldChg>
      <pc:sldChg chg="modSp">
        <pc:chgData name="Anirban Bhababhuti Panda" userId="S::hadesanirban666@iitkgp.ac.in::8f9e7cda-82b0-4811-81c4-76d8fc4ac79d" providerId="AD" clId="Web-{5F0E9B58-E2EB-46A6-8405-596DF163BBC0}" dt="2020-11-10T20:52:18.505" v="131" actId="1076"/>
        <pc:sldMkLst>
          <pc:docMk/>
          <pc:sldMk cId="2537315735" sldId="275"/>
        </pc:sldMkLst>
        <pc:spChg chg="mod">
          <ac:chgData name="Anirban Bhababhuti Panda" userId="S::hadesanirban666@iitkgp.ac.in::8f9e7cda-82b0-4811-81c4-76d8fc4ac79d" providerId="AD" clId="Web-{5F0E9B58-E2EB-46A6-8405-596DF163BBC0}" dt="2020-11-10T20:52:18.505" v="131" actId="1076"/>
          <ac:spMkLst>
            <pc:docMk/>
            <pc:sldMk cId="2537315735" sldId="275"/>
            <ac:spMk id="6" creationId="{54807780-02A7-4BA8-BE19-94B0288322A0}"/>
          </ac:spMkLst>
        </pc:spChg>
      </pc:sldChg>
      <pc:sldChg chg="addSp delSp modSp">
        <pc:chgData name="Anirban Bhababhuti Panda" userId="S::hadesanirban666@iitkgp.ac.in::8f9e7cda-82b0-4811-81c4-76d8fc4ac79d" providerId="AD" clId="Web-{5F0E9B58-E2EB-46A6-8405-596DF163BBC0}" dt="2020-11-10T21:03:19.845" v="295" actId="1076"/>
        <pc:sldMkLst>
          <pc:docMk/>
          <pc:sldMk cId="4143705577" sldId="276"/>
        </pc:sldMkLst>
        <pc:spChg chg="add del">
          <ac:chgData name="Anirban Bhababhuti Panda" userId="S::hadesanirban666@iitkgp.ac.in::8f9e7cda-82b0-4811-81c4-76d8fc4ac79d" providerId="AD" clId="Web-{5F0E9B58-E2EB-46A6-8405-596DF163BBC0}" dt="2020-11-10T20:47:42.141" v="83"/>
          <ac:spMkLst>
            <pc:docMk/>
            <pc:sldMk cId="4143705577" sldId="276"/>
            <ac:spMk id="2" creationId="{766FC5BB-73DE-4634-80D2-CDF6D2C9CA4F}"/>
          </ac:spMkLst>
        </pc:spChg>
        <pc:spChg chg="mod">
          <ac:chgData name="Anirban Bhababhuti Panda" userId="S::hadesanirban666@iitkgp.ac.in::8f9e7cda-82b0-4811-81c4-76d8fc4ac79d" providerId="AD" clId="Web-{5F0E9B58-E2EB-46A6-8405-596DF163BBC0}" dt="2020-11-10T21:03:19.845" v="295" actId="1076"/>
          <ac:spMkLst>
            <pc:docMk/>
            <pc:sldMk cId="4143705577" sldId="276"/>
            <ac:spMk id="3" creationId="{25877887-31AC-4B38-B34D-2618B2899544}"/>
          </ac:spMkLst>
        </pc:spChg>
        <pc:spChg chg="mod">
          <ac:chgData name="Anirban Bhababhuti Panda" userId="S::hadesanirban666@iitkgp.ac.in::8f9e7cda-82b0-4811-81c4-76d8fc4ac79d" providerId="AD" clId="Web-{5F0E9B58-E2EB-46A6-8405-596DF163BBC0}" dt="2020-11-10T20:50:12.487" v="102" actId="1076"/>
          <ac:spMkLst>
            <pc:docMk/>
            <pc:sldMk cId="4143705577" sldId="276"/>
            <ac:spMk id="5" creationId="{164CBD93-2553-4172-895C-D25C34AB853A}"/>
          </ac:spMkLst>
        </pc:spChg>
        <pc:spChg chg="mod">
          <ac:chgData name="Anirban Bhababhuti Panda" userId="S::hadesanirban666@iitkgp.ac.in::8f9e7cda-82b0-4811-81c4-76d8fc4ac79d" providerId="AD" clId="Web-{5F0E9B58-E2EB-46A6-8405-596DF163BBC0}" dt="2020-11-10T20:50:06.565" v="101" actId="1076"/>
          <ac:spMkLst>
            <pc:docMk/>
            <pc:sldMk cId="4143705577" sldId="276"/>
            <ac:spMk id="6" creationId="{E66111C0-D65F-4684-9825-BA4DA065A39A}"/>
          </ac:spMkLst>
        </pc:spChg>
        <pc:spChg chg="mod">
          <ac:chgData name="Anirban Bhababhuti Panda" userId="S::hadesanirban666@iitkgp.ac.in::8f9e7cda-82b0-4811-81c4-76d8fc4ac79d" providerId="AD" clId="Web-{5F0E9B58-E2EB-46A6-8405-596DF163BBC0}" dt="2020-11-10T20:37:26.364" v="13" actId="20577"/>
          <ac:spMkLst>
            <pc:docMk/>
            <pc:sldMk cId="4143705577" sldId="276"/>
            <ac:spMk id="7" creationId="{33220705-C5BB-4780-9E3C-E0CB04B076F3}"/>
          </ac:spMkLst>
        </pc:spChg>
        <pc:spChg chg="mod">
          <ac:chgData name="Anirban Bhababhuti Panda" userId="S::hadesanirban666@iitkgp.ac.in::8f9e7cda-82b0-4811-81c4-76d8fc4ac79d" providerId="AD" clId="Web-{5F0E9B58-E2EB-46A6-8405-596DF163BBC0}" dt="2020-11-10T20:35:50.956" v="2" actId="20577"/>
          <ac:spMkLst>
            <pc:docMk/>
            <pc:sldMk cId="4143705577" sldId="276"/>
            <ac:spMk id="8" creationId="{6B2FD23A-B167-45C3-BEFB-78CA904B45E7}"/>
          </ac:spMkLst>
        </pc:spChg>
        <pc:spChg chg="mod">
          <ac:chgData name="Anirban Bhababhuti Panda" userId="S::hadesanirban666@iitkgp.ac.in::8f9e7cda-82b0-4811-81c4-76d8fc4ac79d" providerId="AD" clId="Web-{5F0E9B58-E2EB-46A6-8405-596DF163BBC0}" dt="2020-11-10T20:47:32.031" v="81" actId="14100"/>
          <ac:spMkLst>
            <pc:docMk/>
            <pc:sldMk cId="4143705577" sldId="276"/>
            <ac:spMk id="9" creationId="{DEC9DD44-5B9A-491A-8EAA-39C134D971D6}"/>
          </ac:spMkLst>
        </pc:spChg>
        <pc:spChg chg="add mod ord">
          <ac:chgData name="Anirban Bhababhuti Panda" userId="S::hadesanirban666@iitkgp.ac.in::8f9e7cda-82b0-4811-81c4-76d8fc4ac79d" providerId="AD" clId="Web-{5F0E9B58-E2EB-46A6-8405-596DF163BBC0}" dt="2020-11-10T20:49:48.690" v="98"/>
          <ac:spMkLst>
            <pc:docMk/>
            <pc:sldMk cId="4143705577" sldId="276"/>
            <ac:spMk id="11" creationId="{2D98FE10-46AF-46A1-8F68-B382A08E2492}"/>
          </ac:spMkLst>
        </pc:spChg>
        <pc:spChg chg="del">
          <ac:chgData name="Anirban Bhababhuti Panda" userId="S::hadesanirban666@iitkgp.ac.in::8f9e7cda-82b0-4811-81c4-76d8fc4ac79d" providerId="AD" clId="Web-{5F0E9B58-E2EB-46A6-8405-596DF163BBC0}" dt="2020-11-10T20:47:55.813" v="87"/>
          <ac:spMkLst>
            <pc:docMk/>
            <pc:sldMk cId="4143705577" sldId="276"/>
            <ac:spMk id="16" creationId="{F7937045-43C9-45DC-8844-35441EF15C23}"/>
          </ac:spMkLst>
        </pc:spChg>
      </pc:sldChg>
      <pc:sldChg chg="modSp">
        <pc:chgData name="Anirban Bhababhuti Panda" userId="S::hadesanirban666@iitkgp.ac.in::8f9e7cda-82b0-4811-81c4-76d8fc4ac79d" providerId="AD" clId="Web-{5F0E9B58-E2EB-46A6-8405-596DF163BBC0}" dt="2020-11-10T20:50:53.535" v="104" actId="20577"/>
        <pc:sldMkLst>
          <pc:docMk/>
          <pc:sldMk cId="0" sldId="277"/>
        </pc:sldMkLst>
        <pc:spChg chg="mod">
          <ac:chgData name="Anirban Bhababhuti Panda" userId="S::hadesanirban666@iitkgp.ac.in::8f9e7cda-82b0-4811-81c4-76d8fc4ac79d" providerId="AD" clId="Web-{5F0E9B58-E2EB-46A6-8405-596DF163BBC0}" dt="2020-11-10T20:50:53.535" v="104" actId="20577"/>
          <ac:spMkLst>
            <pc:docMk/>
            <pc:sldMk cId="0" sldId="277"/>
            <ac:spMk id="130" creationId="{00000000-0000-0000-0000-000000000000}"/>
          </ac:spMkLst>
        </pc:spChg>
      </pc:sldChg>
      <pc:sldChg chg="modSp">
        <pc:chgData name="Anirban Bhababhuti Panda" userId="S::hadesanirban666@iitkgp.ac.in::8f9e7cda-82b0-4811-81c4-76d8fc4ac79d" providerId="AD" clId="Web-{5F0E9B58-E2EB-46A6-8405-596DF163BBC0}" dt="2020-11-10T20:38:21.443" v="20" actId="20577"/>
        <pc:sldMkLst>
          <pc:docMk/>
          <pc:sldMk cId="3604085489" sldId="282"/>
        </pc:sldMkLst>
        <pc:spChg chg="mod">
          <ac:chgData name="Anirban Bhababhuti Panda" userId="S::hadesanirban666@iitkgp.ac.in::8f9e7cda-82b0-4811-81c4-76d8fc4ac79d" providerId="AD" clId="Web-{5F0E9B58-E2EB-46A6-8405-596DF163BBC0}" dt="2020-11-10T20:38:21.443" v="20" actId="20577"/>
          <ac:spMkLst>
            <pc:docMk/>
            <pc:sldMk cId="3604085489" sldId="282"/>
            <ac:spMk id="4" creationId="{CDF8BF7A-433C-4764-9131-24452B004850}"/>
          </ac:spMkLst>
        </pc:spChg>
      </pc:sldChg>
    </pc:docChg>
  </pc:docChgLst>
  <pc:docChgLst>
    <pc:chgData name="Tanishq Kishnani" userId="S::tanishqk@iitkgp.ac.in::0512aae9-375e-4932-b5b7-f707cce49e7e" providerId="AD" clId="Web-{F87D9643-7088-4352-B13E-962451E71970}"/>
    <pc:docChg chg="addSld modSld sldOrd">
      <pc:chgData name="Tanishq Kishnani" userId="S::tanishqk@iitkgp.ac.in::0512aae9-375e-4932-b5b7-f707cce49e7e" providerId="AD" clId="Web-{F87D9643-7088-4352-B13E-962451E71970}" dt="2020-11-05T06:30:23.787" v="70" actId="1076"/>
      <pc:docMkLst>
        <pc:docMk/>
      </pc:docMkLst>
      <pc:sldChg chg="modSp">
        <pc:chgData name="Tanishq Kishnani" userId="S::tanishqk@iitkgp.ac.in::0512aae9-375e-4932-b5b7-f707cce49e7e" providerId="AD" clId="Web-{F87D9643-7088-4352-B13E-962451E71970}" dt="2020-11-05T06:30:23.787" v="70" actId="1076"/>
        <pc:sldMkLst>
          <pc:docMk/>
          <pc:sldMk cId="0" sldId="260"/>
        </pc:sldMkLst>
        <pc:spChg chg="mod">
          <ac:chgData name="Tanishq Kishnani" userId="S::tanishqk@iitkgp.ac.in::0512aae9-375e-4932-b5b7-f707cce49e7e" providerId="AD" clId="Web-{F87D9643-7088-4352-B13E-962451E71970}" dt="2020-11-05T06:30:23.787" v="70" actId="1076"/>
          <ac:spMkLst>
            <pc:docMk/>
            <pc:sldMk cId="0" sldId="260"/>
            <ac:spMk id="111" creationId="{00000000-0000-0000-0000-000000000000}"/>
          </ac:spMkLst>
        </pc:spChg>
      </pc:sldChg>
      <pc:sldChg chg="ord">
        <pc:chgData name="Tanishq Kishnani" userId="S::tanishqk@iitkgp.ac.in::0512aae9-375e-4932-b5b7-f707cce49e7e" providerId="AD" clId="Web-{F87D9643-7088-4352-B13E-962451E71970}" dt="2020-11-05T06:26:05.202" v="7"/>
        <pc:sldMkLst>
          <pc:docMk/>
          <pc:sldMk cId="0" sldId="277"/>
        </pc:sldMkLst>
      </pc:sldChg>
      <pc:sldChg chg="ord">
        <pc:chgData name="Tanishq Kishnani" userId="S::tanishqk@iitkgp.ac.in::0512aae9-375e-4932-b5b7-f707cce49e7e" providerId="AD" clId="Web-{F87D9643-7088-4352-B13E-962451E71970}" dt="2020-11-05T06:26:05.202" v="8"/>
        <pc:sldMkLst>
          <pc:docMk/>
          <pc:sldMk cId="1584666421" sldId="280"/>
        </pc:sldMkLst>
      </pc:sldChg>
      <pc:sldChg chg="addSp modSp new ord">
        <pc:chgData name="Tanishq Kishnani" userId="S::tanishqk@iitkgp.ac.in::0512aae9-375e-4932-b5b7-f707cce49e7e" providerId="AD" clId="Web-{F87D9643-7088-4352-B13E-962451E71970}" dt="2020-11-05T06:25:22.904" v="6" actId="14100"/>
        <pc:sldMkLst>
          <pc:docMk/>
          <pc:sldMk cId="2573776445" sldId="283"/>
        </pc:sldMkLst>
        <pc:picChg chg="add mod">
          <ac:chgData name="Tanishq Kishnani" userId="S::tanishqk@iitkgp.ac.in::0512aae9-375e-4932-b5b7-f707cce49e7e" providerId="AD" clId="Web-{F87D9643-7088-4352-B13E-962451E71970}" dt="2020-11-05T06:25:22.904" v="6" actId="14100"/>
          <ac:picMkLst>
            <pc:docMk/>
            <pc:sldMk cId="2573776445" sldId="283"/>
            <ac:picMk id="3" creationId="{EC11B447-A36F-4605-A647-E2517FC8AA3A}"/>
          </ac:picMkLst>
        </pc:picChg>
      </pc:sldChg>
      <pc:sldChg chg="addSp modSp new">
        <pc:chgData name="Tanishq Kishnani" userId="S::tanishqk@iitkgp.ac.in::0512aae9-375e-4932-b5b7-f707cce49e7e" providerId="AD" clId="Web-{F87D9643-7088-4352-B13E-962451E71970}" dt="2020-11-05T06:29:34.270" v="66" actId="20577"/>
        <pc:sldMkLst>
          <pc:docMk/>
          <pc:sldMk cId="185310956" sldId="284"/>
        </pc:sldMkLst>
        <pc:spChg chg="add mod">
          <ac:chgData name="Tanishq Kishnani" userId="S::tanishqk@iitkgp.ac.in::0512aae9-375e-4932-b5b7-f707cce49e7e" providerId="AD" clId="Web-{F87D9643-7088-4352-B13E-962451E71970}" dt="2020-11-05T06:29:34.270" v="66" actId="20577"/>
          <ac:spMkLst>
            <pc:docMk/>
            <pc:sldMk cId="185310956" sldId="284"/>
            <ac:spMk id="5" creationId="{4E9DCA8C-DAB1-43A4-A8BB-D2F9530A95D0}"/>
          </ac:spMkLst>
        </pc:spChg>
      </pc:sldChg>
    </pc:docChg>
  </pc:docChgLst>
  <pc:docChgLst>
    <pc:chgData name="Kasis Lundia" userId="S::kasis.lundia17@iitkgp.ac.in::d2db3cbc-c205-4844-bcc8-121ae5cd8c3f" providerId="AD" clId="Web-{03C6A13E-C7FA-4C95-BFE5-A210E4B3A163}"/>
    <pc:docChg chg="modSld">
      <pc:chgData name="Kasis Lundia" userId="S::kasis.lundia17@iitkgp.ac.in::d2db3cbc-c205-4844-bcc8-121ae5cd8c3f" providerId="AD" clId="Web-{03C6A13E-C7FA-4C95-BFE5-A210E4B3A163}" dt="2020-11-05T07:19:49.528" v="172" actId="20577"/>
      <pc:docMkLst>
        <pc:docMk/>
      </pc:docMkLst>
      <pc:sldChg chg="modSp">
        <pc:chgData name="Kasis Lundia" userId="S::kasis.lundia17@iitkgp.ac.in::d2db3cbc-c205-4844-bcc8-121ae5cd8c3f" providerId="AD" clId="Web-{03C6A13E-C7FA-4C95-BFE5-A210E4B3A163}" dt="2020-11-05T07:17:26.993" v="132" actId="20577"/>
        <pc:sldMkLst>
          <pc:docMk/>
          <pc:sldMk cId="0" sldId="262"/>
        </pc:sldMkLst>
        <pc:spChg chg="mod">
          <ac:chgData name="Kasis Lundia" userId="S::kasis.lundia17@iitkgp.ac.in::d2db3cbc-c205-4844-bcc8-121ae5cd8c3f" providerId="AD" clId="Web-{03C6A13E-C7FA-4C95-BFE5-A210E4B3A163}" dt="2020-11-05T07:17:26.993" v="132" actId="20577"/>
          <ac:spMkLst>
            <pc:docMk/>
            <pc:sldMk cId="0" sldId="262"/>
            <ac:spMk id="116" creationId="{00000000-0000-0000-0000-000000000000}"/>
          </ac:spMkLst>
        </pc:spChg>
      </pc:sldChg>
      <pc:sldChg chg="modSp">
        <pc:chgData name="Kasis Lundia" userId="S::kasis.lundia17@iitkgp.ac.in::d2db3cbc-c205-4844-bcc8-121ae5cd8c3f" providerId="AD" clId="Web-{03C6A13E-C7FA-4C95-BFE5-A210E4B3A163}" dt="2020-11-05T06:46:18.830" v="63" actId="20577"/>
        <pc:sldMkLst>
          <pc:docMk/>
          <pc:sldMk cId="0" sldId="263"/>
        </pc:sldMkLst>
        <pc:spChg chg="mod">
          <ac:chgData name="Kasis Lundia" userId="S::kasis.lundia17@iitkgp.ac.in::d2db3cbc-c205-4844-bcc8-121ae5cd8c3f" providerId="AD" clId="Web-{03C6A13E-C7FA-4C95-BFE5-A210E4B3A163}" dt="2020-11-05T06:44:58.765" v="62" actId="20577"/>
          <ac:spMkLst>
            <pc:docMk/>
            <pc:sldMk cId="0" sldId="263"/>
            <ac:spMk id="74" creationId="{00000000-0000-0000-0000-000000000000}"/>
          </ac:spMkLst>
        </pc:spChg>
        <pc:spChg chg="mod">
          <ac:chgData name="Kasis Lundia" userId="S::kasis.lundia17@iitkgp.ac.in::d2db3cbc-c205-4844-bcc8-121ae5cd8c3f" providerId="AD" clId="Web-{03C6A13E-C7FA-4C95-BFE5-A210E4B3A163}" dt="2020-11-05T06:44:14.889" v="49" actId="20577"/>
          <ac:spMkLst>
            <pc:docMk/>
            <pc:sldMk cId="0" sldId="263"/>
            <ac:spMk id="76" creationId="{00000000-0000-0000-0000-000000000000}"/>
          </ac:spMkLst>
        </pc:spChg>
        <pc:spChg chg="mod">
          <ac:chgData name="Kasis Lundia" userId="S::kasis.lundia17@iitkgp.ac.in::d2db3cbc-c205-4844-bcc8-121ae5cd8c3f" providerId="AD" clId="Web-{03C6A13E-C7FA-4C95-BFE5-A210E4B3A163}" dt="2020-11-05T06:46:18.830" v="63" actId="20577"/>
          <ac:spMkLst>
            <pc:docMk/>
            <pc:sldMk cId="0" sldId="263"/>
            <ac:spMk id="81" creationId="{00000000-0000-0000-0000-000000000000}"/>
          </ac:spMkLst>
        </pc:spChg>
      </pc:sldChg>
      <pc:sldChg chg="modSp">
        <pc:chgData name="Kasis Lundia" userId="S::kasis.lundia17@iitkgp.ac.in::d2db3cbc-c205-4844-bcc8-121ae5cd8c3f" providerId="AD" clId="Web-{03C6A13E-C7FA-4C95-BFE5-A210E4B3A163}" dt="2020-11-05T06:55:06.497" v="75" actId="20577"/>
        <pc:sldMkLst>
          <pc:docMk/>
          <pc:sldMk cId="0" sldId="264"/>
        </pc:sldMkLst>
        <pc:spChg chg="mod">
          <ac:chgData name="Kasis Lundia" userId="S::kasis.lundia17@iitkgp.ac.in::d2db3cbc-c205-4844-bcc8-121ae5cd8c3f" providerId="AD" clId="Web-{03C6A13E-C7FA-4C95-BFE5-A210E4B3A163}" dt="2020-11-05T06:55:06.497" v="75" actId="20577"/>
          <ac:spMkLst>
            <pc:docMk/>
            <pc:sldMk cId="0" sldId="264"/>
            <ac:spMk id="90" creationId="{00000000-0000-0000-0000-000000000000}"/>
          </ac:spMkLst>
        </pc:spChg>
      </pc:sldChg>
      <pc:sldChg chg="addSp modSp">
        <pc:chgData name="Kasis Lundia" userId="S::kasis.lundia17@iitkgp.ac.in::d2db3cbc-c205-4844-bcc8-121ae5cd8c3f" providerId="AD" clId="Web-{03C6A13E-C7FA-4C95-BFE5-A210E4B3A163}" dt="2020-11-05T07:18:54.855" v="171" actId="20577"/>
        <pc:sldMkLst>
          <pc:docMk/>
          <pc:sldMk cId="4274921182" sldId="269"/>
        </pc:sldMkLst>
        <pc:spChg chg="add mod">
          <ac:chgData name="Kasis Lundia" userId="S::kasis.lundia17@iitkgp.ac.in::d2db3cbc-c205-4844-bcc8-121ae5cd8c3f" providerId="AD" clId="Web-{03C6A13E-C7FA-4C95-BFE5-A210E4B3A163}" dt="2020-11-05T07:18:54.855" v="171" actId="20577"/>
          <ac:spMkLst>
            <pc:docMk/>
            <pc:sldMk cId="4274921182" sldId="269"/>
            <ac:spMk id="2" creationId="{656BF577-CCD1-4732-AFF2-E23AA74A4630}"/>
          </ac:spMkLst>
        </pc:spChg>
        <pc:spChg chg="mod">
          <ac:chgData name="Kasis Lundia" userId="S::kasis.lundia17@iitkgp.ac.in::d2db3cbc-c205-4844-bcc8-121ae5cd8c3f" providerId="AD" clId="Web-{03C6A13E-C7FA-4C95-BFE5-A210E4B3A163}" dt="2020-11-05T07:18:06.338" v="143" actId="1076"/>
          <ac:spMkLst>
            <pc:docMk/>
            <pc:sldMk cId="4274921182" sldId="269"/>
            <ac:spMk id="6" creationId="{59C3633C-9E95-4ADC-85A0-4799EDC72620}"/>
          </ac:spMkLst>
        </pc:spChg>
      </pc:sldChg>
      <pc:sldChg chg="modSp">
        <pc:chgData name="Kasis Lundia" userId="S::kasis.lundia17@iitkgp.ac.in::d2db3cbc-c205-4844-bcc8-121ae5cd8c3f" providerId="AD" clId="Web-{03C6A13E-C7FA-4C95-BFE5-A210E4B3A163}" dt="2020-11-05T07:19:49.528" v="172" actId="20577"/>
        <pc:sldMkLst>
          <pc:docMk/>
          <pc:sldMk cId="923987357" sldId="270"/>
        </pc:sldMkLst>
        <pc:spChg chg="mod">
          <ac:chgData name="Kasis Lundia" userId="S::kasis.lundia17@iitkgp.ac.in::d2db3cbc-c205-4844-bcc8-121ae5cd8c3f" providerId="AD" clId="Web-{03C6A13E-C7FA-4C95-BFE5-A210E4B3A163}" dt="2020-11-05T07:19:49.528" v="172" actId="20577"/>
          <ac:spMkLst>
            <pc:docMk/>
            <pc:sldMk cId="923987357" sldId="270"/>
            <ac:spMk id="8" creationId="{404DE1EE-BFE6-497D-AC6A-27DA669A314A}"/>
          </ac:spMkLst>
        </pc:spChg>
        <pc:spChg chg="mod">
          <ac:chgData name="Kasis Lundia" userId="S::kasis.lundia17@iitkgp.ac.in::d2db3cbc-c205-4844-bcc8-121ae5cd8c3f" providerId="AD" clId="Web-{03C6A13E-C7FA-4C95-BFE5-A210E4B3A163}" dt="2020-11-05T06:46:28.408" v="68" actId="20577"/>
          <ac:spMkLst>
            <pc:docMk/>
            <pc:sldMk cId="923987357" sldId="270"/>
            <ac:spMk id="9" creationId="{1A4D7543-447A-4E0E-8840-40734E49819F}"/>
          </ac:spMkLst>
        </pc:spChg>
      </pc:sldChg>
      <pc:sldChg chg="addSp delSp modSp">
        <pc:chgData name="Kasis Lundia" userId="S::kasis.lundia17@iitkgp.ac.in::d2db3cbc-c205-4844-bcc8-121ae5cd8c3f" providerId="AD" clId="Web-{03C6A13E-C7FA-4C95-BFE5-A210E4B3A163}" dt="2020-11-05T07:06:04.917" v="120" actId="1076"/>
        <pc:sldMkLst>
          <pc:docMk/>
          <pc:sldMk cId="185310956" sldId="284"/>
        </pc:sldMkLst>
        <pc:spChg chg="add mod">
          <ac:chgData name="Kasis Lundia" userId="S::kasis.lundia17@iitkgp.ac.in::d2db3cbc-c205-4844-bcc8-121ae5cd8c3f" providerId="AD" clId="Web-{03C6A13E-C7FA-4C95-BFE5-A210E4B3A163}" dt="2020-11-05T06:42:00.715" v="42" actId="20577"/>
          <ac:spMkLst>
            <pc:docMk/>
            <pc:sldMk cId="185310956" sldId="284"/>
            <ac:spMk id="2" creationId="{D35408A6-6DFF-48DE-ACC3-8BB3EA579D3C}"/>
          </ac:spMkLst>
        </pc:spChg>
        <pc:spChg chg="mod">
          <ac:chgData name="Kasis Lundia" userId="S::kasis.lundia17@iitkgp.ac.in::d2db3cbc-c205-4844-bcc8-121ae5cd8c3f" providerId="AD" clId="Web-{03C6A13E-C7FA-4C95-BFE5-A210E4B3A163}" dt="2020-11-05T07:05:48.245" v="119" actId="1076"/>
          <ac:spMkLst>
            <pc:docMk/>
            <pc:sldMk cId="185310956" sldId="284"/>
            <ac:spMk id="3" creationId="{6D33A17F-7F89-412C-AD01-A2C6A6FE81EA}"/>
          </ac:spMkLst>
        </pc:spChg>
        <pc:spChg chg="add del">
          <ac:chgData name="Kasis Lundia" userId="S::kasis.lundia17@iitkgp.ac.in::d2db3cbc-c205-4844-bcc8-121ae5cd8c3f" providerId="AD" clId="Web-{03C6A13E-C7FA-4C95-BFE5-A210E4B3A163}" dt="2020-11-05T06:41:10.573" v="5"/>
          <ac:spMkLst>
            <pc:docMk/>
            <pc:sldMk cId="185310956" sldId="284"/>
            <ac:spMk id="3" creationId="{782E960F-FAAD-45E9-B859-6F8470B70053}"/>
          </ac:spMkLst>
        </pc:spChg>
        <pc:spChg chg="add del mod">
          <ac:chgData name="Kasis Lundia" userId="S::kasis.lundia17@iitkgp.ac.in::d2db3cbc-c205-4844-bcc8-121ae5cd8c3f" providerId="AD" clId="Web-{03C6A13E-C7FA-4C95-BFE5-A210E4B3A163}" dt="2020-11-05T06:56:32.530" v="94"/>
          <ac:spMkLst>
            <pc:docMk/>
            <pc:sldMk cId="185310956" sldId="284"/>
            <ac:spMk id="4" creationId="{A1660A46-B376-4048-8253-E4C88F02C9A2}"/>
          </ac:spMkLst>
        </pc:spChg>
        <pc:spChg chg="mod">
          <ac:chgData name="Kasis Lundia" userId="S::kasis.lundia17@iitkgp.ac.in::d2db3cbc-c205-4844-bcc8-121ae5cd8c3f" providerId="AD" clId="Web-{03C6A13E-C7FA-4C95-BFE5-A210E4B3A163}" dt="2020-11-05T07:06:04.917" v="120" actId="1076"/>
          <ac:spMkLst>
            <pc:docMk/>
            <pc:sldMk cId="185310956" sldId="284"/>
            <ac:spMk id="5" creationId="{4E9DCA8C-DAB1-43A4-A8BB-D2F9530A95D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FBB32-5313-40F3-910B-E8968840D9BB}" type="datetimeFigureOut">
              <a:rPr lang="en-MT" smtClean="0"/>
              <a:t>11/10/2020</a:t>
            </a:fld>
            <a:endParaRPr lang="en-M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A0306-B9B2-4E69-B787-524A0CF8E3D7}" type="slidenum">
              <a:rPr lang="en-MT" smtClean="0"/>
              <a:t>‹#›</a:t>
            </a:fld>
            <a:endParaRPr lang="en-MT"/>
          </a:p>
        </p:txBody>
      </p:sp>
    </p:spTree>
    <p:extLst>
      <p:ext uri="{BB962C8B-B14F-4D97-AF65-F5344CB8AC3E}">
        <p14:creationId xmlns:p14="http://schemas.microsoft.com/office/powerpoint/2010/main" val="90211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69bc6a87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69bc6a87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 sz="1200" b="1">
                <a:solidFill>
                  <a:srgbClr val="212529"/>
                </a:solidFill>
                <a:highlight>
                  <a:srgbClr val="FFFFFF"/>
                </a:highlight>
                <a:latin typeface="Roboto"/>
                <a:ea typeface="Roboto"/>
                <a:cs typeface="Roboto"/>
                <a:sym typeface="Roboto"/>
              </a:rPr>
              <a:t>Micro Finance Company –</a:t>
            </a:r>
            <a:endParaRPr sz="1200" b="1">
              <a:solidFill>
                <a:srgbClr val="212529"/>
              </a:solidFill>
              <a:highlight>
                <a:srgbClr val="FFFFFF"/>
              </a:highlight>
              <a:latin typeface="Roboto"/>
              <a:ea typeface="Roboto"/>
              <a:cs typeface="Roboto"/>
              <a:sym typeface="Roboto"/>
            </a:endParaRPr>
          </a:p>
          <a:p>
            <a:pPr marL="0" lvl="0" indent="0" algn="just" rtl="0">
              <a:lnSpc>
                <a:spcPct val="175000"/>
              </a:lnSpc>
              <a:spcBef>
                <a:spcPts val="200"/>
              </a:spcBef>
              <a:spcAft>
                <a:spcPts val="0"/>
              </a:spcAft>
              <a:buClr>
                <a:schemeClr val="dk1"/>
              </a:buClr>
              <a:buSzPts val="1100"/>
              <a:buFont typeface="Arial"/>
              <a:buNone/>
            </a:pPr>
            <a:r>
              <a:rPr lang="en" sz="1200">
                <a:solidFill>
                  <a:srgbClr val="212529"/>
                </a:solidFill>
                <a:highlight>
                  <a:srgbClr val="FFFFFF"/>
                </a:highlight>
                <a:latin typeface="Roboto"/>
                <a:ea typeface="Roboto"/>
                <a:cs typeface="Roboto"/>
                <a:sym typeface="Roboto"/>
              </a:rPr>
              <a:t>Micro Finance Companies in NBFC, are the companies that perform the functions as similar to Banks. Loans are offered by the Micro Finance companies to various small businesses that do not have access to the formal banking channels and are not eligible for availing loans. MFI shall qualify the following criteria –</a:t>
            </a:r>
            <a:endParaRPr sz="1200">
              <a:solidFill>
                <a:srgbClr val="212529"/>
              </a:solidFill>
              <a:highlight>
                <a:srgbClr val="FFFFFF"/>
              </a:highlight>
              <a:latin typeface="Roboto"/>
              <a:ea typeface="Roboto"/>
              <a:cs typeface="Roboto"/>
              <a:sym typeface="Roboto"/>
            </a:endParaRPr>
          </a:p>
          <a:p>
            <a:pPr marL="457200" marR="215900" lvl="0" indent="-228600" algn="l" rtl="0">
              <a:lnSpc>
                <a:spcPct val="175000"/>
              </a:lnSpc>
              <a:spcBef>
                <a:spcPts val="1200"/>
              </a:spcBef>
              <a:spcAft>
                <a:spcPts val="0"/>
              </a:spcAft>
              <a:buClr>
                <a:srgbClr val="212529"/>
              </a:buClr>
              <a:buSzPts val="1200"/>
              <a:buFont typeface="Roboto"/>
              <a:buNone/>
            </a:pPr>
            <a:r>
              <a:rPr lang="en" sz="1200">
                <a:solidFill>
                  <a:srgbClr val="212529"/>
                </a:solidFill>
                <a:highlight>
                  <a:srgbClr val="FFFFFF"/>
                </a:highlight>
                <a:latin typeface="Roboto"/>
                <a:ea typeface="Roboto"/>
                <a:cs typeface="Roboto"/>
                <a:sym typeface="Roboto"/>
              </a:rPr>
              <a:t>85% of qualifying assets is to be maintained all the time</a:t>
            </a:r>
            <a:endParaRPr sz="1200">
              <a:solidFill>
                <a:srgbClr val="212529"/>
              </a:solidFill>
              <a:highlight>
                <a:srgbClr val="FFFFFF"/>
              </a:highlight>
              <a:latin typeface="Roboto"/>
              <a:ea typeface="Roboto"/>
              <a:cs typeface="Roboto"/>
              <a:sym typeface="Roboto"/>
            </a:endParaRPr>
          </a:p>
          <a:p>
            <a:pPr marL="457200" marR="215900" lvl="0" indent="-228600" algn="l" rtl="0">
              <a:lnSpc>
                <a:spcPct val="175000"/>
              </a:lnSpc>
              <a:spcBef>
                <a:spcPts val="0"/>
              </a:spcBef>
              <a:spcAft>
                <a:spcPts val="0"/>
              </a:spcAft>
              <a:buClr>
                <a:srgbClr val="212529"/>
              </a:buClr>
              <a:buSzPts val="1200"/>
              <a:buFont typeface="Roboto"/>
              <a:buNone/>
            </a:pPr>
            <a:r>
              <a:rPr lang="en" sz="1200">
                <a:solidFill>
                  <a:srgbClr val="212529"/>
                </a:solidFill>
                <a:highlight>
                  <a:srgbClr val="FFFFFF"/>
                </a:highlight>
                <a:latin typeface="Roboto"/>
                <a:ea typeface="Roboto"/>
                <a:cs typeface="Roboto"/>
                <a:sym typeface="Roboto"/>
              </a:rPr>
              <a:t>The loan disbursed by the Micro Finance Company to a borrower having annual income–</a:t>
            </a:r>
            <a:endParaRPr sz="1200">
              <a:solidFill>
                <a:srgbClr val="212529"/>
              </a:solidFill>
              <a:highlight>
                <a:srgbClr val="FFFFFF"/>
              </a:highlight>
              <a:latin typeface="Roboto"/>
              <a:ea typeface="Roboto"/>
              <a:cs typeface="Roboto"/>
              <a:sym typeface="Roboto"/>
            </a:endParaRPr>
          </a:p>
          <a:p>
            <a:pPr marL="457200" marR="50800" lvl="0" indent="-314325" algn="l" rtl="0">
              <a:lnSpc>
                <a:spcPct val="175000"/>
              </a:lnSpc>
              <a:spcBef>
                <a:spcPts val="0"/>
              </a:spcBef>
              <a:spcAft>
                <a:spcPts val="0"/>
              </a:spcAft>
              <a:buClr>
                <a:srgbClr val="212529"/>
              </a:buClr>
              <a:buSzPts val="1350"/>
              <a:buFont typeface="Roboto"/>
              <a:buAutoNum type="arabicPeriod"/>
            </a:pPr>
            <a:r>
              <a:rPr lang="en" sz="1350">
                <a:solidFill>
                  <a:srgbClr val="212529"/>
                </a:solidFill>
                <a:highlight>
                  <a:srgbClr val="FFFFFF"/>
                </a:highlight>
                <a:latin typeface="Roboto"/>
                <a:ea typeface="Roboto"/>
                <a:cs typeface="Roboto"/>
                <a:sym typeface="Roboto"/>
              </a:rPr>
              <a:t>In the rural sector not exceeding ₹1,25,000 or</a:t>
            </a:r>
            <a:endParaRPr sz="1350">
              <a:solidFill>
                <a:srgbClr val="212529"/>
              </a:solidFill>
              <a:highlight>
                <a:srgbClr val="FFFFFF"/>
              </a:highlight>
              <a:latin typeface="Roboto"/>
              <a:ea typeface="Roboto"/>
              <a:cs typeface="Roboto"/>
              <a:sym typeface="Roboto"/>
            </a:endParaRPr>
          </a:p>
          <a:p>
            <a:pPr marL="457200" marR="50800" lvl="0" indent="-314325" algn="l" rtl="0">
              <a:lnSpc>
                <a:spcPct val="175000"/>
              </a:lnSpc>
              <a:spcBef>
                <a:spcPts val="0"/>
              </a:spcBef>
              <a:spcAft>
                <a:spcPts val="0"/>
              </a:spcAft>
              <a:buClr>
                <a:srgbClr val="212529"/>
              </a:buClr>
              <a:buSzPts val="1350"/>
              <a:buFont typeface="Roboto"/>
              <a:buAutoNum type="arabicPeriod"/>
            </a:pPr>
            <a:r>
              <a:rPr lang="en" sz="1350">
                <a:solidFill>
                  <a:srgbClr val="212529"/>
                </a:solidFill>
                <a:highlight>
                  <a:srgbClr val="FFFFFF"/>
                </a:highlight>
                <a:latin typeface="Roboto"/>
                <a:ea typeface="Roboto"/>
                <a:cs typeface="Roboto"/>
                <a:sym typeface="Roboto"/>
              </a:rPr>
              <a:t>Urban and semi-urban not exceeding ₹ 2,00,000.</a:t>
            </a:r>
            <a:endParaRPr sz="1350">
              <a:solidFill>
                <a:srgbClr val="212529"/>
              </a:solidFill>
              <a:highlight>
                <a:srgbClr val="FFFFFF"/>
              </a:highlight>
              <a:latin typeface="Roboto"/>
              <a:ea typeface="Roboto"/>
              <a:cs typeface="Roboto"/>
              <a:sym typeface="Roboto"/>
            </a:endParaRPr>
          </a:p>
          <a:p>
            <a:pPr marL="457200" marR="215900" lvl="0" indent="-228600" algn="l" rtl="0">
              <a:lnSpc>
                <a:spcPct val="175000"/>
              </a:lnSpc>
              <a:spcBef>
                <a:spcPts val="0"/>
              </a:spcBef>
              <a:spcAft>
                <a:spcPts val="0"/>
              </a:spcAft>
              <a:buClr>
                <a:srgbClr val="212529"/>
              </a:buClr>
              <a:buSzPts val="1200"/>
              <a:buFont typeface="Roboto"/>
              <a:buNone/>
            </a:pPr>
            <a:r>
              <a:rPr lang="en" sz="1200">
                <a:solidFill>
                  <a:srgbClr val="212529"/>
                </a:solidFill>
                <a:highlight>
                  <a:srgbClr val="FFFFFF"/>
                </a:highlight>
                <a:latin typeface="Roboto"/>
                <a:ea typeface="Roboto"/>
                <a:cs typeface="Roboto"/>
                <a:sym typeface="Roboto"/>
              </a:rPr>
              <a:t>The amount of loan shall not exceed ₹ 75,000 in the first cycle and ₹ 1,25,000 in subsequent cycles. However, the tenure of the loan is not less than 24 months</a:t>
            </a:r>
            <a:endParaRPr sz="1200">
              <a:solidFill>
                <a:srgbClr val="212529"/>
              </a:solidFill>
              <a:highlight>
                <a:srgbClr val="FFFFFF"/>
              </a:highlight>
              <a:latin typeface="Roboto"/>
              <a:ea typeface="Roboto"/>
              <a:cs typeface="Roboto"/>
              <a:sym typeface="Roboto"/>
            </a:endParaRPr>
          </a:p>
          <a:p>
            <a:pPr marL="457200" marR="215900" lvl="0" indent="-228600" algn="l" rtl="0">
              <a:lnSpc>
                <a:spcPct val="175000"/>
              </a:lnSpc>
              <a:spcBef>
                <a:spcPts val="0"/>
              </a:spcBef>
              <a:spcAft>
                <a:spcPts val="0"/>
              </a:spcAft>
              <a:buClr>
                <a:srgbClr val="212529"/>
              </a:buClr>
              <a:buSzPts val="1200"/>
              <a:buFont typeface="Roboto"/>
              <a:buNone/>
            </a:pPr>
            <a:r>
              <a:rPr lang="en" sz="1200">
                <a:solidFill>
                  <a:srgbClr val="212529"/>
                </a:solidFill>
                <a:highlight>
                  <a:srgbClr val="FFFFFF"/>
                </a:highlight>
                <a:latin typeface="Roboto"/>
                <a:ea typeface="Roboto"/>
                <a:cs typeface="Roboto"/>
                <a:sym typeface="Roboto"/>
              </a:rPr>
              <a:t>The total indebtedness of the borrower does not exceed ₹ 1,25,000.</a:t>
            </a:r>
            <a:endParaRPr sz="1200">
              <a:solidFill>
                <a:srgbClr val="212529"/>
              </a:solidFill>
              <a:highlight>
                <a:srgbClr val="FFFFFF"/>
              </a:highlight>
              <a:latin typeface="Roboto"/>
              <a:ea typeface="Roboto"/>
              <a:cs typeface="Roboto"/>
              <a:sym typeface="Roboto"/>
            </a:endParaRPr>
          </a:p>
          <a:p>
            <a:pPr marL="457200" marR="215900" lvl="0" indent="-228600" algn="l" rtl="0">
              <a:lnSpc>
                <a:spcPct val="175000"/>
              </a:lnSpc>
              <a:spcBef>
                <a:spcPts val="0"/>
              </a:spcBef>
              <a:spcAft>
                <a:spcPts val="0"/>
              </a:spcAft>
              <a:buClr>
                <a:srgbClr val="212529"/>
              </a:buClr>
              <a:buSzPts val="1200"/>
              <a:buFont typeface="Roboto"/>
              <a:buNone/>
            </a:pPr>
            <a:r>
              <a:rPr lang="en" sz="1200">
                <a:solidFill>
                  <a:srgbClr val="212529"/>
                </a:solidFill>
                <a:highlight>
                  <a:srgbClr val="FFFFFF"/>
                </a:highlight>
                <a:latin typeface="Roboto"/>
                <a:ea typeface="Roboto"/>
                <a:cs typeface="Roboto"/>
                <a:sym typeface="Roboto"/>
              </a:rPr>
              <a:t>Loan to be provided without collateral.</a:t>
            </a:r>
            <a:endParaRPr sz="1200">
              <a:solidFill>
                <a:srgbClr val="212529"/>
              </a:solidFill>
              <a:highlight>
                <a:srgbClr val="FFFFFF"/>
              </a:highlight>
              <a:latin typeface="Roboto"/>
              <a:ea typeface="Roboto"/>
              <a:cs typeface="Roboto"/>
              <a:sym typeface="Roboto"/>
            </a:endParaRPr>
          </a:p>
          <a:p>
            <a:pPr marL="457200" marR="215900" lvl="0" indent="-228600" algn="l" rtl="0">
              <a:lnSpc>
                <a:spcPct val="175000"/>
              </a:lnSpc>
              <a:spcBef>
                <a:spcPts val="0"/>
              </a:spcBef>
              <a:spcAft>
                <a:spcPts val="0"/>
              </a:spcAft>
              <a:buClr>
                <a:srgbClr val="212529"/>
              </a:buClr>
              <a:buSzPts val="1200"/>
              <a:buFont typeface="Roboto"/>
              <a:buNone/>
            </a:pPr>
            <a:r>
              <a:rPr lang="en" sz="1200">
                <a:solidFill>
                  <a:srgbClr val="212529"/>
                </a:solidFill>
                <a:highlight>
                  <a:srgbClr val="FFFFFF"/>
                </a:highlight>
                <a:latin typeface="Roboto"/>
                <a:ea typeface="Roboto"/>
                <a:cs typeface="Roboto"/>
                <a:sym typeface="Roboto"/>
              </a:rPr>
              <a:t>The repayment of the loan is at the choice of the borrower (The loan can be repayable on a weekly, fortnightly or monthly basis</a:t>
            </a:r>
            <a:r>
              <a:rPr lang="en" sz="1200" i="1">
                <a:solidFill>
                  <a:srgbClr val="212529"/>
                </a:solidFill>
                <a:highlight>
                  <a:srgbClr val="FFFFFF"/>
                </a:highlight>
                <a:latin typeface="Roboto"/>
                <a:ea typeface="Roboto"/>
                <a:cs typeface="Roboto"/>
                <a:sym typeface="Roboto"/>
              </a:rPr>
              <a:t>)</a:t>
            </a:r>
            <a:endParaRPr sz="1200" i="1">
              <a:solidFill>
                <a:srgbClr val="212529"/>
              </a:solidFill>
              <a:highlight>
                <a:srgbClr val="FFFFFF"/>
              </a:highlight>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6f980f9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rgbClr val="333333"/>
              </a:buClr>
              <a:buSzPts val="900"/>
              <a:buChar char="●"/>
            </a:pPr>
            <a:r>
              <a:rPr lang="en" sz="900" b="1">
                <a:solidFill>
                  <a:srgbClr val="333333"/>
                </a:solidFill>
                <a:highlight>
                  <a:srgbClr val="FFFFFF"/>
                </a:highlight>
              </a:rPr>
              <a:t>Size of sector:</a:t>
            </a:r>
            <a:br>
              <a:rPr lang="en" sz="900" b="1">
                <a:solidFill>
                  <a:srgbClr val="333333"/>
                </a:solidFill>
                <a:highlight>
                  <a:srgbClr val="FFFFFF"/>
                </a:highlight>
              </a:rPr>
            </a:br>
            <a:r>
              <a:rPr lang="en" sz="900">
                <a:solidFill>
                  <a:srgbClr val="333333"/>
                </a:solidFill>
                <a:highlight>
                  <a:srgbClr val="FFFFFF"/>
                </a:highlight>
              </a:rPr>
              <a:t>The NBFC sector has grown considerably in the last few years despite the slowdown in the economy. As of March 2013, it accounted for 12.5% of the country’s Gross Domestic Product (GDP) – a measure of the size of the economy. This is up from 8.4% in March 2006. However, this only counts NBFCs with assets more than Rs 100 crore. “If the assets of all the NBFCs below Rs 100 crore are reckoned, the share of NBFCs’ assets to GDP would go further,” Bhaskar said in his speech.</a:t>
            </a:r>
            <a:endParaRPr sz="900">
              <a:solidFill>
                <a:srgbClr val="333333"/>
              </a:solidFill>
              <a:highlight>
                <a:srgbClr val="FFFFFF"/>
              </a:highlight>
            </a:endParaRPr>
          </a:p>
          <a:p>
            <a:pPr marL="457200" lvl="0" indent="-285750" algn="l" rtl="0">
              <a:lnSpc>
                <a:spcPct val="115000"/>
              </a:lnSpc>
              <a:spcBef>
                <a:spcPts val="0"/>
              </a:spcBef>
              <a:spcAft>
                <a:spcPts val="0"/>
              </a:spcAft>
              <a:buClr>
                <a:srgbClr val="333333"/>
              </a:buClr>
              <a:buSzPts val="900"/>
              <a:buChar char="●"/>
            </a:pPr>
            <a:r>
              <a:rPr lang="en" sz="900" b="1">
                <a:solidFill>
                  <a:srgbClr val="333333"/>
                </a:solidFill>
                <a:highlight>
                  <a:srgbClr val="FFFFFF"/>
                </a:highlight>
              </a:rPr>
              <a:t>Growth:</a:t>
            </a:r>
            <a:br>
              <a:rPr lang="en" sz="900" b="1">
                <a:solidFill>
                  <a:srgbClr val="333333"/>
                </a:solidFill>
                <a:highlight>
                  <a:srgbClr val="FFFFFF"/>
                </a:highlight>
              </a:rPr>
            </a:br>
            <a:r>
              <a:rPr lang="en" sz="900">
                <a:solidFill>
                  <a:srgbClr val="333333"/>
                </a:solidFill>
                <a:highlight>
                  <a:srgbClr val="FFFFFF"/>
                </a:highlight>
              </a:rPr>
              <a:t>In terms of year-over-year growth rate, the NBFC sector beat the banking sector in most years between 2006 and 2013. On an average, it grew 22% every year. Even when the country’s GDP growth slowed to 6.3% in 2011-12 from 10.5% in 2010-11, the NBFC sector clocked a growth of 25.7%. This shows, it is contributing more to the economy every year.</a:t>
            </a:r>
            <a:endParaRPr sz="900">
              <a:solidFill>
                <a:srgbClr val="333333"/>
              </a:solidFill>
              <a:highlight>
                <a:srgbClr val="FFFFFF"/>
              </a:highlight>
            </a:endParaRPr>
          </a:p>
          <a:p>
            <a:pPr marL="457200" lvl="0" indent="-285750" algn="l" rtl="0">
              <a:lnSpc>
                <a:spcPct val="115000"/>
              </a:lnSpc>
              <a:spcBef>
                <a:spcPts val="0"/>
              </a:spcBef>
              <a:spcAft>
                <a:spcPts val="0"/>
              </a:spcAft>
              <a:buClr>
                <a:srgbClr val="333333"/>
              </a:buClr>
              <a:buSzPts val="900"/>
              <a:buChar char="●"/>
            </a:pPr>
            <a:r>
              <a:rPr lang="en" sz="900" b="1">
                <a:solidFill>
                  <a:srgbClr val="333333"/>
                </a:solidFill>
                <a:highlight>
                  <a:srgbClr val="FFFFFF"/>
                </a:highlight>
              </a:rPr>
              <a:t>Profitability:</a:t>
            </a:r>
            <a:br>
              <a:rPr lang="en" sz="900" b="1">
                <a:solidFill>
                  <a:srgbClr val="333333"/>
                </a:solidFill>
                <a:highlight>
                  <a:srgbClr val="FFFFFF"/>
                </a:highlight>
              </a:rPr>
            </a:br>
            <a:r>
              <a:rPr lang="en" sz="900">
                <a:solidFill>
                  <a:srgbClr val="333333"/>
                </a:solidFill>
                <a:highlight>
                  <a:srgbClr val="FFFFFF"/>
                </a:highlight>
              </a:rPr>
              <a:t>NBFCs are more profitable than the banking sector because of lower costs. This helps them offer cheaper loans to customers. As a result, NBFCs’ credit growth – the increase in the amount of money being lent to customers – is higher than that of the banking sector. Credit grew an average 24.3% per year for NBFCs as against 21.4% for banks. This shows that more customers are opting for NBFCs.</a:t>
            </a:r>
            <a:endParaRPr sz="900">
              <a:solidFill>
                <a:srgbClr val="333333"/>
              </a:solidFill>
              <a:highlight>
                <a:srgbClr val="FFFFFF"/>
              </a:highlight>
            </a:endParaRPr>
          </a:p>
          <a:p>
            <a:pPr marL="457200" lvl="0" indent="-285750" algn="l" rtl="0">
              <a:lnSpc>
                <a:spcPct val="115000"/>
              </a:lnSpc>
              <a:spcBef>
                <a:spcPts val="0"/>
              </a:spcBef>
              <a:spcAft>
                <a:spcPts val="0"/>
              </a:spcAft>
              <a:buClr>
                <a:srgbClr val="333333"/>
              </a:buClr>
              <a:buSzPts val="900"/>
              <a:buChar char="●"/>
            </a:pPr>
            <a:r>
              <a:rPr lang="en" sz="900" b="1">
                <a:solidFill>
                  <a:srgbClr val="333333"/>
                </a:solidFill>
                <a:highlight>
                  <a:srgbClr val="FFFFFF"/>
                </a:highlight>
              </a:rPr>
              <a:t>Infrastructure Lending:</a:t>
            </a:r>
            <a:br>
              <a:rPr lang="en" sz="900" b="1">
                <a:solidFill>
                  <a:srgbClr val="333333"/>
                </a:solidFill>
                <a:highlight>
                  <a:srgbClr val="FFFFFF"/>
                </a:highlight>
              </a:rPr>
            </a:br>
            <a:r>
              <a:rPr lang="en" sz="900">
                <a:solidFill>
                  <a:srgbClr val="333333"/>
                </a:solidFill>
                <a:highlight>
                  <a:srgbClr val="FFFFFF"/>
                </a:highlight>
              </a:rPr>
              <a:t>NBFCs contribute largely to the economy by lending to infrastructure projects, which are very important to a developing country like India. But they require large amount of funds, and earn profits only over a longer time-frame. As a result, these are riskier projects. This deters a lot of banks from lending to infrastructure projects. In the last few years, NBFCs have contributed more to infrastructure lending than banks. NBFCs lent over one third or 35.8% of their total assets to infrastructure sector as of March 2013. In contrast, banks lent only 7.6%.</a:t>
            </a:r>
            <a:endParaRPr sz="900">
              <a:solidFill>
                <a:srgbClr val="333333"/>
              </a:solidFill>
              <a:highlight>
                <a:srgbClr val="FFFFFF"/>
              </a:highlight>
            </a:endParaRPr>
          </a:p>
          <a:p>
            <a:pPr marL="457200" lvl="0" indent="-285750" algn="l" rtl="0">
              <a:lnSpc>
                <a:spcPct val="115000"/>
              </a:lnSpc>
              <a:spcBef>
                <a:spcPts val="0"/>
              </a:spcBef>
              <a:spcAft>
                <a:spcPts val="0"/>
              </a:spcAft>
              <a:buClr>
                <a:srgbClr val="333333"/>
              </a:buClr>
              <a:buSzPts val="900"/>
              <a:buChar char="●"/>
            </a:pPr>
            <a:r>
              <a:rPr lang="en" sz="900" b="1">
                <a:solidFill>
                  <a:srgbClr val="333333"/>
                </a:solidFill>
                <a:highlight>
                  <a:srgbClr val="FFFFFF"/>
                </a:highlight>
              </a:rPr>
              <a:t>Promoting inclusive growth:</a:t>
            </a:r>
            <a:br>
              <a:rPr lang="en" sz="900" b="1">
                <a:solidFill>
                  <a:srgbClr val="333333"/>
                </a:solidFill>
                <a:highlight>
                  <a:srgbClr val="FFFFFF"/>
                </a:highlight>
              </a:rPr>
            </a:br>
            <a:r>
              <a:rPr lang="en" sz="900">
                <a:solidFill>
                  <a:srgbClr val="333333"/>
                </a:solidFill>
                <a:highlight>
                  <a:srgbClr val="FFFFFF"/>
                </a:highlight>
              </a:rPr>
              <a:t>NBFCs cater to a wide variety of customers – both in urban and rural areas. They finance projects of small-scale companies, which is important for the growth in rural areas. They also provide small-ticket loans for affordable housing projects. All these help promote inclusive growth in the country.</a:t>
            </a:r>
            <a:endParaRPr sz="900">
              <a:solidFill>
                <a:srgbClr val="333333"/>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63996144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63996144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6f0cd601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6f0cd601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6f0cd601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6f0cd601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60300" y="3683633"/>
            <a:ext cx="89820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5867">
                <a:solidFill>
                  <a:schemeClr val="dk2"/>
                </a:solidFill>
              </a:defRPr>
            </a:lvl1pPr>
            <a:lvl2pPr lvl="1">
              <a:spcBef>
                <a:spcPts val="0"/>
              </a:spcBef>
              <a:spcAft>
                <a:spcPts val="0"/>
              </a:spcAft>
              <a:buClr>
                <a:schemeClr val="dk2"/>
              </a:buClr>
              <a:buSzPts val="4400"/>
              <a:buNone/>
              <a:defRPr sz="5867">
                <a:solidFill>
                  <a:schemeClr val="dk2"/>
                </a:solidFill>
              </a:defRPr>
            </a:lvl2pPr>
            <a:lvl3pPr lvl="2">
              <a:spcBef>
                <a:spcPts val="0"/>
              </a:spcBef>
              <a:spcAft>
                <a:spcPts val="0"/>
              </a:spcAft>
              <a:buClr>
                <a:schemeClr val="dk2"/>
              </a:buClr>
              <a:buSzPts val="4400"/>
              <a:buNone/>
              <a:defRPr sz="5867">
                <a:solidFill>
                  <a:schemeClr val="dk2"/>
                </a:solidFill>
              </a:defRPr>
            </a:lvl3pPr>
            <a:lvl4pPr lvl="3">
              <a:spcBef>
                <a:spcPts val="0"/>
              </a:spcBef>
              <a:spcAft>
                <a:spcPts val="0"/>
              </a:spcAft>
              <a:buClr>
                <a:schemeClr val="dk2"/>
              </a:buClr>
              <a:buSzPts val="4400"/>
              <a:buNone/>
              <a:defRPr sz="5867">
                <a:solidFill>
                  <a:schemeClr val="dk2"/>
                </a:solidFill>
              </a:defRPr>
            </a:lvl4pPr>
            <a:lvl5pPr lvl="4">
              <a:spcBef>
                <a:spcPts val="0"/>
              </a:spcBef>
              <a:spcAft>
                <a:spcPts val="0"/>
              </a:spcAft>
              <a:buClr>
                <a:schemeClr val="dk2"/>
              </a:buClr>
              <a:buSzPts val="4400"/>
              <a:buNone/>
              <a:defRPr sz="5867">
                <a:solidFill>
                  <a:schemeClr val="dk2"/>
                </a:solidFill>
              </a:defRPr>
            </a:lvl5pPr>
            <a:lvl6pPr lvl="5">
              <a:spcBef>
                <a:spcPts val="0"/>
              </a:spcBef>
              <a:spcAft>
                <a:spcPts val="0"/>
              </a:spcAft>
              <a:buClr>
                <a:schemeClr val="dk2"/>
              </a:buClr>
              <a:buSzPts val="4400"/>
              <a:buNone/>
              <a:defRPr sz="5867">
                <a:solidFill>
                  <a:schemeClr val="dk2"/>
                </a:solidFill>
              </a:defRPr>
            </a:lvl6pPr>
            <a:lvl7pPr lvl="6">
              <a:spcBef>
                <a:spcPts val="0"/>
              </a:spcBef>
              <a:spcAft>
                <a:spcPts val="0"/>
              </a:spcAft>
              <a:buClr>
                <a:schemeClr val="dk2"/>
              </a:buClr>
              <a:buSzPts val="4400"/>
              <a:buNone/>
              <a:defRPr sz="5867">
                <a:solidFill>
                  <a:schemeClr val="dk2"/>
                </a:solidFill>
              </a:defRPr>
            </a:lvl7pPr>
            <a:lvl8pPr lvl="7">
              <a:spcBef>
                <a:spcPts val="0"/>
              </a:spcBef>
              <a:spcAft>
                <a:spcPts val="0"/>
              </a:spcAft>
              <a:buClr>
                <a:schemeClr val="dk2"/>
              </a:buClr>
              <a:buSzPts val="4400"/>
              <a:buNone/>
              <a:defRPr sz="5867">
                <a:solidFill>
                  <a:schemeClr val="dk2"/>
                </a:solidFill>
              </a:defRPr>
            </a:lvl8pPr>
            <a:lvl9pPr lvl="8">
              <a:spcBef>
                <a:spcPts val="0"/>
              </a:spcBef>
              <a:spcAft>
                <a:spcPts val="0"/>
              </a:spcAft>
              <a:buClr>
                <a:schemeClr val="dk2"/>
              </a:buClr>
              <a:buSzPts val="4400"/>
              <a:buNone/>
              <a:defRPr sz="5867">
                <a:solidFill>
                  <a:schemeClr val="dk2"/>
                </a:solidFill>
              </a:defRPr>
            </a:lvl9pPr>
          </a:lstStyle>
          <a:p>
            <a:r>
              <a:rPr lang="en-US"/>
              <a:t>Click to edit Master title style</a:t>
            </a:r>
            <a:endParaRPr/>
          </a:p>
        </p:txBody>
      </p:sp>
      <p:sp>
        <p:nvSpPr>
          <p:cNvPr id="11" name="Google Shape;11;p2"/>
          <p:cNvSpPr/>
          <p:nvPr/>
        </p:nvSpPr>
        <p:spPr>
          <a:xfrm>
            <a:off x="7917661" y="3377551"/>
            <a:ext cx="962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8879815" y="3377551"/>
            <a:ext cx="962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1" y="3377551"/>
            <a:ext cx="962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961900" y="3377551"/>
            <a:ext cx="69556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7931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0" name="Google Shape;80;p11"/>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1" name="Google Shape;81;p11"/>
          <p:cNvSpPr/>
          <p:nvPr/>
        </p:nvSpPr>
        <p:spPr>
          <a:xfrm>
            <a:off x="0" y="6755100"/>
            <a:ext cx="1191600" cy="102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2" name="Google Shape;82;p11"/>
          <p:cNvSpPr/>
          <p:nvPr/>
        </p:nvSpPr>
        <p:spPr>
          <a:xfrm>
            <a:off x="1191613" y="6755100"/>
            <a:ext cx="86168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 name="Google Shape;83;p11"/>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9E90DF92-CAC2-4FD1-B619-661DFD26A0DF}" type="slidenum">
              <a:rPr lang="en-MT" smtClean="0"/>
              <a:t>‹#›</a:t>
            </a:fld>
            <a:endParaRPr lang="en-MT"/>
          </a:p>
        </p:txBody>
      </p:sp>
    </p:spTree>
    <p:extLst>
      <p:ext uri="{BB962C8B-B14F-4D97-AF65-F5344CB8AC3E}">
        <p14:creationId xmlns:p14="http://schemas.microsoft.com/office/powerpoint/2010/main" val="17204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p:nvPr/>
        </p:nvSpPr>
        <p:spPr>
          <a:xfrm>
            <a:off x="0" y="0"/>
            <a:ext cx="12192000" cy="5324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3"/>
          <p:cNvSpPr txBox="1">
            <a:spLocks noGrp="1"/>
          </p:cNvSpPr>
          <p:nvPr>
            <p:ph type="ctrTitle"/>
          </p:nvPr>
        </p:nvSpPr>
        <p:spPr>
          <a:xfrm>
            <a:off x="914400" y="2111123"/>
            <a:ext cx="1036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6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
        <p:nvSpPr>
          <p:cNvPr id="18" name="Google Shape;18;p3"/>
          <p:cNvSpPr txBox="1">
            <a:spLocks noGrp="1"/>
          </p:cNvSpPr>
          <p:nvPr>
            <p:ph type="subTitle" idx="1"/>
          </p:nvPr>
        </p:nvSpPr>
        <p:spPr>
          <a:xfrm>
            <a:off x="914400" y="3786737"/>
            <a:ext cx="103632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32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3200" b="1">
                <a:solidFill>
                  <a:schemeClr val="lt1"/>
                </a:solidFill>
              </a:defRPr>
            </a:lvl4pPr>
            <a:lvl5pPr lvl="4" algn="ctr" rtl="0">
              <a:spcBef>
                <a:spcPts val="0"/>
              </a:spcBef>
              <a:spcAft>
                <a:spcPts val="0"/>
              </a:spcAft>
              <a:buClr>
                <a:schemeClr val="lt1"/>
              </a:buClr>
              <a:buSzPts val="2400"/>
              <a:buNone/>
              <a:defRPr sz="3200" b="1">
                <a:solidFill>
                  <a:schemeClr val="lt1"/>
                </a:solidFill>
              </a:defRPr>
            </a:lvl5pPr>
            <a:lvl6pPr lvl="5" algn="ctr" rtl="0">
              <a:spcBef>
                <a:spcPts val="0"/>
              </a:spcBef>
              <a:spcAft>
                <a:spcPts val="0"/>
              </a:spcAft>
              <a:buClr>
                <a:schemeClr val="lt1"/>
              </a:buClr>
              <a:buSzPts val="2400"/>
              <a:buNone/>
              <a:defRPr sz="3200" b="1">
                <a:solidFill>
                  <a:schemeClr val="lt1"/>
                </a:solidFill>
              </a:defRPr>
            </a:lvl6pPr>
            <a:lvl7pPr lvl="6" algn="ctr" rtl="0">
              <a:spcBef>
                <a:spcPts val="0"/>
              </a:spcBef>
              <a:spcAft>
                <a:spcPts val="0"/>
              </a:spcAft>
              <a:buClr>
                <a:schemeClr val="lt1"/>
              </a:buClr>
              <a:buSzPts val="2400"/>
              <a:buNone/>
              <a:defRPr sz="3200" b="1">
                <a:solidFill>
                  <a:schemeClr val="lt1"/>
                </a:solidFill>
              </a:defRPr>
            </a:lvl7pPr>
            <a:lvl8pPr lvl="7" algn="ctr" rtl="0">
              <a:spcBef>
                <a:spcPts val="0"/>
              </a:spcBef>
              <a:spcAft>
                <a:spcPts val="0"/>
              </a:spcAft>
              <a:buClr>
                <a:schemeClr val="lt1"/>
              </a:buClr>
              <a:buSzPts val="2400"/>
              <a:buNone/>
              <a:defRPr sz="3200" b="1">
                <a:solidFill>
                  <a:schemeClr val="lt1"/>
                </a:solidFill>
              </a:defRPr>
            </a:lvl8pPr>
            <a:lvl9pPr lvl="8" algn="ctr" rtl="0">
              <a:spcBef>
                <a:spcPts val="0"/>
              </a:spcBef>
              <a:spcAft>
                <a:spcPts val="0"/>
              </a:spcAft>
              <a:buClr>
                <a:schemeClr val="lt1"/>
              </a:buClr>
              <a:buSzPts val="2400"/>
              <a:buNone/>
              <a:defRPr sz="3200" b="1">
                <a:solidFill>
                  <a:schemeClr val="lt1"/>
                </a:solidFill>
              </a:defRPr>
            </a:lvl9pPr>
          </a:lstStyle>
          <a:p>
            <a:r>
              <a:rPr lang="en-US"/>
              <a:t>Click to edit Master subtitle style</a:t>
            </a:r>
            <a:endParaRPr/>
          </a:p>
        </p:txBody>
      </p:sp>
      <p:sp>
        <p:nvSpPr>
          <p:cNvPr id="19" name="Google Shape;19;p3"/>
          <p:cNvSpPr/>
          <p:nvPr/>
        </p:nvSpPr>
        <p:spPr>
          <a:xfrm>
            <a:off x="4063605" y="5323800"/>
            <a:ext cx="4063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3"/>
          <p:cNvSpPr/>
          <p:nvPr/>
        </p:nvSpPr>
        <p:spPr>
          <a:xfrm>
            <a:off x="8128361" y="5323800"/>
            <a:ext cx="4063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 name="Google Shape;21;p3"/>
          <p:cNvSpPr/>
          <p:nvPr/>
        </p:nvSpPr>
        <p:spPr>
          <a:xfrm>
            <a:off x="1" y="5323800"/>
            <a:ext cx="4063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 name="Google Shape;22;p3"/>
          <p:cNvSpPr txBox="1">
            <a:spLocks noGrp="1"/>
          </p:cNvSpPr>
          <p:nvPr>
            <p:ph type="sldNum" idx="12"/>
          </p:nvPr>
        </p:nvSpPr>
        <p:spPr>
          <a:xfrm>
            <a:off x="-167" y="6440375"/>
            <a:ext cx="12192000" cy="418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9E90DF92-CAC2-4FD1-B619-661DFD26A0DF}" type="slidenum">
              <a:rPr lang="en-MT" smtClean="0"/>
              <a:t>‹#›</a:t>
            </a:fld>
            <a:endParaRPr lang="en-MT"/>
          </a:p>
        </p:txBody>
      </p:sp>
    </p:spTree>
    <p:extLst>
      <p:ext uri="{BB962C8B-B14F-4D97-AF65-F5344CB8AC3E}">
        <p14:creationId xmlns:p14="http://schemas.microsoft.com/office/powerpoint/2010/main" val="162293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2280567" y="2882400"/>
            <a:ext cx="7631600" cy="1093200"/>
          </a:xfrm>
          <a:prstGeom prst="rect">
            <a:avLst/>
          </a:prstGeom>
        </p:spPr>
        <p:txBody>
          <a:bodyPr spcFirstLastPara="1" wrap="square" lIns="91425" tIns="91425" rIns="91425" bIns="91425" anchor="t" anchorCtr="0">
            <a:noAutofit/>
          </a:bodyPr>
          <a:lstStyle>
            <a:lvl1pPr marL="609585" lvl="0" indent="-507987" algn="ctr" rtl="0">
              <a:spcBef>
                <a:spcPts val="800"/>
              </a:spcBef>
              <a:spcAft>
                <a:spcPts val="0"/>
              </a:spcAft>
              <a:buSzPts val="2400"/>
              <a:buChar char="▷"/>
              <a:defRPr i="1"/>
            </a:lvl1pPr>
            <a:lvl2pPr marL="1219170" lvl="1" indent="-507987" algn="ctr" rtl="0">
              <a:spcBef>
                <a:spcPts val="0"/>
              </a:spcBef>
              <a:spcAft>
                <a:spcPts val="0"/>
              </a:spcAft>
              <a:buSzPts val="2400"/>
              <a:buChar char="○"/>
              <a:defRPr i="1"/>
            </a:lvl2pPr>
            <a:lvl3pPr marL="1828754" lvl="2" indent="-507987" algn="ctr" rtl="0">
              <a:spcBef>
                <a:spcPts val="0"/>
              </a:spcBef>
              <a:spcAft>
                <a:spcPts val="0"/>
              </a:spcAft>
              <a:buSzPts val="2400"/>
              <a:buChar char="■"/>
              <a:defRPr i="1"/>
            </a:lvl3pPr>
            <a:lvl4pPr marL="2438339" lvl="3" indent="-507987" algn="ctr" rtl="0">
              <a:spcBef>
                <a:spcPts val="0"/>
              </a:spcBef>
              <a:spcAft>
                <a:spcPts val="0"/>
              </a:spcAft>
              <a:buSzPts val="2400"/>
              <a:buChar char="●"/>
              <a:defRPr i="1"/>
            </a:lvl4pPr>
            <a:lvl5pPr marL="3047924" lvl="4" indent="-507987" algn="ctr" rtl="0">
              <a:spcBef>
                <a:spcPts val="0"/>
              </a:spcBef>
              <a:spcAft>
                <a:spcPts val="0"/>
              </a:spcAft>
              <a:buSzPts val="2400"/>
              <a:buChar char="○"/>
              <a:defRPr i="1"/>
            </a:lvl5pPr>
            <a:lvl6pPr marL="3657509" lvl="5" indent="-507987" algn="ctr" rtl="0">
              <a:spcBef>
                <a:spcPts val="0"/>
              </a:spcBef>
              <a:spcAft>
                <a:spcPts val="0"/>
              </a:spcAft>
              <a:buSzPts val="2400"/>
              <a:buChar char="■"/>
              <a:defRPr i="1"/>
            </a:lvl6pPr>
            <a:lvl7pPr marL="4267093" lvl="6" indent="-507987" algn="ctr" rtl="0">
              <a:spcBef>
                <a:spcPts val="0"/>
              </a:spcBef>
              <a:spcAft>
                <a:spcPts val="0"/>
              </a:spcAft>
              <a:buSzPts val="2400"/>
              <a:buChar char="●"/>
              <a:defRPr i="1"/>
            </a:lvl7pPr>
            <a:lvl8pPr marL="4876678" lvl="7" indent="-507987" algn="ctr" rtl="0">
              <a:spcBef>
                <a:spcPts val="0"/>
              </a:spcBef>
              <a:spcAft>
                <a:spcPts val="0"/>
              </a:spcAft>
              <a:buSzPts val="2400"/>
              <a:buChar char="○"/>
              <a:defRPr i="1"/>
            </a:lvl8pPr>
            <a:lvl9pPr marL="5486263" lvl="8" indent="-507987" algn="ctr">
              <a:spcBef>
                <a:spcPts val="0"/>
              </a:spcBef>
              <a:spcAft>
                <a:spcPts val="0"/>
              </a:spcAft>
              <a:buSzPts val="2400"/>
              <a:buChar char="■"/>
              <a:defRPr i="1"/>
            </a:lvl9pPr>
          </a:lstStyle>
          <a:p>
            <a:pPr lvl="0"/>
            <a:r>
              <a:rPr lang="en-US"/>
              <a:t>Click to edit Master text styles</a:t>
            </a:r>
          </a:p>
        </p:txBody>
      </p:sp>
      <p:sp>
        <p:nvSpPr>
          <p:cNvPr id="25" name="Google Shape;25;p4"/>
          <p:cNvSpPr txBox="1"/>
          <p:nvPr/>
        </p:nvSpPr>
        <p:spPr>
          <a:xfrm>
            <a:off x="4791200" y="1575225"/>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2800" b="1">
                <a:solidFill>
                  <a:schemeClr val="accent6"/>
                </a:solidFill>
              </a:rPr>
              <a:t>“</a:t>
            </a:r>
            <a:endParaRPr sz="12800" b="1">
              <a:solidFill>
                <a:schemeClr val="accent6"/>
              </a:solidFill>
            </a:endParaRPr>
          </a:p>
        </p:txBody>
      </p:sp>
      <p:sp>
        <p:nvSpPr>
          <p:cNvPr id="26" name="Google Shape;26;p4"/>
          <p:cNvSpPr/>
          <p:nvPr/>
        </p:nvSpPr>
        <p:spPr>
          <a:xfrm>
            <a:off x="7631044" y="2132900"/>
            <a:ext cx="2280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 name="Google Shape;27;p4"/>
          <p:cNvSpPr/>
          <p:nvPr/>
        </p:nvSpPr>
        <p:spPr>
          <a:xfrm>
            <a:off x="9912236" y="2132900"/>
            <a:ext cx="2280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 name="Google Shape;28;p4"/>
          <p:cNvSpPr/>
          <p:nvPr/>
        </p:nvSpPr>
        <p:spPr>
          <a:xfrm>
            <a:off x="0" y="2132900"/>
            <a:ext cx="2280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 name="Google Shape;29;p4"/>
          <p:cNvSpPr/>
          <p:nvPr/>
        </p:nvSpPr>
        <p:spPr>
          <a:xfrm>
            <a:off x="2280567" y="2132900"/>
            <a:ext cx="22804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 name="Google Shape;30;p4"/>
          <p:cNvSpPr txBox="1">
            <a:spLocks noGrp="1"/>
          </p:cNvSpPr>
          <p:nvPr>
            <p:ph type="sldNum" idx="12"/>
          </p:nvPr>
        </p:nvSpPr>
        <p:spPr>
          <a:xfrm>
            <a:off x="-167" y="6440375"/>
            <a:ext cx="12192000" cy="418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9E90DF92-CAC2-4FD1-B619-661DFD26A0DF}" type="slidenum">
              <a:rPr lang="en-MT" smtClean="0"/>
              <a:t>‹#›</a:t>
            </a:fld>
            <a:endParaRPr lang="en-MT"/>
          </a:p>
        </p:txBody>
      </p:sp>
    </p:spTree>
    <p:extLst>
      <p:ext uri="{BB962C8B-B14F-4D97-AF65-F5344CB8AC3E}">
        <p14:creationId xmlns:p14="http://schemas.microsoft.com/office/powerpoint/2010/main" val="233229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33" name="Google Shape;33;p5"/>
          <p:cNvSpPr txBox="1">
            <a:spLocks noGrp="1"/>
          </p:cNvSpPr>
          <p:nvPr>
            <p:ph type="body" idx="1"/>
          </p:nvPr>
        </p:nvSpPr>
        <p:spPr>
          <a:xfrm>
            <a:off x="1191600" y="1831451"/>
            <a:ext cx="8616800" cy="4736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Clr>
                <a:schemeClr val="accent6"/>
              </a:buClr>
              <a:buSzPts val="1800"/>
              <a:buChar char="▷"/>
              <a:defRPr>
                <a:solidFill>
                  <a:schemeClr val="dk1"/>
                </a:solidFill>
              </a:defRPr>
            </a:lvl1pPr>
            <a:lvl2pPr marL="1219170" lvl="1" indent="-507987">
              <a:spcBef>
                <a:spcPts val="0"/>
              </a:spcBef>
              <a:spcAft>
                <a:spcPts val="0"/>
              </a:spcAft>
              <a:buClr>
                <a:schemeClr val="dk1"/>
              </a:buClr>
              <a:buSzPts val="2400"/>
              <a:buChar char="○"/>
              <a:defRPr>
                <a:solidFill>
                  <a:schemeClr val="dk1"/>
                </a:solidFill>
              </a:defRPr>
            </a:lvl2pPr>
            <a:lvl3pPr marL="1828754" lvl="2" indent="-507987">
              <a:spcBef>
                <a:spcPts val="0"/>
              </a:spcBef>
              <a:spcAft>
                <a:spcPts val="0"/>
              </a:spcAft>
              <a:buClr>
                <a:schemeClr val="dk1"/>
              </a:buClr>
              <a:buSzPts val="2400"/>
              <a:buChar char="■"/>
              <a:defRPr>
                <a:solidFill>
                  <a:schemeClr val="dk1"/>
                </a:solidFill>
              </a:defRPr>
            </a:lvl3pPr>
            <a:lvl4pPr marL="2438339" lvl="3" indent="-507987">
              <a:spcBef>
                <a:spcPts val="0"/>
              </a:spcBef>
              <a:spcAft>
                <a:spcPts val="0"/>
              </a:spcAft>
              <a:buClr>
                <a:schemeClr val="dk1"/>
              </a:buClr>
              <a:buSzPts val="2400"/>
              <a:buChar char="●"/>
              <a:defRPr>
                <a:solidFill>
                  <a:schemeClr val="dk1"/>
                </a:solidFill>
              </a:defRPr>
            </a:lvl4pPr>
            <a:lvl5pPr marL="3047924" lvl="4" indent="-507987">
              <a:spcBef>
                <a:spcPts val="0"/>
              </a:spcBef>
              <a:spcAft>
                <a:spcPts val="0"/>
              </a:spcAft>
              <a:buClr>
                <a:schemeClr val="dk1"/>
              </a:buClr>
              <a:buSzPts val="2400"/>
              <a:buChar char="○"/>
              <a:defRPr>
                <a:solidFill>
                  <a:schemeClr val="dk1"/>
                </a:solidFill>
              </a:defRPr>
            </a:lvl5pPr>
            <a:lvl6pPr marL="3657509" lvl="5" indent="-507987">
              <a:spcBef>
                <a:spcPts val="0"/>
              </a:spcBef>
              <a:spcAft>
                <a:spcPts val="0"/>
              </a:spcAft>
              <a:buClr>
                <a:schemeClr val="dk1"/>
              </a:buClr>
              <a:buSzPts val="2400"/>
              <a:buChar char="■"/>
              <a:defRPr>
                <a:solidFill>
                  <a:schemeClr val="dk1"/>
                </a:solidFill>
              </a:defRPr>
            </a:lvl6pPr>
            <a:lvl7pPr marL="4267093" lvl="6" indent="-507987">
              <a:spcBef>
                <a:spcPts val="0"/>
              </a:spcBef>
              <a:spcAft>
                <a:spcPts val="0"/>
              </a:spcAft>
              <a:buClr>
                <a:schemeClr val="dk1"/>
              </a:buClr>
              <a:buSzPts val="2400"/>
              <a:buChar char="●"/>
              <a:defRPr>
                <a:solidFill>
                  <a:schemeClr val="dk1"/>
                </a:solidFill>
              </a:defRPr>
            </a:lvl7pPr>
            <a:lvl8pPr marL="4876678" lvl="7" indent="-507987">
              <a:spcBef>
                <a:spcPts val="0"/>
              </a:spcBef>
              <a:spcAft>
                <a:spcPts val="0"/>
              </a:spcAft>
              <a:buClr>
                <a:schemeClr val="dk1"/>
              </a:buClr>
              <a:buSzPts val="2400"/>
              <a:buChar char="○"/>
              <a:defRPr>
                <a:solidFill>
                  <a:schemeClr val="dk1"/>
                </a:solidFill>
              </a:defRPr>
            </a:lvl8pPr>
            <a:lvl9pPr marL="5486263" lvl="8" indent="-507987">
              <a:spcBef>
                <a:spcPts val="0"/>
              </a:spcBef>
              <a:spcAft>
                <a:spcPts val="0"/>
              </a:spcAft>
              <a:buClr>
                <a:schemeClr val="dk1"/>
              </a:buClr>
              <a:buSzPts val="2400"/>
              <a:buChar char="■"/>
              <a:defRPr>
                <a:solidFill>
                  <a:schemeClr val="dk1"/>
                </a:solidFill>
              </a:defRPr>
            </a:lvl9pPr>
          </a:lstStyle>
          <a:p>
            <a:pPr lvl="0"/>
            <a:r>
              <a:rPr lang="en-US"/>
              <a:t>Click to edit Master text styles</a:t>
            </a:r>
          </a:p>
        </p:txBody>
      </p:sp>
      <p:sp>
        <p:nvSpPr>
          <p:cNvPr id="34" name="Google Shape;34;p5"/>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5"/>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5"/>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 name="Google Shape;37;p5"/>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 name="Google Shape;38;p5"/>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E90DF92-CAC2-4FD1-B619-661DFD26A0DF}" type="slidenum">
              <a:rPr lang="en-MT" smtClean="0"/>
              <a:t>‹#›</a:t>
            </a:fld>
            <a:endParaRPr lang="en-MT"/>
          </a:p>
        </p:txBody>
      </p:sp>
    </p:spTree>
    <p:extLst>
      <p:ext uri="{BB962C8B-B14F-4D97-AF65-F5344CB8AC3E}">
        <p14:creationId xmlns:p14="http://schemas.microsoft.com/office/powerpoint/2010/main" val="231793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9"/>
        <p:cNvGrpSpPr/>
        <p:nvPr/>
      </p:nvGrpSpPr>
      <p:grpSpPr>
        <a:xfrm>
          <a:off x="0" y="0"/>
          <a:ext cx="0" cy="0"/>
          <a:chOff x="0" y="0"/>
          <a:chExt cx="0" cy="0"/>
        </a:xfrm>
      </p:grpSpPr>
      <p:sp>
        <p:nvSpPr>
          <p:cNvPr id="40" name="Google Shape;40;p6"/>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 name="Google Shape;41;p6"/>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 name="Google Shape;42;p6"/>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 name="Google Shape;43;p6"/>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4" name="Google Shape;44;p6"/>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45" name="Google Shape;45;p6"/>
          <p:cNvSpPr txBox="1">
            <a:spLocks noGrp="1"/>
          </p:cNvSpPr>
          <p:nvPr>
            <p:ph type="body" idx="1"/>
          </p:nvPr>
        </p:nvSpPr>
        <p:spPr>
          <a:xfrm>
            <a:off x="1191500" y="1600200"/>
            <a:ext cx="4182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6" name="Google Shape;46;p6"/>
          <p:cNvSpPr txBox="1">
            <a:spLocks noGrp="1"/>
          </p:cNvSpPr>
          <p:nvPr>
            <p:ph type="body" idx="2"/>
          </p:nvPr>
        </p:nvSpPr>
        <p:spPr>
          <a:xfrm>
            <a:off x="5625941" y="1600200"/>
            <a:ext cx="4182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7" name="Google Shape;47;p6"/>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E90DF92-CAC2-4FD1-B619-661DFD26A0DF}" type="slidenum">
              <a:rPr lang="en-MT" smtClean="0"/>
              <a:t>‹#›</a:t>
            </a:fld>
            <a:endParaRPr lang="en-MT"/>
          </a:p>
        </p:txBody>
      </p:sp>
    </p:spTree>
    <p:extLst>
      <p:ext uri="{BB962C8B-B14F-4D97-AF65-F5344CB8AC3E}">
        <p14:creationId xmlns:p14="http://schemas.microsoft.com/office/powerpoint/2010/main" val="279212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8"/>
        <p:cNvGrpSpPr/>
        <p:nvPr/>
      </p:nvGrpSpPr>
      <p:grpSpPr>
        <a:xfrm>
          <a:off x="0" y="0"/>
          <a:ext cx="0" cy="0"/>
          <a:chOff x="0" y="0"/>
          <a:chExt cx="0" cy="0"/>
        </a:xfrm>
      </p:grpSpPr>
      <p:sp>
        <p:nvSpPr>
          <p:cNvPr id="49" name="Google Shape;49;p7"/>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0" name="Google Shape;50;p7"/>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1" name="Google Shape;51;p7"/>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2" name="Google Shape;52;p7"/>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3" name="Google Shape;53;p7"/>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54" name="Google Shape;54;p7"/>
          <p:cNvSpPr txBox="1">
            <a:spLocks noGrp="1"/>
          </p:cNvSpPr>
          <p:nvPr>
            <p:ph type="body" idx="1"/>
          </p:nvPr>
        </p:nvSpPr>
        <p:spPr>
          <a:xfrm>
            <a:off x="1191600" y="1600200"/>
            <a:ext cx="3161600" cy="49676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55" name="Google Shape;55;p7"/>
          <p:cNvSpPr txBox="1">
            <a:spLocks noGrp="1"/>
          </p:cNvSpPr>
          <p:nvPr>
            <p:ph type="body" idx="2"/>
          </p:nvPr>
        </p:nvSpPr>
        <p:spPr>
          <a:xfrm>
            <a:off x="4515205" y="1600200"/>
            <a:ext cx="3161600" cy="49676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56" name="Google Shape;56;p7"/>
          <p:cNvSpPr txBox="1">
            <a:spLocks noGrp="1"/>
          </p:cNvSpPr>
          <p:nvPr>
            <p:ph type="body" idx="3"/>
          </p:nvPr>
        </p:nvSpPr>
        <p:spPr>
          <a:xfrm>
            <a:off x="7838809" y="1600200"/>
            <a:ext cx="3161600" cy="49676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57" name="Google Shape;57;p7"/>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E90DF92-CAC2-4FD1-B619-661DFD26A0DF}" type="slidenum">
              <a:rPr lang="en-MT" smtClean="0"/>
              <a:t>‹#›</a:t>
            </a:fld>
            <a:endParaRPr lang="en-MT"/>
          </a:p>
        </p:txBody>
      </p:sp>
    </p:spTree>
    <p:extLst>
      <p:ext uri="{BB962C8B-B14F-4D97-AF65-F5344CB8AC3E}">
        <p14:creationId xmlns:p14="http://schemas.microsoft.com/office/powerpoint/2010/main" val="312172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8"/>
        <p:cNvGrpSpPr/>
        <p:nvPr/>
      </p:nvGrpSpPr>
      <p:grpSpPr>
        <a:xfrm>
          <a:off x="0" y="0"/>
          <a:ext cx="0" cy="0"/>
          <a:chOff x="0" y="0"/>
          <a:chExt cx="0" cy="0"/>
        </a:xfrm>
      </p:grpSpPr>
      <p:sp>
        <p:nvSpPr>
          <p:cNvPr id="59" name="Google Shape;59;p8"/>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8"/>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1" name="Google Shape;61;p8"/>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2" name="Google Shape;62;p8"/>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 name="Google Shape;63;p8"/>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64" name="Google Shape;64;p8"/>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E90DF92-CAC2-4FD1-B619-661DFD26A0DF}" type="slidenum">
              <a:rPr lang="en-MT" smtClean="0"/>
              <a:t>‹#›</a:t>
            </a:fld>
            <a:endParaRPr lang="en-MT"/>
          </a:p>
        </p:txBody>
      </p:sp>
    </p:spTree>
    <p:extLst>
      <p:ext uri="{BB962C8B-B14F-4D97-AF65-F5344CB8AC3E}">
        <p14:creationId xmlns:p14="http://schemas.microsoft.com/office/powerpoint/2010/main" val="387643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5"/>
        <p:cNvGrpSpPr/>
        <p:nvPr/>
      </p:nvGrpSpPr>
      <p:grpSpPr>
        <a:xfrm>
          <a:off x="0" y="0"/>
          <a:ext cx="0" cy="0"/>
          <a:chOff x="0" y="0"/>
          <a:chExt cx="0" cy="0"/>
        </a:xfrm>
      </p:grpSpPr>
      <p:sp>
        <p:nvSpPr>
          <p:cNvPr id="66" name="Google Shape;66;p9"/>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7" name="Google Shape;67;p9"/>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8" name="Google Shape;68;p9"/>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 name="Google Shape;69;p9"/>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0" name="Google Shape;70;p9"/>
          <p:cNvSpPr txBox="1">
            <a:spLocks noGrp="1"/>
          </p:cNvSpPr>
          <p:nvPr>
            <p:ph type="body" idx="1"/>
          </p:nvPr>
        </p:nvSpPr>
        <p:spPr>
          <a:xfrm>
            <a:off x="1191600" y="6199951"/>
            <a:ext cx="8616800" cy="467600"/>
          </a:xfrm>
          <a:prstGeom prst="rect">
            <a:avLst/>
          </a:prstGeom>
        </p:spPr>
        <p:txBody>
          <a:bodyPr spcFirstLastPara="1" wrap="square" lIns="91425" tIns="91425" rIns="91425" bIns="91425" anchor="b" anchorCtr="0">
            <a:noAutofit/>
          </a:bodyPr>
          <a:lstStyle>
            <a:lvl1pPr marL="609585" lvl="0" indent="-304792">
              <a:spcBef>
                <a:spcPts val="480"/>
              </a:spcBef>
              <a:spcAft>
                <a:spcPts val="0"/>
              </a:spcAft>
              <a:buClr>
                <a:schemeClr val="dk2"/>
              </a:buClr>
              <a:buSzPts val="1400"/>
              <a:buNone/>
              <a:defRPr sz="1867">
                <a:solidFill>
                  <a:schemeClr val="dk2"/>
                </a:solidFill>
              </a:defRPr>
            </a:lvl1pPr>
          </a:lstStyle>
          <a:p>
            <a:pPr lvl="0"/>
            <a:r>
              <a:rPr lang="en-US"/>
              <a:t>Click to edit Master text styles</a:t>
            </a:r>
          </a:p>
        </p:txBody>
      </p:sp>
      <p:sp>
        <p:nvSpPr>
          <p:cNvPr id="71" name="Google Shape;71;p9"/>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E90DF92-CAC2-4FD1-B619-661DFD26A0DF}" type="slidenum">
              <a:rPr lang="en-MT" smtClean="0"/>
              <a:t>‹#›</a:t>
            </a:fld>
            <a:endParaRPr lang="en-MT"/>
          </a:p>
        </p:txBody>
      </p:sp>
    </p:spTree>
    <p:extLst>
      <p:ext uri="{BB962C8B-B14F-4D97-AF65-F5344CB8AC3E}">
        <p14:creationId xmlns:p14="http://schemas.microsoft.com/office/powerpoint/2010/main" val="149780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4" name="Google Shape;74;p10"/>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5" name="Google Shape;75;p10"/>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10"/>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 name="Google Shape;77;p10"/>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E90DF92-CAC2-4FD1-B619-661DFD26A0DF}" type="slidenum">
              <a:rPr lang="en-MT" smtClean="0"/>
              <a:t>‹#›</a:t>
            </a:fld>
            <a:endParaRPr lang="en-MT"/>
          </a:p>
        </p:txBody>
      </p:sp>
    </p:spTree>
    <p:extLst>
      <p:ext uri="{BB962C8B-B14F-4D97-AF65-F5344CB8AC3E}">
        <p14:creationId xmlns:p14="http://schemas.microsoft.com/office/powerpoint/2010/main" val="321003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91600" y="477851"/>
            <a:ext cx="8616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91600" y="1831451"/>
            <a:ext cx="8616800" cy="4736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lvl1pPr lvl="0" algn="r">
              <a:buNone/>
              <a:defRPr sz="1733">
                <a:solidFill>
                  <a:schemeClr val="accent6"/>
                </a:solidFill>
                <a:latin typeface="Lato"/>
                <a:ea typeface="Lato"/>
                <a:cs typeface="Lato"/>
                <a:sym typeface="Lato"/>
              </a:defRPr>
            </a:lvl1pPr>
            <a:lvl2pPr lvl="1" algn="r">
              <a:buNone/>
              <a:defRPr sz="1733">
                <a:solidFill>
                  <a:schemeClr val="accent6"/>
                </a:solidFill>
                <a:latin typeface="Lato"/>
                <a:ea typeface="Lato"/>
                <a:cs typeface="Lato"/>
                <a:sym typeface="Lato"/>
              </a:defRPr>
            </a:lvl2pPr>
            <a:lvl3pPr lvl="2" algn="r">
              <a:buNone/>
              <a:defRPr sz="1733">
                <a:solidFill>
                  <a:schemeClr val="accent6"/>
                </a:solidFill>
                <a:latin typeface="Lato"/>
                <a:ea typeface="Lato"/>
                <a:cs typeface="Lato"/>
                <a:sym typeface="Lato"/>
              </a:defRPr>
            </a:lvl3pPr>
            <a:lvl4pPr lvl="3" algn="r">
              <a:buNone/>
              <a:defRPr sz="1733">
                <a:solidFill>
                  <a:schemeClr val="accent6"/>
                </a:solidFill>
                <a:latin typeface="Lato"/>
                <a:ea typeface="Lato"/>
                <a:cs typeface="Lato"/>
                <a:sym typeface="Lato"/>
              </a:defRPr>
            </a:lvl4pPr>
            <a:lvl5pPr lvl="4" algn="r">
              <a:buNone/>
              <a:defRPr sz="1733">
                <a:solidFill>
                  <a:schemeClr val="accent6"/>
                </a:solidFill>
                <a:latin typeface="Lato"/>
                <a:ea typeface="Lato"/>
                <a:cs typeface="Lato"/>
                <a:sym typeface="Lato"/>
              </a:defRPr>
            </a:lvl5pPr>
            <a:lvl6pPr lvl="5" algn="r">
              <a:buNone/>
              <a:defRPr sz="1733">
                <a:solidFill>
                  <a:schemeClr val="accent6"/>
                </a:solidFill>
                <a:latin typeface="Lato"/>
                <a:ea typeface="Lato"/>
                <a:cs typeface="Lato"/>
                <a:sym typeface="Lato"/>
              </a:defRPr>
            </a:lvl6pPr>
            <a:lvl7pPr lvl="6" algn="r">
              <a:buNone/>
              <a:defRPr sz="1733">
                <a:solidFill>
                  <a:schemeClr val="accent6"/>
                </a:solidFill>
                <a:latin typeface="Lato"/>
                <a:ea typeface="Lato"/>
                <a:cs typeface="Lato"/>
                <a:sym typeface="Lato"/>
              </a:defRPr>
            </a:lvl7pPr>
            <a:lvl8pPr lvl="7" algn="r">
              <a:buNone/>
              <a:defRPr sz="1733">
                <a:solidFill>
                  <a:schemeClr val="accent6"/>
                </a:solidFill>
                <a:latin typeface="Lato"/>
                <a:ea typeface="Lato"/>
                <a:cs typeface="Lato"/>
                <a:sym typeface="Lato"/>
              </a:defRPr>
            </a:lvl8pPr>
            <a:lvl9pPr lvl="8" algn="r">
              <a:buNone/>
              <a:defRPr sz="1733">
                <a:solidFill>
                  <a:schemeClr val="accent6"/>
                </a:solidFill>
                <a:latin typeface="Lato"/>
                <a:ea typeface="Lato"/>
                <a:cs typeface="Lato"/>
                <a:sym typeface="Lato"/>
              </a:defRPr>
            </a:lvl9pPr>
          </a:lstStyle>
          <a:p>
            <a:fld id="{9E90DF92-CAC2-4FD1-B619-661DFD26A0DF}" type="slidenum">
              <a:rPr lang="en-MT" smtClean="0"/>
              <a:t>‹#›</a:t>
            </a:fld>
            <a:endParaRPr lang="en-MT"/>
          </a:p>
        </p:txBody>
      </p:sp>
    </p:spTree>
    <p:extLst>
      <p:ext uri="{BB962C8B-B14F-4D97-AF65-F5344CB8AC3E}">
        <p14:creationId xmlns:p14="http://schemas.microsoft.com/office/powerpoint/2010/main" val="1861228551"/>
      </p:ext>
    </p:extLst>
  </p:cSld>
  <p:clrMap bg1="lt1" tx1="dk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corpbiz.io/microfinance-company-registr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8DC1-9FF5-4089-AE0F-B85E6E6B3B68}"/>
              </a:ext>
            </a:extLst>
          </p:cNvPr>
          <p:cNvSpPr>
            <a:spLocks noGrp="1"/>
          </p:cNvSpPr>
          <p:nvPr>
            <p:ph type="title"/>
          </p:nvPr>
        </p:nvSpPr>
        <p:spPr/>
        <p:txBody>
          <a:bodyPr/>
          <a:lstStyle/>
          <a:p>
            <a:endParaRPr lang="en-US"/>
          </a:p>
        </p:txBody>
      </p:sp>
      <p:pic>
        <p:nvPicPr>
          <p:cNvPr id="3" name="Picture 3" descr="A book on a table&#10;&#10;Description automatically generated">
            <a:extLst>
              <a:ext uri="{FF2B5EF4-FFF2-40B4-BE49-F238E27FC236}">
                <a16:creationId xmlns:a16="http://schemas.microsoft.com/office/drawing/2014/main" id="{EC11B447-A36F-4605-A647-E2517FC8AA3A}"/>
              </a:ext>
            </a:extLst>
          </p:cNvPr>
          <p:cNvPicPr>
            <a:picLocks noChangeAspect="1"/>
          </p:cNvPicPr>
          <p:nvPr/>
        </p:nvPicPr>
        <p:blipFill>
          <a:blip r:embed="rId2"/>
          <a:stretch>
            <a:fillRect/>
          </a:stretch>
        </p:blipFill>
        <p:spPr>
          <a:xfrm>
            <a:off x="1773" y="-489554"/>
            <a:ext cx="12188455" cy="8085201"/>
          </a:xfrm>
          <a:prstGeom prst="rect">
            <a:avLst/>
          </a:prstGeom>
        </p:spPr>
      </p:pic>
    </p:spTree>
    <p:extLst>
      <p:ext uri="{BB962C8B-B14F-4D97-AF65-F5344CB8AC3E}">
        <p14:creationId xmlns:p14="http://schemas.microsoft.com/office/powerpoint/2010/main" val="2573776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73B31A-CF5A-4CED-8A48-8700D3BDBE06}"/>
              </a:ext>
            </a:extLst>
          </p:cNvPr>
          <p:cNvSpPr txBox="1"/>
          <p:nvPr/>
        </p:nvSpPr>
        <p:spPr>
          <a:xfrm>
            <a:off x="239696" y="234947"/>
            <a:ext cx="9152877" cy="523220"/>
          </a:xfrm>
          <a:prstGeom prst="rect">
            <a:avLst/>
          </a:prstGeom>
          <a:noFill/>
        </p:spPr>
        <p:txBody>
          <a:bodyPr wrap="square" rtlCol="0">
            <a:spAutoFit/>
          </a:bodyPr>
          <a:lstStyle/>
          <a:p>
            <a:r>
              <a:rPr lang="en-US" sz="2800">
                <a:solidFill>
                  <a:schemeClr val="accent3"/>
                </a:solidFill>
                <a:latin typeface="Segoe UI Black" panose="020B0A02040204020203" pitchFamily="34" charset="0"/>
                <a:ea typeface="Segoe UI Black" panose="020B0A02040204020203" pitchFamily="34" charset="0"/>
              </a:rPr>
              <a:t>REQUIREMENTS OF REGISTRATION AS NBFC</a:t>
            </a:r>
            <a:endParaRPr lang="en-MT" sz="2800">
              <a:solidFill>
                <a:schemeClr val="accent3"/>
              </a:solidFill>
              <a:latin typeface="Segoe UI Black" panose="020B0A02040204020203" pitchFamily="34" charset="0"/>
              <a:ea typeface="Segoe UI Black" panose="020B0A02040204020203" pitchFamily="34" charset="0"/>
            </a:endParaRPr>
          </a:p>
        </p:txBody>
      </p:sp>
      <p:sp>
        <p:nvSpPr>
          <p:cNvPr id="6" name="TextBox 5">
            <a:extLst>
              <a:ext uri="{FF2B5EF4-FFF2-40B4-BE49-F238E27FC236}">
                <a16:creationId xmlns:a16="http://schemas.microsoft.com/office/drawing/2014/main" id="{54807780-02A7-4BA8-BE19-94B0288322A0}"/>
              </a:ext>
            </a:extLst>
          </p:cNvPr>
          <p:cNvSpPr txBox="1"/>
          <p:nvPr/>
        </p:nvSpPr>
        <p:spPr>
          <a:xfrm>
            <a:off x="438484" y="2129570"/>
            <a:ext cx="11319029" cy="2308324"/>
          </a:xfrm>
          <a:prstGeom prst="rect">
            <a:avLst/>
          </a:prstGeom>
          <a:noFill/>
        </p:spPr>
        <p:txBody>
          <a:bodyPr wrap="square" lIns="91440" tIns="45720" rIns="91440" bIns="45720" rtlCol="0" anchor="t">
            <a:spAutoFit/>
          </a:bodyPr>
          <a:lstStyle/>
          <a:p>
            <a:pPr marL="457200" indent="-457200">
              <a:buClr>
                <a:schemeClr val="accent6"/>
              </a:buClr>
              <a:buSzPct val="63000"/>
              <a:buFont typeface="Wingdings" panose="05000000000000000000" pitchFamily="2" charset="2"/>
              <a:buChar char="q"/>
            </a:pPr>
            <a:r>
              <a:rPr lang="en-US" sz="1800"/>
              <a:t>A company should have a minimum Net Owned Fund of Rs. 2 crore and must obtain a certificate of registration from RBI.</a:t>
            </a:r>
            <a:endParaRPr lang="en-US"/>
          </a:p>
          <a:p>
            <a:pPr>
              <a:buClr>
                <a:schemeClr val="accent6"/>
              </a:buClr>
              <a:buSzPct val="63000"/>
            </a:pPr>
            <a:endParaRPr lang="en-US" sz="1800"/>
          </a:p>
          <a:p>
            <a:pPr marL="457200" indent="-457200">
              <a:buClr>
                <a:schemeClr val="accent6"/>
              </a:buClr>
              <a:buSzPct val="63000"/>
              <a:buFont typeface="Wingdings" panose="05000000000000000000" pitchFamily="2" charset="2"/>
              <a:buChar char="q"/>
            </a:pPr>
            <a:r>
              <a:rPr lang="en-US" sz="1800"/>
              <a:t>A company must fulfill the 50:50 test in order to register as a NBFC i.e. financial assets constitute more than 50% of total assets and income from financial assets constitute more than 50% of its gross income.</a:t>
            </a:r>
          </a:p>
          <a:p>
            <a:pPr>
              <a:buClr>
                <a:schemeClr val="accent6"/>
              </a:buClr>
              <a:buSzPct val="63000"/>
            </a:pPr>
            <a:endParaRPr lang="en-US" sz="1800"/>
          </a:p>
          <a:p>
            <a:pPr marL="457200" indent="-457200">
              <a:buClr>
                <a:schemeClr val="accent6"/>
              </a:buClr>
              <a:buSzPct val="63000"/>
              <a:buFont typeface="Wingdings" panose="05000000000000000000" pitchFamily="2" charset="2"/>
              <a:buChar char="q"/>
            </a:pPr>
            <a:r>
              <a:rPr lang="en-US" sz="1800"/>
              <a:t>To avoid dual regulation, certain categories of NBFCs which are regulated by other regulators are exempted from the requirement of registration with RBI as NBFC.</a:t>
            </a:r>
            <a:endParaRPr lang="en-MT" sz="1800"/>
          </a:p>
        </p:txBody>
      </p:sp>
    </p:spTree>
    <p:extLst>
      <p:ext uri="{BB962C8B-B14F-4D97-AF65-F5344CB8AC3E}">
        <p14:creationId xmlns:p14="http://schemas.microsoft.com/office/powerpoint/2010/main" val="253731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1F9FDF-27D0-4BE4-A5D9-600D775420DC}"/>
              </a:ext>
            </a:extLst>
          </p:cNvPr>
          <p:cNvSpPr txBox="1"/>
          <p:nvPr/>
        </p:nvSpPr>
        <p:spPr>
          <a:xfrm>
            <a:off x="142043" y="168676"/>
            <a:ext cx="9650027" cy="523220"/>
          </a:xfrm>
          <a:prstGeom prst="rect">
            <a:avLst/>
          </a:prstGeom>
          <a:noFill/>
        </p:spPr>
        <p:txBody>
          <a:bodyPr wrap="square" rtlCol="0">
            <a:spAutoFit/>
          </a:bodyPr>
          <a:lstStyle/>
          <a:p>
            <a:r>
              <a:rPr lang="en-US" sz="2800">
                <a:solidFill>
                  <a:schemeClr val="accent3"/>
                </a:solidFill>
                <a:latin typeface="Segoe UI Black" panose="020B0A02040204020203" pitchFamily="34" charset="0"/>
                <a:ea typeface="Segoe UI Black" panose="020B0A02040204020203" pitchFamily="34" charset="0"/>
              </a:rPr>
              <a:t>KEY PRUDENTIAL REGULATIONS</a:t>
            </a:r>
            <a:endParaRPr lang="en-MT" sz="2800">
              <a:solidFill>
                <a:schemeClr val="accent3"/>
              </a:solidFill>
              <a:latin typeface="Segoe UI Black" panose="020B0A02040204020203" pitchFamily="34" charset="0"/>
              <a:ea typeface="Segoe UI Black" panose="020B0A02040204020203" pitchFamily="34" charset="0"/>
            </a:endParaRPr>
          </a:p>
        </p:txBody>
      </p:sp>
      <p:sp>
        <p:nvSpPr>
          <p:cNvPr id="6" name="TextBox 5">
            <a:extLst>
              <a:ext uri="{FF2B5EF4-FFF2-40B4-BE49-F238E27FC236}">
                <a16:creationId xmlns:a16="http://schemas.microsoft.com/office/drawing/2014/main" id="{06E01346-DBA0-4E5A-9711-DBEDB5A625C8}"/>
              </a:ext>
            </a:extLst>
          </p:cNvPr>
          <p:cNvSpPr txBox="1"/>
          <p:nvPr/>
        </p:nvSpPr>
        <p:spPr>
          <a:xfrm>
            <a:off x="248576" y="687813"/>
            <a:ext cx="11694850" cy="3200876"/>
          </a:xfrm>
          <a:prstGeom prst="rect">
            <a:avLst/>
          </a:prstGeom>
          <a:noFill/>
        </p:spPr>
        <p:txBody>
          <a:bodyPr wrap="square" lIns="91440" tIns="45720" rIns="91440" bIns="45720" rtlCol="0" anchor="t">
            <a:spAutoFit/>
          </a:bodyPr>
          <a:lstStyle/>
          <a:p>
            <a:pPr marL="285750" indent="-285750">
              <a:buClr>
                <a:schemeClr val="accent6"/>
              </a:buClr>
              <a:buSzPct val="63000"/>
              <a:buFont typeface="Wingdings" panose="05000000000000000000" pitchFamily="2" charset="2"/>
              <a:buChar char="q"/>
            </a:pPr>
            <a:r>
              <a:rPr lang="en-US" b="1"/>
              <a:t> </a:t>
            </a:r>
            <a:r>
              <a:rPr lang="en-US" sz="1800" b="1"/>
              <a:t>MINIMUM CAPITAL ADEQUACY RATIO</a:t>
            </a:r>
            <a:r>
              <a:rPr lang="en-US" b="1"/>
              <a:t>:</a:t>
            </a:r>
          </a:p>
          <a:p>
            <a:pPr marL="285750" indent="-285750">
              <a:buClr>
                <a:schemeClr val="accent6"/>
              </a:buClr>
              <a:buSzPct val="63000"/>
              <a:buFont typeface="Wingdings" panose="05000000000000000000" pitchFamily="2" charset="2"/>
              <a:buChar char="q"/>
            </a:pPr>
            <a:endParaRPr lang="en-US" b="1"/>
          </a:p>
          <a:p>
            <a:r>
              <a:rPr lang="en-US"/>
              <a:t>   </a:t>
            </a:r>
            <a:r>
              <a:rPr lang="en-US" sz="1600"/>
              <a:t>NBFCs have to maintain a minimum CAR consisting of Tier-I and Tier-II capital of not less than 15% of its aggregate risk weighted assets on balance sheet and of risk adjusted  value of off-balance sheet items out of which total of Tier I capital should not be less than 10%.</a:t>
            </a:r>
          </a:p>
          <a:p>
            <a:endParaRPr lang="en-US" sz="1600"/>
          </a:p>
          <a:p>
            <a:pPr marL="285750" indent="-285750">
              <a:buClr>
                <a:schemeClr val="accent6"/>
              </a:buClr>
              <a:buSzPct val="63000"/>
              <a:buFont typeface="Wingdings" panose="05000000000000000000" pitchFamily="2" charset="2"/>
              <a:buChar char="q"/>
            </a:pPr>
            <a:r>
              <a:rPr lang="en-US" sz="1800" b="1"/>
              <a:t>ASSET CLASSIFICATION</a:t>
            </a:r>
            <a:r>
              <a:rPr lang="en-US" b="1"/>
              <a:t>:</a:t>
            </a:r>
          </a:p>
          <a:p>
            <a:pPr>
              <a:buClr>
                <a:schemeClr val="accent6"/>
              </a:buClr>
              <a:buSzPct val="63000"/>
            </a:pPr>
            <a:endParaRPr lang="en-US" b="1"/>
          </a:p>
          <a:p>
            <a:r>
              <a:rPr lang="en-US"/>
              <a:t>    </a:t>
            </a:r>
            <a:r>
              <a:rPr lang="en-US" sz="1600"/>
              <a:t>All forms of credit(including receivables) are to be classified into five categories i.e. standard assets, non-performing assets, sub-standard assets, doubtful assets, loss assets.</a:t>
            </a:r>
          </a:p>
          <a:p>
            <a:endParaRPr lang="en-US"/>
          </a:p>
          <a:p>
            <a:endParaRPr lang="en-US"/>
          </a:p>
          <a:p>
            <a:pPr marL="285750" indent="-285750">
              <a:buFont typeface="Wingdings" panose="05000000000000000000" pitchFamily="2" charset="2"/>
              <a:buChar char="§"/>
            </a:pPr>
            <a:endParaRPr lang="en-MT"/>
          </a:p>
        </p:txBody>
      </p:sp>
      <p:graphicFrame>
        <p:nvGraphicFramePr>
          <p:cNvPr id="8" name="Table 7">
            <a:extLst>
              <a:ext uri="{FF2B5EF4-FFF2-40B4-BE49-F238E27FC236}">
                <a16:creationId xmlns:a16="http://schemas.microsoft.com/office/drawing/2014/main" id="{19C3C20E-FA13-493B-ADC9-FEEA2AE54792}"/>
              </a:ext>
            </a:extLst>
          </p:cNvPr>
          <p:cNvGraphicFramePr>
            <a:graphicFrameLocks noGrp="1"/>
          </p:cNvGraphicFramePr>
          <p:nvPr>
            <p:extLst>
              <p:ext uri="{D42A27DB-BD31-4B8C-83A1-F6EECF244321}">
                <p14:modId xmlns:p14="http://schemas.microsoft.com/office/powerpoint/2010/main" val="2513116190"/>
              </p:ext>
            </p:extLst>
          </p:nvPr>
        </p:nvGraphicFramePr>
        <p:xfrm>
          <a:off x="1856419" y="3259525"/>
          <a:ext cx="8479162" cy="3337560"/>
        </p:xfrm>
        <a:graphic>
          <a:graphicData uri="http://schemas.openxmlformats.org/drawingml/2006/table">
            <a:tbl>
              <a:tblPr firstRow="1" bandRow="1">
                <a:tableStyleId>{5C22544A-7EE6-4342-B048-85BDC9FD1C3A}</a:tableStyleId>
              </a:tblPr>
              <a:tblGrid>
                <a:gridCol w="4239581">
                  <a:extLst>
                    <a:ext uri="{9D8B030D-6E8A-4147-A177-3AD203B41FA5}">
                      <a16:colId xmlns:a16="http://schemas.microsoft.com/office/drawing/2014/main" val="1608297925"/>
                    </a:ext>
                  </a:extLst>
                </a:gridCol>
                <a:gridCol w="4239581">
                  <a:extLst>
                    <a:ext uri="{9D8B030D-6E8A-4147-A177-3AD203B41FA5}">
                      <a16:colId xmlns:a16="http://schemas.microsoft.com/office/drawing/2014/main" val="3384282894"/>
                    </a:ext>
                  </a:extLst>
                </a:gridCol>
              </a:tblGrid>
              <a:tr h="370840">
                <a:tc>
                  <a:txBody>
                    <a:bodyPr/>
                    <a:lstStyle/>
                    <a:p>
                      <a:r>
                        <a:rPr lang="en-US" sz="1800"/>
                        <a:t>Assets </a:t>
                      </a:r>
                    </a:p>
                  </a:txBody>
                  <a:tcPr/>
                </a:tc>
                <a:tc>
                  <a:txBody>
                    <a:bodyPr/>
                    <a:lstStyle/>
                    <a:p>
                      <a:r>
                        <a:rPr lang="en-US" sz="1800"/>
                        <a:t>% of provision required</a:t>
                      </a:r>
                    </a:p>
                  </a:txBody>
                  <a:tcPr/>
                </a:tc>
                <a:extLst>
                  <a:ext uri="{0D108BD9-81ED-4DB2-BD59-A6C34878D82A}">
                    <a16:rowId xmlns:a16="http://schemas.microsoft.com/office/drawing/2014/main" val="2941838239"/>
                  </a:ext>
                </a:extLst>
              </a:tr>
              <a:tr h="370840">
                <a:tc>
                  <a:txBody>
                    <a:bodyPr/>
                    <a:lstStyle/>
                    <a:p>
                      <a:r>
                        <a:rPr lang="en-US" sz="1800" b="1">
                          <a:solidFill>
                            <a:schemeClr val="tx2">
                              <a:lumMod val="10000"/>
                            </a:schemeClr>
                          </a:solidFill>
                        </a:rPr>
                        <a:t>Standard assets</a:t>
                      </a:r>
                    </a:p>
                  </a:txBody>
                  <a:tcPr/>
                </a:tc>
                <a:tc>
                  <a:txBody>
                    <a:bodyPr/>
                    <a:lstStyle/>
                    <a:p>
                      <a:r>
                        <a:rPr lang="en-US" sz="1800" b="1">
                          <a:solidFill>
                            <a:schemeClr val="tx2">
                              <a:lumMod val="10000"/>
                            </a:schemeClr>
                          </a:solidFill>
                        </a:rPr>
                        <a:t>0.4%</a:t>
                      </a:r>
                    </a:p>
                  </a:txBody>
                  <a:tcPr/>
                </a:tc>
                <a:extLst>
                  <a:ext uri="{0D108BD9-81ED-4DB2-BD59-A6C34878D82A}">
                    <a16:rowId xmlns:a16="http://schemas.microsoft.com/office/drawing/2014/main" val="834324046"/>
                  </a:ext>
                </a:extLst>
              </a:tr>
              <a:tr h="370840">
                <a:tc>
                  <a:txBody>
                    <a:bodyPr/>
                    <a:lstStyle/>
                    <a:p>
                      <a:r>
                        <a:rPr lang="en-US" sz="1800" b="1">
                          <a:solidFill>
                            <a:schemeClr val="tx2">
                              <a:lumMod val="10000"/>
                            </a:schemeClr>
                          </a:solidFill>
                        </a:rPr>
                        <a:t>Sub-standard assets</a:t>
                      </a:r>
                      <a:endParaRPr lang="en-MT" sz="1800" b="1">
                        <a:solidFill>
                          <a:schemeClr val="tx2">
                            <a:lumMod val="10000"/>
                          </a:schemeClr>
                        </a:solidFill>
                      </a:endParaRPr>
                    </a:p>
                  </a:txBody>
                  <a:tcPr/>
                </a:tc>
                <a:tc>
                  <a:txBody>
                    <a:bodyPr/>
                    <a:lstStyle/>
                    <a:p>
                      <a:r>
                        <a:rPr lang="en-US" sz="1800" b="1">
                          <a:solidFill>
                            <a:schemeClr val="tx2">
                              <a:lumMod val="10000"/>
                            </a:schemeClr>
                          </a:solidFill>
                        </a:rPr>
                        <a:t>10%</a:t>
                      </a:r>
                    </a:p>
                  </a:txBody>
                  <a:tcPr/>
                </a:tc>
                <a:extLst>
                  <a:ext uri="{0D108BD9-81ED-4DB2-BD59-A6C34878D82A}">
                    <a16:rowId xmlns:a16="http://schemas.microsoft.com/office/drawing/2014/main" val="2402255732"/>
                  </a:ext>
                </a:extLst>
              </a:tr>
              <a:tr h="370840">
                <a:tc>
                  <a:txBody>
                    <a:bodyPr/>
                    <a:lstStyle/>
                    <a:p>
                      <a:r>
                        <a:rPr lang="en-US" sz="1800" b="1">
                          <a:solidFill>
                            <a:schemeClr val="tx2">
                              <a:lumMod val="10000"/>
                            </a:schemeClr>
                          </a:solidFill>
                        </a:rPr>
                        <a:t>Doubtful debts(Secured portion)</a:t>
                      </a:r>
                    </a:p>
                  </a:txBody>
                  <a:tcPr/>
                </a:tc>
                <a:tc>
                  <a:txBody>
                    <a:bodyPr/>
                    <a:lstStyle/>
                    <a:p>
                      <a:endParaRPr lang="en-US" sz="1800"/>
                    </a:p>
                  </a:txBody>
                  <a:tcPr/>
                </a:tc>
                <a:extLst>
                  <a:ext uri="{0D108BD9-81ED-4DB2-BD59-A6C34878D82A}">
                    <a16:rowId xmlns:a16="http://schemas.microsoft.com/office/drawing/2014/main" val="3257062490"/>
                  </a:ext>
                </a:extLst>
              </a:tr>
              <a:tr h="370840">
                <a:tc>
                  <a:txBody>
                    <a:bodyPr/>
                    <a:lstStyle/>
                    <a:p>
                      <a:r>
                        <a:rPr lang="en-US" sz="1800"/>
                        <a:t>      </a:t>
                      </a:r>
                      <a:r>
                        <a:rPr lang="en-US" sz="1800" b="1" err="1">
                          <a:solidFill>
                            <a:schemeClr val="tx2">
                              <a:lumMod val="10000"/>
                            </a:schemeClr>
                          </a:solidFill>
                        </a:rPr>
                        <a:t>Upto</a:t>
                      </a:r>
                      <a:r>
                        <a:rPr lang="en-US" sz="1800" b="1">
                          <a:solidFill>
                            <a:schemeClr val="tx2">
                              <a:lumMod val="10000"/>
                            </a:schemeClr>
                          </a:solidFill>
                        </a:rPr>
                        <a:t> 1 year</a:t>
                      </a:r>
                      <a:endParaRPr lang="en-MT" sz="1800" b="1">
                        <a:solidFill>
                          <a:schemeClr val="tx2">
                            <a:lumMod val="10000"/>
                          </a:schemeClr>
                        </a:solidFill>
                      </a:endParaRPr>
                    </a:p>
                  </a:txBody>
                  <a:tcPr/>
                </a:tc>
                <a:tc>
                  <a:txBody>
                    <a:bodyPr/>
                    <a:lstStyle/>
                    <a:p>
                      <a:r>
                        <a:rPr lang="en-US" sz="1800" b="1">
                          <a:solidFill>
                            <a:schemeClr val="tx2">
                              <a:lumMod val="10000"/>
                            </a:schemeClr>
                          </a:solidFill>
                        </a:rPr>
                        <a:t>20%</a:t>
                      </a:r>
                    </a:p>
                  </a:txBody>
                  <a:tcPr/>
                </a:tc>
                <a:extLst>
                  <a:ext uri="{0D108BD9-81ED-4DB2-BD59-A6C34878D82A}">
                    <a16:rowId xmlns:a16="http://schemas.microsoft.com/office/drawing/2014/main" val="91451006"/>
                  </a:ext>
                </a:extLst>
              </a:tr>
              <a:tr h="370840">
                <a:tc>
                  <a:txBody>
                    <a:bodyPr/>
                    <a:lstStyle/>
                    <a:p>
                      <a:r>
                        <a:rPr lang="en-US" sz="1800"/>
                        <a:t>      </a:t>
                      </a:r>
                      <a:r>
                        <a:rPr lang="en-US" sz="1800" b="1">
                          <a:solidFill>
                            <a:schemeClr val="tx2">
                              <a:lumMod val="10000"/>
                            </a:schemeClr>
                          </a:solidFill>
                        </a:rPr>
                        <a:t>1 year to 3 years</a:t>
                      </a:r>
                    </a:p>
                  </a:txBody>
                  <a:tcPr/>
                </a:tc>
                <a:tc>
                  <a:txBody>
                    <a:bodyPr/>
                    <a:lstStyle/>
                    <a:p>
                      <a:r>
                        <a:rPr lang="en-US" sz="1800" b="1">
                          <a:solidFill>
                            <a:schemeClr val="tx2">
                              <a:lumMod val="10000"/>
                            </a:schemeClr>
                          </a:solidFill>
                        </a:rPr>
                        <a:t>30%</a:t>
                      </a:r>
                    </a:p>
                  </a:txBody>
                  <a:tcPr/>
                </a:tc>
                <a:extLst>
                  <a:ext uri="{0D108BD9-81ED-4DB2-BD59-A6C34878D82A}">
                    <a16:rowId xmlns:a16="http://schemas.microsoft.com/office/drawing/2014/main" val="879110351"/>
                  </a:ext>
                </a:extLst>
              </a:tr>
              <a:tr h="370840">
                <a:tc>
                  <a:txBody>
                    <a:bodyPr/>
                    <a:lstStyle/>
                    <a:p>
                      <a:r>
                        <a:rPr lang="en-US" sz="1800"/>
                        <a:t>      </a:t>
                      </a:r>
                      <a:r>
                        <a:rPr lang="en-US" sz="1800" b="1">
                          <a:solidFill>
                            <a:schemeClr val="tx2">
                              <a:lumMod val="10000"/>
                            </a:schemeClr>
                          </a:solidFill>
                        </a:rPr>
                        <a:t>More than 3 years</a:t>
                      </a:r>
                    </a:p>
                  </a:txBody>
                  <a:tcPr/>
                </a:tc>
                <a:tc>
                  <a:txBody>
                    <a:bodyPr/>
                    <a:lstStyle/>
                    <a:p>
                      <a:r>
                        <a:rPr lang="en-US" sz="1800" b="1">
                          <a:solidFill>
                            <a:schemeClr val="tx2">
                              <a:lumMod val="10000"/>
                            </a:schemeClr>
                          </a:solidFill>
                        </a:rPr>
                        <a:t>50%</a:t>
                      </a:r>
                    </a:p>
                  </a:txBody>
                  <a:tcPr/>
                </a:tc>
                <a:extLst>
                  <a:ext uri="{0D108BD9-81ED-4DB2-BD59-A6C34878D82A}">
                    <a16:rowId xmlns:a16="http://schemas.microsoft.com/office/drawing/2014/main" val="2230128067"/>
                  </a:ext>
                </a:extLst>
              </a:tr>
              <a:tr h="370840">
                <a:tc>
                  <a:txBody>
                    <a:bodyPr/>
                    <a:lstStyle/>
                    <a:p>
                      <a:r>
                        <a:rPr lang="en-US" sz="1800" b="1">
                          <a:solidFill>
                            <a:schemeClr val="tx2">
                              <a:lumMod val="10000"/>
                            </a:schemeClr>
                          </a:solidFill>
                        </a:rPr>
                        <a:t>Doubtful debts(Unsecured portion)</a:t>
                      </a:r>
                    </a:p>
                  </a:txBody>
                  <a:tcPr/>
                </a:tc>
                <a:tc>
                  <a:txBody>
                    <a:bodyPr/>
                    <a:lstStyle/>
                    <a:p>
                      <a:r>
                        <a:rPr lang="en-US" sz="1800" b="1">
                          <a:solidFill>
                            <a:schemeClr val="tx2">
                              <a:lumMod val="10000"/>
                            </a:schemeClr>
                          </a:solidFill>
                        </a:rPr>
                        <a:t>100%</a:t>
                      </a:r>
                    </a:p>
                  </a:txBody>
                  <a:tcPr/>
                </a:tc>
                <a:extLst>
                  <a:ext uri="{0D108BD9-81ED-4DB2-BD59-A6C34878D82A}">
                    <a16:rowId xmlns:a16="http://schemas.microsoft.com/office/drawing/2014/main" val="3975063491"/>
                  </a:ext>
                </a:extLst>
              </a:tr>
              <a:tr h="370840">
                <a:tc>
                  <a:txBody>
                    <a:bodyPr/>
                    <a:lstStyle/>
                    <a:p>
                      <a:r>
                        <a:rPr lang="en-US" sz="1800" b="1">
                          <a:solidFill>
                            <a:schemeClr val="tx2">
                              <a:lumMod val="10000"/>
                            </a:schemeClr>
                          </a:solidFill>
                        </a:rPr>
                        <a:t>Loss assets</a:t>
                      </a:r>
                    </a:p>
                  </a:txBody>
                  <a:tcPr/>
                </a:tc>
                <a:tc>
                  <a:txBody>
                    <a:bodyPr/>
                    <a:lstStyle/>
                    <a:p>
                      <a:r>
                        <a:rPr lang="en-US" sz="1800" b="1">
                          <a:solidFill>
                            <a:schemeClr val="tx2">
                              <a:lumMod val="10000"/>
                            </a:schemeClr>
                          </a:solidFill>
                        </a:rPr>
                        <a:t>100%</a:t>
                      </a:r>
                    </a:p>
                  </a:txBody>
                  <a:tcPr/>
                </a:tc>
                <a:extLst>
                  <a:ext uri="{0D108BD9-81ED-4DB2-BD59-A6C34878D82A}">
                    <a16:rowId xmlns:a16="http://schemas.microsoft.com/office/drawing/2014/main" val="4199794036"/>
                  </a:ext>
                </a:extLst>
              </a:tr>
            </a:tbl>
          </a:graphicData>
        </a:graphic>
      </p:graphicFrame>
    </p:spTree>
    <p:extLst>
      <p:ext uri="{BB962C8B-B14F-4D97-AF65-F5344CB8AC3E}">
        <p14:creationId xmlns:p14="http://schemas.microsoft.com/office/powerpoint/2010/main" val="30521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C29983-33C4-48B5-8441-CC41616A3D86}"/>
              </a:ext>
            </a:extLst>
          </p:cNvPr>
          <p:cNvSpPr txBox="1"/>
          <p:nvPr/>
        </p:nvSpPr>
        <p:spPr>
          <a:xfrm>
            <a:off x="150920" y="239696"/>
            <a:ext cx="12075960" cy="2062103"/>
          </a:xfrm>
          <a:prstGeom prst="rect">
            <a:avLst/>
          </a:prstGeom>
          <a:noFill/>
        </p:spPr>
        <p:txBody>
          <a:bodyPr wrap="square" lIns="91440" tIns="45720" rIns="91440" bIns="45720" rtlCol="0" anchor="t">
            <a:spAutoFit/>
          </a:bodyPr>
          <a:lstStyle/>
          <a:p>
            <a:pPr marL="342900" indent="-342900">
              <a:buClr>
                <a:schemeClr val="accent6"/>
              </a:buClr>
              <a:buSzPct val="63000"/>
              <a:buFont typeface="Wingdings" panose="05000000000000000000" pitchFamily="2" charset="2"/>
              <a:buChar char="q"/>
            </a:pPr>
            <a:r>
              <a:rPr lang="en-US" sz="1800" b="1"/>
              <a:t>INCOME RECOGNITION:</a:t>
            </a:r>
          </a:p>
          <a:p>
            <a:pPr marL="342900" indent="-342900">
              <a:buClr>
                <a:schemeClr val="accent6"/>
              </a:buClr>
              <a:buSzPct val="63000"/>
              <a:buFont typeface="Wingdings" panose="05000000000000000000" pitchFamily="2" charset="2"/>
              <a:buChar char="q"/>
            </a:pPr>
            <a:endParaRPr lang="en-US" sz="1800" b="1"/>
          </a:p>
          <a:p>
            <a:r>
              <a:rPr lang="en-US" sz="1600"/>
              <a:t>   Income including interest/discount/hire charges/lease rental or any other charges on NPA shall be recognized only when it is actually realized. Any income realized before the asset became NPA and remaining unrealized shall be reversed.</a:t>
            </a:r>
          </a:p>
          <a:p>
            <a:endParaRPr lang="en-US"/>
          </a:p>
          <a:p>
            <a:endParaRPr lang="en-US"/>
          </a:p>
          <a:p>
            <a:pPr marL="285750" indent="-285750">
              <a:buClr>
                <a:schemeClr val="accent6"/>
              </a:buClr>
              <a:buSzPct val="63000"/>
              <a:buFont typeface="Wingdings" panose="05000000000000000000" pitchFamily="2" charset="2"/>
              <a:buChar char="q"/>
            </a:pPr>
            <a:r>
              <a:rPr lang="en-US" sz="1800" b="1"/>
              <a:t>CONCENTRATION OF CREDIT/INVESTMENT:</a:t>
            </a:r>
          </a:p>
          <a:p>
            <a:endParaRPr lang="en-MT"/>
          </a:p>
        </p:txBody>
      </p:sp>
      <p:graphicFrame>
        <p:nvGraphicFramePr>
          <p:cNvPr id="6" name="Table 6">
            <a:extLst>
              <a:ext uri="{FF2B5EF4-FFF2-40B4-BE49-F238E27FC236}">
                <a16:creationId xmlns:a16="http://schemas.microsoft.com/office/drawing/2014/main" id="{7B2CC358-6DDF-429B-85A1-C9BF2AD064DA}"/>
              </a:ext>
            </a:extLst>
          </p:cNvPr>
          <p:cNvGraphicFramePr>
            <a:graphicFrameLocks noGrp="1"/>
          </p:cNvGraphicFramePr>
          <p:nvPr>
            <p:extLst>
              <p:ext uri="{D42A27DB-BD31-4B8C-83A1-F6EECF244321}">
                <p14:modId xmlns:p14="http://schemas.microsoft.com/office/powerpoint/2010/main" val="3520226234"/>
              </p:ext>
            </p:extLst>
          </p:nvPr>
        </p:nvGraphicFramePr>
        <p:xfrm>
          <a:off x="1854183" y="2377919"/>
          <a:ext cx="8896413" cy="1752600"/>
        </p:xfrm>
        <a:graphic>
          <a:graphicData uri="http://schemas.openxmlformats.org/drawingml/2006/table">
            <a:tbl>
              <a:tblPr firstRow="1" bandRow="1">
                <a:tableStyleId>{5C22544A-7EE6-4342-B048-85BDC9FD1C3A}</a:tableStyleId>
              </a:tblPr>
              <a:tblGrid>
                <a:gridCol w="2965471">
                  <a:extLst>
                    <a:ext uri="{9D8B030D-6E8A-4147-A177-3AD203B41FA5}">
                      <a16:colId xmlns:a16="http://schemas.microsoft.com/office/drawing/2014/main" val="3608734861"/>
                    </a:ext>
                  </a:extLst>
                </a:gridCol>
                <a:gridCol w="2965471">
                  <a:extLst>
                    <a:ext uri="{9D8B030D-6E8A-4147-A177-3AD203B41FA5}">
                      <a16:colId xmlns:a16="http://schemas.microsoft.com/office/drawing/2014/main" val="1687698797"/>
                    </a:ext>
                  </a:extLst>
                </a:gridCol>
                <a:gridCol w="2965471">
                  <a:extLst>
                    <a:ext uri="{9D8B030D-6E8A-4147-A177-3AD203B41FA5}">
                      <a16:colId xmlns:a16="http://schemas.microsoft.com/office/drawing/2014/main" val="838176200"/>
                    </a:ext>
                  </a:extLst>
                </a:gridCol>
              </a:tblGrid>
              <a:tr h="370840">
                <a:tc>
                  <a:txBody>
                    <a:bodyPr/>
                    <a:lstStyle/>
                    <a:p>
                      <a:endParaRPr lang="en-US" sz="1800"/>
                    </a:p>
                  </a:txBody>
                  <a:tcPr/>
                </a:tc>
                <a:tc>
                  <a:txBody>
                    <a:bodyPr/>
                    <a:lstStyle/>
                    <a:p>
                      <a:r>
                        <a:rPr lang="en-US" sz="1800"/>
                        <a:t>Single borrower/entity</a:t>
                      </a:r>
                    </a:p>
                  </a:txBody>
                  <a:tcPr/>
                </a:tc>
                <a:tc>
                  <a:txBody>
                    <a:bodyPr/>
                    <a:lstStyle/>
                    <a:p>
                      <a:r>
                        <a:rPr lang="en-US" sz="1800"/>
                        <a:t>Group of borrowers</a:t>
                      </a:r>
                    </a:p>
                  </a:txBody>
                  <a:tcPr/>
                </a:tc>
                <a:extLst>
                  <a:ext uri="{0D108BD9-81ED-4DB2-BD59-A6C34878D82A}">
                    <a16:rowId xmlns:a16="http://schemas.microsoft.com/office/drawing/2014/main" val="1808364925"/>
                  </a:ext>
                </a:extLst>
              </a:tr>
              <a:tr h="370840">
                <a:tc>
                  <a:txBody>
                    <a:bodyPr/>
                    <a:lstStyle/>
                    <a:p>
                      <a:r>
                        <a:rPr lang="en-US" sz="1800" b="1">
                          <a:solidFill>
                            <a:schemeClr val="tx2">
                              <a:lumMod val="10000"/>
                            </a:schemeClr>
                          </a:solidFill>
                        </a:rPr>
                        <a:t>Lend to </a:t>
                      </a:r>
                    </a:p>
                  </a:txBody>
                  <a:tcPr/>
                </a:tc>
                <a:tc>
                  <a:txBody>
                    <a:bodyPr/>
                    <a:lstStyle/>
                    <a:p>
                      <a:r>
                        <a:rPr lang="en-US" sz="1800" b="1">
                          <a:solidFill>
                            <a:schemeClr val="tx2">
                              <a:lumMod val="10000"/>
                            </a:schemeClr>
                          </a:solidFill>
                        </a:rPr>
                        <a:t>15% of its owned funds</a:t>
                      </a:r>
                    </a:p>
                  </a:txBody>
                  <a:tcPr/>
                </a:tc>
                <a:tc>
                  <a:txBody>
                    <a:bodyPr/>
                    <a:lstStyle/>
                    <a:p>
                      <a:r>
                        <a:rPr lang="en-US" sz="1800" b="1">
                          <a:solidFill>
                            <a:schemeClr val="tx2">
                              <a:lumMod val="10000"/>
                            </a:schemeClr>
                          </a:solidFill>
                        </a:rPr>
                        <a:t>25% of its owned funds</a:t>
                      </a:r>
                    </a:p>
                  </a:txBody>
                  <a:tcPr/>
                </a:tc>
                <a:extLst>
                  <a:ext uri="{0D108BD9-81ED-4DB2-BD59-A6C34878D82A}">
                    <a16:rowId xmlns:a16="http://schemas.microsoft.com/office/drawing/2014/main" val="3413159611"/>
                  </a:ext>
                </a:extLst>
              </a:tr>
              <a:tr h="370840">
                <a:tc>
                  <a:txBody>
                    <a:bodyPr/>
                    <a:lstStyle/>
                    <a:p>
                      <a:r>
                        <a:rPr lang="en-US" sz="1800" b="1">
                          <a:solidFill>
                            <a:schemeClr val="tx2">
                              <a:lumMod val="10000"/>
                            </a:schemeClr>
                          </a:solidFill>
                        </a:rPr>
                        <a:t>Invest in share </a:t>
                      </a:r>
                    </a:p>
                  </a:txBody>
                  <a:tcPr/>
                </a:tc>
                <a:tc>
                  <a:txBody>
                    <a:bodyPr/>
                    <a:lstStyle/>
                    <a:p>
                      <a:r>
                        <a:rPr lang="en-US" sz="1800" b="1">
                          <a:solidFill>
                            <a:schemeClr val="tx2">
                              <a:lumMod val="10000"/>
                            </a:schemeClr>
                          </a:solidFill>
                        </a:rPr>
                        <a:t>15% of its owned funds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2">
                              <a:lumMod val="10000"/>
                            </a:schemeClr>
                          </a:solidFill>
                        </a:rPr>
                        <a:t>25% of its owned funds</a:t>
                      </a:r>
                    </a:p>
                  </a:txBody>
                  <a:tcPr/>
                </a:tc>
                <a:extLst>
                  <a:ext uri="{0D108BD9-81ED-4DB2-BD59-A6C34878D82A}">
                    <a16:rowId xmlns:a16="http://schemas.microsoft.com/office/drawing/2014/main" val="1474566655"/>
                  </a:ext>
                </a:extLst>
              </a:tr>
              <a:tr h="370840">
                <a:tc>
                  <a:txBody>
                    <a:bodyPr/>
                    <a:lstStyle/>
                    <a:p>
                      <a:r>
                        <a:rPr lang="en-US" sz="1800" b="1">
                          <a:solidFill>
                            <a:schemeClr val="tx2">
                              <a:lumMod val="10000"/>
                            </a:schemeClr>
                          </a:solidFill>
                        </a:rPr>
                        <a:t>Lending and  Investment (taken together)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chemeClr val="tx2">
                              <a:lumMod val="10000"/>
                            </a:schemeClr>
                          </a:solidFill>
                        </a:rPr>
                        <a:t>25% of its owned funds</a:t>
                      </a:r>
                    </a:p>
                    <a:p>
                      <a:endParaRPr lang="en-MT" sz="1800"/>
                    </a:p>
                  </a:txBody>
                  <a:tcPr/>
                </a:tc>
                <a:tc>
                  <a:txBody>
                    <a:bodyPr/>
                    <a:lstStyle/>
                    <a:p>
                      <a:r>
                        <a:rPr lang="en-US" sz="1800" b="1">
                          <a:solidFill>
                            <a:schemeClr val="tx2">
                              <a:lumMod val="10000"/>
                            </a:schemeClr>
                          </a:solidFill>
                        </a:rPr>
                        <a:t>40% of its owned funds</a:t>
                      </a:r>
                    </a:p>
                  </a:txBody>
                  <a:tcPr/>
                </a:tc>
                <a:extLst>
                  <a:ext uri="{0D108BD9-81ED-4DB2-BD59-A6C34878D82A}">
                    <a16:rowId xmlns:a16="http://schemas.microsoft.com/office/drawing/2014/main" val="4258616748"/>
                  </a:ext>
                </a:extLst>
              </a:tr>
            </a:tbl>
          </a:graphicData>
        </a:graphic>
      </p:graphicFrame>
      <p:sp>
        <p:nvSpPr>
          <p:cNvPr id="8" name="TextBox 7">
            <a:extLst>
              <a:ext uri="{FF2B5EF4-FFF2-40B4-BE49-F238E27FC236}">
                <a16:creationId xmlns:a16="http://schemas.microsoft.com/office/drawing/2014/main" id="{3640648C-A173-438A-9168-389EA6716266}"/>
              </a:ext>
            </a:extLst>
          </p:cNvPr>
          <p:cNvSpPr txBox="1"/>
          <p:nvPr/>
        </p:nvSpPr>
        <p:spPr>
          <a:xfrm>
            <a:off x="214606" y="4789739"/>
            <a:ext cx="11762913" cy="1354217"/>
          </a:xfrm>
          <a:prstGeom prst="rect">
            <a:avLst/>
          </a:prstGeom>
          <a:noFill/>
        </p:spPr>
        <p:txBody>
          <a:bodyPr wrap="square" lIns="91440" tIns="45720" rIns="91440" bIns="45720" rtlCol="0" anchor="t">
            <a:spAutoFit/>
          </a:bodyPr>
          <a:lstStyle/>
          <a:p>
            <a:pPr marL="342900" indent="-342900">
              <a:buClr>
                <a:schemeClr val="accent6"/>
              </a:buClr>
              <a:buSzPct val="63000"/>
              <a:buFont typeface="Wingdings" panose="05000000000000000000" pitchFamily="2" charset="2"/>
              <a:buChar char="q"/>
            </a:pPr>
            <a:r>
              <a:rPr lang="en-US" sz="1800" b="1"/>
              <a:t>DISCLOSURE IN BALANCE SHEET</a:t>
            </a:r>
            <a:r>
              <a:rPr lang="en-US" b="1"/>
              <a:t>:</a:t>
            </a:r>
            <a:r>
              <a:rPr lang="en-US"/>
              <a:t>                                           </a:t>
            </a:r>
          </a:p>
          <a:p>
            <a:r>
              <a:rPr lang="en-US" sz="1600"/>
              <a:t>  </a:t>
            </a:r>
            <a:r>
              <a:rPr lang="en-US"/>
              <a:t> </a:t>
            </a:r>
            <a:r>
              <a:rPr lang="en-US" sz="1600"/>
              <a:t>Provisions to be separately in balance sheet Capital to Risk assets ratio, Registration obtained from other regulators, Exposure to real estate sector, Disclosure of penalties imposed by RBI, Exposure to capital market, Credit ratings assigned and changes thereto, Gross value of investment in India and outside India, Customer complaints, Details of Non-Performing assets purchased or sold, Maturity pattern of assets and liabilities, Details of Single borrower limit and group borrower limit exceeded by NBFC.</a:t>
            </a:r>
            <a:endParaRPr lang="en-MT" sz="1600"/>
          </a:p>
        </p:txBody>
      </p:sp>
    </p:spTree>
    <p:extLst>
      <p:ext uri="{BB962C8B-B14F-4D97-AF65-F5344CB8AC3E}">
        <p14:creationId xmlns:p14="http://schemas.microsoft.com/office/powerpoint/2010/main" val="501602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600E125-2175-4092-B02B-983A54C89F07}"/>
              </a:ext>
            </a:extLst>
          </p:cNvPr>
          <p:cNvSpPr txBox="1">
            <a:spLocks/>
          </p:cNvSpPr>
          <p:nvPr/>
        </p:nvSpPr>
        <p:spPr>
          <a:xfrm>
            <a:off x="252274" y="192133"/>
            <a:ext cx="11803602" cy="6448363"/>
          </a:xfrm>
          <a:prstGeom prst="rect">
            <a:avLst/>
          </a:prstGeom>
        </p:spPr>
        <p:txBody>
          <a:bodyPr lIns="91440" tIns="45720" rIns="91440" bIns="45720" anchor="t">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a:solidFill>
                  <a:schemeClr val="accent3"/>
                </a:solidFill>
                <a:latin typeface="Segoe UI Black"/>
                <a:ea typeface="Segoe UI Black"/>
              </a:rPr>
              <a:t>CORPORATE GOVERNANCE NORMS</a:t>
            </a:r>
          </a:p>
          <a:p>
            <a:endParaRPr lang="en-US" sz="2800" b="1">
              <a:latin typeface="Segoe UI Black" panose="020B0A02040204020203" pitchFamily="34" charset="0"/>
              <a:ea typeface="Segoe UI Black" panose="020B0A02040204020203" pitchFamily="34" charset="0"/>
            </a:endParaRPr>
          </a:p>
          <a:p>
            <a:pPr marL="457200" indent="-457200">
              <a:buClr>
                <a:schemeClr val="accent6"/>
              </a:buClr>
              <a:buSzPct val="63000"/>
              <a:buFont typeface="Wingdings" panose="05000000000000000000" pitchFamily="2" charset="2"/>
              <a:buChar char="q"/>
            </a:pPr>
            <a:r>
              <a:rPr lang="en-US" sz="2800" b="1">
                <a:latin typeface="Calibri"/>
                <a:cs typeface="Calibri"/>
              </a:rPr>
              <a:t>Audit Committee: </a:t>
            </a:r>
            <a:r>
              <a:rPr lang="en-US" sz="1800">
                <a:cs typeface="Calibri"/>
              </a:rPr>
              <a:t>Shall consist of three members of the Board. In addition, the Audit Committee must ensure that an Information Systems Audit of the internal systems and processes is conducted at least once in two years to assess operational risks faced by the company.</a:t>
            </a:r>
          </a:p>
          <a:p>
            <a:pPr>
              <a:buClr>
                <a:schemeClr val="accent6"/>
              </a:buClr>
              <a:buSzPct val="63000"/>
            </a:pPr>
            <a:endParaRPr lang="en-US" sz="1800">
              <a:cs typeface="Calibri" panose="020F0502020204030204" pitchFamily="34" charset="0"/>
            </a:endParaRPr>
          </a:p>
          <a:p>
            <a:pPr marL="457200" indent="-457200">
              <a:buClr>
                <a:schemeClr val="accent6"/>
              </a:buClr>
              <a:buSzPct val="63000"/>
              <a:buFont typeface="Wingdings" panose="05000000000000000000" pitchFamily="2" charset="2"/>
              <a:buChar char="q"/>
            </a:pPr>
            <a:r>
              <a:rPr lang="en-US" sz="2800" b="1">
                <a:latin typeface="Calibri"/>
                <a:cs typeface="Calibri"/>
              </a:rPr>
              <a:t>Nomination Committee: </a:t>
            </a:r>
            <a:r>
              <a:rPr lang="en-US" sz="1800">
                <a:cs typeface="Calibri"/>
              </a:rPr>
              <a:t>Shall ensure fit and proper’ status of proposed/existing Directors.</a:t>
            </a:r>
            <a:r>
              <a:rPr lang="en-US" sz="1800">
                <a:latin typeface="Calibri"/>
                <a:cs typeface="Calibri"/>
              </a:rPr>
              <a:t> </a:t>
            </a:r>
            <a:endParaRPr lang="en-US" sz="1800">
              <a:latin typeface="Calibri" panose="020F0502020204030204" pitchFamily="34" charset="0"/>
              <a:cs typeface="Calibri" panose="020F0502020204030204" pitchFamily="34" charset="0"/>
            </a:endParaRPr>
          </a:p>
          <a:p>
            <a:pPr>
              <a:buClr>
                <a:schemeClr val="accent6"/>
              </a:buClr>
              <a:buSzPct val="63000"/>
            </a:pPr>
            <a:endParaRPr lang="en-US" sz="2800">
              <a:latin typeface="Calibri" panose="020F0502020204030204" pitchFamily="34" charset="0"/>
              <a:cs typeface="Calibri" panose="020F0502020204030204" pitchFamily="34" charset="0"/>
            </a:endParaRPr>
          </a:p>
          <a:p>
            <a:pPr marL="457200" indent="-457200">
              <a:buClr>
                <a:schemeClr val="accent6"/>
              </a:buClr>
              <a:buSzPct val="63000"/>
              <a:buFont typeface="Wingdings" panose="05000000000000000000" pitchFamily="2" charset="2"/>
              <a:buChar char="q"/>
            </a:pPr>
            <a:r>
              <a:rPr lang="en-US" sz="2800" b="1">
                <a:latin typeface="Calibri"/>
                <a:cs typeface="Calibri"/>
              </a:rPr>
              <a:t>Risk Management Committee</a:t>
            </a:r>
            <a:r>
              <a:rPr lang="en-US" sz="1800" b="1">
                <a:latin typeface="Calibri"/>
                <a:cs typeface="Calibri"/>
              </a:rPr>
              <a:t>:</a:t>
            </a:r>
            <a:r>
              <a:rPr lang="en-US" sz="1800" b="1">
                <a:cs typeface="Calibri"/>
              </a:rPr>
              <a:t> </a:t>
            </a:r>
            <a:r>
              <a:rPr lang="en-US" sz="1800">
                <a:cs typeface="Calibri"/>
              </a:rPr>
              <a:t>Would be responsible to manage the integrated risk.</a:t>
            </a:r>
          </a:p>
          <a:p>
            <a:pPr>
              <a:buClr>
                <a:schemeClr val="accent6"/>
              </a:buClr>
              <a:buSzPct val="63000"/>
            </a:pPr>
            <a:endParaRPr lang="en-US" sz="2800">
              <a:latin typeface="Calibri" panose="020F0502020204030204" pitchFamily="34" charset="0"/>
              <a:cs typeface="Calibri" panose="020F0502020204030204" pitchFamily="34" charset="0"/>
            </a:endParaRPr>
          </a:p>
          <a:p>
            <a:pPr marL="457200" indent="-457200">
              <a:buClr>
                <a:schemeClr val="accent6"/>
              </a:buClr>
              <a:buSzPct val="63000"/>
              <a:buFont typeface="Wingdings" panose="05000000000000000000" pitchFamily="2" charset="2"/>
              <a:buChar char="q"/>
            </a:pPr>
            <a:r>
              <a:rPr lang="en-US" sz="2800" b="1">
                <a:latin typeface="Calibri"/>
                <a:cs typeface="Calibri"/>
              </a:rPr>
              <a:t>Mandatory rotation of audit partner: </a:t>
            </a:r>
            <a:r>
              <a:rPr lang="en-US" sz="1800">
                <a:cs typeface="Calibri"/>
              </a:rPr>
              <a:t>They are required to now mandatorily to rotate the audit partners of their statutory audit firm.</a:t>
            </a:r>
          </a:p>
          <a:p>
            <a:pPr>
              <a:buClr>
                <a:schemeClr val="accent6"/>
              </a:buClr>
              <a:buSzPct val="63000"/>
            </a:pPr>
            <a:endParaRPr lang="en-US" sz="2800">
              <a:latin typeface="Calibri" panose="020F0502020204030204" pitchFamily="34" charset="0"/>
              <a:cs typeface="Calibri" panose="020F0502020204030204" pitchFamily="34" charset="0"/>
            </a:endParaRPr>
          </a:p>
          <a:p>
            <a:pPr marL="457200" indent="-457200">
              <a:buClr>
                <a:schemeClr val="accent6"/>
              </a:buClr>
              <a:buSzPct val="63000"/>
              <a:buFont typeface="Wingdings" panose="05000000000000000000" pitchFamily="2" charset="2"/>
              <a:buChar char="q"/>
            </a:pPr>
            <a:r>
              <a:rPr lang="en-US" sz="2800" b="1">
                <a:latin typeface="Calibri"/>
                <a:cs typeface="Calibri"/>
              </a:rPr>
              <a:t>Policy on Fit and Proper criteria for directors: </a:t>
            </a:r>
            <a:r>
              <a:rPr lang="en-US" sz="1800">
                <a:cs typeface="Calibri"/>
              </a:rPr>
              <a:t>All NBFCs are required to put in place a policy for ascertaining the fit and proper criteria both at the time of appointment of director and on a continuing basis.</a:t>
            </a:r>
          </a:p>
          <a:p>
            <a:pPr>
              <a:buFont typeface="Wingdings" panose="05000000000000000000" pitchFamily="2" charset="2"/>
              <a:buChar char="§"/>
            </a:pPr>
            <a:endParaRPr lang="en-US" sz="1800">
              <a:latin typeface="Arial" panose="020B0604020202020204" pitchFamily="34" charset="0"/>
            </a:endParaRPr>
          </a:p>
        </p:txBody>
      </p:sp>
    </p:spTree>
    <p:extLst>
      <p:ext uri="{BB962C8B-B14F-4D97-AF65-F5344CB8AC3E}">
        <p14:creationId xmlns:p14="http://schemas.microsoft.com/office/powerpoint/2010/main" val="253150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4075E1-7180-428F-8CFB-2EB58B13D0F9}"/>
              </a:ext>
            </a:extLst>
          </p:cNvPr>
          <p:cNvSpPr txBox="1"/>
          <p:nvPr/>
        </p:nvSpPr>
        <p:spPr>
          <a:xfrm>
            <a:off x="227860" y="179249"/>
            <a:ext cx="11964140" cy="5478423"/>
          </a:xfrm>
          <a:prstGeom prst="rect">
            <a:avLst/>
          </a:prstGeom>
          <a:noFill/>
        </p:spPr>
        <p:txBody>
          <a:bodyPr wrap="square" lIns="91440" tIns="45720" rIns="91440" bIns="45720" rtlCol="0" anchor="t">
            <a:spAutoFit/>
          </a:bodyPr>
          <a:lstStyle/>
          <a:p>
            <a:r>
              <a:rPr lang="en-US" sz="2800" b="1">
                <a:solidFill>
                  <a:schemeClr val="accent3"/>
                </a:solidFill>
                <a:latin typeface="Segoe UI Black"/>
                <a:ea typeface="Segoe UI Black"/>
              </a:rPr>
              <a:t>ASSET LIABILITY MANAGEMENT SYSTEM</a:t>
            </a:r>
          </a:p>
          <a:p>
            <a:endParaRPr lang="en-US" sz="2800" b="1">
              <a:solidFill>
                <a:schemeClr val="accent3"/>
              </a:solidFill>
              <a:latin typeface="Segoe UI Black" panose="020B0A02040204020203" pitchFamily="34" charset="0"/>
              <a:ea typeface="Segoe UI Black" panose="020B0A02040204020203" pitchFamily="34" charset="0"/>
            </a:endParaRPr>
          </a:p>
          <a:p>
            <a:endParaRPr lang="en-US" sz="2800" b="1">
              <a:solidFill>
                <a:schemeClr val="accent3"/>
              </a:solidFill>
              <a:latin typeface="Segoe UI Black"/>
              <a:ea typeface="Segoe UI Black"/>
            </a:endParaRPr>
          </a:p>
          <a:p>
            <a:pPr marL="457200" indent="-457200">
              <a:buClr>
                <a:schemeClr val="accent6"/>
              </a:buClr>
              <a:buSzPct val="63000"/>
              <a:buFont typeface="Wingdings" panose="05000000000000000000" pitchFamily="2" charset="2"/>
              <a:buChar char="q"/>
            </a:pPr>
            <a:r>
              <a:rPr lang="en-US" sz="1800">
                <a:cs typeface="Calibri"/>
              </a:rPr>
              <a:t>NBFCs to keep altering the asset liability portfolio in a dynamic way to manage risk.</a:t>
            </a:r>
          </a:p>
          <a:p>
            <a:pPr>
              <a:buClr>
                <a:schemeClr val="accent6"/>
              </a:buClr>
              <a:buSzPct val="63000"/>
            </a:pPr>
            <a:endParaRPr lang="en-US" sz="1800">
              <a:cs typeface="Calibri"/>
            </a:endParaRPr>
          </a:p>
          <a:p>
            <a:pPr marL="457200" indent="-457200">
              <a:buClr>
                <a:schemeClr val="accent6"/>
              </a:buClr>
              <a:buSzPct val="63000"/>
              <a:buFont typeface="Wingdings" panose="05000000000000000000" pitchFamily="2" charset="2"/>
              <a:buChar char="q"/>
            </a:pPr>
            <a:r>
              <a:rPr lang="en-US" sz="1800">
                <a:cs typeface="Calibri"/>
              </a:rPr>
              <a:t>NBFCs should develop information system for managing assets and liabilities maturity mismatches.</a:t>
            </a:r>
          </a:p>
          <a:p>
            <a:pPr>
              <a:buClr>
                <a:schemeClr val="accent6"/>
              </a:buClr>
              <a:buSzPct val="63000"/>
            </a:pPr>
            <a:endParaRPr lang="en-US" sz="1800">
              <a:cs typeface="Calibri"/>
            </a:endParaRPr>
          </a:p>
          <a:p>
            <a:pPr marL="457200" indent="-457200">
              <a:buClr>
                <a:schemeClr val="accent6"/>
              </a:buClr>
              <a:buSzPct val="63000"/>
              <a:buFont typeface="Wingdings" panose="05000000000000000000" pitchFamily="2" charset="2"/>
              <a:buChar char="q"/>
            </a:pPr>
            <a:r>
              <a:rPr lang="en-US" sz="1800">
                <a:cs typeface="Calibri"/>
              </a:rPr>
              <a:t>Frame risk management policy setting the limits for liquidity, interest rate, and equity price risk, etc.</a:t>
            </a:r>
          </a:p>
          <a:p>
            <a:pPr>
              <a:buClr>
                <a:schemeClr val="accent6"/>
              </a:buClr>
              <a:buSzPct val="63000"/>
            </a:pPr>
            <a:endParaRPr lang="en-US" sz="1800">
              <a:cs typeface="Calibri"/>
            </a:endParaRPr>
          </a:p>
          <a:p>
            <a:pPr marL="457200" indent="-457200">
              <a:buClr>
                <a:schemeClr val="accent6"/>
              </a:buClr>
              <a:buSzPct val="63000"/>
              <a:buFont typeface="Wingdings" panose="05000000000000000000" pitchFamily="2" charset="2"/>
              <a:buChar char="q"/>
            </a:pPr>
            <a:r>
              <a:rPr lang="en-US" sz="1800">
                <a:cs typeface="Calibri"/>
              </a:rPr>
              <a:t>Formation of asset liability management committee to which should:</a:t>
            </a:r>
          </a:p>
          <a:p>
            <a:r>
              <a:rPr lang="en-US" sz="1800">
                <a:cs typeface="Calibri"/>
              </a:rPr>
              <a:t>        -Ensure that NBFC operates within the limits set by the boards</a:t>
            </a:r>
          </a:p>
          <a:p>
            <a:r>
              <a:rPr lang="en-US" sz="1800">
                <a:cs typeface="Calibri"/>
              </a:rPr>
              <a:t>        -Interest to be charged on loans and advances</a:t>
            </a:r>
          </a:p>
          <a:p>
            <a:r>
              <a:rPr lang="en-US" sz="1800">
                <a:cs typeface="Calibri"/>
              </a:rPr>
              <a:t>        -Management of interest rate and liquidity risk</a:t>
            </a:r>
          </a:p>
          <a:p>
            <a:endParaRPr lang="en-US" sz="1800">
              <a:cs typeface="Calibri"/>
            </a:endParaRPr>
          </a:p>
          <a:p>
            <a:pPr marL="457200" indent="-457200">
              <a:buClr>
                <a:schemeClr val="accent6"/>
              </a:buClr>
              <a:buSzPct val="63000"/>
              <a:buFont typeface="Wingdings" panose="05000000000000000000" pitchFamily="2" charset="2"/>
              <a:buChar char="q"/>
            </a:pPr>
            <a:r>
              <a:rPr lang="en-US" sz="1800">
                <a:cs typeface="Calibri"/>
              </a:rPr>
              <a:t>NBFCs are required to file various returns i.e. ALM-1, ALM-2, ALM-3, and ALM-yearly as prescribed by RBI to address its concerns regarding Asset-Liability Mismatch and Interest rate risk.</a:t>
            </a:r>
          </a:p>
          <a:p>
            <a:pPr marL="285750" indent="-285750">
              <a:buFont typeface="Wingdings" panose="05000000000000000000" pitchFamily="2" charset="2"/>
              <a:buChar char="§"/>
            </a:pPr>
            <a:endParaRPr lang="en-US" sz="1800"/>
          </a:p>
          <a:p>
            <a:endParaRPr lang="en-MT"/>
          </a:p>
        </p:txBody>
      </p:sp>
    </p:spTree>
    <p:extLst>
      <p:ext uri="{BB962C8B-B14F-4D97-AF65-F5344CB8AC3E}">
        <p14:creationId xmlns:p14="http://schemas.microsoft.com/office/powerpoint/2010/main" val="1136176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9092" y="79780"/>
            <a:ext cx="11542621" cy="611434"/>
          </a:xfrm>
          <a:prstGeom prst="rect">
            <a:avLst/>
          </a:prstGeom>
        </p:spPr>
        <p:txBody>
          <a:bodyPr spcFirstLastPara="1" vert="horz" wrap="square" lIns="121900" tIns="121900" rIns="121900" bIns="121900" rtlCol="0" anchor="t" anchorCtr="0">
            <a:noAutofit/>
          </a:bodyPr>
          <a:lstStyle/>
          <a:p>
            <a:pPr>
              <a:spcBef>
                <a:spcPts val="0"/>
              </a:spcBef>
            </a:pPr>
            <a:r>
              <a:rPr lang="en" sz="2800">
                <a:solidFill>
                  <a:schemeClr val="accent3"/>
                </a:solidFill>
                <a:latin typeface="Segoe UI Black" panose="020B0A02040204020203" pitchFamily="34" charset="0"/>
                <a:ea typeface="Segoe UI Black" panose="020B0A02040204020203" pitchFamily="34" charset="0"/>
              </a:rPr>
              <a:t>ROLE OF RBI</a:t>
            </a:r>
            <a:endParaRPr sz="2800">
              <a:solidFill>
                <a:schemeClr val="accent3"/>
              </a:solidFill>
              <a:latin typeface="Segoe UI Black" panose="020B0A02040204020203" pitchFamily="34" charset="0"/>
              <a:ea typeface="Segoe UI Black" panose="020B0A02040204020203" pitchFamily="34" charset="0"/>
            </a:endParaRPr>
          </a:p>
        </p:txBody>
      </p:sp>
      <p:sp>
        <p:nvSpPr>
          <p:cNvPr id="69" name="Google Shape;69;p14"/>
          <p:cNvSpPr txBox="1">
            <a:spLocks noGrp="1"/>
          </p:cNvSpPr>
          <p:nvPr>
            <p:ph type="body" idx="4294967295"/>
          </p:nvPr>
        </p:nvSpPr>
        <p:spPr>
          <a:xfrm>
            <a:off x="0" y="1739900"/>
            <a:ext cx="3325813" cy="614363"/>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a:solidFill>
                  <a:schemeClr val="lt1"/>
                </a:solidFill>
              </a:rPr>
              <a:t>Item 1</a:t>
            </a:r>
            <a:endParaRPr>
              <a:solidFill>
                <a:schemeClr val="lt1"/>
              </a:solidFill>
            </a:endParaRPr>
          </a:p>
        </p:txBody>
      </p:sp>
      <p:sp>
        <p:nvSpPr>
          <p:cNvPr id="70" name="Google Shape;70;p14"/>
          <p:cNvSpPr txBox="1">
            <a:spLocks noGrp="1"/>
          </p:cNvSpPr>
          <p:nvPr>
            <p:ph type="body" idx="4294967295"/>
          </p:nvPr>
        </p:nvSpPr>
        <p:spPr>
          <a:xfrm>
            <a:off x="735471" y="3082956"/>
            <a:ext cx="3303588" cy="3419475"/>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sz="1800">
                <a:solidFill>
                  <a:schemeClr val="tx2">
                    <a:lumMod val="10000"/>
                  </a:schemeClr>
                </a:solidFill>
              </a:rPr>
              <a:t>The RBI has control over the deposit acceptance activities of NBFC under the Companies Rule ,1975.</a:t>
            </a:r>
            <a:endParaRPr lang="en-US" sz="1800">
              <a:solidFill>
                <a:schemeClr val="tx2">
                  <a:lumMod val="10000"/>
                </a:schemeClr>
              </a:solidFill>
            </a:endParaRPr>
          </a:p>
          <a:p>
            <a:pPr marL="0" indent="0">
              <a:spcBef>
                <a:spcPts val="2133"/>
              </a:spcBef>
              <a:buNone/>
            </a:pPr>
            <a:r>
              <a:rPr lang="en" sz="1800">
                <a:solidFill>
                  <a:schemeClr val="tx2">
                    <a:lumMod val="10000"/>
                  </a:schemeClr>
                </a:solidFill>
              </a:rPr>
              <a:t>The RBI restricts the deposits by fixing certain limits on deposit accept- </a:t>
            </a:r>
            <a:r>
              <a:rPr lang="en" sz="1800" err="1">
                <a:solidFill>
                  <a:schemeClr val="tx2">
                    <a:lumMod val="10000"/>
                  </a:schemeClr>
                </a:solidFill>
              </a:rPr>
              <a:t>tance</a:t>
            </a:r>
            <a:r>
              <a:rPr lang="en" sz="1800">
                <a:solidFill>
                  <a:schemeClr val="tx2">
                    <a:lumMod val="10000"/>
                  </a:schemeClr>
                </a:solidFill>
              </a:rPr>
              <a:t> by NBFCs.</a:t>
            </a:r>
            <a:endParaRPr sz="1800">
              <a:solidFill>
                <a:schemeClr val="tx2">
                  <a:lumMod val="10000"/>
                </a:schemeClr>
              </a:solidFill>
            </a:endParaRPr>
          </a:p>
          <a:p>
            <a:pPr marL="0" indent="0">
              <a:spcBef>
                <a:spcPts val="2133"/>
              </a:spcBef>
              <a:spcAft>
                <a:spcPts val="2133"/>
              </a:spcAft>
              <a:buNone/>
            </a:pPr>
            <a:endParaRPr sz="2133"/>
          </a:p>
        </p:txBody>
      </p:sp>
      <p:sp>
        <p:nvSpPr>
          <p:cNvPr id="71" name="Google Shape;71;p14"/>
          <p:cNvSpPr txBox="1">
            <a:spLocks noGrp="1"/>
          </p:cNvSpPr>
          <p:nvPr>
            <p:ph type="body" idx="4294967295"/>
          </p:nvPr>
        </p:nvSpPr>
        <p:spPr>
          <a:xfrm>
            <a:off x="8866188" y="1739900"/>
            <a:ext cx="3325812" cy="614363"/>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a:solidFill>
                  <a:schemeClr val="lt1"/>
                </a:solidFill>
              </a:rPr>
              <a:t>Item 2</a:t>
            </a:r>
            <a:endParaRPr>
              <a:solidFill>
                <a:schemeClr val="lt1"/>
              </a:solidFill>
            </a:endParaRPr>
          </a:p>
        </p:txBody>
      </p:sp>
      <p:sp>
        <p:nvSpPr>
          <p:cNvPr id="78" name="Google Shape;78;p14"/>
          <p:cNvSpPr txBox="1">
            <a:spLocks noGrp="1"/>
          </p:cNvSpPr>
          <p:nvPr>
            <p:ph type="body" idx="4294967295"/>
          </p:nvPr>
        </p:nvSpPr>
        <p:spPr>
          <a:xfrm>
            <a:off x="8866188" y="1739900"/>
            <a:ext cx="3325812" cy="614363"/>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a:solidFill>
                  <a:schemeClr val="lt1"/>
                </a:solidFill>
              </a:rPr>
              <a:t>Item 3</a:t>
            </a:r>
            <a:endParaRPr>
              <a:solidFill>
                <a:schemeClr val="lt1"/>
              </a:solidFill>
            </a:endParaRPr>
          </a:p>
        </p:txBody>
      </p:sp>
      <p:sp>
        <p:nvSpPr>
          <p:cNvPr id="79" name="Google Shape;79;p14"/>
          <p:cNvSpPr txBox="1">
            <a:spLocks noGrp="1"/>
          </p:cNvSpPr>
          <p:nvPr>
            <p:ph type="body" idx="4294967295"/>
          </p:nvPr>
        </p:nvSpPr>
        <p:spPr>
          <a:xfrm>
            <a:off x="8381678" y="2946783"/>
            <a:ext cx="3305175" cy="3319462"/>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1800">
                <a:solidFill>
                  <a:schemeClr val="tx2">
                    <a:lumMod val="10000"/>
                  </a:schemeClr>
                </a:solidFill>
              </a:rPr>
              <a:t>The RBI encourages maintenance of liquidity in certain NBFCs like Leasing and Hire Purchase Companies by insisting them to maintain at least 10% of their deposits as liquid assets.  </a:t>
            </a:r>
            <a:endParaRPr lang="en-US" sz="1800">
              <a:solidFill>
                <a:schemeClr val="tx2">
                  <a:lumMod val="10000"/>
                </a:schemeClr>
              </a:solidFill>
            </a:endParaRPr>
          </a:p>
        </p:txBody>
      </p:sp>
      <p:sp>
        <p:nvSpPr>
          <p:cNvPr id="80" name="Google Shape;80;p14"/>
          <p:cNvSpPr txBox="1">
            <a:spLocks noGrp="1"/>
          </p:cNvSpPr>
          <p:nvPr>
            <p:ph type="body" idx="4294967295"/>
          </p:nvPr>
        </p:nvSpPr>
        <p:spPr>
          <a:xfrm>
            <a:off x="4527361" y="2992945"/>
            <a:ext cx="3305175" cy="3217863"/>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1800">
                <a:solidFill>
                  <a:schemeClr val="tx2">
                    <a:lumMod val="10000"/>
                  </a:schemeClr>
                </a:solidFill>
                <a:latin typeface="Arial"/>
              </a:rPr>
              <a:t>NBFCs with a net owned fund of more than Rs 50 lakhs are required to be compulsorily registered with the RBI. This is a prerequisite as before the company plans to expand its business.</a:t>
            </a:r>
            <a:endParaRPr lang="en-US" sz="1800">
              <a:solidFill>
                <a:schemeClr val="tx2">
                  <a:lumMod val="10000"/>
                </a:schemeClr>
              </a:solidFill>
              <a:highlight>
                <a:srgbClr val="FFFFFF"/>
              </a:highlight>
              <a:latin typeface="Arial"/>
              <a:ea typeface="Georgia"/>
              <a:cs typeface="Georgia"/>
            </a:endParaRPr>
          </a:p>
        </p:txBody>
      </p:sp>
      <p:grpSp>
        <p:nvGrpSpPr>
          <p:cNvPr id="66" name="Google Shape;66;p14"/>
          <p:cNvGrpSpPr/>
          <p:nvPr/>
        </p:nvGrpSpPr>
        <p:grpSpPr>
          <a:xfrm>
            <a:off x="575901" y="2354955"/>
            <a:ext cx="3505233" cy="3939792"/>
            <a:chOff x="431925" y="1304875"/>
            <a:chExt cx="2628925" cy="3416400"/>
          </a:xfrm>
        </p:grpSpPr>
        <p:sp>
          <p:nvSpPr>
            <p:cNvPr id="67" name="Google Shape;67;p14"/>
            <p:cNvSpPr txBox="1"/>
            <p:nvPr/>
          </p:nvSpPr>
          <p:spPr>
            <a:xfrm>
              <a:off x="431925" y="1304875"/>
              <a:ext cx="2628900" cy="464100"/>
            </a:xfrm>
            <a:prstGeom prst="rect">
              <a:avLst/>
            </a:prstGeom>
            <a:solidFill>
              <a:schemeClr val="bg1"/>
            </a:solidFill>
            <a:ln>
              <a:noFill/>
            </a:ln>
          </p:spPr>
          <p:txBody>
            <a:bodyPr spcFirstLastPara="1" wrap="square" lIns="121900" tIns="121900" rIns="121900" bIns="121900" anchor="ctr" anchorCtr="0">
              <a:noAutofit/>
            </a:bodyPr>
            <a:lstStyle/>
            <a:p>
              <a:endParaRPr sz="2400"/>
            </a:p>
          </p:txBody>
        </p:sp>
        <p:sp>
          <p:nvSpPr>
            <p:cNvPr id="68" name="Google Shape;68;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72" name="Google Shape;72;p14"/>
          <p:cNvGrpSpPr/>
          <p:nvPr/>
        </p:nvGrpSpPr>
        <p:grpSpPr>
          <a:xfrm>
            <a:off x="8279266" y="2329976"/>
            <a:ext cx="3513235" cy="3939792"/>
            <a:chOff x="6209374" y="1304875"/>
            <a:chExt cx="2634926" cy="3416400"/>
          </a:xfrm>
        </p:grpSpPr>
        <p:sp>
          <p:nvSpPr>
            <p:cNvPr id="73" name="Google Shape;73;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 name="Google Shape;74;p14"/>
            <p:cNvSpPr txBox="1"/>
            <p:nvPr/>
          </p:nvSpPr>
          <p:spPr>
            <a:xfrm>
              <a:off x="6209374" y="1315895"/>
              <a:ext cx="2632500" cy="464100"/>
            </a:xfrm>
            <a:prstGeom prst="rect">
              <a:avLst/>
            </a:prstGeom>
            <a:solidFill>
              <a:schemeClr val="accent3">
                <a:lumMod val="60000"/>
                <a:lumOff val="40000"/>
              </a:schemeClr>
            </a:solidFill>
            <a:ln w="57150">
              <a:solidFill>
                <a:schemeClr val="tx1"/>
              </a:solidFill>
            </a:ln>
          </p:spPr>
          <p:txBody>
            <a:bodyPr spcFirstLastPara="1" wrap="square" lIns="121900" tIns="121900" rIns="121900" bIns="121900" anchor="ctr" anchorCtr="0">
              <a:noAutofit/>
            </a:bodyPr>
            <a:lstStyle/>
            <a:p>
              <a:r>
                <a:rPr lang="en-US" sz="2400"/>
                <a:t>       </a:t>
              </a:r>
              <a:r>
                <a:rPr lang="en-US" sz="2000"/>
                <a:t>CASH RESERVES</a:t>
              </a:r>
            </a:p>
          </p:txBody>
        </p:sp>
      </p:grpSp>
      <p:grpSp>
        <p:nvGrpSpPr>
          <p:cNvPr id="75" name="Google Shape;75;p14"/>
          <p:cNvGrpSpPr/>
          <p:nvPr/>
        </p:nvGrpSpPr>
        <p:grpSpPr>
          <a:xfrm>
            <a:off x="4427349" y="2329978"/>
            <a:ext cx="3510000" cy="3964770"/>
            <a:chOff x="3320450" y="1304875"/>
            <a:chExt cx="2632500" cy="3416400"/>
          </a:xfrm>
        </p:grpSpPr>
        <p:sp>
          <p:nvSpPr>
            <p:cNvPr id="76" name="Google Shape;76;p14"/>
            <p:cNvSpPr txBox="1"/>
            <p:nvPr/>
          </p:nvSpPr>
          <p:spPr>
            <a:xfrm>
              <a:off x="3324050" y="1304875"/>
              <a:ext cx="2628900" cy="464100"/>
            </a:xfrm>
            <a:prstGeom prst="rect">
              <a:avLst/>
            </a:prstGeom>
            <a:solidFill>
              <a:schemeClr val="accent4">
                <a:lumMod val="60000"/>
                <a:lumOff val="40000"/>
              </a:schemeClr>
            </a:solidFill>
            <a:ln w="57150">
              <a:solidFill>
                <a:schemeClr val="tx1"/>
              </a:solidFill>
            </a:ln>
          </p:spPr>
          <p:txBody>
            <a:bodyPr spcFirstLastPara="1" wrap="square" lIns="121900" tIns="121900" rIns="121900" bIns="121900" anchor="ctr" anchorCtr="0">
              <a:noAutofit/>
            </a:bodyPr>
            <a:lstStyle/>
            <a:p>
              <a:r>
                <a:rPr lang="en-US" sz="2000"/>
                <a:t>         REGISTRATION</a:t>
              </a:r>
              <a:endParaRPr sz="2000"/>
            </a:p>
          </p:txBody>
        </p:sp>
        <p:sp>
          <p:nvSpPr>
            <p:cNvPr id="77" name="Google Shape;77;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81" name="Google Shape;81;p14"/>
          <p:cNvSpPr txBox="1"/>
          <p:nvPr/>
        </p:nvSpPr>
        <p:spPr>
          <a:xfrm>
            <a:off x="416203" y="753401"/>
            <a:ext cx="11542621" cy="15952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800">
                <a:ea typeface="Average"/>
                <a:sym typeface="Average"/>
              </a:rPr>
              <a:t>The RBI has the power to register ,lay down policies ,regulate and exercise surveillance over NBFCs under the RBI Act 1934. The Department of RBI that specifically regulates and controls the NBFCs is the </a:t>
            </a:r>
            <a:r>
              <a:rPr lang="en" sz="1800" b="1">
                <a:ea typeface="Average"/>
                <a:sym typeface="Average"/>
              </a:rPr>
              <a:t>Department of Non-Banking Supervision </a:t>
            </a:r>
            <a:r>
              <a:rPr lang="en" sz="1800">
                <a:ea typeface="Average"/>
                <a:sym typeface="Average"/>
              </a:rPr>
              <a:t>.  The following roles of RBI have been explained below :</a:t>
            </a:r>
            <a:endParaRPr lang="en-US" sz="1800">
              <a:ea typeface="Average"/>
            </a:endParaRPr>
          </a:p>
        </p:txBody>
      </p:sp>
      <p:sp>
        <p:nvSpPr>
          <p:cNvPr id="82" name="Google Shape;82;p14"/>
          <p:cNvSpPr txBox="1"/>
          <p:nvPr/>
        </p:nvSpPr>
        <p:spPr>
          <a:xfrm>
            <a:off x="558196" y="2329977"/>
            <a:ext cx="3532036" cy="535200"/>
          </a:xfrm>
          <a:prstGeom prst="rect">
            <a:avLst/>
          </a:prstGeom>
          <a:solidFill>
            <a:schemeClr val="bg2"/>
          </a:solidFill>
          <a:ln w="57150">
            <a:solidFill>
              <a:schemeClr val="tx1"/>
            </a:solidFill>
          </a:ln>
        </p:spPr>
        <p:txBody>
          <a:bodyPr spcFirstLastPara="1" wrap="square" lIns="121900" tIns="121900" rIns="121900" bIns="121900" anchor="t" anchorCtr="0">
            <a:noAutofit/>
          </a:bodyPr>
          <a:lstStyle/>
          <a:p>
            <a:r>
              <a:rPr lang="en" sz="2000">
                <a:ea typeface="Average"/>
                <a:cs typeface="Average"/>
                <a:sym typeface="Average"/>
              </a:rPr>
              <a:t>CONTROL THE DEPOSITS</a:t>
            </a:r>
            <a:endParaRPr sz="2000">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0;p18">
            <a:extLst>
              <a:ext uri="{FF2B5EF4-FFF2-40B4-BE49-F238E27FC236}">
                <a16:creationId xmlns:a16="http://schemas.microsoft.com/office/drawing/2014/main" id="{404DE1EE-BFE6-497D-AC6A-27DA669A314A}"/>
              </a:ext>
            </a:extLst>
          </p:cNvPr>
          <p:cNvSpPr txBox="1"/>
          <p:nvPr/>
        </p:nvSpPr>
        <p:spPr>
          <a:xfrm>
            <a:off x="843" y="918200"/>
            <a:ext cx="12192000" cy="6037336"/>
          </a:xfrm>
          <a:prstGeom prst="rect">
            <a:avLst/>
          </a:prstGeom>
          <a:noFill/>
          <a:ln>
            <a:noFill/>
          </a:ln>
        </p:spPr>
        <p:txBody>
          <a:bodyPr spcFirstLastPara="1" wrap="square" lIns="121900" tIns="121900" rIns="121900" bIns="121900" anchor="t" anchorCtr="0">
            <a:noAutofit/>
          </a:bodyPr>
          <a:lstStyle/>
          <a:p>
            <a:endParaRPr sz="2133">
              <a:solidFill>
                <a:srgbClr val="D9D9D9"/>
              </a:solidFill>
              <a:latin typeface="Average"/>
              <a:ea typeface="Average"/>
              <a:cs typeface="Average"/>
              <a:sym typeface="Average"/>
            </a:endParaRPr>
          </a:p>
          <a:p>
            <a:pPr marL="626110" indent="-457200">
              <a:buClr>
                <a:schemeClr val="accent6"/>
              </a:buClr>
              <a:buSzPct val="63000"/>
              <a:buFont typeface="Wingdings" panose="05000000000000000000" pitchFamily="2" charset="2"/>
              <a:buChar char="q"/>
            </a:pPr>
            <a:r>
              <a:rPr lang="en" sz="1800">
                <a:ea typeface="Average"/>
                <a:cs typeface="Calibri"/>
                <a:sym typeface="Average"/>
              </a:rPr>
              <a:t>Formulating regulatory framework and issuing directions to NBFCs.</a:t>
            </a:r>
            <a:endParaRPr sz="1800">
              <a:ea typeface="Average"/>
              <a:cs typeface="Calibri"/>
            </a:endParaRPr>
          </a:p>
          <a:p>
            <a:pPr marL="168910">
              <a:buClr>
                <a:schemeClr val="accent6"/>
              </a:buClr>
              <a:buSzPct val="63000"/>
            </a:pPr>
            <a:endParaRPr lang="en" sz="1800">
              <a:ea typeface="Average"/>
              <a:cs typeface="Calibri"/>
            </a:endParaRPr>
          </a:p>
          <a:p>
            <a:pPr marL="626110" indent="-457200">
              <a:buClr>
                <a:schemeClr val="accent6"/>
              </a:buClr>
              <a:buSzPct val="63000"/>
              <a:buFont typeface="Wingdings" panose="05000000000000000000" pitchFamily="2" charset="2"/>
              <a:buChar char="q"/>
            </a:pPr>
            <a:r>
              <a:rPr lang="en" sz="1800">
                <a:ea typeface="Average"/>
                <a:cs typeface="Calibri"/>
                <a:sym typeface="Average"/>
              </a:rPr>
              <a:t>Ensuring proper classification for NBFCs by classifying them into four categories namely, Asset Finance Companies, Loan Companies, Investment Companies and Infrastructure Finance Companies. </a:t>
            </a:r>
            <a:endParaRPr lang="en" sz="1800">
              <a:ea typeface="Average"/>
              <a:cs typeface="Calibri"/>
            </a:endParaRPr>
          </a:p>
          <a:p>
            <a:pPr marL="168910">
              <a:buClr>
                <a:schemeClr val="accent6"/>
              </a:buClr>
              <a:buSzPct val="63000"/>
            </a:pPr>
            <a:endParaRPr lang="en" sz="1800">
              <a:ea typeface="Average"/>
              <a:cs typeface="Calibri"/>
            </a:endParaRPr>
          </a:p>
          <a:p>
            <a:pPr marL="626110" indent="-457200">
              <a:buClr>
                <a:schemeClr val="accent6"/>
              </a:buClr>
              <a:buSzPct val="63000"/>
              <a:buFont typeface="Wingdings" panose="05000000000000000000" pitchFamily="2" charset="2"/>
              <a:buChar char="q"/>
            </a:pPr>
            <a:r>
              <a:rPr lang="en" sz="1800">
                <a:ea typeface="Average"/>
                <a:cs typeface="Calibri"/>
                <a:sym typeface="Average"/>
              </a:rPr>
              <a:t>Conducting on-site inspection, scrutiny and follow up. </a:t>
            </a:r>
            <a:endParaRPr sz="1800">
              <a:ea typeface="Average"/>
              <a:cs typeface="Calibri" panose="020F0502020204030204" pitchFamily="34" charset="0"/>
            </a:endParaRPr>
          </a:p>
          <a:p>
            <a:pPr marL="168910">
              <a:buClr>
                <a:schemeClr val="accent6"/>
              </a:buClr>
              <a:buSzPct val="63000"/>
            </a:pPr>
            <a:endParaRPr lang="en" sz="1800">
              <a:ea typeface="Average"/>
              <a:cs typeface="Calibri"/>
            </a:endParaRPr>
          </a:p>
          <a:p>
            <a:pPr marL="626110" indent="-457200">
              <a:buClr>
                <a:schemeClr val="accent6"/>
              </a:buClr>
              <a:buSzPct val="63000"/>
              <a:buFont typeface="Wingdings" panose="05000000000000000000" pitchFamily="2" charset="2"/>
              <a:buChar char="q"/>
            </a:pPr>
            <a:r>
              <a:rPr lang="en" sz="1800">
                <a:ea typeface="Average"/>
                <a:cs typeface="Calibri"/>
                <a:sym typeface="Average"/>
              </a:rPr>
              <a:t>Off-site surveillance and scrutiny of various returns. </a:t>
            </a:r>
            <a:endParaRPr sz="1800">
              <a:ea typeface="Average"/>
              <a:cs typeface="Calibri" panose="020F0502020204030204" pitchFamily="34" charset="0"/>
            </a:endParaRPr>
          </a:p>
          <a:p>
            <a:pPr marL="168910">
              <a:buClr>
                <a:schemeClr val="accent6"/>
              </a:buClr>
              <a:buSzPct val="63000"/>
            </a:pPr>
            <a:endParaRPr lang="en" sz="1800">
              <a:ea typeface="Average"/>
              <a:cs typeface="Calibri"/>
            </a:endParaRPr>
          </a:p>
          <a:p>
            <a:pPr marL="626110" indent="-457200">
              <a:buClr>
                <a:schemeClr val="accent6"/>
              </a:buClr>
              <a:buSzPct val="63000"/>
              <a:buFont typeface="Wingdings" panose="05000000000000000000" pitchFamily="2" charset="2"/>
              <a:buChar char="q"/>
            </a:pPr>
            <a:r>
              <a:rPr lang="en" sz="1800">
                <a:ea typeface="Average"/>
                <a:cs typeface="Calibri"/>
                <a:sym typeface="Average"/>
              </a:rPr>
              <a:t>Attending to complaints relating to NBFCs and supplying data to various departments of the Reserve Bank and other organizations. </a:t>
            </a:r>
            <a:endParaRPr sz="1800">
              <a:ea typeface="Average"/>
              <a:cs typeface="Calibri" panose="020F0502020204030204" pitchFamily="34" charset="0"/>
            </a:endParaRPr>
          </a:p>
          <a:p>
            <a:pPr marL="168910">
              <a:buClr>
                <a:schemeClr val="accent6"/>
              </a:buClr>
              <a:buSzPct val="63000"/>
            </a:pPr>
            <a:endParaRPr lang="en" sz="1800">
              <a:ea typeface="Average"/>
              <a:cs typeface="Calibri"/>
            </a:endParaRPr>
          </a:p>
          <a:p>
            <a:pPr marL="626110" indent="-457200">
              <a:buClr>
                <a:schemeClr val="accent6"/>
              </a:buClr>
              <a:buSzPct val="63000"/>
              <a:buFont typeface="Wingdings" panose="05000000000000000000" pitchFamily="2" charset="2"/>
              <a:buChar char="q"/>
            </a:pPr>
            <a:r>
              <a:rPr lang="en" sz="1800">
                <a:ea typeface="Average"/>
                <a:cs typeface="Calibri"/>
                <a:sym typeface="Average"/>
              </a:rPr>
              <a:t>Initiating deterrent action against errant companies. </a:t>
            </a:r>
            <a:endParaRPr sz="1800">
              <a:ea typeface="Average"/>
              <a:cs typeface="Calibri" panose="020F0502020204030204" pitchFamily="34" charset="0"/>
            </a:endParaRPr>
          </a:p>
          <a:p>
            <a:pPr marL="168910">
              <a:buClr>
                <a:schemeClr val="accent6"/>
              </a:buClr>
              <a:buSzPct val="63000"/>
            </a:pPr>
            <a:endParaRPr lang="en" sz="1800">
              <a:ea typeface="Average"/>
              <a:cs typeface="Calibri"/>
            </a:endParaRPr>
          </a:p>
          <a:p>
            <a:pPr marL="626110" indent="-457200">
              <a:buClr>
                <a:schemeClr val="accent6"/>
              </a:buClr>
              <a:buSzPct val="63000"/>
              <a:buFont typeface="Wingdings" panose="05000000000000000000" pitchFamily="2" charset="2"/>
              <a:buChar char="q"/>
            </a:pPr>
            <a:r>
              <a:rPr lang="en" sz="1800">
                <a:ea typeface="Average"/>
                <a:cs typeface="Calibri"/>
                <a:sym typeface="Average"/>
              </a:rPr>
              <a:t>Monitoring of receipt of auditors’ exception reports/annual certificates </a:t>
            </a:r>
            <a:endParaRPr lang="en" sz="1800">
              <a:ea typeface="Average"/>
              <a:cs typeface="Calibri" panose="020F0502020204030204" pitchFamily="34" charset="0"/>
            </a:endParaRPr>
          </a:p>
          <a:p>
            <a:pPr marL="168910">
              <a:buClr>
                <a:schemeClr val="accent6"/>
              </a:buClr>
              <a:buSzPct val="63000"/>
            </a:pPr>
            <a:endParaRPr sz="1800">
              <a:ea typeface="Average"/>
              <a:cs typeface="Calibri" panose="020F0502020204030204" pitchFamily="34" charset="0"/>
            </a:endParaRPr>
          </a:p>
          <a:p>
            <a:endParaRPr sz="3200">
              <a:ea typeface="Average"/>
              <a:cs typeface="Average"/>
              <a:sym typeface="Average"/>
            </a:endParaRPr>
          </a:p>
          <a:p>
            <a:endParaRPr sz="2400">
              <a:latin typeface="Average"/>
              <a:ea typeface="Average"/>
              <a:cs typeface="Average"/>
              <a:sym typeface="Average"/>
            </a:endParaRPr>
          </a:p>
        </p:txBody>
      </p:sp>
      <p:sp>
        <p:nvSpPr>
          <p:cNvPr id="9" name="Google Shape;109;p18">
            <a:extLst>
              <a:ext uri="{FF2B5EF4-FFF2-40B4-BE49-F238E27FC236}">
                <a16:creationId xmlns:a16="http://schemas.microsoft.com/office/drawing/2014/main" id="{1A4D7543-447A-4E0E-8840-40734E49819F}"/>
              </a:ext>
            </a:extLst>
          </p:cNvPr>
          <p:cNvSpPr txBox="1">
            <a:spLocks noGrp="1"/>
          </p:cNvSpPr>
          <p:nvPr>
            <p:ph type="title"/>
          </p:nvPr>
        </p:nvSpPr>
        <p:spPr>
          <a:xfrm>
            <a:off x="64008" y="-73152"/>
            <a:ext cx="10469600" cy="925600"/>
          </a:xfrm>
          <a:prstGeom prst="rect">
            <a:avLst/>
          </a:prstGeom>
        </p:spPr>
        <p:txBody>
          <a:bodyPr spcFirstLastPara="1" vert="horz" wrap="square" lIns="121900" tIns="121900" rIns="121900" bIns="121900" rtlCol="0" anchor="ctr" anchorCtr="0">
            <a:noAutofit/>
          </a:bodyPr>
          <a:lstStyle/>
          <a:p>
            <a:r>
              <a:rPr lang="en" sz="2800">
                <a:solidFill>
                  <a:schemeClr val="accent3"/>
                </a:solidFill>
                <a:latin typeface="Segoe UI Black"/>
                <a:ea typeface="Segoe UI Black"/>
              </a:rPr>
              <a:t>OTHER IMPORTANT ROLES OF DNBS</a:t>
            </a:r>
            <a:endParaRPr lang="en" sz="2800">
              <a:solidFill>
                <a:schemeClr val="accent3"/>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923987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1;p18">
            <a:extLst>
              <a:ext uri="{FF2B5EF4-FFF2-40B4-BE49-F238E27FC236}">
                <a16:creationId xmlns:a16="http://schemas.microsoft.com/office/drawing/2014/main" id="{59E511D1-00E8-411B-8FD2-B11A8D160D27}"/>
              </a:ext>
            </a:extLst>
          </p:cNvPr>
          <p:cNvSpPr txBox="1">
            <a:spLocks noGrp="1"/>
          </p:cNvSpPr>
          <p:nvPr>
            <p:ph type="title"/>
          </p:nvPr>
        </p:nvSpPr>
        <p:spPr>
          <a:xfrm>
            <a:off x="2283425" y="2275584"/>
            <a:ext cx="12055876" cy="1492010"/>
          </a:xfrm>
          <a:prstGeom prst="rect">
            <a:avLst/>
          </a:prstGeom>
        </p:spPr>
        <p:txBody>
          <a:bodyPr spcFirstLastPara="1" wrap="square" lIns="121900" tIns="121900" rIns="121900" bIns="121900" anchor="ctr" anchorCtr="0">
            <a:noAutofit/>
          </a:bodyPr>
          <a:lstStyle/>
          <a:p>
            <a:r>
              <a:rPr lang="en" sz="4000">
                <a:solidFill>
                  <a:schemeClr val="accent3"/>
                </a:solidFill>
                <a:latin typeface="Segoe UI Semibold"/>
                <a:cs typeface="Segoe UI Semibold"/>
              </a:rPr>
              <a:t>The NBFC Crisis of 2018</a:t>
            </a:r>
            <a:endParaRPr lang="en" sz="4000">
              <a:solidFill>
                <a:schemeClr val="accent3"/>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462215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122636" y="121734"/>
            <a:ext cx="11723363" cy="763600"/>
          </a:xfrm>
          <a:prstGeom prst="rect">
            <a:avLst/>
          </a:prstGeom>
        </p:spPr>
        <p:txBody>
          <a:bodyPr spcFirstLastPara="1" vert="horz" wrap="square" lIns="121900" tIns="121900" rIns="121900" bIns="121900" rtlCol="0" anchor="t" anchorCtr="0">
            <a:noAutofit/>
          </a:bodyPr>
          <a:lstStyle/>
          <a:p>
            <a:r>
              <a:rPr lang="en" sz="2800">
                <a:solidFill>
                  <a:schemeClr val="accent3"/>
                </a:solidFill>
                <a:latin typeface="Segoe UI Black"/>
                <a:ea typeface="Segoe UI Black"/>
              </a:rPr>
              <a:t>IL&amp;FS-</a:t>
            </a:r>
            <a:endParaRPr lang="en" sz="2800">
              <a:solidFill>
                <a:schemeClr val="accent3"/>
              </a:solidFill>
              <a:latin typeface="Segoe UI Black" panose="020B0A02040204020203" pitchFamily="34" charset="0"/>
              <a:ea typeface="Segoe UI Black" panose="020B0A02040204020203" pitchFamily="34" charset="0"/>
            </a:endParaRPr>
          </a:p>
        </p:txBody>
      </p:sp>
      <p:sp>
        <p:nvSpPr>
          <p:cNvPr id="90" name="Google Shape;90;p15"/>
          <p:cNvSpPr txBox="1">
            <a:spLocks noGrp="1"/>
          </p:cNvSpPr>
          <p:nvPr>
            <p:ph type="body" idx="1"/>
          </p:nvPr>
        </p:nvSpPr>
        <p:spPr>
          <a:xfrm>
            <a:off x="-2" y="787795"/>
            <a:ext cx="12192001" cy="4555200"/>
          </a:xfrm>
          <a:prstGeom prst="rect">
            <a:avLst/>
          </a:prstGeom>
        </p:spPr>
        <p:txBody>
          <a:bodyPr spcFirstLastPara="1" vert="horz" wrap="square" lIns="121900" tIns="121900" rIns="121900" bIns="121900" rtlCol="0" anchor="t" anchorCtr="0">
            <a:noAutofit/>
          </a:bodyPr>
          <a:lstStyle/>
          <a:p>
            <a:pPr marL="0" indent="0">
              <a:buNone/>
            </a:pPr>
            <a:endParaRPr lang="en-US" sz="1800">
              <a:latin typeface="Arial"/>
            </a:endParaRPr>
          </a:p>
          <a:p>
            <a:pPr marL="0" indent="0">
              <a:buNone/>
            </a:pPr>
            <a:endParaRPr sz="1800">
              <a:solidFill>
                <a:srgbClr val="222222"/>
              </a:solidFill>
              <a:highlight>
                <a:srgbClr val="FFFFFF"/>
              </a:highlight>
              <a:latin typeface="Arial"/>
              <a:ea typeface="Times New Roman"/>
              <a:cs typeface="Times New Roman"/>
            </a:endParaRPr>
          </a:p>
          <a:p>
            <a:pPr marL="608965" indent="-456565">
              <a:buSzPct val="63000"/>
              <a:buFont typeface="Wingdings" panose="05000000000000000000" pitchFamily="2" charset="2"/>
              <a:buChar char="q"/>
            </a:pPr>
            <a:r>
              <a:rPr lang="en" sz="1800">
                <a:solidFill>
                  <a:schemeClr val="tx2">
                    <a:lumMod val="10000"/>
                  </a:schemeClr>
                </a:solidFill>
                <a:latin typeface="Arial"/>
                <a:cs typeface="Calibri"/>
              </a:rPr>
              <a:t>IL&amp;FS was a three decade old ,infrastructure lending giant ,which was set up in 1987 when a consortium of banks decided that there was an urgent need for setting up a financial institution in the infrastructure space.</a:t>
            </a:r>
          </a:p>
          <a:p>
            <a:pPr marL="608965" indent="-456565">
              <a:buSzPct val="63000"/>
              <a:buFont typeface="Wingdings" panose="05000000000000000000" pitchFamily="2" charset="2"/>
              <a:buChar char="q"/>
            </a:pPr>
            <a:endParaRPr lang="en" sz="1800">
              <a:solidFill>
                <a:schemeClr val="tx2">
                  <a:lumMod val="10000"/>
                </a:schemeClr>
              </a:solidFill>
              <a:latin typeface="Arial"/>
              <a:cs typeface="Calibri"/>
            </a:endParaRPr>
          </a:p>
          <a:p>
            <a:pPr marL="608965" indent="-456565">
              <a:buSzPct val="63000"/>
              <a:buFont typeface="Wingdings" panose="05000000000000000000" pitchFamily="2" charset="2"/>
              <a:buChar char="q"/>
            </a:pPr>
            <a:r>
              <a:rPr lang="en" sz="1800">
                <a:solidFill>
                  <a:schemeClr val="tx2">
                    <a:lumMod val="10000"/>
                  </a:schemeClr>
                </a:solidFill>
                <a:latin typeface="Arial"/>
                <a:cs typeface="Calibri"/>
              </a:rPr>
              <a:t>In the year 2018 it began to fall short of cash and started defaulting on its obligations due to serious </a:t>
            </a:r>
            <a:r>
              <a:rPr lang="en" sz="1800" b="1">
                <a:solidFill>
                  <a:schemeClr val="tx2">
                    <a:lumMod val="10000"/>
                  </a:schemeClr>
                </a:solidFill>
                <a:latin typeface="Arial"/>
                <a:cs typeface="Calibri"/>
              </a:rPr>
              <a:t>asset- liability mismatch</a:t>
            </a:r>
            <a:r>
              <a:rPr lang="en" sz="1800">
                <a:solidFill>
                  <a:schemeClr val="tx2">
                    <a:lumMod val="10000"/>
                  </a:schemeClr>
                </a:solidFill>
                <a:latin typeface="Arial"/>
                <a:cs typeface="Calibri"/>
              </a:rPr>
              <a:t>. It faced huge cost overruns amid delays in land acquisition and approvals . </a:t>
            </a:r>
            <a:endParaRPr lang="en" sz="1800">
              <a:solidFill>
                <a:schemeClr val="tx2">
                  <a:lumMod val="10000"/>
                </a:schemeClr>
              </a:solidFill>
              <a:latin typeface="Arial"/>
              <a:cs typeface="Calibri" panose="020F0502020204030204" pitchFamily="34" charset="0"/>
            </a:endParaRPr>
          </a:p>
          <a:p>
            <a:pPr marL="608965" indent="-456565">
              <a:buSzPct val="63000"/>
              <a:buFont typeface="Wingdings" panose="05000000000000000000" pitchFamily="2" charset="2"/>
              <a:buChar char="q"/>
            </a:pPr>
            <a:endParaRPr lang="en" sz="1800">
              <a:solidFill>
                <a:schemeClr val="tx2">
                  <a:lumMod val="10000"/>
                </a:schemeClr>
              </a:solidFill>
              <a:latin typeface="Arial"/>
              <a:cs typeface="Calibri"/>
            </a:endParaRPr>
          </a:p>
          <a:p>
            <a:pPr marL="608965" indent="-456565">
              <a:buSzPct val="63000"/>
              <a:buFont typeface="Wingdings" panose="05000000000000000000" pitchFamily="2" charset="2"/>
              <a:buChar char="q"/>
            </a:pPr>
            <a:r>
              <a:rPr lang="en" sz="1800">
                <a:solidFill>
                  <a:schemeClr val="tx2">
                    <a:lumMod val="10000"/>
                  </a:schemeClr>
                </a:solidFill>
                <a:latin typeface="Arial"/>
                <a:cs typeface="Calibri"/>
              </a:rPr>
              <a:t>The company failed to pay a loan of at  least Rs 1000 crore to SIDBI.</a:t>
            </a:r>
          </a:p>
          <a:p>
            <a:pPr marL="608965" indent="-456565">
              <a:buSzPct val="63000"/>
              <a:buFont typeface="Wingdings" panose="05000000000000000000" pitchFamily="2" charset="2"/>
              <a:buChar char="q"/>
            </a:pPr>
            <a:endParaRPr lang="en" sz="1800">
              <a:solidFill>
                <a:schemeClr val="tx2">
                  <a:lumMod val="10000"/>
                </a:schemeClr>
              </a:solidFill>
              <a:latin typeface="Arial"/>
              <a:cs typeface="Calibri"/>
            </a:endParaRPr>
          </a:p>
          <a:p>
            <a:pPr marL="608965" indent="-456565">
              <a:buSzPct val="63000"/>
              <a:buFont typeface="Wingdings" panose="05000000000000000000" pitchFamily="2" charset="2"/>
              <a:buChar char="q"/>
            </a:pPr>
            <a:r>
              <a:rPr lang="en" sz="1800">
                <a:solidFill>
                  <a:schemeClr val="tx2">
                    <a:lumMod val="10000"/>
                  </a:schemeClr>
                </a:solidFill>
                <a:latin typeface="Arial"/>
                <a:cs typeface="Calibri"/>
              </a:rPr>
              <a:t>It defaulted on its short term loans that were in the form of commercial papers.</a:t>
            </a:r>
          </a:p>
          <a:p>
            <a:pPr marL="608965" indent="-456565">
              <a:buSzPct val="63000"/>
              <a:buFont typeface="Wingdings" panose="05000000000000000000" pitchFamily="2" charset="2"/>
              <a:buChar char="q"/>
            </a:pPr>
            <a:endParaRPr lang="en" sz="1800">
              <a:solidFill>
                <a:schemeClr val="tx2">
                  <a:lumMod val="10000"/>
                </a:schemeClr>
              </a:solidFill>
              <a:latin typeface="Arial"/>
              <a:cs typeface="Calibri"/>
            </a:endParaRPr>
          </a:p>
          <a:p>
            <a:pPr marL="608965" indent="-456565">
              <a:buSzPct val="63000"/>
              <a:buFont typeface="Wingdings" panose="05000000000000000000" pitchFamily="2" charset="2"/>
              <a:buChar char="q"/>
            </a:pPr>
            <a:r>
              <a:rPr lang="en" sz="1800">
                <a:solidFill>
                  <a:schemeClr val="tx2">
                    <a:lumMod val="10000"/>
                  </a:schemeClr>
                </a:solidFill>
                <a:latin typeface="Arial"/>
                <a:cs typeface="Calibri"/>
              </a:rPr>
              <a:t>Basically the company piled up too much debt to be paid back in the short term while revenues from its assets got skewed towards the long term.</a:t>
            </a:r>
            <a:endParaRPr sz="1800">
              <a:solidFill>
                <a:schemeClr val="tx2">
                  <a:lumMod val="10000"/>
                </a:schemeClr>
              </a:solidFill>
              <a:latin typeface="Arial"/>
              <a:cs typeface="Calibri"/>
            </a:endParaRPr>
          </a:p>
        </p:txBody>
      </p:sp>
      <p:sp>
        <p:nvSpPr>
          <p:cNvPr id="91" name="Google Shape;91;p15"/>
          <p:cNvSpPr txBox="1"/>
          <p:nvPr/>
        </p:nvSpPr>
        <p:spPr>
          <a:xfrm>
            <a:off x="246925" y="844802"/>
            <a:ext cx="5139200" cy="413200"/>
          </a:xfrm>
          <a:prstGeom prst="rect">
            <a:avLst/>
          </a:prstGeom>
          <a:noFill/>
          <a:ln>
            <a:noFill/>
          </a:ln>
        </p:spPr>
        <p:txBody>
          <a:bodyPr spcFirstLastPara="1" wrap="square" lIns="121900" tIns="121900" rIns="121900" bIns="121900" anchor="t" anchorCtr="0">
            <a:noAutofit/>
          </a:bodyPr>
          <a:lstStyle/>
          <a:p>
            <a:r>
              <a:rPr lang="en" sz="2500" b="1">
                <a:latin typeface="Average"/>
                <a:ea typeface="Average"/>
                <a:cs typeface="Average"/>
                <a:sym typeface="Average"/>
              </a:rPr>
              <a:t>What happened in the crisis?</a:t>
            </a:r>
            <a:endParaRPr lang="en-US" sz="2533" b="1">
              <a:latin typeface="Average"/>
              <a:ea typeface="Average"/>
              <a:cs typeface="Average"/>
            </a:endParaRPr>
          </a:p>
          <a:p>
            <a:endParaRPr lang="en" sz="2500" b="1">
              <a:latin typeface="Average"/>
              <a:ea typeface="Average"/>
              <a:cs typeface="Average"/>
            </a:endParaRPr>
          </a:p>
          <a:p>
            <a:endParaRPr lang="en" sz="2500" b="1">
              <a:latin typeface="Average"/>
              <a:ea typeface="Average"/>
              <a:cs typeface="Average"/>
            </a:endParaRPr>
          </a:p>
          <a:p>
            <a:endParaRPr lang="en-US" sz="2533">
              <a:solidFill>
                <a:srgbClr val="FFFFFF"/>
              </a:solidFill>
              <a:latin typeface="Average"/>
              <a:ea typeface="Average"/>
              <a:cs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body" idx="1"/>
          </p:nvPr>
        </p:nvSpPr>
        <p:spPr>
          <a:xfrm>
            <a:off x="166712" y="1183477"/>
            <a:ext cx="12105312" cy="4917433"/>
          </a:xfrm>
          <a:prstGeom prst="rect">
            <a:avLst/>
          </a:prstGeom>
        </p:spPr>
        <p:txBody>
          <a:bodyPr spcFirstLastPara="1" vert="horz" wrap="square" lIns="121900" tIns="121900" rIns="121900" bIns="121900" rtlCol="0" anchor="t" anchorCtr="0">
            <a:noAutofit/>
          </a:bodyPr>
          <a:lstStyle/>
          <a:p>
            <a:pPr marL="608965" indent="-456565">
              <a:buSzPct val="63000"/>
              <a:buFont typeface="Wingdings" panose="05000000000000000000" pitchFamily="2" charset="2"/>
              <a:buChar char="q"/>
            </a:pPr>
            <a:r>
              <a:rPr lang="en" sz="1800">
                <a:solidFill>
                  <a:schemeClr val="tx2">
                    <a:lumMod val="10000"/>
                  </a:schemeClr>
                </a:solidFill>
                <a:latin typeface="Arial"/>
                <a:cs typeface="Calibri"/>
              </a:rPr>
              <a:t>Failing to pay bank loans with interest ,long term and short-term deposits , rating agencies like ICRA downgraded the ratings of its borrowing programs.</a:t>
            </a:r>
            <a:endParaRPr lang="en-US" sz="1800">
              <a:solidFill>
                <a:schemeClr val="tx2">
                  <a:lumMod val="10000"/>
                </a:schemeClr>
              </a:solidFill>
              <a:latin typeface="Arial"/>
              <a:cs typeface="Calibri"/>
            </a:endParaRPr>
          </a:p>
          <a:p>
            <a:pPr marL="608965" indent="-456565">
              <a:buSzPct val="63000"/>
              <a:buFont typeface="Wingdings" panose="05000000000000000000" pitchFamily="2" charset="2"/>
              <a:buChar char="q"/>
            </a:pPr>
            <a:endParaRPr lang="en" sz="1800">
              <a:solidFill>
                <a:schemeClr val="tx2">
                  <a:lumMod val="10000"/>
                </a:schemeClr>
              </a:solidFill>
              <a:latin typeface="Arial"/>
              <a:cs typeface="Calibri"/>
            </a:endParaRPr>
          </a:p>
          <a:p>
            <a:pPr marL="608965" indent="-456565">
              <a:buSzPct val="63000"/>
              <a:buFont typeface="Wingdings" panose="05000000000000000000" pitchFamily="2" charset="2"/>
              <a:buChar char="q"/>
            </a:pPr>
            <a:r>
              <a:rPr lang="en-US" sz="1800">
                <a:solidFill>
                  <a:schemeClr val="tx2">
                    <a:lumMod val="10000"/>
                  </a:schemeClr>
                </a:solidFill>
                <a:latin typeface="Arial"/>
                <a:cs typeface="Calibri"/>
              </a:rPr>
              <a:t>The default put in risk the future and reputation of hundreds of other investors and banks associated with the company.</a:t>
            </a:r>
          </a:p>
          <a:p>
            <a:pPr marL="608965" indent="-456565">
              <a:buSzPct val="63000"/>
              <a:buFont typeface="Wingdings" panose="05000000000000000000" pitchFamily="2" charset="2"/>
              <a:buChar char="q"/>
            </a:pPr>
            <a:endParaRPr lang="en-US" sz="1800">
              <a:solidFill>
                <a:schemeClr val="tx2">
                  <a:lumMod val="10000"/>
                </a:schemeClr>
              </a:solidFill>
              <a:latin typeface="Arial"/>
              <a:cs typeface="Calibri"/>
            </a:endParaRPr>
          </a:p>
          <a:p>
            <a:pPr marL="608965" indent="-456565">
              <a:buSzPct val="63000"/>
              <a:buFont typeface="Wingdings" panose="05000000000000000000" pitchFamily="2" charset="2"/>
              <a:buChar char="q"/>
            </a:pPr>
            <a:r>
              <a:rPr lang="en-US" sz="1800">
                <a:solidFill>
                  <a:schemeClr val="tx2">
                    <a:lumMod val="10000"/>
                  </a:schemeClr>
                </a:solidFill>
                <a:latin typeface="Arial"/>
                <a:cs typeface="Calibri"/>
              </a:rPr>
              <a:t>Following the same investors became </a:t>
            </a:r>
            <a:r>
              <a:rPr lang="en-US" sz="1800" err="1">
                <a:solidFill>
                  <a:schemeClr val="tx2">
                    <a:lumMod val="10000"/>
                  </a:schemeClr>
                </a:solidFill>
                <a:latin typeface="Arial"/>
                <a:cs typeface="Calibri"/>
              </a:rPr>
              <a:t>appre</a:t>
            </a:r>
            <a:r>
              <a:rPr lang="en-US" sz="1800">
                <a:solidFill>
                  <a:schemeClr val="tx2">
                    <a:lumMod val="10000"/>
                  </a:schemeClr>
                </a:solidFill>
                <a:latin typeface="Arial"/>
                <a:cs typeface="Calibri"/>
              </a:rPr>
              <a:t>hensive about making fresh investment in the NBFC sectors which hit the sector all over badly.</a:t>
            </a:r>
          </a:p>
          <a:p>
            <a:pPr marL="151765" indent="0">
              <a:buNone/>
            </a:pPr>
            <a:endParaRPr lang="en-US" sz="1800">
              <a:solidFill>
                <a:schemeClr val="tx2">
                  <a:lumMod val="10000"/>
                </a:schemeClr>
              </a:solidFill>
              <a:latin typeface="Arial"/>
              <a:cs typeface="Calibri" panose="020F0502020204030204" pitchFamily="34" charset="0"/>
            </a:endParaRPr>
          </a:p>
          <a:p>
            <a:pPr marL="0" indent="0">
              <a:buNone/>
            </a:pPr>
            <a:r>
              <a:rPr lang="en-US" sz="1800">
                <a:solidFill>
                  <a:schemeClr val="tx2">
                    <a:lumMod val="10000"/>
                  </a:schemeClr>
                </a:solidFill>
                <a:latin typeface="Arial"/>
                <a:cs typeface="Calibri"/>
              </a:rPr>
              <a:t>This was the first case of a giant NBFC company defaulting , due to serious asset- liability mismanagement ,creating a crisis in almost the entire financial sector , due to the involvement of banks as well as mutual fund companies in the financing of the company.</a:t>
            </a:r>
          </a:p>
        </p:txBody>
      </p:sp>
      <p:sp>
        <p:nvSpPr>
          <p:cNvPr id="97" name="Google Shape;97;p16"/>
          <p:cNvSpPr txBox="1"/>
          <p:nvPr/>
        </p:nvSpPr>
        <p:spPr>
          <a:xfrm>
            <a:off x="199138" y="267895"/>
            <a:ext cx="4976544" cy="727200"/>
          </a:xfrm>
          <a:prstGeom prst="rect">
            <a:avLst/>
          </a:prstGeom>
          <a:noFill/>
          <a:ln>
            <a:noFill/>
          </a:ln>
        </p:spPr>
        <p:txBody>
          <a:bodyPr spcFirstLastPara="1" wrap="square" lIns="121900" tIns="121900" rIns="121900" bIns="121900" anchor="t" anchorCtr="0">
            <a:noAutofit/>
          </a:bodyPr>
          <a:lstStyle/>
          <a:p>
            <a:r>
              <a:rPr lang="en" sz="2533" b="1">
                <a:latin typeface="Average"/>
                <a:ea typeface="Average"/>
                <a:cs typeface="Average"/>
                <a:sym typeface="Average"/>
              </a:rPr>
              <a:t>What was the aftermath?</a:t>
            </a:r>
            <a:endParaRPr sz="2533" b="1">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73610C-B40E-4BE0-83FF-39460EAD4CCE}"/>
              </a:ext>
            </a:extLst>
          </p:cNvPr>
          <p:cNvSpPr txBox="1"/>
          <p:nvPr/>
        </p:nvSpPr>
        <p:spPr>
          <a:xfrm>
            <a:off x="192931" y="160506"/>
            <a:ext cx="558043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accent3"/>
                </a:solidFill>
                <a:latin typeface="Segoe UI Black"/>
                <a:ea typeface="Segoe UI Black"/>
                <a:cs typeface="Segoe UI Black"/>
              </a:rPr>
              <a:t>What are NBFCs?</a:t>
            </a:r>
          </a:p>
        </p:txBody>
      </p:sp>
      <p:sp>
        <p:nvSpPr>
          <p:cNvPr id="4" name="TextBox 3">
            <a:extLst>
              <a:ext uri="{FF2B5EF4-FFF2-40B4-BE49-F238E27FC236}">
                <a16:creationId xmlns:a16="http://schemas.microsoft.com/office/drawing/2014/main" id="{CDF8BF7A-433C-4764-9131-24452B004850}"/>
              </a:ext>
            </a:extLst>
          </p:cNvPr>
          <p:cNvSpPr txBox="1"/>
          <p:nvPr/>
        </p:nvSpPr>
        <p:spPr>
          <a:xfrm>
            <a:off x="541506" y="2462719"/>
            <a:ext cx="1141702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A Non-Banking Financial Company (NBFC) is a company registered under the Companies Act, 1956 engaged in the business of loans and advances, acquisition of shares/stocks/bonds/debentures/securities issued by Government or local authority or other marketable securities of a like nature, leasing, hire-purchase, insurance business, chit business but does not include any institution whose principal business is that of agriculture activity, industrial activity, purchase or sale of any goods (other than securities) or providing any services and sale/purchase/construction of immovable property.</a:t>
            </a:r>
          </a:p>
        </p:txBody>
      </p:sp>
    </p:spTree>
    <p:extLst>
      <p:ext uri="{BB962C8B-B14F-4D97-AF65-F5344CB8AC3E}">
        <p14:creationId xmlns:p14="http://schemas.microsoft.com/office/powerpoint/2010/main" val="3604085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1110C27-DB20-4D7C-9D22-8811D6D27AC7}"/>
              </a:ext>
            </a:extLst>
          </p:cNvPr>
          <p:cNvSpPr/>
          <p:nvPr/>
        </p:nvSpPr>
        <p:spPr>
          <a:xfrm>
            <a:off x="3473816" y="3047970"/>
            <a:ext cx="1165924" cy="10881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sp>
        <p:nvSpPr>
          <p:cNvPr id="23" name="Rectangle 22">
            <a:extLst>
              <a:ext uri="{FF2B5EF4-FFF2-40B4-BE49-F238E27FC236}">
                <a16:creationId xmlns:a16="http://schemas.microsoft.com/office/drawing/2014/main" id="{FC6F952D-19C3-452E-812B-0D5780EE28AC}"/>
              </a:ext>
            </a:extLst>
          </p:cNvPr>
          <p:cNvSpPr/>
          <p:nvPr/>
        </p:nvSpPr>
        <p:spPr>
          <a:xfrm>
            <a:off x="5649810" y="5095652"/>
            <a:ext cx="1165924" cy="108813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sp>
        <p:nvSpPr>
          <p:cNvPr id="24" name="Rectangle 23">
            <a:extLst>
              <a:ext uri="{FF2B5EF4-FFF2-40B4-BE49-F238E27FC236}">
                <a16:creationId xmlns:a16="http://schemas.microsoft.com/office/drawing/2014/main" id="{E72B97CA-18C6-4D14-B793-B458D358A0E6}"/>
              </a:ext>
            </a:extLst>
          </p:cNvPr>
          <p:cNvSpPr/>
          <p:nvPr/>
        </p:nvSpPr>
        <p:spPr>
          <a:xfrm>
            <a:off x="7855161" y="2947134"/>
            <a:ext cx="1165924" cy="108813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sp>
        <p:nvSpPr>
          <p:cNvPr id="16" name="Rectangle 15">
            <a:extLst>
              <a:ext uri="{FF2B5EF4-FFF2-40B4-BE49-F238E27FC236}">
                <a16:creationId xmlns:a16="http://schemas.microsoft.com/office/drawing/2014/main" id="{E9CED293-EF6A-49A3-944F-A29A6C826280}"/>
              </a:ext>
            </a:extLst>
          </p:cNvPr>
          <p:cNvSpPr/>
          <p:nvPr/>
        </p:nvSpPr>
        <p:spPr>
          <a:xfrm>
            <a:off x="5649810" y="871025"/>
            <a:ext cx="1165924" cy="10881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sp>
        <p:nvSpPr>
          <p:cNvPr id="6" name="TextBox 5">
            <a:extLst>
              <a:ext uri="{FF2B5EF4-FFF2-40B4-BE49-F238E27FC236}">
                <a16:creationId xmlns:a16="http://schemas.microsoft.com/office/drawing/2014/main" id="{BB3B1BED-2930-4653-A143-2DA54B6B391B}"/>
              </a:ext>
            </a:extLst>
          </p:cNvPr>
          <p:cNvSpPr txBox="1"/>
          <p:nvPr/>
        </p:nvSpPr>
        <p:spPr>
          <a:xfrm>
            <a:off x="144262" y="130491"/>
            <a:ext cx="6866877" cy="523220"/>
          </a:xfrm>
          <a:prstGeom prst="rect">
            <a:avLst/>
          </a:prstGeom>
          <a:noFill/>
        </p:spPr>
        <p:txBody>
          <a:bodyPr wrap="square">
            <a:spAutoFit/>
          </a:bodyPr>
          <a:lstStyle/>
          <a:p>
            <a:r>
              <a:rPr lang="en" sz="2800">
                <a:solidFill>
                  <a:schemeClr val="accent3"/>
                </a:solidFill>
                <a:latin typeface="Segoe UI Black" panose="020B0A02040204020203" pitchFamily="34" charset="0"/>
                <a:ea typeface="Segoe UI Black" panose="020B0A02040204020203" pitchFamily="34" charset="0"/>
              </a:rPr>
              <a:t>REASONS FOR FAILURE OF IL&amp;FS</a:t>
            </a:r>
            <a:endParaRPr lang="en-MT" sz="2800">
              <a:solidFill>
                <a:schemeClr val="accent3"/>
              </a:solidFill>
              <a:latin typeface="Segoe UI Black" panose="020B0A02040204020203" pitchFamily="34" charset="0"/>
              <a:ea typeface="Segoe UI Black" panose="020B0A02040204020203" pitchFamily="34" charset="0"/>
            </a:endParaRPr>
          </a:p>
        </p:txBody>
      </p:sp>
      <p:sp>
        <p:nvSpPr>
          <p:cNvPr id="13" name="Oval 12">
            <a:extLst>
              <a:ext uri="{FF2B5EF4-FFF2-40B4-BE49-F238E27FC236}">
                <a16:creationId xmlns:a16="http://schemas.microsoft.com/office/drawing/2014/main" id="{66827B55-0742-420F-A7EB-1555C8310502}"/>
              </a:ext>
            </a:extLst>
          </p:cNvPr>
          <p:cNvSpPr/>
          <p:nvPr/>
        </p:nvSpPr>
        <p:spPr>
          <a:xfrm>
            <a:off x="5447016" y="2758905"/>
            <a:ext cx="1544714" cy="149144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sp>
        <p:nvSpPr>
          <p:cNvPr id="17" name="TextBox 16">
            <a:extLst>
              <a:ext uri="{FF2B5EF4-FFF2-40B4-BE49-F238E27FC236}">
                <a16:creationId xmlns:a16="http://schemas.microsoft.com/office/drawing/2014/main" id="{9ED56F7D-B8AB-489A-B2BA-48DFE280BE8B}"/>
              </a:ext>
            </a:extLst>
          </p:cNvPr>
          <p:cNvSpPr txBox="1"/>
          <p:nvPr/>
        </p:nvSpPr>
        <p:spPr>
          <a:xfrm>
            <a:off x="5466425" y="966107"/>
            <a:ext cx="1544714" cy="923330"/>
          </a:xfrm>
          <a:prstGeom prst="rect">
            <a:avLst/>
          </a:prstGeom>
          <a:noFill/>
        </p:spPr>
        <p:txBody>
          <a:bodyPr wrap="square" lIns="91440" tIns="45720" rIns="91440" bIns="45720" rtlCol="0" anchor="t">
            <a:spAutoFit/>
          </a:bodyPr>
          <a:lstStyle/>
          <a:p>
            <a:pPr algn="ctr"/>
            <a:r>
              <a:rPr lang="en-US" sz="1800">
                <a:cs typeface="Calibri"/>
              </a:rPr>
              <a:t>Confusion over regulators</a:t>
            </a:r>
          </a:p>
        </p:txBody>
      </p:sp>
      <p:sp>
        <p:nvSpPr>
          <p:cNvPr id="18" name="TextBox 17">
            <a:extLst>
              <a:ext uri="{FF2B5EF4-FFF2-40B4-BE49-F238E27FC236}">
                <a16:creationId xmlns:a16="http://schemas.microsoft.com/office/drawing/2014/main" id="{116881E3-CD93-4DFB-B703-D239F69E9564}"/>
              </a:ext>
            </a:extLst>
          </p:cNvPr>
          <p:cNvSpPr txBox="1"/>
          <p:nvPr/>
        </p:nvSpPr>
        <p:spPr>
          <a:xfrm>
            <a:off x="3460038" y="3152190"/>
            <a:ext cx="1193479" cy="923330"/>
          </a:xfrm>
          <a:prstGeom prst="rect">
            <a:avLst/>
          </a:prstGeom>
          <a:noFill/>
        </p:spPr>
        <p:txBody>
          <a:bodyPr wrap="square" lIns="91440" tIns="45720" rIns="91440" bIns="45720" rtlCol="0" anchor="t">
            <a:spAutoFit/>
          </a:bodyPr>
          <a:lstStyle/>
          <a:p>
            <a:pPr algn="ctr"/>
            <a:r>
              <a:rPr lang="en-US" sz="1800">
                <a:cs typeface="Calibri"/>
              </a:rPr>
              <a:t>Complex company structure</a:t>
            </a:r>
            <a:endParaRPr lang="en-MT" sz="1800">
              <a:cs typeface="Calibri"/>
            </a:endParaRPr>
          </a:p>
        </p:txBody>
      </p:sp>
      <p:sp>
        <p:nvSpPr>
          <p:cNvPr id="19" name="TextBox 18">
            <a:extLst>
              <a:ext uri="{FF2B5EF4-FFF2-40B4-BE49-F238E27FC236}">
                <a16:creationId xmlns:a16="http://schemas.microsoft.com/office/drawing/2014/main" id="{825D6C95-A055-41CF-9FE5-2A2AABF0A485}"/>
              </a:ext>
            </a:extLst>
          </p:cNvPr>
          <p:cNvSpPr txBox="1"/>
          <p:nvPr/>
        </p:nvSpPr>
        <p:spPr>
          <a:xfrm>
            <a:off x="5720390" y="5316325"/>
            <a:ext cx="1081780" cy="646331"/>
          </a:xfrm>
          <a:prstGeom prst="rect">
            <a:avLst/>
          </a:prstGeom>
          <a:noFill/>
        </p:spPr>
        <p:txBody>
          <a:bodyPr wrap="square" lIns="91440" tIns="45720" rIns="91440" bIns="45720" rtlCol="0" anchor="t">
            <a:spAutoFit/>
          </a:bodyPr>
          <a:lstStyle/>
          <a:p>
            <a:pPr algn="ctr"/>
            <a:r>
              <a:rPr lang="en-US" sz="1800">
                <a:cs typeface="Calibri"/>
              </a:rPr>
              <a:t>Ethical issue  </a:t>
            </a:r>
            <a:endParaRPr lang="en-MT" sz="180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1FC28D4E-8064-4D9B-8639-B38F6073C03F}"/>
              </a:ext>
            </a:extLst>
          </p:cNvPr>
          <p:cNvSpPr txBox="1"/>
          <p:nvPr/>
        </p:nvSpPr>
        <p:spPr>
          <a:xfrm>
            <a:off x="5649810" y="3273797"/>
            <a:ext cx="1369375" cy="461665"/>
          </a:xfrm>
          <a:prstGeom prst="rect">
            <a:avLst/>
          </a:prstGeom>
          <a:noFill/>
        </p:spPr>
        <p:txBody>
          <a:bodyPr wrap="square" rtlCol="0">
            <a:spAutoFit/>
          </a:bodyPr>
          <a:lstStyle/>
          <a:p>
            <a:r>
              <a:rPr lang="en-US" sz="2400" b="1"/>
              <a:t>IL &amp; FS</a:t>
            </a:r>
            <a:endParaRPr lang="en-MT" sz="2400" b="1"/>
          </a:p>
        </p:txBody>
      </p:sp>
      <p:sp>
        <p:nvSpPr>
          <p:cNvPr id="21" name="TextBox 20">
            <a:extLst>
              <a:ext uri="{FF2B5EF4-FFF2-40B4-BE49-F238E27FC236}">
                <a16:creationId xmlns:a16="http://schemas.microsoft.com/office/drawing/2014/main" id="{3739D4A1-B0AE-42F2-B826-1C50883A70C6}"/>
              </a:ext>
            </a:extLst>
          </p:cNvPr>
          <p:cNvSpPr txBox="1"/>
          <p:nvPr/>
        </p:nvSpPr>
        <p:spPr>
          <a:xfrm>
            <a:off x="7949851" y="3047970"/>
            <a:ext cx="976543" cy="1200329"/>
          </a:xfrm>
          <a:prstGeom prst="rect">
            <a:avLst/>
          </a:prstGeom>
          <a:noFill/>
        </p:spPr>
        <p:txBody>
          <a:bodyPr wrap="square" lIns="91440" tIns="45720" rIns="91440" bIns="45720" rtlCol="0" anchor="t">
            <a:spAutoFit/>
          </a:bodyPr>
          <a:lstStyle/>
          <a:p>
            <a:pPr algn="ctr"/>
            <a:r>
              <a:rPr lang="en-US" sz="1800">
                <a:cs typeface="Calibri"/>
              </a:rPr>
              <a:t>Source and use of funds</a:t>
            </a:r>
          </a:p>
        </p:txBody>
      </p:sp>
      <p:cxnSp>
        <p:nvCxnSpPr>
          <p:cNvPr id="25" name="Straight Connector 24">
            <a:extLst>
              <a:ext uri="{FF2B5EF4-FFF2-40B4-BE49-F238E27FC236}">
                <a16:creationId xmlns:a16="http://schemas.microsoft.com/office/drawing/2014/main" id="{18C4935A-70D7-49DF-AA2B-A09ABDFF80B2}"/>
              </a:ext>
            </a:extLst>
          </p:cNvPr>
          <p:cNvCxnSpPr>
            <a:cxnSpLocks/>
          </p:cNvCxnSpPr>
          <p:nvPr/>
        </p:nvCxnSpPr>
        <p:spPr>
          <a:xfrm flipV="1">
            <a:off x="4584773" y="3504630"/>
            <a:ext cx="85558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EA87E9-26C7-4280-9E8D-52ADA69C0EDF}"/>
              </a:ext>
            </a:extLst>
          </p:cNvPr>
          <p:cNvCxnSpPr>
            <a:cxnSpLocks/>
            <a:stCxn id="13" idx="6"/>
          </p:cNvCxnSpPr>
          <p:nvPr/>
        </p:nvCxnSpPr>
        <p:spPr>
          <a:xfrm>
            <a:off x="6991730" y="3504630"/>
            <a:ext cx="8093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B8B006E-8740-4473-92AE-B113C7BB6DC7}"/>
              </a:ext>
            </a:extLst>
          </p:cNvPr>
          <p:cNvCxnSpPr>
            <a:cxnSpLocks/>
            <a:endCxn id="13" idx="0"/>
          </p:cNvCxnSpPr>
          <p:nvPr/>
        </p:nvCxnSpPr>
        <p:spPr>
          <a:xfrm>
            <a:off x="6219373" y="1974279"/>
            <a:ext cx="0" cy="784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BCDAA3D-46F3-4EA5-B91D-094347ADBC71}"/>
              </a:ext>
            </a:extLst>
          </p:cNvPr>
          <p:cNvCxnSpPr>
            <a:cxnSpLocks/>
            <a:endCxn id="13" idx="4"/>
          </p:cNvCxnSpPr>
          <p:nvPr/>
        </p:nvCxnSpPr>
        <p:spPr>
          <a:xfrm flipV="1">
            <a:off x="6219373" y="4250354"/>
            <a:ext cx="0" cy="8630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882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0" y="0"/>
            <a:ext cx="11360800" cy="809600"/>
          </a:xfrm>
          <a:prstGeom prst="rect">
            <a:avLst/>
          </a:prstGeom>
        </p:spPr>
        <p:txBody>
          <a:bodyPr spcFirstLastPara="1" vert="horz" wrap="square" lIns="121900" tIns="121900" rIns="121900" bIns="121900" rtlCol="0" anchor="t" anchorCtr="0">
            <a:noAutofit/>
          </a:bodyPr>
          <a:lstStyle/>
          <a:p>
            <a:r>
              <a:rPr lang="en" sz="2800">
                <a:solidFill>
                  <a:schemeClr val="accent3"/>
                </a:solidFill>
                <a:latin typeface="Segoe UI Black" panose="020B0A02040204020203" pitchFamily="34" charset="0"/>
                <a:ea typeface="Segoe UI Black" panose="020B0A02040204020203" pitchFamily="34" charset="0"/>
              </a:rPr>
              <a:t>FUTURE OF NBFCs IN INDIA</a:t>
            </a:r>
            <a:endParaRPr sz="2800">
              <a:solidFill>
                <a:schemeClr val="accent3"/>
              </a:solidFill>
              <a:latin typeface="Segoe UI Black" panose="020B0A02040204020203" pitchFamily="34" charset="0"/>
              <a:ea typeface="Segoe UI Black" panose="020B0A02040204020203" pitchFamily="34" charset="0"/>
            </a:endParaRPr>
          </a:p>
        </p:txBody>
      </p:sp>
      <p:sp>
        <p:nvSpPr>
          <p:cNvPr id="116" name="Google Shape;116;p19"/>
          <p:cNvSpPr txBox="1">
            <a:spLocks noGrp="1"/>
          </p:cNvSpPr>
          <p:nvPr>
            <p:ph type="body" idx="1"/>
          </p:nvPr>
        </p:nvSpPr>
        <p:spPr>
          <a:xfrm>
            <a:off x="-142168" y="1233668"/>
            <a:ext cx="12366594" cy="5833600"/>
          </a:xfrm>
          <a:prstGeom prst="rect">
            <a:avLst/>
          </a:prstGeom>
          <a:effectLst/>
        </p:spPr>
        <p:txBody>
          <a:bodyPr spcFirstLastPara="1" vert="horz" wrap="square" lIns="121900" tIns="121900" rIns="121900" bIns="121900" rtlCol="0" anchor="t" anchorCtr="0">
            <a:noAutofit/>
          </a:bodyPr>
          <a:lstStyle/>
          <a:p>
            <a:pPr marL="608965" indent="-473710">
              <a:buFont typeface="Wingdings" panose="05000000000000000000" pitchFamily="2" charset="2"/>
              <a:buChar char="q"/>
            </a:pPr>
            <a:endParaRPr lang="en-US" sz="2800">
              <a:solidFill>
                <a:schemeClr val="tx1">
                  <a:lumMod val="50000"/>
                </a:schemeClr>
              </a:solidFill>
              <a:latin typeface="Calibri"/>
              <a:cs typeface="Calibri"/>
            </a:endParaRPr>
          </a:p>
          <a:p>
            <a:pPr marL="608965" indent="-473710">
              <a:buFont typeface="Wingdings" panose="05000000000000000000" pitchFamily="2" charset="2"/>
              <a:buChar char="q"/>
            </a:pPr>
            <a:r>
              <a:rPr lang="en-US" sz="1800">
                <a:solidFill>
                  <a:schemeClr val="tx1">
                    <a:lumMod val="50000"/>
                  </a:schemeClr>
                </a:solidFill>
                <a:latin typeface="Arial"/>
                <a:cs typeface="Calibri"/>
              </a:rPr>
              <a:t>The government has taken a series of measures to generate demand and ease the liquidity by ensuring public sector banks lend further to NBFCs ,introducing partial credit guarantee schemes or organizing loan mela etc.</a:t>
            </a:r>
            <a:endParaRPr lang="en-US" sz="1800" b="1">
              <a:solidFill>
                <a:schemeClr val="tx1">
                  <a:lumMod val="50000"/>
                </a:schemeClr>
              </a:solidFill>
              <a:latin typeface="Arial"/>
              <a:cs typeface="Calibri"/>
            </a:endParaRPr>
          </a:p>
          <a:p>
            <a:pPr marL="135255" indent="0">
              <a:buNone/>
            </a:pPr>
            <a:endParaRPr lang="en-US" sz="1800">
              <a:solidFill>
                <a:schemeClr val="tx1">
                  <a:lumMod val="50000"/>
                </a:schemeClr>
              </a:solidFill>
              <a:latin typeface="Arial"/>
              <a:cs typeface="Calibri"/>
            </a:endParaRPr>
          </a:p>
          <a:p>
            <a:pPr marL="608965" indent="-473710">
              <a:buFont typeface="Wingdings" panose="05000000000000000000" pitchFamily="2" charset="2"/>
              <a:buChar char="q"/>
            </a:pPr>
            <a:r>
              <a:rPr lang="en-US" sz="1800">
                <a:solidFill>
                  <a:schemeClr val="tx1">
                    <a:lumMod val="50000"/>
                  </a:schemeClr>
                </a:solidFill>
                <a:latin typeface="Arial"/>
                <a:cs typeface="Calibri"/>
              </a:rPr>
              <a:t>The RBI has eased the lending norms allowing banks to park 20% of their top-end capital with single NBFC .This is likely to enable better access to credit.</a:t>
            </a:r>
            <a:endParaRPr lang="en-US" sz="1800" b="1">
              <a:solidFill>
                <a:schemeClr val="tx1">
                  <a:lumMod val="50000"/>
                </a:schemeClr>
              </a:solidFill>
              <a:latin typeface="Arial"/>
              <a:cs typeface="Calibri" panose="020F0502020204030204" pitchFamily="34" charset="0"/>
            </a:endParaRPr>
          </a:p>
          <a:p>
            <a:pPr marL="135255" indent="0">
              <a:buNone/>
            </a:pPr>
            <a:r>
              <a:rPr lang="en-US" sz="1800" b="1">
                <a:solidFill>
                  <a:schemeClr val="tx1">
                    <a:lumMod val="50000"/>
                  </a:schemeClr>
                </a:solidFill>
                <a:latin typeface="Arial"/>
                <a:cs typeface="Calibri"/>
              </a:rPr>
              <a:t>   </a:t>
            </a:r>
            <a:endParaRPr lang="en-US" sz="1800" b="1">
              <a:solidFill>
                <a:schemeClr val="tx1">
                  <a:lumMod val="50000"/>
                </a:schemeClr>
              </a:solidFill>
              <a:latin typeface="Arial"/>
              <a:cs typeface="Calibri" panose="020F0502020204030204" pitchFamily="34" charset="0"/>
            </a:endParaRPr>
          </a:p>
          <a:p>
            <a:pPr marL="608965" indent="-473710">
              <a:buFont typeface="Wingdings" panose="05000000000000000000" pitchFamily="2" charset="2"/>
              <a:buChar char="q"/>
            </a:pPr>
            <a:r>
              <a:rPr lang="en-US" sz="1800">
                <a:solidFill>
                  <a:schemeClr val="tx1">
                    <a:lumMod val="50000"/>
                  </a:schemeClr>
                </a:solidFill>
                <a:latin typeface="Arial"/>
                <a:cs typeface="Calibri"/>
              </a:rPr>
              <a:t>RBI has also mandated a liquidity coverage ratio (LCR) of 50% to be maintained by NBFCs with asset under management of  more than INR 10000 crore and all deposit taking NBFCs too. This implies that there will be a reduced cost of borrowing and a better risk management.</a:t>
            </a:r>
          </a:p>
          <a:p>
            <a:pPr marL="608965" indent="0">
              <a:spcBef>
                <a:spcPts val="2133"/>
              </a:spcBef>
              <a:spcAft>
                <a:spcPts val="2133"/>
              </a:spcAft>
              <a:buNone/>
            </a:pPr>
            <a:r>
              <a:rPr lang="en-US" sz="2000" b="1"/>
              <a:t>                                                                    </a:t>
            </a:r>
            <a:r>
              <a:rPr lang="en-US" sz="200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C3633C-9E95-4ADC-85A0-4799EDC72620}"/>
              </a:ext>
            </a:extLst>
          </p:cNvPr>
          <p:cNvSpPr txBox="1"/>
          <p:nvPr/>
        </p:nvSpPr>
        <p:spPr>
          <a:xfrm>
            <a:off x="60546" y="2106563"/>
            <a:ext cx="11941206" cy="3000821"/>
          </a:xfrm>
          <a:prstGeom prst="rect">
            <a:avLst/>
          </a:prstGeom>
          <a:noFill/>
        </p:spPr>
        <p:txBody>
          <a:bodyPr wrap="square" lIns="91440" tIns="45720" rIns="91440" bIns="45720" anchor="t">
            <a:spAutoFit/>
          </a:bodyPr>
          <a:lstStyle/>
          <a:p>
            <a:pPr marL="457200" indent="-457200">
              <a:spcBef>
                <a:spcPts val="2133"/>
              </a:spcBef>
              <a:buClr>
                <a:schemeClr val="accent6"/>
              </a:buClr>
              <a:buFont typeface="Wingdings" panose="05000000000000000000" pitchFamily="2" charset="2"/>
              <a:buChar char="q"/>
            </a:pPr>
            <a:r>
              <a:rPr lang="en-US" sz="1800">
                <a:solidFill>
                  <a:schemeClr val="tx1">
                    <a:lumMod val="50000"/>
                  </a:schemeClr>
                </a:solidFill>
                <a:cs typeface="Calibri"/>
              </a:rPr>
              <a:t>New </a:t>
            </a:r>
            <a:r>
              <a:rPr lang="en-US" sz="1800" b="1">
                <a:solidFill>
                  <a:schemeClr val="tx1">
                    <a:lumMod val="50000"/>
                  </a:schemeClr>
                </a:solidFill>
                <a:cs typeface="Calibri"/>
              </a:rPr>
              <a:t> </a:t>
            </a:r>
            <a:r>
              <a:rPr lang="en-US" sz="1800">
                <a:solidFill>
                  <a:schemeClr val="tx1">
                    <a:lumMod val="50000"/>
                  </a:schemeClr>
                </a:solidFill>
                <a:cs typeface="Calibri"/>
              </a:rPr>
              <a:t>age non-bank lenders have begun to focus more on processes and models driven aided by superior technology to express their learning in 2019  and their outlook for 2020</a:t>
            </a:r>
            <a:r>
              <a:rPr lang="en-US" sz="1800" b="1">
                <a:solidFill>
                  <a:schemeClr val="tx1">
                    <a:lumMod val="50000"/>
                  </a:schemeClr>
                </a:solidFill>
                <a:cs typeface="Calibri"/>
              </a:rPr>
              <a:t> </a:t>
            </a:r>
            <a:endParaRPr lang="en-US" sz="1800" b="1">
              <a:solidFill>
                <a:schemeClr val="tx1">
                  <a:lumMod val="50000"/>
                </a:schemeClr>
              </a:solidFill>
              <a:cs typeface="Calibri" panose="020F0502020204030204" pitchFamily="34" charset="0"/>
            </a:endParaRPr>
          </a:p>
          <a:p>
            <a:pPr marL="457200" indent="-457200">
              <a:spcBef>
                <a:spcPts val="2133"/>
              </a:spcBef>
              <a:buClr>
                <a:schemeClr val="accent6"/>
              </a:buClr>
              <a:buFont typeface="Wingdings" panose="05000000000000000000" pitchFamily="2" charset="2"/>
              <a:buChar char="q"/>
            </a:pPr>
            <a:r>
              <a:rPr lang="en-US" sz="1800">
                <a:solidFill>
                  <a:schemeClr val="tx1">
                    <a:lumMod val="50000"/>
                  </a:schemeClr>
                </a:solidFill>
                <a:cs typeface="Calibri"/>
              </a:rPr>
              <a:t>Advanced technologies will help NBFCs adopting the business and powered models that would then, facilitate the design launch and execution of the tailored products and services for their customers.</a:t>
            </a:r>
          </a:p>
          <a:p>
            <a:pPr marL="457200" indent="-457200">
              <a:spcBef>
                <a:spcPts val="2133"/>
              </a:spcBef>
              <a:buClr>
                <a:schemeClr val="accent6"/>
              </a:buClr>
              <a:buFont typeface="Wingdings" panose="05000000000000000000" pitchFamily="2" charset="2"/>
              <a:buChar char="q"/>
            </a:pPr>
            <a:r>
              <a:rPr lang="en-US" sz="1800">
                <a:solidFill>
                  <a:schemeClr val="tx1">
                    <a:lumMod val="50000"/>
                  </a:schemeClr>
                </a:solidFill>
                <a:cs typeface="Calibri"/>
              </a:rPr>
              <a:t>Technologies like Artificial Intelligence , Machine Learning help the company evaluate the customer’s perception and also in maintaining alternative credit scoring models hence, reducing the cost as well as dependence on manual work</a:t>
            </a:r>
          </a:p>
          <a:p>
            <a:pPr>
              <a:spcBef>
                <a:spcPts val="2133"/>
              </a:spcBef>
              <a:spcAft>
                <a:spcPts val="2133"/>
              </a:spcAft>
            </a:pPr>
            <a:r>
              <a:rPr lang="en-US" sz="1050" b="1">
                <a:solidFill>
                  <a:schemeClr val="dk1"/>
                </a:solidFill>
              </a:rPr>
              <a:t>                                                                    </a:t>
            </a:r>
            <a:r>
              <a:rPr lang="en-US" sz="1050"/>
              <a:t>                  </a:t>
            </a:r>
          </a:p>
        </p:txBody>
      </p:sp>
      <p:sp>
        <p:nvSpPr>
          <p:cNvPr id="2" name="Google Shape;115;p19">
            <a:extLst>
              <a:ext uri="{FF2B5EF4-FFF2-40B4-BE49-F238E27FC236}">
                <a16:creationId xmlns:a16="http://schemas.microsoft.com/office/drawing/2014/main" id="{656BF577-CCD1-4732-AFF2-E23AA74A4630}"/>
              </a:ext>
            </a:extLst>
          </p:cNvPr>
          <p:cNvSpPr txBox="1">
            <a:spLocks noGrp="1"/>
          </p:cNvSpPr>
          <p:nvPr>
            <p:ph type="title"/>
          </p:nvPr>
        </p:nvSpPr>
        <p:spPr>
          <a:xfrm>
            <a:off x="0" y="0"/>
            <a:ext cx="11360800" cy="809600"/>
          </a:xfrm>
          <a:prstGeom prst="rect">
            <a:avLst/>
          </a:prstGeom>
        </p:spPr>
        <p:txBody>
          <a:bodyPr spcFirstLastPara="1" vert="horz" wrap="square" lIns="121900" tIns="121900" rIns="121900" bIns="121900" rtlCol="0" anchor="t" anchorCtr="0">
            <a:noAutofit/>
          </a:bodyPr>
          <a:lstStyle/>
          <a:p>
            <a:r>
              <a:rPr lang="en" sz="2800">
                <a:solidFill>
                  <a:schemeClr val="accent3"/>
                </a:solidFill>
                <a:latin typeface="Segoe UI Black"/>
                <a:ea typeface="Segoe UI Black"/>
              </a:rPr>
              <a:t>USE OF ADVANCED TECHNOLOGIES</a:t>
            </a:r>
            <a:endParaRPr lang="en" sz="2800">
              <a:solidFill>
                <a:schemeClr val="accent3"/>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4274921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1"/>
          <p:cNvSpPr txBox="1">
            <a:spLocks noGrp="1"/>
          </p:cNvSpPr>
          <p:nvPr>
            <p:ph type="body" idx="1"/>
          </p:nvPr>
        </p:nvSpPr>
        <p:spPr>
          <a:xfrm>
            <a:off x="2677" y="280999"/>
            <a:ext cx="12056944" cy="4967600"/>
          </a:xfrm>
          <a:prstGeom prst="rect">
            <a:avLst/>
          </a:prstGeom>
          <a:effectLst/>
        </p:spPr>
        <p:txBody>
          <a:bodyPr spcFirstLastPara="1" vert="horz" wrap="square" lIns="121900" tIns="121900" rIns="121900" bIns="121900" rtlCol="0" anchor="t" anchorCtr="0">
            <a:noAutofit/>
          </a:bodyPr>
          <a:lstStyle/>
          <a:p>
            <a:pPr marL="608965" indent="-473710">
              <a:buFont typeface="Wingdings" panose="05000000000000000000" pitchFamily="2" charset="2"/>
              <a:buChar char="q"/>
            </a:pPr>
            <a:r>
              <a:rPr lang="en" sz="1800">
                <a:solidFill>
                  <a:schemeClr val="tx1">
                    <a:lumMod val="50000"/>
                  </a:schemeClr>
                </a:solidFill>
                <a:latin typeface="Arial"/>
                <a:cs typeface="Calibri"/>
              </a:rPr>
              <a:t>NBFCs are working towards spreading their risks and leveraging the synergies by partnering with lenders (mostly niche) to offer loans that are customized for the borrowers </a:t>
            </a:r>
            <a:endParaRPr lang="en-US" sz="1800">
              <a:solidFill>
                <a:schemeClr val="tx1">
                  <a:lumMod val="50000"/>
                </a:schemeClr>
              </a:solidFill>
              <a:latin typeface="Arial"/>
              <a:cs typeface="Calibri" panose="020F0502020204030204" pitchFamily="34" charset="0"/>
            </a:endParaRPr>
          </a:p>
          <a:p>
            <a:pPr marL="608965" indent="-473710">
              <a:buFont typeface="Wingdings" panose="05000000000000000000" pitchFamily="2" charset="2"/>
              <a:buChar char="q"/>
            </a:pPr>
            <a:endParaRPr lang="en" sz="1800">
              <a:solidFill>
                <a:schemeClr val="tx1">
                  <a:lumMod val="50000"/>
                </a:schemeClr>
              </a:solidFill>
              <a:latin typeface="Arial"/>
              <a:cs typeface="Calibri"/>
            </a:endParaRPr>
          </a:p>
          <a:p>
            <a:pPr marL="608965" indent="-473710">
              <a:buFont typeface="Wingdings" panose="05000000000000000000" pitchFamily="2" charset="2"/>
              <a:buChar char="q"/>
            </a:pPr>
            <a:r>
              <a:rPr lang="en" sz="1800">
                <a:solidFill>
                  <a:schemeClr val="tx1">
                    <a:lumMod val="50000"/>
                  </a:schemeClr>
                </a:solidFill>
                <a:latin typeface="Arial"/>
                <a:cs typeface="Calibri"/>
              </a:rPr>
              <a:t>The use of data analytics is such that, to de-risk their profile and using alternative credit scoring to be able to offer collateral free education loans to borrowers.</a:t>
            </a:r>
            <a:endParaRPr sz="1800">
              <a:solidFill>
                <a:schemeClr val="tx1">
                  <a:lumMod val="50000"/>
                </a:schemeClr>
              </a:solidFill>
              <a:latin typeface="Arial"/>
              <a:cs typeface="Calibri"/>
            </a:endParaRPr>
          </a:p>
          <a:p>
            <a:pPr marL="0" indent="0">
              <a:spcBef>
                <a:spcPts val="2133"/>
              </a:spcBef>
              <a:buNone/>
            </a:pPr>
            <a:r>
              <a:rPr lang="en" sz="1800">
                <a:solidFill>
                  <a:schemeClr val="tx1">
                    <a:lumMod val="50000"/>
                  </a:schemeClr>
                </a:solidFill>
                <a:latin typeface="Arial"/>
                <a:cs typeface="Calibri"/>
              </a:rPr>
              <a:t>Thus , the above analysis suggests NBFCs with proper asset and quality and minimum NPAs will thrive and a reduced cost of borrowing across the spectrum could be expected for the consumers.</a:t>
            </a:r>
            <a:endParaRPr sz="1800">
              <a:solidFill>
                <a:schemeClr val="tx1">
                  <a:lumMod val="50000"/>
                </a:schemeClr>
              </a:solidFill>
              <a:latin typeface="Arial"/>
              <a:cs typeface="Calibri"/>
            </a:endParaRPr>
          </a:p>
          <a:p>
            <a:pPr marL="608965" indent="0">
              <a:spcBef>
                <a:spcPts val="2133"/>
              </a:spcBef>
              <a:buNone/>
            </a:pPr>
            <a:endParaRPr sz="3200">
              <a:solidFill>
                <a:schemeClr val="tx1">
                  <a:lumMod val="50000"/>
                </a:schemeClr>
              </a:solidFill>
              <a:latin typeface="Calibri" panose="020F0502020204030204" pitchFamily="34" charset="0"/>
              <a:cs typeface="Calibri" panose="020F0502020204030204" pitchFamily="34" charset="0"/>
            </a:endParaRPr>
          </a:p>
          <a:p>
            <a:pPr marL="608965" indent="0">
              <a:spcBef>
                <a:spcPts val="2133"/>
              </a:spcBef>
              <a:buNone/>
            </a:pPr>
            <a:endParaRPr sz="2133">
              <a:solidFill>
                <a:schemeClr val="dk1"/>
              </a:solidFill>
            </a:endParaRPr>
          </a:p>
          <a:p>
            <a:pPr marL="608965" indent="0">
              <a:spcBef>
                <a:spcPts val="2133"/>
              </a:spcBef>
              <a:spcAft>
                <a:spcPts val="2133"/>
              </a:spcAft>
              <a:buNone/>
            </a:pPr>
            <a:r>
              <a:rPr lang="en" sz="2800" b="1"/>
              <a:t>                                                                    </a:t>
            </a:r>
            <a:r>
              <a:rPr lang="en" sz="2100"/>
              <a:t>                  </a:t>
            </a:r>
            <a:endParaRPr sz="2133"/>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9DCA8C-DAB1-43A4-A8BB-D2F9530A95D0}"/>
              </a:ext>
            </a:extLst>
          </p:cNvPr>
          <p:cNvSpPr txBox="1"/>
          <p:nvPr/>
        </p:nvSpPr>
        <p:spPr>
          <a:xfrm>
            <a:off x="2997877" y="1870382"/>
            <a:ext cx="6296246" cy="1446550"/>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a:solidFill>
                  <a:schemeClr val="accent3"/>
                </a:solidFill>
              </a:rPr>
              <a:t>Thank You</a:t>
            </a:r>
            <a:endParaRPr lang="en-US" sz="8800">
              <a:solidFill>
                <a:schemeClr val="accent3"/>
              </a:solidFill>
              <a:cs typeface="Arial"/>
            </a:endParaRPr>
          </a:p>
        </p:txBody>
      </p:sp>
      <p:sp>
        <p:nvSpPr>
          <p:cNvPr id="2" name="TextBox 1">
            <a:extLst>
              <a:ext uri="{FF2B5EF4-FFF2-40B4-BE49-F238E27FC236}">
                <a16:creationId xmlns:a16="http://schemas.microsoft.com/office/drawing/2014/main" id="{D35408A6-6DFF-48DE-ACC3-8BB3EA579D3C}"/>
              </a:ext>
            </a:extLst>
          </p:cNvPr>
          <p:cNvSpPr txBox="1"/>
          <p:nvPr/>
        </p:nvSpPr>
        <p:spPr>
          <a:xfrm>
            <a:off x="2722" y="4833257"/>
            <a:ext cx="413112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
              <a:solidFill>
                <a:schemeClr val="tx1">
                  <a:lumMod val="50000"/>
                </a:schemeClr>
              </a:solidFill>
              <a:latin typeface="Calibri"/>
              <a:cs typeface="Calibri"/>
            </a:endParaRPr>
          </a:p>
        </p:txBody>
      </p:sp>
      <p:sp>
        <p:nvSpPr>
          <p:cNvPr id="3" name="TextBox 2">
            <a:extLst>
              <a:ext uri="{FF2B5EF4-FFF2-40B4-BE49-F238E27FC236}">
                <a16:creationId xmlns:a16="http://schemas.microsoft.com/office/drawing/2014/main" id="{6D33A17F-7F89-412C-AD01-A2C6A6FE81EA}"/>
              </a:ext>
            </a:extLst>
          </p:cNvPr>
          <p:cNvSpPr txBox="1"/>
          <p:nvPr/>
        </p:nvSpPr>
        <p:spPr>
          <a:xfrm>
            <a:off x="-209202" y="4903583"/>
            <a:ext cx="4834646"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solidFill>
                  <a:schemeClr val="bg2">
                    <a:lumMod val="75000"/>
                  </a:schemeClr>
                </a:solidFill>
              </a:rPr>
              <a:t>Group 15</a:t>
            </a:r>
            <a:endParaRPr lang="en-US" b="1">
              <a:solidFill>
                <a:schemeClr val="bg2">
                  <a:lumMod val="75000"/>
                </a:schemeClr>
              </a:solidFill>
            </a:endParaRPr>
          </a:p>
          <a:p>
            <a:r>
              <a:rPr lang="en-US" sz="2400"/>
              <a:t>     Anirban Panda - 17IM3FP03</a:t>
            </a:r>
          </a:p>
          <a:p>
            <a:r>
              <a:rPr lang="en-US" sz="2400"/>
              <a:t>     </a:t>
            </a:r>
            <a:r>
              <a:rPr lang="en-US" sz="2400" err="1"/>
              <a:t>Kasis</a:t>
            </a:r>
            <a:r>
              <a:rPr lang="en-US" sz="2400"/>
              <a:t> Lundia - 19PH20015</a:t>
            </a:r>
          </a:p>
          <a:p>
            <a:r>
              <a:rPr lang="en-US" sz="2400"/>
              <a:t>    Tanishq </a:t>
            </a:r>
            <a:r>
              <a:rPr lang="en-US" sz="2400" err="1"/>
              <a:t>Kishnani</a:t>
            </a:r>
            <a:r>
              <a:rPr lang="en-US" sz="2400"/>
              <a:t> - 18IM10042</a:t>
            </a:r>
          </a:p>
        </p:txBody>
      </p:sp>
    </p:spTree>
    <p:extLst>
      <p:ext uri="{BB962C8B-B14F-4D97-AF65-F5344CB8AC3E}">
        <p14:creationId xmlns:p14="http://schemas.microsoft.com/office/powerpoint/2010/main" val="18531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D98FE10-46AF-46A1-8F68-B382A08E2492}"/>
              </a:ext>
            </a:extLst>
          </p:cNvPr>
          <p:cNvSpPr/>
          <p:nvPr/>
        </p:nvSpPr>
        <p:spPr>
          <a:xfrm>
            <a:off x="7106559" y="710213"/>
            <a:ext cx="4628273" cy="110237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sp>
        <p:nvSpPr>
          <p:cNvPr id="9" name="Rectangle 8">
            <a:extLst>
              <a:ext uri="{FF2B5EF4-FFF2-40B4-BE49-F238E27FC236}">
                <a16:creationId xmlns:a16="http://schemas.microsoft.com/office/drawing/2014/main" id="{DEC9DD44-5B9A-491A-8EAA-39C134D971D6}"/>
              </a:ext>
            </a:extLst>
          </p:cNvPr>
          <p:cNvSpPr/>
          <p:nvPr/>
        </p:nvSpPr>
        <p:spPr>
          <a:xfrm>
            <a:off x="435006" y="710214"/>
            <a:ext cx="4628273" cy="110237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sp>
        <p:nvSpPr>
          <p:cNvPr id="3" name="Google Shape;71;p15">
            <a:extLst>
              <a:ext uri="{FF2B5EF4-FFF2-40B4-BE49-F238E27FC236}">
                <a16:creationId xmlns:a16="http://schemas.microsoft.com/office/drawing/2014/main" id="{25877887-31AC-4B38-B34D-2618B2899544}"/>
              </a:ext>
            </a:extLst>
          </p:cNvPr>
          <p:cNvSpPr txBox="1">
            <a:spLocks noGrp="1"/>
          </p:cNvSpPr>
          <p:nvPr>
            <p:ph type="title"/>
          </p:nvPr>
        </p:nvSpPr>
        <p:spPr>
          <a:xfrm>
            <a:off x="4073258" y="-514949"/>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chemeClr val="accent3"/>
                </a:solidFill>
                <a:latin typeface="Segoe UI Semibold" panose="020B0702040204020203" pitchFamily="34" charset="0"/>
                <a:cs typeface="Segoe UI Semibold" panose="020B0702040204020203" pitchFamily="34" charset="0"/>
              </a:rPr>
              <a:t>Types of NBFCs</a:t>
            </a:r>
            <a:endParaRPr sz="4000">
              <a:solidFill>
                <a:schemeClr val="accent3"/>
              </a:solidFill>
              <a:latin typeface="Segoe UI Semibold" panose="020B0702040204020203" pitchFamily="34" charset="0"/>
              <a:cs typeface="Segoe UI Semibold" panose="020B0702040204020203" pitchFamily="34" charset="0"/>
            </a:endParaRPr>
          </a:p>
        </p:txBody>
      </p:sp>
      <p:sp>
        <p:nvSpPr>
          <p:cNvPr id="5" name="Google Shape;75;p15">
            <a:extLst>
              <a:ext uri="{FF2B5EF4-FFF2-40B4-BE49-F238E27FC236}">
                <a16:creationId xmlns:a16="http://schemas.microsoft.com/office/drawing/2014/main" id="{164CBD93-2553-4172-895C-D25C34AB853A}"/>
              </a:ext>
            </a:extLst>
          </p:cNvPr>
          <p:cNvSpPr txBox="1">
            <a:spLocks/>
          </p:cNvSpPr>
          <p:nvPr/>
        </p:nvSpPr>
        <p:spPr>
          <a:xfrm>
            <a:off x="-208602" y="388448"/>
            <a:ext cx="5914736" cy="167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algn="ctr"/>
            <a:r>
              <a:rPr lang="en-US" sz="2400" b="1">
                <a:solidFill>
                  <a:schemeClr val="tx1">
                    <a:lumMod val="50000"/>
                  </a:schemeClr>
                </a:solidFill>
                <a:latin typeface="Arial"/>
              </a:rPr>
              <a:t>Based on Business Activity</a:t>
            </a:r>
          </a:p>
        </p:txBody>
      </p:sp>
      <p:sp>
        <p:nvSpPr>
          <p:cNvPr id="6" name="Google Shape;74;p15">
            <a:extLst>
              <a:ext uri="{FF2B5EF4-FFF2-40B4-BE49-F238E27FC236}">
                <a16:creationId xmlns:a16="http://schemas.microsoft.com/office/drawing/2014/main" id="{E66111C0-D65F-4684-9825-BA4DA065A39A}"/>
              </a:ext>
            </a:extLst>
          </p:cNvPr>
          <p:cNvSpPr txBox="1">
            <a:spLocks/>
          </p:cNvSpPr>
          <p:nvPr/>
        </p:nvSpPr>
        <p:spPr>
          <a:xfrm>
            <a:off x="7491060" y="391075"/>
            <a:ext cx="4045200" cy="167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eaLnBrk="1" hangingPunct="1">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algn="ctr"/>
            <a:r>
              <a:rPr lang="en-US" sz="2400" b="1">
                <a:solidFill>
                  <a:schemeClr val="tx1">
                    <a:lumMod val="50000"/>
                  </a:schemeClr>
                </a:solidFill>
              </a:rPr>
              <a:t>Based on Deposit</a:t>
            </a:r>
          </a:p>
        </p:txBody>
      </p:sp>
      <p:sp>
        <p:nvSpPr>
          <p:cNvPr id="7" name="Google Shape;76;p15">
            <a:extLst>
              <a:ext uri="{FF2B5EF4-FFF2-40B4-BE49-F238E27FC236}">
                <a16:creationId xmlns:a16="http://schemas.microsoft.com/office/drawing/2014/main" id="{33220705-C5BB-4780-9E3C-E0CB04B076F3}"/>
              </a:ext>
            </a:extLst>
          </p:cNvPr>
          <p:cNvSpPr txBox="1">
            <a:spLocks/>
          </p:cNvSpPr>
          <p:nvPr/>
        </p:nvSpPr>
        <p:spPr>
          <a:xfrm>
            <a:off x="435006" y="2650698"/>
            <a:ext cx="6096000" cy="3247800"/>
          </a:xfrm>
          <a:prstGeom prst="rect">
            <a:avLst/>
          </a:prstGeom>
          <a:no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marR="215900" indent="-317500">
              <a:lnSpc>
                <a:spcPct val="175000"/>
              </a:lnSpc>
              <a:buClr>
                <a:schemeClr val="dk1"/>
              </a:buClr>
              <a:buSzPts val="1400"/>
              <a:buFont typeface="Arial"/>
              <a:buChar char="●"/>
            </a:pPr>
            <a:r>
              <a:rPr lang="en-US" sz="1800" b="1">
                <a:solidFill>
                  <a:schemeClr val="tx2">
                    <a:lumMod val="10000"/>
                  </a:schemeClr>
                </a:solidFill>
              </a:rPr>
              <a:t>Investment and Credit Company-ICC</a:t>
            </a:r>
          </a:p>
          <a:p>
            <a:pPr marL="457200" marR="215900" indent="-317500">
              <a:lnSpc>
                <a:spcPct val="175000"/>
              </a:lnSpc>
              <a:buClr>
                <a:schemeClr val="dk1"/>
              </a:buClr>
              <a:buSzPts val="1400"/>
              <a:buFont typeface="Arial"/>
              <a:buChar char="●"/>
            </a:pPr>
            <a:r>
              <a:rPr lang="en-US" sz="1800" b="1">
                <a:solidFill>
                  <a:schemeClr val="tx2">
                    <a:lumMod val="10000"/>
                  </a:schemeClr>
                </a:solidFill>
              </a:rPr>
              <a:t>NBFC-Infrastructure Finance Company</a:t>
            </a:r>
          </a:p>
          <a:p>
            <a:pPr marL="457200" marR="215900" indent="-317500">
              <a:lnSpc>
                <a:spcPct val="175000"/>
              </a:lnSpc>
              <a:buClr>
                <a:schemeClr val="dk1"/>
              </a:buClr>
              <a:buSzPts val="1400"/>
              <a:buFont typeface="Arial"/>
              <a:buChar char="●"/>
            </a:pPr>
            <a:r>
              <a:rPr lang="en-US" sz="1800" b="1">
                <a:solidFill>
                  <a:schemeClr val="tx2">
                    <a:lumMod val="10000"/>
                  </a:schemeClr>
                </a:solidFill>
              </a:rPr>
              <a:t>Mortgage Guarantee Companies</a:t>
            </a:r>
          </a:p>
          <a:p>
            <a:pPr marL="457200" marR="215900" indent="-317500">
              <a:lnSpc>
                <a:spcPct val="175000"/>
              </a:lnSpc>
              <a:buClr>
                <a:schemeClr val="dk1"/>
              </a:buClr>
              <a:buSzPts val="1400"/>
              <a:buFont typeface="Arial"/>
              <a:buChar char="●"/>
            </a:pPr>
            <a:r>
              <a:rPr lang="en-US" sz="1800" b="1">
                <a:solidFill>
                  <a:schemeClr val="tx2">
                    <a:lumMod val="10000"/>
                  </a:schemeClr>
                </a:solidFill>
              </a:rPr>
              <a:t>NBFC- Non-Operative Financial Holding Company</a:t>
            </a:r>
          </a:p>
          <a:p>
            <a:pPr marL="457200" marR="215900" indent="-317500">
              <a:lnSpc>
                <a:spcPct val="175000"/>
              </a:lnSpc>
              <a:buClr>
                <a:schemeClr val="dk1"/>
              </a:buClr>
              <a:buSzPts val="1400"/>
              <a:buFont typeface="Arial"/>
              <a:buChar char="●"/>
            </a:pPr>
            <a:r>
              <a:rPr lang="en-US" sz="1800" b="1">
                <a:solidFill>
                  <a:schemeClr val="tx2">
                    <a:lumMod val="10000"/>
                  </a:schemeClr>
                </a:solidFill>
                <a:uFill>
                  <a:noFill/>
                </a:uFill>
                <a:hlinkClick r:id="rId2">
                  <a:extLst>
                    <a:ext uri="{A12FA001-AC4F-418D-AE19-62706E023703}">
                      <ahyp:hlinkClr xmlns:ahyp="http://schemas.microsoft.com/office/drawing/2018/hyperlinkcolor" val="tx"/>
                    </a:ext>
                  </a:extLst>
                </a:hlinkClick>
              </a:rPr>
              <a:t>Micro Finance Company</a:t>
            </a:r>
            <a:endParaRPr lang="en-US" sz="1800" b="1">
              <a:solidFill>
                <a:schemeClr val="tx2">
                  <a:lumMod val="10000"/>
                </a:schemeClr>
              </a:solidFill>
            </a:endParaRPr>
          </a:p>
          <a:p>
            <a:pPr marL="457200" marR="215900" indent="-317500">
              <a:lnSpc>
                <a:spcPct val="175000"/>
              </a:lnSpc>
              <a:buClr>
                <a:schemeClr val="dk1"/>
              </a:buClr>
              <a:buSzPts val="1400"/>
              <a:buFont typeface="Arial"/>
              <a:buChar char="●"/>
            </a:pPr>
            <a:r>
              <a:rPr lang="en-US" sz="1800" b="1">
                <a:solidFill>
                  <a:schemeClr val="tx2">
                    <a:lumMod val="10000"/>
                  </a:schemeClr>
                </a:solidFill>
              </a:rPr>
              <a:t>NBFC Factor</a:t>
            </a:r>
          </a:p>
          <a:p>
            <a:pPr marL="457200" marR="215900" indent="-317500">
              <a:lnSpc>
                <a:spcPct val="175000"/>
              </a:lnSpc>
              <a:buClr>
                <a:schemeClr val="dk1"/>
              </a:buClr>
              <a:buSzPts val="1400"/>
              <a:buFont typeface="Arial"/>
              <a:buChar char="●"/>
            </a:pPr>
            <a:r>
              <a:rPr lang="en-US" sz="1800" b="1">
                <a:solidFill>
                  <a:schemeClr val="tx2">
                    <a:lumMod val="10000"/>
                  </a:schemeClr>
                </a:solidFill>
              </a:rPr>
              <a:t>Systemically Important Core Investment Company (CIC-ND-SI)</a:t>
            </a:r>
          </a:p>
        </p:txBody>
      </p:sp>
      <p:sp>
        <p:nvSpPr>
          <p:cNvPr id="8" name="Google Shape;72;p15">
            <a:extLst>
              <a:ext uri="{FF2B5EF4-FFF2-40B4-BE49-F238E27FC236}">
                <a16:creationId xmlns:a16="http://schemas.microsoft.com/office/drawing/2014/main" id="{6B2FD23A-B167-45C3-BEFB-78CA904B45E7}"/>
              </a:ext>
            </a:extLst>
          </p:cNvPr>
          <p:cNvSpPr txBox="1">
            <a:spLocks/>
          </p:cNvSpPr>
          <p:nvPr/>
        </p:nvSpPr>
        <p:spPr>
          <a:xfrm>
            <a:off x="7247869" y="3360735"/>
            <a:ext cx="4353230" cy="183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indent="-342900">
              <a:buSzPts val="1800"/>
              <a:buFont typeface="Arial"/>
              <a:buChar char="●"/>
            </a:pPr>
            <a:r>
              <a:rPr lang="en-US" sz="1850" b="1"/>
              <a:t>Deposit Taking NBFC</a:t>
            </a:r>
          </a:p>
          <a:p>
            <a:pPr marL="914400" lvl="1" indent="-317500">
              <a:buSzPts val="1400"/>
              <a:buFont typeface="Arial"/>
              <a:buChar char="○"/>
            </a:pPr>
            <a:r>
              <a:rPr lang="en-US" sz="1800">
                <a:solidFill>
                  <a:srgbClr val="222222"/>
                </a:solidFill>
                <a:highlight>
                  <a:srgbClr val="FFFFFF"/>
                </a:highlight>
              </a:rPr>
              <a:t>Accept/renew public deposits for a minimum period of 12 months and maximum period of 60 months</a:t>
            </a:r>
          </a:p>
          <a:p>
            <a:pPr marL="914400" lvl="1" indent="-317500">
              <a:buClr>
                <a:srgbClr val="222222"/>
              </a:buClr>
              <a:buSzPts val="1400"/>
              <a:buFont typeface="Arial"/>
              <a:buChar char="○"/>
            </a:pPr>
            <a:r>
              <a:rPr lang="en-US" sz="1800">
                <a:solidFill>
                  <a:srgbClr val="222222"/>
                </a:solidFill>
                <a:highlight>
                  <a:srgbClr val="FFFFFF"/>
                </a:highlight>
              </a:rPr>
              <a:t>Such a type is in a minority in India</a:t>
            </a:r>
          </a:p>
          <a:p>
            <a:pPr marL="914400">
              <a:spcBef>
                <a:spcPts val="1600"/>
              </a:spcBef>
            </a:pPr>
            <a:endParaRPr lang="en-US" sz="1200">
              <a:solidFill>
                <a:srgbClr val="222222"/>
              </a:solidFill>
              <a:highlight>
                <a:srgbClr val="FFFFFF"/>
              </a:highlight>
            </a:endParaRPr>
          </a:p>
          <a:p>
            <a:pPr marL="457200" indent="-342900">
              <a:spcBef>
                <a:spcPts val="1600"/>
              </a:spcBef>
              <a:buSzPts val="1800"/>
              <a:buFont typeface="Arial"/>
              <a:buChar char="●"/>
            </a:pPr>
            <a:r>
              <a:rPr lang="en-US" sz="1850" b="1"/>
              <a:t>Non-Deposit Taking NBFC</a:t>
            </a:r>
          </a:p>
          <a:p>
            <a:pPr marL="914400" lvl="1" indent="-317500">
              <a:buSzPts val="1400"/>
              <a:buFont typeface="Arial"/>
              <a:buChar char="○"/>
            </a:pPr>
            <a:r>
              <a:rPr lang="en-US" sz="1800"/>
              <a:t>Systemically Important NBFC</a:t>
            </a:r>
          </a:p>
          <a:p>
            <a:pPr marL="914400" lvl="1" indent="-317500">
              <a:buSzPts val="1400"/>
              <a:buFont typeface="Arial"/>
              <a:buChar char="○"/>
            </a:pPr>
            <a:r>
              <a:rPr lang="en-US" sz="1800"/>
              <a:t>Other</a:t>
            </a:r>
          </a:p>
        </p:txBody>
      </p:sp>
    </p:spTree>
    <p:extLst>
      <p:ext uri="{BB962C8B-B14F-4D97-AF65-F5344CB8AC3E}">
        <p14:creationId xmlns:p14="http://schemas.microsoft.com/office/powerpoint/2010/main" val="414370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131514" y="78462"/>
            <a:ext cx="11360800" cy="763600"/>
          </a:xfrm>
          <a:prstGeom prst="rect">
            <a:avLst/>
          </a:prstGeom>
        </p:spPr>
        <p:txBody>
          <a:bodyPr spcFirstLastPara="1" wrap="square" lIns="121900" tIns="121900" rIns="121900" bIns="121900" anchor="t" anchorCtr="0">
            <a:noAutofit/>
          </a:bodyPr>
          <a:lstStyle/>
          <a:p>
            <a:r>
              <a:rPr lang="en" b="1">
                <a:solidFill>
                  <a:schemeClr val="accent3"/>
                </a:solidFill>
              </a:rPr>
              <a:t>NBFCs Based On Business Activity</a:t>
            </a:r>
            <a:endParaRPr b="1">
              <a:solidFill>
                <a:schemeClr val="accent3"/>
              </a:solidFill>
            </a:endParaRPr>
          </a:p>
        </p:txBody>
      </p:sp>
      <p:grpSp>
        <p:nvGrpSpPr>
          <p:cNvPr id="82" name="Google Shape;82;p16"/>
          <p:cNvGrpSpPr/>
          <p:nvPr/>
        </p:nvGrpSpPr>
        <p:grpSpPr>
          <a:xfrm>
            <a:off x="575901" y="1739833"/>
            <a:ext cx="3505233" cy="4555200"/>
            <a:chOff x="431925" y="1304875"/>
            <a:chExt cx="2628925" cy="3416400"/>
          </a:xfrm>
        </p:grpSpPr>
        <p:sp>
          <p:nvSpPr>
            <p:cNvPr id="83" name="Google Shape;83;p16"/>
            <p:cNvSpPr txBox="1"/>
            <p:nvPr/>
          </p:nvSpPr>
          <p:spPr>
            <a:xfrm>
              <a:off x="431925" y="1304875"/>
              <a:ext cx="2628900" cy="464100"/>
            </a:xfrm>
            <a:prstGeom prst="rect">
              <a:avLst/>
            </a:prstGeom>
            <a:solidFill>
              <a:schemeClr val="bg2"/>
            </a:solidFill>
            <a:ln w="57150">
              <a:solidFill>
                <a:schemeClr val="tx1"/>
              </a:solidFill>
            </a:ln>
          </p:spPr>
          <p:txBody>
            <a:bodyPr spcFirstLastPara="1" wrap="square" lIns="121900" tIns="121900" rIns="121900" bIns="121900" anchor="ctr" anchorCtr="0">
              <a:noAutofit/>
            </a:bodyPr>
            <a:lstStyle/>
            <a:p>
              <a:endParaRPr sz="1867"/>
            </a:p>
          </p:txBody>
        </p:sp>
        <p:sp>
          <p:nvSpPr>
            <p:cNvPr id="84" name="Google Shape;84;p16"/>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grpSp>
      <p:sp>
        <p:nvSpPr>
          <p:cNvPr id="85" name="Google Shape;85;p16"/>
          <p:cNvSpPr txBox="1">
            <a:spLocks noGrp="1"/>
          </p:cNvSpPr>
          <p:nvPr>
            <p:ph type="body" idx="4294967295"/>
          </p:nvPr>
        </p:nvSpPr>
        <p:spPr>
          <a:xfrm>
            <a:off x="578801" y="1638267"/>
            <a:ext cx="3326000" cy="615200"/>
          </a:xfrm>
          <a:prstGeom prst="rect">
            <a:avLst/>
          </a:prstGeom>
        </p:spPr>
        <p:txBody>
          <a:bodyPr spcFirstLastPara="1" wrap="square" lIns="121900" tIns="121900" rIns="121900" bIns="121900" anchor="t" anchorCtr="0">
            <a:noAutofit/>
          </a:bodyPr>
          <a:lstStyle/>
          <a:p>
            <a:pPr marL="0" indent="0" algn="ctr">
              <a:spcBef>
                <a:spcPts val="0"/>
              </a:spcBef>
              <a:buNone/>
            </a:pPr>
            <a:r>
              <a:rPr lang="en" sz="1800" b="1">
                <a:solidFill>
                  <a:schemeClr val="tx1">
                    <a:lumMod val="50000"/>
                  </a:schemeClr>
                </a:solidFill>
                <a:latin typeface="Arial"/>
              </a:rPr>
              <a:t>Investment &amp; Credit Company</a:t>
            </a:r>
            <a:endParaRPr lang="en-US" sz="1800" b="1">
              <a:solidFill>
                <a:schemeClr val="tx1">
                  <a:lumMod val="50000"/>
                </a:schemeClr>
              </a:solidFill>
              <a:latin typeface="Arial"/>
            </a:endParaRPr>
          </a:p>
        </p:txBody>
      </p:sp>
      <p:sp>
        <p:nvSpPr>
          <p:cNvPr id="86" name="Google Shape;86;p16"/>
          <p:cNvSpPr txBox="1">
            <a:spLocks noGrp="1"/>
          </p:cNvSpPr>
          <p:nvPr>
            <p:ph type="body" idx="4294967295"/>
          </p:nvPr>
        </p:nvSpPr>
        <p:spPr>
          <a:xfrm>
            <a:off x="669661" y="2710258"/>
            <a:ext cx="3410182" cy="3726400"/>
          </a:xfrm>
          <a:prstGeom prst="rect">
            <a:avLst/>
          </a:prstGeom>
        </p:spPr>
        <p:txBody>
          <a:bodyPr spcFirstLastPara="1" wrap="square" lIns="121900" tIns="121900" rIns="121900" bIns="121900" anchor="t" anchorCtr="0">
            <a:noAutofit/>
          </a:bodyPr>
          <a:lstStyle/>
          <a:p>
            <a:pPr marL="0" indent="0">
              <a:spcBef>
                <a:spcPts val="0"/>
              </a:spcBef>
              <a:buNone/>
            </a:pPr>
            <a:r>
              <a:rPr lang="en" sz="1600">
                <a:solidFill>
                  <a:schemeClr val="tx1">
                    <a:lumMod val="50000"/>
                  </a:schemeClr>
                </a:solidFill>
                <a:latin typeface="Arial"/>
                <a:cs typeface="Calibri"/>
              </a:rPr>
              <a:t>RBI decided to merge the three categories of NBFCs viz. Asset Finance Companies (AFC), Loan Companies (LCs) and Investment Companies (ICs)</a:t>
            </a:r>
            <a:endParaRPr lang="en-US" sz="1600">
              <a:solidFill>
                <a:schemeClr val="tx1">
                  <a:lumMod val="50000"/>
                </a:schemeClr>
              </a:solidFill>
              <a:latin typeface="Arial"/>
              <a:cs typeface="Calibri"/>
            </a:endParaRPr>
          </a:p>
          <a:p>
            <a:pPr marL="0" indent="0">
              <a:spcBef>
                <a:spcPts val="2133"/>
              </a:spcBef>
              <a:buNone/>
            </a:pPr>
            <a:r>
              <a:rPr lang="en" sz="1600">
                <a:solidFill>
                  <a:schemeClr val="tx1">
                    <a:lumMod val="50000"/>
                  </a:schemeClr>
                </a:solidFill>
                <a:latin typeface="Arial"/>
                <a:cs typeface="Calibri"/>
              </a:rPr>
              <a:t>Aim is to ease the operational flexibility of the NBFC sector</a:t>
            </a:r>
            <a:endParaRPr sz="1600">
              <a:solidFill>
                <a:schemeClr val="tx1">
                  <a:lumMod val="50000"/>
                </a:schemeClr>
              </a:solidFill>
              <a:latin typeface="Arial"/>
              <a:cs typeface="Calibri"/>
            </a:endParaRPr>
          </a:p>
          <a:p>
            <a:pPr marL="0" indent="0">
              <a:spcBef>
                <a:spcPts val="2133"/>
              </a:spcBef>
              <a:spcAft>
                <a:spcPts val="2133"/>
              </a:spcAft>
              <a:buNone/>
            </a:pPr>
            <a:r>
              <a:rPr lang="en" sz="1600">
                <a:solidFill>
                  <a:schemeClr val="tx1">
                    <a:lumMod val="50000"/>
                  </a:schemeClr>
                </a:solidFill>
                <a:latin typeface="Arial"/>
                <a:cs typeface="Calibri"/>
              </a:rPr>
              <a:t>Provides finance by making loans or advances or otherwise for any activity other than its own and the acquisition of securities.</a:t>
            </a:r>
            <a:endParaRPr sz="1600">
              <a:solidFill>
                <a:schemeClr val="tx1">
                  <a:lumMod val="50000"/>
                </a:schemeClr>
              </a:solidFill>
              <a:latin typeface="Arial"/>
              <a:cs typeface="Calibri"/>
            </a:endParaRPr>
          </a:p>
        </p:txBody>
      </p:sp>
      <p:grpSp>
        <p:nvGrpSpPr>
          <p:cNvPr id="87" name="Google Shape;87;p16"/>
          <p:cNvGrpSpPr/>
          <p:nvPr/>
        </p:nvGrpSpPr>
        <p:grpSpPr>
          <a:xfrm>
            <a:off x="4427267" y="1739833"/>
            <a:ext cx="3510000" cy="4555200"/>
            <a:chOff x="3320450" y="1304875"/>
            <a:chExt cx="2632500" cy="3416400"/>
          </a:xfrm>
        </p:grpSpPr>
        <p:sp>
          <p:nvSpPr>
            <p:cNvPr id="88" name="Google Shape;88;p16"/>
            <p:cNvSpPr txBox="1"/>
            <p:nvPr/>
          </p:nvSpPr>
          <p:spPr>
            <a:xfrm>
              <a:off x="3324050" y="1304875"/>
              <a:ext cx="2628900" cy="464100"/>
            </a:xfrm>
            <a:prstGeom prst="rect">
              <a:avLst/>
            </a:prstGeom>
            <a:solidFill>
              <a:schemeClr val="accent4">
                <a:lumMod val="60000"/>
                <a:lumOff val="40000"/>
              </a:schemeClr>
            </a:solidFill>
            <a:ln w="57150">
              <a:solidFill>
                <a:schemeClr val="tx1"/>
              </a:solidFill>
            </a:ln>
          </p:spPr>
          <p:txBody>
            <a:bodyPr spcFirstLastPara="1" wrap="square" lIns="121900" tIns="121900" rIns="121900" bIns="121900" anchor="ctr" anchorCtr="0">
              <a:noAutofit/>
            </a:bodyPr>
            <a:lstStyle/>
            <a:p>
              <a:endParaRPr sz="1867"/>
            </a:p>
          </p:txBody>
        </p:sp>
        <p:sp>
          <p:nvSpPr>
            <p:cNvPr id="89" name="Google Shape;89;p16"/>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grpSp>
      <p:sp>
        <p:nvSpPr>
          <p:cNvPr id="90" name="Google Shape;90;p16"/>
          <p:cNvSpPr txBox="1">
            <a:spLocks noGrp="1"/>
          </p:cNvSpPr>
          <p:nvPr>
            <p:ph type="body" idx="4294967295"/>
          </p:nvPr>
        </p:nvSpPr>
        <p:spPr>
          <a:xfrm>
            <a:off x="4507833" y="1675468"/>
            <a:ext cx="3326000" cy="615200"/>
          </a:xfrm>
          <a:prstGeom prst="rect">
            <a:avLst/>
          </a:prstGeom>
        </p:spPr>
        <p:txBody>
          <a:bodyPr spcFirstLastPara="1" wrap="square" lIns="121900" tIns="121900" rIns="121900" bIns="121900" anchor="t" anchorCtr="0">
            <a:noAutofit/>
          </a:bodyPr>
          <a:lstStyle/>
          <a:p>
            <a:pPr marL="0" indent="0" algn="ctr">
              <a:spcBef>
                <a:spcPts val="0"/>
              </a:spcBef>
              <a:buNone/>
            </a:pPr>
            <a:r>
              <a:rPr lang="en" sz="1800" b="1">
                <a:solidFill>
                  <a:schemeClr val="tx1">
                    <a:lumMod val="50000"/>
                  </a:schemeClr>
                </a:solidFill>
                <a:latin typeface="Arial"/>
              </a:rPr>
              <a:t>Infrastructure Finance Company</a:t>
            </a:r>
            <a:endParaRPr lang="en-US" sz="1800" b="1">
              <a:solidFill>
                <a:schemeClr val="tx1">
                  <a:lumMod val="50000"/>
                </a:schemeClr>
              </a:solidFill>
              <a:latin typeface="Arial"/>
            </a:endParaRPr>
          </a:p>
        </p:txBody>
      </p:sp>
      <p:sp>
        <p:nvSpPr>
          <p:cNvPr id="91" name="Google Shape;91;p16"/>
          <p:cNvSpPr txBox="1">
            <a:spLocks noGrp="1"/>
          </p:cNvSpPr>
          <p:nvPr>
            <p:ph type="body" idx="4294967295"/>
          </p:nvPr>
        </p:nvSpPr>
        <p:spPr>
          <a:xfrm>
            <a:off x="4634416" y="2912918"/>
            <a:ext cx="3304800" cy="3726400"/>
          </a:xfrm>
          <a:prstGeom prst="rect">
            <a:avLst/>
          </a:prstGeom>
        </p:spPr>
        <p:txBody>
          <a:bodyPr spcFirstLastPara="1" wrap="square" lIns="121900" tIns="121900" rIns="121900" bIns="121900" anchor="t" anchorCtr="0">
            <a:noAutofit/>
          </a:bodyPr>
          <a:lstStyle/>
          <a:p>
            <a:pPr marL="0" indent="0">
              <a:spcBef>
                <a:spcPts val="0"/>
              </a:spcBef>
              <a:buNone/>
            </a:pPr>
            <a:r>
              <a:rPr lang="en" sz="1600">
                <a:solidFill>
                  <a:schemeClr val="tx1">
                    <a:lumMod val="50000"/>
                  </a:schemeClr>
                </a:solidFill>
                <a:latin typeface="Arial"/>
                <a:ea typeface="Roboto"/>
                <a:cs typeface="Calibri"/>
                <a:sym typeface="Roboto"/>
              </a:rPr>
              <a:t>Utilizes at least 75 % of its total assets in the infrastructure loans.</a:t>
            </a:r>
            <a:endParaRPr lang="en-US" sz="1600">
              <a:solidFill>
                <a:schemeClr val="tx1">
                  <a:lumMod val="50000"/>
                </a:schemeClr>
              </a:solidFill>
              <a:latin typeface="Arial"/>
              <a:ea typeface="Roboto"/>
              <a:cs typeface="Calibri"/>
            </a:endParaRPr>
          </a:p>
          <a:p>
            <a:pPr marL="0" indent="0">
              <a:spcBef>
                <a:spcPts val="2133"/>
              </a:spcBef>
              <a:buNone/>
            </a:pPr>
            <a:r>
              <a:rPr lang="en" sz="1600">
                <a:solidFill>
                  <a:schemeClr val="tx1">
                    <a:lumMod val="50000"/>
                  </a:schemeClr>
                </a:solidFill>
                <a:latin typeface="Arial"/>
                <a:ea typeface="Roboto"/>
                <a:cs typeface="Calibri"/>
                <a:sym typeface="Roboto"/>
              </a:rPr>
              <a:t>Has a minimum net owned fund of Rs 300 crores and a CRAR of 15%.</a:t>
            </a:r>
            <a:endParaRPr sz="1600">
              <a:solidFill>
                <a:schemeClr val="tx1">
                  <a:lumMod val="50000"/>
                </a:schemeClr>
              </a:solidFill>
              <a:latin typeface="Arial"/>
              <a:ea typeface="Roboto"/>
              <a:cs typeface="Calibri"/>
            </a:endParaRPr>
          </a:p>
          <a:p>
            <a:pPr marL="0" indent="0">
              <a:spcBef>
                <a:spcPts val="2133"/>
              </a:spcBef>
              <a:spcAft>
                <a:spcPts val="2133"/>
              </a:spcAft>
              <a:buNone/>
            </a:pPr>
            <a:r>
              <a:rPr lang="en" sz="1600">
                <a:solidFill>
                  <a:schemeClr val="tx1">
                    <a:lumMod val="50000"/>
                  </a:schemeClr>
                </a:solidFill>
                <a:latin typeface="Arial"/>
                <a:ea typeface="Roboto"/>
                <a:cs typeface="Calibri"/>
                <a:sym typeface="Roboto"/>
              </a:rPr>
              <a:t>Requires the best credit rating from the credit rating agencies</a:t>
            </a:r>
            <a:r>
              <a:rPr lang="en" sz="1600">
                <a:solidFill>
                  <a:schemeClr val="tx1">
                    <a:lumMod val="50000"/>
                  </a:schemeClr>
                </a:solidFill>
                <a:latin typeface="Arial"/>
                <a:ea typeface="Roboto"/>
                <a:cs typeface="Roboto"/>
                <a:sym typeface="Roboto"/>
              </a:rPr>
              <a:t>.</a:t>
            </a:r>
            <a:endParaRPr sz="1600">
              <a:solidFill>
                <a:schemeClr val="tx1">
                  <a:lumMod val="50000"/>
                </a:schemeClr>
              </a:solidFill>
              <a:latin typeface="Arial"/>
              <a:ea typeface="Roboto"/>
              <a:cs typeface="Roboto"/>
            </a:endParaRPr>
          </a:p>
        </p:txBody>
      </p:sp>
      <p:grpSp>
        <p:nvGrpSpPr>
          <p:cNvPr id="92" name="Google Shape;92;p16"/>
          <p:cNvGrpSpPr/>
          <p:nvPr/>
        </p:nvGrpSpPr>
        <p:grpSpPr>
          <a:xfrm>
            <a:off x="8283400" y="1739833"/>
            <a:ext cx="3510000" cy="4555200"/>
            <a:chOff x="6212550" y="1304875"/>
            <a:chExt cx="2632500" cy="3416400"/>
          </a:xfrm>
        </p:grpSpPr>
        <p:sp>
          <p:nvSpPr>
            <p:cNvPr id="93" name="Google Shape;93;p16"/>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94" name="Google Shape;94;p16"/>
            <p:cNvSpPr txBox="1"/>
            <p:nvPr/>
          </p:nvSpPr>
          <p:spPr>
            <a:xfrm>
              <a:off x="6212550" y="1304875"/>
              <a:ext cx="2632500" cy="464100"/>
            </a:xfrm>
            <a:prstGeom prst="rect">
              <a:avLst/>
            </a:prstGeom>
            <a:solidFill>
              <a:schemeClr val="accent3">
                <a:lumMod val="60000"/>
                <a:lumOff val="40000"/>
              </a:schemeClr>
            </a:solidFill>
            <a:ln w="57150">
              <a:solidFill>
                <a:schemeClr val="tx1"/>
              </a:solidFill>
            </a:ln>
          </p:spPr>
          <p:txBody>
            <a:bodyPr spcFirstLastPara="1" wrap="square" lIns="121900" tIns="121900" rIns="121900" bIns="121900" anchor="ctr" anchorCtr="0">
              <a:noAutofit/>
            </a:bodyPr>
            <a:lstStyle/>
            <a:p>
              <a:endParaRPr sz="1867"/>
            </a:p>
          </p:txBody>
        </p:sp>
      </p:grpSp>
      <p:sp>
        <p:nvSpPr>
          <p:cNvPr id="95" name="Google Shape;95;p16"/>
          <p:cNvSpPr txBox="1">
            <a:spLocks noGrp="1"/>
          </p:cNvSpPr>
          <p:nvPr>
            <p:ph type="body" idx="4294967295"/>
          </p:nvPr>
        </p:nvSpPr>
        <p:spPr>
          <a:xfrm>
            <a:off x="8379513" y="1788471"/>
            <a:ext cx="3326000" cy="615200"/>
          </a:xfrm>
          <a:prstGeom prst="rect">
            <a:avLst/>
          </a:prstGeom>
        </p:spPr>
        <p:txBody>
          <a:bodyPr spcFirstLastPara="1" wrap="square" lIns="121900" tIns="121900" rIns="121900" bIns="121900" anchor="t" anchorCtr="0">
            <a:noAutofit/>
          </a:bodyPr>
          <a:lstStyle/>
          <a:p>
            <a:pPr marL="0" indent="0" algn="ctr">
              <a:spcBef>
                <a:spcPts val="0"/>
              </a:spcBef>
              <a:buNone/>
            </a:pPr>
            <a:r>
              <a:rPr lang="en" sz="1800" b="1">
                <a:solidFill>
                  <a:schemeClr val="tx1">
                    <a:lumMod val="50000"/>
                  </a:schemeClr>
                </a:solidFill>
                <a:latin typeface="Arial"/>
              </a:rPr>
              <a:t>Micro Finance Company</a:t>
            </a:r>
            <a:endParaRPr lang="en-US" sz="1800" b="1">
              <a:solidFill>
                <a:schemeClr val="tx1">
                  <a:lumMod val="50000"/>
                </a:schemeClr>
              </a:solidFill>
              <a:latin typeface="Arial"/>
            </a:endParaRPr>
          </a:p>
        </p:txBody>
      </p:sp>
      <p:sp>
        <p:nvSpPr>
          <p:cNvPr id="96" name="Google Shape;96;p16"/>
          <p:cNvSpPr txBox="1">
            <a:spLocks noGrp="1"/>
          </p:cNvSpPr>
          <p:nvPr>
            <p:ph type="body" idx="4294967295"/>
          </p:nvPr>
        </p:nvSpPr>
        <p:spPr>
          <a:xfrm>
            <a:off x="8280267" y="2251978"/>
            <a:ext cx="3672127" cy="3867375"/>
          </a:xfrm>
          <a:prstGeom prst="rect">
            <a:avLst/>
          </a:prstGeom>
        </p:spPr>
        <p:txBody>
          <a:bodyPr spcFirstLastPara="1" wrap="square" lIns="121900" tIns="121900" rIns="121900" bIns="121900" anchor="t" anchorCtr="0">
            <a:noAutofit/>
          </a:bodyPr>
          <a:lstStyle/>
          <a:p>
            <a:pPr marL="0" marR="287655" indent="0">
              <a:spcBef>
                <a:spcPts val="0"/>
              </a:spcBef>
              <a:buNone/>
            </a:pPr>
            <a:r>
              <a:rPr lang="en" sz="1600">
                <a:solidFill>
                  <a:schemeClr val="tx1">
                    <a:lumMod val="50000"/>
                  </a:schemeClr>
                </a:solidFill>
                <a:latin typeface="Arial"/>
                <a:ea typeface="Roboto"/>
                <a:cs typeface="Calibri"/>
                <a:sym typeface="Roboto"/>
              </a:rPr>
              <a:t>85% of qualifying assets is to be maintained all the time</a:t>
            </a:r>
            <a:endParaRPr lang="en-US" sz="1600">
              <a:solidFill>
                <a:schemeClr val="tx1">
                  <a:lumMod val="50000"/>
                </a:schemeClr>
              </a:solidFill>
              <a:latin typeface="Arial"/>
              <a:ea typeface="Roboto"/>
              <a:cs typeface="Calibri"/>
            </a:endParaRPr>
          </a:p>
          <a:p>
            <a:pPr marL="0" indent="0">
              <a:spcBef>
                <a:spcPts val="1600"/>
              </a:spcBef>
              <a:buNone/>
            </a:pPr>
            <a:r>
              <a:rPr lang="en" sz="1600">
                <a:solidFill>
                  <a:schemeClr val="tx1">
                    <a:lumMod val="50000"/>
                  </a:schemeClr>
                </a:solidFill>
                <a:latin typeface="Arial"/>
                <a:cs typeface="Calibri"/>
              </a:rPr>
              <a:t>Loan disbursed to borrower with annual income lesser than:</a:t>
            </a:r>
            <a:endParaRPr sz="1600">
              <a:solidFill>
                <a:schemeClr val="tx1">
                  <a:lumMod val="50000"/>
                </a:schemeClr>
              </a:solidFill>
              <a:latin typeface="Arial"/>
              <a:cs typeface="Calibri"/>
            </a:endParaRPr>
          </a:p>
          <a:p>
            <a:pPr marL="203200" indent="0">
              <a:spcBef>
                <a:spcPts val="2133"/>
              </a:spcBef>
              <a:buClr>
                <a:schemeClr val="lt2"/>
              </a:buClr>
              <a:buSzPts val="1200"/>
              <a:buNone/>
            </a:pPr>
            <a:r>
              <a:rPr lang="en" sz="1600">
                <a:solidFill>
                  <a:schemeClr val="tx1">
                    <a:lumMod val="50000"/>
                  </a:schemeClr>
                </a:solidFill>
                <a:latin typeface="Arial"/>
                <a:cs typeface="Calibri"/>
              </a:rPr>
              <a:t>1. Rs. 125000 (Rural)</a:t>
            </a:r>
          </a:p>
          <a:p>
            <a:pPr marL="203200" indent="0">
              <a:spcBef>
                <a:spcPts val="2133"/>
              </a:spcBef>
              <a:buSzPts val="1200"/>
              <a:buNone/>
            </a:pPr>
            <a:r>
              <a:rPr lang="en" sz="1600">
                <a:solidFill>
                  <a:schemeClr val="tx1">
                    <a:lumMod val="50000"/>
                  </a:schemeClr>
                </a:solidFill>
                <a:latin typeface="Arial"/>
                <a:cs typeface="Calibri"/>
              </a:rPr>
              <a:t>2. Rs 200000 (Urban)</a:t>
            </a:r>
          </a:p>
          <a:p>
            <a:pPr marL="203200" indent="0">
              <a:spcBef>
                <a:spcPts val="2133"/>
              </a:spcBef>
              <a:buSzPts val="1200"/>
              <a:buNone/>
            </a:pPr>
            <a:r>
              <a:rPr lang="en" sz="1600">
                <a:solidFill>
                  <a:schemeClr val="tx1">
                    <a:lumMod val="50000"/>
                  </a:schemeClr>
                </a:solidFill>
                <a:latin typeface="Arial"/>
                <a:cs typeface="Calibri"/>
              </a:rPr>
              <a:t>Loan provided without collateral.</a:t>
            </a:r>
            <a:endParaRPr lang="en" sz="1600">
              <a:solidFill>
                <a:schemeClr val="tx1">
                  <a:lumMod val="50000"/>
                </a:schemeClr>
              </a:solidFill>
              <a:latin typeface="Arial"/>
            </a:endParaRPr>
          </a:p>
          <a:p>
            <a:pPr marL="0" indent="0">
              <a:spcBef>
                <a:spcPts val="2133"/>
              </a:spcBef>
              <a:spcAft>
                <a:spcPts val="2133"/>
              </a:spcAft>
              <a:buNone/>
            </a:pPr>
            <a:r>
              <a:rPr lang="en" sz="1600">
                <a:solidFill>
                  <a:schemeClr val="tx1">
                    <a:lumMod val="50000"/>
                  </a:schemeClr>
                </a:solidFill>
                <a:latin typeface="Arial"/>
                <a:cs typeface="Calibri"/>
              </a:rPr>
              <a:t>Amount of loan not exceeding 75000 (first cycle) and 125000 (subsequent cycles). Tenure of loan no less than a year</a:t>
            </a:r>
            <a:endParaRPr sz="1600">
              <a:solidFill>
                <a:schemeClr val="tx1">
                  <a:lumMod val="50000"/>
                </a:schemeClr>
              </a:solidFill>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0" y="64300"/>
            <a:ext cx="11360800" cy="763600"/>
          </a:xfrm>
          <a:prstGeom prst="rect">
            <a:avLst/>
          </a:prstGeom>
        </p:spPr>
        <p:txBody>
          <a:bodyPr spcFirstLastPara="1" wrap="square" lIns="121900" tIns="121900" rIns="121900" bIns="121900" anchor="t" anchorCtr="0">
            <a:noAutofit/>
          </a:bodyPr>
          <a:lstStyle/>
          <a:p>
            <a:r>
              <a:rPr lang="en" b="1">
                <a:solidFill>
                  <a:schemeClr val="accent3"/>
                </a:solidFill>
              </a:rPr>
              <a:t>NBFCs Based On Business Activity</a:t>
            </a:r>
            <a:endParaRPr b="1">
              <a:solidFill>
                <a:schemeClr val="accent3"/>
              </a:solidFill>
            </a:endParaRPr>
          </a:p>
        </p:txBody>
      </p:sp>
      <p:grpSp>
        <p:nvGrpSpPr>
          <p:cNvPr id="102" name="Google Shape;102;p17"/>
          <p:cNvGrpSpPr/>
          <p:nvPr/>
        </p:nvGrpSpPr>
        <p:grpSpPr>
          <a:xfrm>
            <a:off x="575901" y="1739833"/>
            <a:ext cx="3505233" cy="4555200"/>
            <a:chOff x="431925" y="1304875"/>
            <a:chExt cx="2628925" cy="3416400"/>
          </a:xfrm>
        </p:grpSpPr>
        <p:sp>
          <p:nvSpPr>
            <p:cNvPr id="103" name="Google Shape;103;p17"/>
            <p:cNvSpPr txBox="1"/>
            <p:nvPr/>
          </p:nvSpPr>
          <p:spPr>
            <a:xfrm>
              <a:off x="431925" y="1304875"/>
              <a:ext cx="2628900" cy="464100"/>
            </a:xfrm>
            <a:prstGeom prst="rect">
              <a:avLst/>
            </a:prstGeom>
            <a:solidFill>
              <a:schemeClr val="bg2"/>
            </a:solidFill>
            <a:ln w="57150">
              <a:solidFill>
                <a:schemeClr val="tx1"/>
              </a:solidFill>
            </a:ln>
          </p:spPr>
          <p:txBody>
            <a:bodyPr spcFirstLastPara="1" wrap="square" lIns="121900" tIns="121900" rIns="121900" bIns="121900" anchor="ctr" anchorCtr="0">
              <a:noAutofit/>
            </a:bodyPr>
            <a:lstStyle/>
            <a:p>
              <a:endParaRPr sz="1867"/>
            </a:p>
          </p:txBody>
        </p:sp>
        <p:sp>
          <p:nvSpPr>
            <p:cNvPr id="104" name="Google Shape;104;p17"/>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grpSp>
      <p:sp>
        <p:nvSpPr>
          <p:cNvPr id="105" name="Google Shape;105;p17"/>
          <p:cNvSpPr txBox="1">
            <a:spLocks noGrp="1"/>
          </p:cNvSpPr>
          <p:nvPr>
            <p:ph type="body" idx="4294967295"/>
          </p:nvPr>
        </p:nvSpPr>
        <p:spPr>
          <a:xfrm>
            <a:off x="542068" y="1784610"/>
            <a:ext cx="3576101" cy="615200"/>
          </a:xfrm>
          <a:prstGeom prst="rect">
            <a:avLst/>
          </a:prstGeom>
        </p:spPr>
        <p:txBody>
          <a:bodyPr spcFirstLastPara="1" wrap="square" lIns="121900" tIns="121900" rIns="121900" bIns="121900" anchor="t" anchorCtr="0">
            <a:noAutofit/>
          </a:bodyPr>
          <a:lstStyle/>
          <a:p>
            <a:pPr marL="0" indent="0" algn="ctr">
              <a:spcBef>
                <a:spcPts val="0"/>
              </a:spcBef>
              <a:buNone/>
            </a:pPr>
            <a:r>
              <a:rPr lang="en" sz="1800" b="1">
                <a:solidFill>
                  <a:schemeClr val="tx1">
                    <a:lumMod val="50000"/>
                  </a:schemeClr>
                </a:solidFill>
                <a:latin typeface="Arial"/>
              </a:rPr>
              <a:t>Mortgage Guarantee Company</a:t>
            </a:r>
            <a:endParaRPr lang="en-US" sz="1800" b="1">
              <a:solidFill>
                <a:schemeClr val="tx1">
                  <a:lumMod val="50000"/>
                </a:schemeClr>
              </a:solidFill>
              <a:latin typeface="Arial"/>
            </a:endParaRPr>
          </a:p>
        </p:txBody>
      </p:sp>
      <p:sp>
        <p:nvSpPr>
          <p:cNvPr id="106" name="Google Shape;106;p17"/>
          <p:cNvSpPr txBox="1">
            <a:spLocks noGrp="1"/>
          </p:cNvSpPr>
          <p:nvPr>
            <p:ph type="body" idx="4294967295"/>
          </p:nvPr>
        </p:nvSpPr>
        <p:spPr>
          <a:xfrm>
            <a:off x="8329707" y="2356806"/>
            <a:ext cx="3625200" cy="3726400"/>
          </a:xfrm>
          <a:prstGeom prst="rect">
            <a:avLst/>
          </a:prstGeom>
        </p:spPr>
        <p:txBody>
          <a:bodyPr spcFirstLastPara="1" wrap="square" lIns="121900" tIns="121900" rIns="121900" bIns="121900" anchor="t" anchorCtr="0">
            <a:noAutofit/>
          </a:bodyPr>
          <a:lstStyle/>
          <a:p>
            <a:pPr marL="0" indent="0">
              <a:spcBef>
                <a:spcPts val="0"/>
              </a:spcBef>
              <a:buNone/>
            </a:pPr>
            <a:r>
              <a:rPr lang="en" sz="1600">
                <a:solidFill>
                  <a:schemeClr val="tx1">
                    <a:lumMod val="50000"/>
                  </a:schemeClr>
                </a:solidFill>
                <a:latin typeface="Arial"/>
              </a:rPr>
              <a:t>Separate several financial activities carried out by the same holding company</a:t>
            </a:r>
            <a:endParaRPr lang="en-US" sz="1600">
              <a:solidFill>
                <a:schemeClr val="tx1">
                  <a:lumMod val="50000"/>
                </a:schemeClr>
              </a:solidFill>
              <a:latin typeface="Arial"/>
            </a:endParaRPr>
          </a:p>
          <a:p>
            <a:pPr marL="0" indent="0">
              <a:spcBef>
                <a:spcPts val="2133"/>
              </a:spcBef>
              <a:buNone/>
            </a:pPr>
            <a:r>
              <a:rPr lang="en" sz="1600">
                <a:solidFill>
                  <a:schemeClr val="tx1">
                    <a:lumMod val="50000"/>
                  </a:schemeClr>
                </a:solidFill>
                <a:latin typeface="Arial"/>
              </a:rPr>
              <a:t>Allowed to engage itself in several other financial activities in the form of Joint Ventures, Subsidiaries or Associate Ventures after three years of its formation</a:t>
            </a:r>
            <a:endParaRPr sz="1600">
              <a:solidFill>
                <a:schemeClr val="tx1">
                  <a:lumMod val="50000"/>
                </a:schemeClr>
              </a:solidFill>
              <a:latin typeface="Arial"/>
            </a:endParaRPr>
          </a:p>
          <a:p>
            <a:pPr marL="0" indent="0">
              <a:spcBef>
                <a:spcPts val="2133"/>
              </a:spcBef>
              <a:buNone/>
            </a:pPr>
            <a:r>
              <a:rPr lang="en" sz="1600">
                <a:solidFill>
                  <a:schemeClr val="tx1">
                    <a:lumMod val="50000"/>
                  </a:schemeClr>
                </a:solidFill>
                <a:latin typeface="Arial"/>
              </a:rPr>
              <a:t>Follow a separate set of Corporate Governance Rules as well as exposure norms.</a:t>
            </a:r>
            <a:endParaRPr sz="1600">
              <a:solidFill>
                <a:schemeClr val="tx1">
                  <a:lumMod val="50000"/>
                </a:schemeClr>
              </a:solidFill>
              <a:latin typeface="Arial"/>
            </a:endParaRPr>
          </a:p>
          <a:p>
            <a:pPr marL="0" indent="0">
              <a:spcBef>
                <a:spcPts val="2133"/>
              </a:spcBef>
              <a:spcAft>
                <a:spcPts val="2133"/>
              </a:spcAft>
              <a:buNone/>
            </a:pPr>
            <a:r>
              <a:rPr lang="en" sz="1600">
                <a:solidFill>
                  <a:schemeClr val="tx1">
                    <a:lumMod val="50000"/>
                  </a:schemeClr>
                </a:solidFill>
                <a:latin typeface="Arial"/>
              </a:rPr>
              <a:t>RBI has the power to call for info</a:t>
            </a:r>
            <a:endParaRPr sz="1600">
              <a:solidFill>
                <a:schemeClr val="tx1">
                  <a:lumMod val="50000"/>
                </a:schemeClr>
              </a:solidFill>
              <a:latin typeface="Arial"/>
            </a:endParaRPr>
          </a:p>
        </p:txBody>
      </p:sp>
      <p:grpSp>
        <p:nvGrpSpPr>
          <p:cNvPr id="107" name="Google Shape;107;p17"/>
          <p:cNvGrpSpPr/>
          <p:nvPr/>
        </p:nvGrpSpPr>
        <p:grpSpPr>
          <a:xfrm>
            <a:off x="4427267" y="1739833"/>
            <a:ext cx="3510000" cy="4555200"/>
            <a:chOff x="3320450" y="1304875"/>
            <a:chExt cx="2632500" cy="3416400"/>
          </a:xfrm>
        </p:grpSpPr>
        <p:sp>
          <p:nvSpPr>
            <p:cNvPr id="108" name="Google Shape;108;p17"/>
            <p:cNvSpPr txBox="1"/>
            <p:nvPr/>
          </p:nvSpPr>
          <p:spPr>
            <a:xfrm>
              <a:off x="3324050" y="1304875"/>
              <a:ext cx="2628900" cy="464100"/>
            </a:xfrm>
            <a:prstGeom prst="rect">
              <a:avLst/>
            </a:prstGeom>
            <a:solidFill>
              <a:schemeClr val="accent4">
                <a:lumMod val="60000"/>
                <a:lumOff val="40000"/>
              </a:schemeClr>
            </a:solidFill>
            <a:ln w="57150">
              <a:solidFill>
                <a:schemeClr val="tx1"/>
              </a:solidFill>
            </a:ln>
          </p:spPr>
          <p:txBody>
            <a:bodyPr spcFirstLastPara="1" wrap="square" lIns="121900" tIns="121900" rIns="121900" bIns="121900" anchor="ctr" anchorCtr="0">
              <a:noAutofit/>
            </a:bodyPr>
            <a:lstStyle/>
            <a:p>
              <a:endParaRPr sz="1867"/>
            </a:p>
          </p:txBody>
        </p:sp>
        <p:sp>
          <p:nvSpPr>
            <p:cNvPr id="109" name="Google Shape;109;p17"/>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grpSp>
      <p:sp>
        <p:nvSpPr>
          <p:cNvPr id="110" name="Google Shape;110;p17"/>
          <p:cNvSpPr txBox="1">
            <a:spLocks noGrp="1"/>
          </p:cNvSpPr>
          <p:nvPr>
            <p:ph type="body" idx="4294967295"/>
          </p:nvPr>
        </p:nvSpPr>
        <p:spPr>
          <a:xfrm>
            <a:off x="4617668" y="1782138"/>
            <a:ext cx="3326000" cy="615200"/>
          </a:xfrm>
          <a:prstGeom prst="rect">
            <a:avLst/>
          </a:prstGeom>
        </p:spPr>
        <p:txBody>
          <a:bodyPr spcFirstLastPara="1" wrap="square" lIns="121900" tIns="121900" rIns="121900" bIns="121900" anchor="t" anchorCtr="0">
            <a:noAutofit/>
          </a:bodyPr>
          <a:lstStyle/>
          <a:p>
            <a:pPr marL="0" indent="0">
              <a:spcBef>
                <a:spcPts val="267"/>
              </a:spcBef>
              <a:buNone/>
            </a:pPr>
            <a:r>
              <a:rPr lang="en-US" sz="1800" b="1">
                <a:solidFill>
                  <a:schemeClr val="tx1">
                    <a:lumMod val="50000"/>
                  </a:schemeClr>
                </a:solidFill>
                <a:latin typeface="Arial"/>
              </a:rPr>
              <a:t>Systemically Important CIC</a:t>
            </a:r>
            <a:endParaRPr lang="en-MT" sz="1800" b="1">
              <a:solidFill>
                <a:schemeClr val="tx1">
                  <a:lumMod val="50000"/>
                </a:schemeClr>
              </a:solidFill>
              <a:latin typeface="Arial"/>
            </a:endParaRPr>
          </a:p>
        </p:txBody>
      </p:sp>
      <p:sp>
        <p:nvSpPr>
          <p:cNvPr id="111" name="Google Shape;111;p17"/>
          <p:cNvSpPr txBox="1">
            <a:spLocks noGrp="1"/>
          </p:cNvSpPr>
          <p:nvPr>
            <p:ph type="body" idx="4294967295"/>
          </p:nvPr>
        </p:nvSpPr>
        <p:spPr>
          <a:xfrm>
            <a:off x="4341846" y="2282707"/>
            <a:ext cx="3754400" cy="3726400"/>
          </a:xfrm>
          <a:prstGeom prst="rect">
            <a:avLst/>
          </a:prstGeom>
        </p:spPr>
        <p:txBody>
          <a:bodyPr spcFirstLastPara="1" wrap="square" lIns="121900" tIns="121900" rIns="121900" bIns="121900" anchor="t" anchorCtr="0">
            <a:noAutofit/>
          </a:bodyPr>
          <a:lstStyle/>
          <a:p>
            <a:pPr marL="0" indent="0">
              <a:spcBef>
                <a:spcPts val="0"/>
              </a:spcBef>
              <a:buNone/>
            </a:pPr>
            <a:r>
              <a:rPr lang="en" sz="1600">
                <a:solidFill>
                  <a:schemeClr val="tx1">
                    <a:lumMod val="50000"/>
                  </a:schemeClr>
                </a:solidFill>
                <a:latin typeface="Arial"/>
              </a:rPr>
              <a:t>Carry on the business of share (Equity and Preference) and securities acquisition</a:t>
            </a:r>
            <a:endParaRPr lang="en-US" sz="1600">
              <a:solidFill>
                <a:schemeClr val="tx1">
                  <a:lumMod val="50000"/>
                </a:schemeClr>
              </a:solidFill>
              <a:latin typeface="Arial"/>
            </a:endParaRPr>
          </a:p>
          <a:p>
            <a:pPr marL="0" indent="0">
              <a:spcBef>
                <a:spcPts val="2133"/>
              </a:spcBef>
              <a:buNone/>
            </a:pPr>
            <a:r>
              <a:rPr lang="en" sz="1600">
                <a:solidFill>
                  <a:schemeClr val="tx1">
                    <a:lumMod val="50000"/>
                  </a:schemeClr>
                </a:solidFill>
                <a:latin typeface="Arial"/>
              </a:rPr>
              <a:t>Assets of the CIC-ND-SI (Core Investment Company) shall be over 100 crores </a:t>
            </a:r>
            <a:endParaRPr sz="1600">
              <a:solidFill>
                <a:schemeClr val="tx1">
                  <a:lumMod val="50000"/>
                </a:schemeClr>
              </a:solidFill>
              <a:latin typeface="Arial"/>
            </a:endParaRPr>
          </a:p>
          <a:p>
            <a:pPr marL="0" indent="0">
              <a:spcBef>
                <a:spcPts val="2133"/>
              </a:spcBef>
              <a:buNone/>
            </a:pPr>
            <a:r>
              <a:rPr lang="en" sz="1600">
                <a:solidFill>
                  <a:schemeClr val="tx1">
                    <a:lumMod val="50000"/>
                  </a:schemeClr>
                </a:solidFill>
                <a:latin typeface="Arial"/>
              </a:rPr>
              <a:t>Shall hold at least 90% of its assets in investments in shares and securities(Bonds, debenture and debts)</a:t>
            </a:r>
            <a:endParaRPr sz="1600">
              <a:solidFill>
                <a:schemeClr val="tx1">
                  <a:lumMod val="50000"/>
                </a:schemeClr>
              </a:solidFill>
              <a:latin typeface="Arial"/>
            </a:endParaRPr>
          </a:p>
          <a:p>
            <a:pPr marL="0" indent="0">
              <a:spcBef>
                <a:spcPts val="2133"/>
              </a:spcBef>
              <a:buNone/>
            </a:pPr>
            <a:r>
              <a:rPr lang="en" sz="1600">
                <a:solidFill>
                  <a:schemeClr val="tx1">
                    <a:lumMod val="50000"/>
                  </a:schemeClr>
                </a:solidFill>
                <a:latin typeface="Arial"/>
              </a:rPr>
              <a:t>Out of 90% at least 60% of its net assets shall be invested in equity shares</a:t>
            </a:r>
            <a:endParaRPr sz="1600">
              <a:solidFill>
                <a:schemeClr val="tx1">
                  <a:lumMod val="50000"/>
                </a:schemeClr>
              </a:solidFill>
              <a:latin typeface="Arial"/>
            </a:endParaRPr>
          </a:p>
          <a:p>
            <a:pPr marL="0" indent="0">
              <a:spcBef>
                <a:spcPts val="2133"/>
              </a:spcBef>
              <a:spcAft>
                <a:spcPts val="2133"/>
              </a:spcAft>
              <a:buNone/>
            </a:pPr>
            <a:endParaRPr sz="1600">
              <a:solidFill>
                <a:schemeClr val="lt2"/>
              </a:solidFill>
              <a:latin typeface="Roboto"/>
              <a:ea typeface="Roboto"/>
              <a:cs typeface="Roboto"/>
              <a:sym typeface="Roboto"/>
            </a:endParaRPr>
          </a:p>
        </p:txBody>
      </p:sp>
      <p:grpSp>
        <p:nvGrpSpPr>
          <p:cNvPr id="112" name="Google Shape;112;p17"/>
          <p:cNvGrpSpPr/>
          <p:nvPr/>
        </p:nvGrpSpPr>
        <p:grpSpPr>
          <a:xfrm>
            <a:off x="8140467" y="1738018"/>
            <a:ext cx="3754400" cy="4565033"/>
            <a:chOff x="6527725" y="1309525"/>
            <a:chExt cx="2815800" cy="3423775"/>
          </a:xfrm>
        </p:grpSpPr>
        <p:sp>
          <p:nvSpPr>
            <p:cNvPr id="113" name="Google Shape;113;p17"/>
            <p:cNvSpPr/>
            <p:nvPr/>
          </p:nvSpPr>
          <p:spPr>
            <a:xfrm>
              <a:off x="6527725" y="1316900"/>
              <a:ext cx="2815800" cy="341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14" name="Google Shape;114;p17"/>
            <p:cNvSpPr txBox="1"/>
            <p:nvPr/>
          </p:nvSpPr>
          <p:spPr>
            <a:xfrm>
              <a:off x="6527725" y="1309525"/>
              <a:ext cx="2815800" cy="464100"/>
            </a:xfrm>
            <a:prstGeom prst="rect">
              <a:avLst/>
            </a:prstGeom>
            <a:solidFill>
              <a:schemeClr val="accent3">
                <a:lumMod val="60000"/>
                <a:lumOff val="40000"/>
              </a:schemeClr>
            </a:solidFill>
            <a:ln w="57150">
              <a:solidFill>
                <a:schemeClr val="tx1"/>
              </a:solidFill>
            </a:ln>
          </p:spPr>
          <p:txBody>
            <a:bodyPr spcFirstLastPara="1" wrap="square" lIns="121900" tIns="121900" rIns="121900" bIns="121900" anchor="ctr" anchorCtr="0">
              <a:noAutofit/>
            </a:bodyPr>
            <a:lstStyle/>
            <a:p>
              <a:endParaRPr sz="1867"/>
            </a:p>
          </p:txBody>
        </p:sp>
      </p:grpSp>
      <p:sp>
        <p:nvSpPr>
          <p:cNvPr id="115" name="Google Shape;115;p17"/>
          <p:cNvSpPr txBox="1">
            <a:spLocks noGrp="1"/>
          </p:cNvSpPr>
          <p:nvPr>
            <p:ph type="body" idx="4294967295"/>
          </p:nvPr>
        </p:nvSpPr>
        <p:spPr>
          <a:xfrm>
            <a:off x="645341" y="2641624"/>
            <a:ext cx="3505200" cy="3726400"/>
          </a:xfrm>
          <a:prstGeom prst="rect">
            <a:avLst/>
          </a:prstGeom>
        </p:spPr>
        <p:txBody>
          <a:bodyPr spcFirstLastPara="1" wrap="square" lIns="121900" tIns="121900" rIns="121900" bIns="121900" anchor="t" anchorCtr="0">
            <a:noAutofit/>
          </a:bodyPr>
          <a:lstStyle/>
          <a:p>
            <a:pPr marL="0" indent="0">
              <a:spcBef>
                <a:spcPts val="0"/>
              </a:spcBef>
              <a:buNone/>
            </a:pPr>
            <a:r>
              <a:rPr lang="en" sz="1600">
                <a:solidFill>
                  <a:schemeClr val="tx1">
                    <a:lumMod val="50000"/>
                  </a:schemeClr>
                </a:solidFill>
                <a:latin typeface="Arial"/>
                <a:ea typeface="Roboto"/>
                <a:cs typeface="Roboto"/>
                <a:sym typeface="Roboto"/>
              </a:rPr>
              <a:t>At least 90% of the business turnover of the Micro Finance Company is mortgage guarantee business, or,</a:t>
            </a:r>
            <a:endParaRPr lang="en-US" sz="1600">
              <a:solidFill>
                <a:schemeClr val="tx1">
                  <a:lumMod val="50000"/>
                </a:schemeClr>
              </a:solidFill>
              <a:latin typeface="Arial"/>
              <a:ea typeface="Roboto"/>
              <a:cs typeface="Roboto"/>
            </a:endParaRPr>
          </a:p>
          <a:p>
            <a:pPr marL="0" indent="0">
              <a:spcBef>
                <a:spcPts val="2133"/>
              </a:spcBef>
              <a:buNone/>
            </a:pPr>
            <a:r>
              <a:rPr lang="en" sz="1600">
                <a:solidFill>
                  <a:schemeClr val="tx1">
                    <a:lumMod val="50000"/>
                  </a:schemeClr>
                </a:solidFill>
                <a:latin typeface="Arial"/>
                <a:ea typeface="Roboto"/>
                <a:cs typeface="Roboto"/>
                <a:sym typeface="Roboto"/>
              </a:rPr>
              <a:t>At least 90% of the gross income of the Micro Finance Company is mortgage guarantee business</a:t>
            </a:r>
            <a:endParaRPr sz="1600">
              <a:solidFill>
                <a:schemeClr val="tx1">
                  <a:lumMod val="50000"/>
                </a:schemeClr>
              </a:solidFill>
              <a:latin typeface="Arial"/>
              <a:ea typeface="Roboto"/>
              <a:cs typeface="Roboto"/>
            </a:endParaRPr>
          </a:p>
          <a:p>
            <a:pPr marL="0" marR="67310" indent="0">
              <a:lnSpc>
                <a:spcPct val="115000"/>
              </a:lnSpc>
              <a:spcBef>
                <a:spcPts val="2133"/>
              </a:spcBef>
              <a:spcAft>
                <a:spcPts val="1600"/>
              </a:spcAft>
              <a:buNone/>
            </a:pPr>
            <a:r>
              <a:rPr lang="en" sz="1600">
                <a:solidFill>
                  <a:schemeClr val="tx1">
                    <a:lumMod val="50000"/>
                  </a:schemeClr>
                </a:solidFill>
                <a:latin typeface="Arial"/>
                <a:ea typeface="Roboto"/>
                <a:cs typeface="Roboto"/>
                <a:sym typeface="Roboto"/>
              </a:rPr>
              <a:t>Net owned fund of the Micro Finance Company is ₹ 100 crore.</a:t>
            </a:r>
            <a:endParaRPr sz="1600">
              <a:solidFill>
                <a:schemeClr val="tx1">
                  <a:lumMod val="50000"/>
                </a:schemeClr>
              </a:solidFill>
              <a:latin typeface="Arial"/>
              <a:ea typeface="Roboto"/>
              <a:cs typeface="Roboto"/>
            </a:endParaRPr>
          </a:p>
        </p:txBody>
      </p:sp>
      <p:sp>
        <p:nvSpPr>
          <p:cNvPr id="116" name="Google Shape;116;p17"/>
          <p:cNvSpPr txBox="1">
            <a:spLocks noGrp="1"/>
          </p:cNvSpPr>
          <p:nvPr>
            <p:ph type="body" idx="4294967295"/>
          </p:nvPr>
        </p:nvSpPr>
        <p:spPr>
          <a:xfrm>
            <a:off x="8283400" y="1665633"/>
            <a:ext cx="3326000" cy="763600"/>
          </a:xfrm>
          <a:prstGeom prst="rect">
            <a:avLst/>
          </a:prstGeom>
        </p:spPr>
        <p:txBody>
          <a:bodyPr spcFirstLastPara="1" wrap="square" lIns="121900" tIns="121900" rIns="121900" bIns="121900" anchor="t" anchorCtr="0">
            <a:noAutofit/>
          </a:bodyPr>
          <a:lstStyle/>
          <a:p>
            <a:pPr marL="0" indent="0" algn="ctr">
              <a:spcBef>
                <a:spcPts val="0"/>
              </a:spcBef>
              <a:buNone/>
            </a:pPr>
            <a:r>
              <a:rPr lang="en" sz="1800" b="1">
                <a:solidFill>
                  <a:schemeClr val="tx1">
                    <a:lumMod val="50000"/>
                  </a:schemeClr>
                </a:solidFill>
                <a:latin typeface="Arial"/>
              </a:rPr>
              <a:t>Non-Operative Financial Holding Company</a:t>
            </a:r>
            <a:endParaRPr lang="en-US" sz="1800" b="1">
              <a:solidFill>
                <a:schemeClr val="tx1">
                  <a:lumMod val="50000"/>
                </a:schemeClr>
              </a:solidFill>
              <a:latin typeface="Arial"/>
            </a:endParaRPr>
          </a:p>
          <a:p>
            <a:pPr marL="0" indent="0" algn="ctr">
              <a:spcBef>
                <a:spcPts val="267"/>
              </a:spcBef>
              <a:buNone/>
            </a:pPr>
            <a:endParaRPr sz="1733">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1;p18">
            <a:extLst>
              <a:ext uri="{FF2B5EF4-FFF2-40B4-BE49-F238E27FC236}">
                <a16:creationId xmlns:a16="http://schemas.microsoft.com/office/drawing/2014/main" id="{59E511D1-00E8-411B-8FD2-B11A8D160D27}"/>
              </a:ext>
            </a:extLst>
          </p:cNvPr>
          <p:cNvSpPr txBox="1">
            <a:spLocks noGrp="1"/>
          </p:cNvSpPr>
          <p:nvPr>
            <p:ph type="title"/>
          </p:nvPr>
        </p:nvSpPr>
        <p:spPr>
          <a:xfrm>
            <a:off x="2283425" y="2275584"/>
            <a:ext cx="12055876" cy="1492010"/>
          </a:xfrm>
          <a:prstGeom prst="rect">
            <a:avLst/>
          </a:prstGeom>
        </p:spPr>
        <p:txBody>
          <a:bodyPr spcFirstLastPara="1" wrap="square" lIns="121900" tIns="121900" rIns="121900" bIns="121900" anchor="ctr" anchorCtr="0">
            <a:noAutofit/>
          </a:bodyPr>
          <a:lstStyle/>
          <a:p>
            <a:r>
              <a:rPr lang="en" sz="4000">
                <a:solidFill>
                  <a:schemeClr val="accent3"/>
                </a:solidFill>
                <a:latin typeface="Segoe UI Semibold" panose="020B0702040204020203" pitchFamily="34" charset="0"/>
                <a:cs typeface="Segoe UI Semibold" panose="020B0702040204020203" pitchFamily="34" charset="0"/>
              </a:rPr>
              <a:t>Importance of NBFCs in India</a:t>
            </a:r>
            <a:endParaRPr sz="4000">
              <a:solidFill>
                <a:schemeClr val="accent3"/>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58466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pSp>
        <p:nvGrpSpPr>
          <p:cNvPr id="126" name="Google Shape;126;p19"/>
          <p:cNvGrpSpPr/>
          <p:nvPr/>
        </p:nvGrpSpPr>
        <p:grpSpPr>
          <a:xfrm>
            <a:off x="566421" y="379708"/>
            <a:ext cx="11059163" cy="1239155"/>
            <a:chOff x="424813" y="1177875"/>
            <a:chExt cx="8294372" cy="849900"/>
          </a:xfrm>
        </p:grpSpPr>
        <p:sp>
          <p:nvSpPr>
            <p:cNvPr id="127" name="Google Shape;127;p19"/>
            <p:cNvSpPr/>
            <p:nvPr/>
          </p:nvSpPr>
          <p:spPr>
            <a:xfrm>
              <a:off x="2927684" y="1177875"/>
              <a:ext cx="5791500" cy="849900"/>
            </a:xfrm>
            <a:prstGeom prst="rect">
              <a:avLst/>
            </a:prstGeom>
            <a:solidFill>
              <a:schemeClr val="tx2">
                <a:lumMod val="50000"/>
              </a:schemeClr>
            </a:solidFill>
            <a:ln>
              <a:noFill/>
            </a:ln>
          </p:spPr>
          <p:txBody>
            <a:bodyPr spcFirstLastPara="1" wrap="square" lIns="121900" tIns="121900" rIns="121900" bIns="121900" anchor="ctr" anchorCtr="0">
              <a:noAutofit/>
            </a:bodyPr>
            <a:lstStyle/>
            <a:p>
              <a:endParaRPr sz="1867"/>
            </a:p>
          </p:txBody>
        </p:sp>
        <p:sp>
          <p:nvSpPr>
            <p:cNvPr id="128" name="Google Shape;128;p19"/>
            <p:cNvSpPr/>
            <p:nvPr/>
          </p:nvSpPr>
          <p:spPr>
            <a:xfrm>
              <a:off x="424813" y="1177875"/>
              <a:ext cx="3055800" cy="849900"/>
            </a:xfrm>
            <a:prstGeom prst="homePlate">
              <a:avLst>
                <a:gd name="adj" fmla="val 26719"/>
              </a:avLst>
            </a:prstGeom>
            <a:solidFill>
              <a:schemeClr val="accent1">
                <a:lumMod val="75000"/>
              </a:schemeClr>
            </a:solidFill>
            <a:ln>
              <a:noFill/>
            </a:ln>
          </p:spPr>
          <p:txBody>
            <a:bodyPr spcFirstLastPara="1" wrap="square" lIns="121900" tIns="121900" rIns="121900" bIns="121900" anchor="ctr" anchorCtr="0">
              <a:noAutofit/>
            </a:bodyPr>
            <a:lstStyle/>
            <a:p>
              <a:endParaRPr sz="1867"/>
            </a:p>
          </p:txBody>
        </p:sp>
      </p:grpSp>
      <p:sp>
        <p:nvSpPr>
          <p:cNvPr id="129" name="Google Shape;129;p19"/>
          <p:cNvSpPr txBox="1">
            <a:spLocks noGrp="1"/>
          </p:cNvSpPr>
          <p:nvPr>
            <p:ph type="body" idx="4294967295"/>
          </p:nvPr>
        </p:nvSpPr>
        <p:spPr>
          <a:xfrm>
            <a:off x="719500" y="521467"/>
            <a:ext cx="3230000" cy="1065600"/>
          </a:xfrm>
          <a:prstGeom prst="rect">
            <a:avLst/>
          </a:prstGeom>
        </p:spPr>
        <p:txBody>
          <a:bodyPr spcFirstLastPara="1" wrap="square" lIns="121900" tIns="121900" rIns="121900" bIns="121900" anchor="ctr" anchorCtr="0">
            <a:noAutofit/>
          </a:bodyPr>
          <a:lstStyle/>
          <a:p>
            <a:pPr marL="0" indent="0">
              <a:spcBef>
                <a:spcPts val="0"/>
              </a:spcBef>
              <a:buNone/>
            </a:pPr>
            <a:r>
              <a:rPr lang="en">
                <a:solidFill>
                  <a:schemeClr val="tx2">
                    <a:lumMod val="10000"/>
                  </a:schemeClr>
                </a:solidFill>
                <a:latin typeface="Arial Black"/>
              </a:rPr>
              <a:t>Size of Sector</a:t>
            </a:r>
            <a:endParaRPr>
              <a:solidFill>
                <a:schemeClr val="tx2">
                  <a:lumMod val="10000"/>
                </a:schemeClr>
              </a:solidFill>
              <a:latin typeface="Arial Black"/>
            </a:endParaRPr>
          </a:p>
        </p:txBody>
      </p:sp>
      <p:sp>
        <p:nvSpPr>
          <p:cNvPr id="130" name="Google Shape;130;p19"/>
          <p:cNvSpPr txBox="1">
            <a:spLocks noGrp="1"/>
          </p:cNvSpPr>
          <p:nvPr>
            <p:ph type="body" idx="4294967295"/>
          </p:nvPr>
        </p:nvSpPr>
        <p:spPr>
          <a:xfrm>
            <a:off x="4640600" y="548000"/>
            <a:ext cx="6815600" cy="1065600"/>
          </a:xfrm>
          <a:prstGeom prst="rect">
            <a:avLst/>
          </a:prstGeom>
        </p:spPr>
        <p:txBody>
          <a:bodyPr spcFirstLastPara="1" wrap="square" lIns="121900" tIns="121900" rIns="121900" bIns="121900" anchor="ctr" anchorCtr="0">
            <a:noAutofit/>
          </a:bodyPr>
          <a:lstStyle/>
          <a:p>
            <a:pPr marL="608965" indent="-405765">
              <a:spcBef>
                <a:spcPts val="0"/>
              </a:spcBef>
              <a:buClr>
                <a:schemeClr val="lt1"/>
              </a:buClr>
              <a:buSzPts val="1200"/>
              <a:buChar char="●"/>
            </a:pPr>
            <a:r>
              <a:rPr lang="en" sz="1600">
                <a:solidFill>
                  <a:schemeClr val="bg1"/>
                </a:solidFill>
              </a:rPr>
              <a:t>Per recent studies, accounts for 12.5% of GDP as compared to 8.4% in 2006</a:t>
            </a:r>
            <a:endParaRPr lang="en-US" sz="1600">
              <a:solidFill>
                <a:schemeClr val="bg1"/>
              </a:solidFill>
            </a:endParaRPr>
          </a:p>
          <a:p>
            <a:pPr marL="608965" indent="-405765">
              <a:spcBef>
                <a:spcPts val="0"/>
              </a:spcBef>
              <a:buClr>
                <a:schemeClr val="lt1"/>
              </a:buClr>
              <a:buSzPts val="1200"/>
              <a:buChar char="●"/>
            </a:pPr>
            <a:r>
              <a:rPr lang="en" sz="1600">
                <a:solidFill>
                  <a:schemeClr val="bg1"/>
                </a:solidFill>
              </a:rPr>
              <a:t>If NBFCs worth under Rs 100 Cr considered, % would go further</a:t>
            </a:r>
            <a:endParaRPr sz="1600">
              <a:solidFill>
                <a:schemeClr val="bg1"/>
              </a:solidFill>
            </a:endParaRPr>
          </a:p>
        </p:txBody>
      </p:sp>
      <p:grpSp>
        <p:nvGrpSpPr>
          <p:cNvPr id="131" name="Google Shape;131;p19"/>
          <p:cNvGrpSpPr/>
          <p:nvPr/>
        </p:nvGrpSpPr>
        <p:grpSpPr>
          <a:xfrm>
            <a:off x="566433" y="1719585"/>
            <a:ext cx="11059147" cy="1065888"/>
            <a:chOff x="424813" y="2075689"/>
            <a:chExt cx="8294360" cy="849900"/>
          </a:xfrm>
        </p:grpSpPr>
        <p:sp>
          <p:nvSpPr>
            <p:cNvPr id="132" name="Google Shape;132;p19"/>
            <p:cNvSpPr/>
            <p:nvPr/>
          </p:nvSpPr>
          <p:spPr>
            <a:xfrm>
              <a:off x="2927672" y="2075689"/>
              <a:ext cx="5791500" cy="849900"/>
            </a:xfrm>
            <a:prstGeom prst="rect">
              <a:avLst/>
            </a:prstGeom>
            <a:solidFill>
              <a:schemeClr val="tx2">
                <a:lumMod val="50000"/>
              </a:schemeClr>
            </a:solidFill>
            <a:ln>
              <a:noFill/>
            </a:ln>
          </p:spPr>
          <p:txBody>
            <a:bodyPr spcFirstLastPara="1" wrap="square" lIns="121900" tIns="121900" rIns="121900" bIns="121900" anchor="ctr" anchorCtr="0">
              <a:noAutofit/>
            </a:bodyPr>
            <a:lstStyle/>
            <a:p>
              <a:endParaRPr sz="1867"/>
            </a:p>
          </p:txBody>
        </p:sp>
        <p:sp>
          <p:nvSpPr>
            <p:cNvPr id="133" name="Google Shape;133;p19"/>
            <p:cNvSpPr/>
            <p:nvPr/>
          </p:nvSpPr>
          <p:spPr>
            <a:xfrm>
              <a:off x="424813" y="2075689"/>
              <a:ext cx="3055800" cy="849900"/>
            </a:xfrm>
            <a:prstGeom prst="homePlate">
              <a:avLst>
                <a:gd name="adj" fmla="val 26719"/>
              </a:avLst>
            </a:prstGeom>
            <a:solidFill>
              <a:schemeClr val="accent1">
                <a:lumMod val="60000"/>
                <a:lumOff val="40000"/>
              </a:schemeClr>
            </a:solidFill>
            <a:ln>
              <a:solidFill>
                <a:schemeClr val="accent1">
                  <a:lumMod val="60000"/>
                  <a:lumOff val="40000"/>
                </a:schemeClr>
              </a:solidFill>
            </a:ln>
          </p:spPr>
          <p:txBody>
            <a:bodyPr spcFirstLastPara="1" wrap="square" lIns="121900" tIns="121900" rIns="121900" bIns="121900" anchor="ctr" anchorCtr="0">
              <a:noAutofit/>
            </a:bodyPr>
            <a:lstStyle/>
            <a:p>
              <a:endParaRPr sz="1867"/>
            </a:p>
          </p:txBody>
        </p:sp>
      </p:grpSp>
      <p:sp>
        <p:nvSpPr>
          <p:cNvPr id="134" name="Google Shape;134;p19"/>
          <p:cNvSpPr txBox="1">
            <a:spLocks noGrp="1"/>
          </p:cNvSpPr>
          <p:nvPr>
            <p:ph type="body" idx="4294967295"/>
          </p:nvPr>
        </p:nvSpPr>
        <p:spPr>
          <a:xfrm>
            <a:off x="719567" y="1719733"/>
            <a:ext cx="3230000" cy="1065600"/>
          </a:xfrm>
          <a:prstGeom prst="rect">
            <a:avLst/>
          </a:prstGeom>
        </p:spPr>
        <p:txBody>
          <a:bodyPr spcFirstLastPara="1" wrap="square" lIns="121900" tIns="121900" rIns="121900" bIns="121900" anchor="ctr" anchorCtr="0">
            <a:noAutofit/>
          </a:bodyPr>
          <a:lstStyle/>
          <a:p>
            <a:pPr marL="0" indent="0">
              <a:spcBef>
                <a:spcPts val="0"/>
              </a:spcBef>
              <a:buNone/>
            </a:pPr>
            <a:r>
              <a:rPr lang="en">
                <a:solidFill>
                  <a:schemeClr val="tx2">
                    <a:lumMod val="10000"/>
                  </a:schemeClr>
                </a:solidFill>
                <a:latin typeface="Arial Black"/>
              </a:rPr>
              <a:t>Growth</a:t>
            </a:r>
            <a:endParaRPr>
              <a:solidFill>
                <a:schemeClr val="tx2">
                  <a:lumMod val="10000"/>
                </a:schemeClr>
              </a:solidFill>
              <a:latin typeface="Arial Black"/>
            </a:endParaRPr>
          </a:p>
        </p:txBody>
      </p:sp>
      <p:sp>
        <p:nvSpPr>
          <p:cNvPr id="135" name="Google Shape;135;p19"/>
          <p:cNvSpPr txBox="1">
            <a:spLocks noGrp="1"/>
          </p:cNvSpPr>
          <p:nvPr>
            <p:ph type="body" idx="4294967295"/>
          </p:nvPr>
        </p:nvSpPr>
        <p:spPr>
          <a:xfrm>
            <a:off x="4640604" y="1719020"/>
            <a:ext cx="6815600" cy="1065600"/>
          </a:xfrm>
          <a:prstGeom prst="rect">
            <a:avLst/>
          </a:prstGeom>
        </p:spPr>
        <p:txBody>
          <a:bodyPr spcFirstLastPara="1" wrap="square" lIns="121900" tIns="121900" rIns="121900" bIns="121900" anchor="ctr" anchorCtr="0">
            <a:noAutofit/>
          </a:bodyPr>
          <a:lstStyle/>
          <a:p>
            <a:pPr marL="609585" indent="-406390">
              <a:spcBef>
                <a:spcPts val="0"/>
              </a:spcBef>
              <a:buClr>
                <a:schemeClr val="lt1"/>
              </a:buClr>
              <a:buSzPts val="1200"/>
              <a:buChar char="●"/>
            </a:pPr>
            <a:r>
              <a:rPr lang="en" sz="1600">
                <a:solidFill>
                  <a:schemeClr val="lt1"/>
                </a:solidFill>
              </a:rPr>
              <a:t>On an average, growth of 20% is seen per year</a:t>
            </a:r>
            <a:endParaRPr sz="1600">
              <a:solidFill>
                <a:schemeClr val="lt1"/>
              </a:solidFill>
            </a:endParaRPr>
          </a:p>
          <a:p>
            <a:pPr marL="609585" indent="-406390">
              <a:spcBef>
                <a:spcPts val="0"/>
              </a:spcBef>
              <a:buClr>
                <a:schemeClr val="lt1"/>
              </a:buClr>
              <a:buSzPts val="1200"/>
              <a:buChar char="●"/>
            </a:pPr>
            <a:r>
              <a:rPr lang="en" sz="1600">
                <a:solidFill>
                  <a:schemeClr val="lt1"/>
                </a:solidFill>
              </a:rPr>
              <a:t>Even when GDP growth slowed to 6.3% in 2011-12, sector clocked growth of 25.7%</a:t>
            </a:r>
            <a:endParaRPr sz="1600">
              <a:solidFill>
                <a:schemeClr val="lt1"/>
              </a:solidFill>
            </a:endParaRPr>
          </a:p>
        </p:txBody>
      </p:sp>
      <p:grpSp>
        <p:nvGrpSpPr>
          <p:cNvPr id="136" name="Google Shape;136;p19"/>
          <p:cNvGrpSpPr/>
          <p:nvPr/>
        </p:nvGrpSpPr>
        <p:grpSpPr>
          <a:xfrm>
            <a:off x="566433" y="2884808"/>
            <a:ext cx="11059147" cy="1065929"/>
            <a:chOff x="424813" y="2974405"/>
            <a:chExt cx="8294360" cy="849933"/>
          </a:xfrm>
        </p:grpSpPr>
        <p:sp>
          <p:nvSpPr>
            <p:cNvPr id="137" name="Google Shape;137;p19"/>
            <p:cNvSpPr/>
            <p:nvPr/>
          </p:nvSpPr>
          <p:spPr>
            <a:xfrm>
              <a:off x="2927672" y="2974438"/>
              <a:ext cx="5791500" cy="849900"/>
            </a:xfrm>
            <a:prstGeom prst="rect">
              <a:avLst/>
            </a:prstGeom>
            <a:solidFill>
              <a:schemeClr val="dk1"/>
            </a:solidFill>
            <a:ln>
              <a:noFill/>
            </a:ln>
          </p:spPr>
          <p:txBody>
            <a:bodyPr spcFirstLastPara="1" wrap="square" lIns="121900" tIns="121900" rIns="121900" bIns="121900" anchor="ctr" anchorCtr="0">
              <a:noAutofit/>
            </a:bodyPr>
            <a:lstStyle/>
            <a:p>
              <a:endParaRPr sz="1867"/>
            </a:p>
          </p:txBody>
        </p:sp>
        <p:sp>
          <p:nvSpPr>
            <p:cNvPr id="138" name="Google Shape;138;p19"/>
            <p:cNvSpPr/>
            <p:nvPr/>
          </p:nvSpPr>
          <p:spPr>
            <a:xfrm>
              <a:off x="424813" y="2974405"/>
              <a:ext cx="3055800" cy="849900"/>
            </a:xfrm>
            <a:prstGeom prst="homePlate">
              <a:avLst>
                <a:gd name="adj" fmla="val 26719"/>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1867"/>
            </a:p>
          </p:txBody>
        </p:sp>
      </p:grpSp>
      <p:sp>
        <p:nvSpPr>
          <p:cNvPr id="139" name="Google Shape;139;p19"/>
          <p:cNvSpPr txBox="1">
            <a:spLocks noGrp="1"/>
          </p:cNvSpPr>
          <p:nvPr>
            <p:ph type="body" idx="4294967295"/>
          </p:nvPr>
        </p:nvSpPr>
        <p:spPr>
          <a:xfrm>
            <a:off x="719567" y="2884900"/>
            <a:ext cx="3230000" cy="1065600"/>
          </a:xfrm>
          <a:prstGeom prst="rect">
            <a:avLst/>
          </a:prstGeom>
        </p:spPr>
        <p:txBody>
          <a:bodyPr spcFirstLastPara="1" wrap="square" lIns="121900" tIns="121900" rIns="121900" bIns="121900" anchor="ctr" anchorCtr="0">
            <a:noAutofit/>
          </a:bodyPr>
          <a:lstStyle/>
          <a:p>
            <a:pPr marL="0" indent="0">
              <a:spcBef>
                <a:spcPts val="0"/>
              </a:spcBef>
              <a:buNone/>
            </a:pPr>
            <a:r>
              <a:rPr lang="en">
                <a:solidFill>
                  <a:schemeClr val="tx2">
                    <a:lumMod val="10000"/>
                  </a:schemeClr>
                </a:solidFill>
                <a:latin typeface="Arial Black"/>
              </a:rPr>
              <a:t>Profitability</a:t>
            </a:r>
            <a:endParaRPr>
              <a:solidFill>
                <a:schemeClr val="tx2">
                  <a:lumMod val="10000"/>
                </a:schemeClr>
              </a:solidFill>
              <a:latin typeface="Arial Black"/>
            </a:endParaRPr>
          </a:p>
        </p:txBody>
      </p:sp>
      <p:sp>
        <p:nvSpPr>
          <p:cNvPr id="140" name="Google Shape;140;p19"/>
          <p:cNvSpPr txBox="1">
            <a:spLocks noGrp="1"/>
          </p:cNvSpPr>
          <p:nvPr>
            <p:ph type="body" idx="4294967295"/>
          </p:nvPr>
        </p:nvSpPr>
        <p:spPr>
          <a:xfrm>
            <a:off x="4640604" y="2888156"/>
            <a:ext cx="6815600" cy="1065600"/>
          </a:xfrm>
          <a:prstGeom prst="rect">
            <a:avLst/>
          </a:prstGeom>
        </p:spPr>
        <p:txBody>
          <a:bodyPr spcFirstLastPara="1" wrap="square" lIns="121900" tIns="121900" rIns="121900" bIns="121900" anchor="ctr" anchorCtr="0">
            <a:noAutofit/>
          </a:bodyPr>
          <a:lstStyle/>
          <a:p>
            <a:pPr marL="609585" indent="-406390">
              <a:spcBef>
                <a:spcPts val="0"/>
              </a:spcBef>
              <a:buClr>
                <a:schemeClr val="lt1"/>
              </a:buClr>
              <a:buSzPts val="1200"/>
              <a:buChar char="●"/>
            </a:pPr>
            <a:r>
              <a:rPr lang="en" sz="1600">
                <a:solidFill>
                  <a:schemeClr val="lt1"/>
                </a:solidFill>
              </a:rPr>
              <a:t>Lower costs help them offer cheaper loans making them more profitable than the banking sector</a:t>
            </a:r>
            <a:endParaRPr sz="1600">
              <a:solidFill>
                <a:schemeClr val="lt1"/>
              </a:solidFill>
            </a:endParaRPr>
          </a:p>
          <a:p>
            <a:pPr marL="609585" indent="-406390">
              <a:spcBef>
                <a:spcPts val="0"/>
              </a:spcBef>
              <a:buClr>
                <a:schemeClr val="lt1"/>
              </a:buClr>
              <a:buSzPts val="1200"/>
              <a:buChar char="●"/>
            </a:pPr>
            <a:r>
              <a:rPr lang="en" sz="1600">
                <a:solidFill>
                  <a:schemeClr val="lt1"/>
                </a:solidFill>
              </a:rPr>
              <a:t>Credit grew an average of 24.3% per year against 21.4% for banks</a:t>
            </a:r>
            <a:endParaRPr sz="1600">
              <a:solidFill>
                <a:schemeClr val="lt1"/>
              </a:solidFill>
            </a:endParaRPr>
          </a:p>
        </p:txBody>
      </p:sp>
      <p:grpSp>
        <p:nvGrpSpPr>
          <p:cNvPr id="141" name="Google Shape;141;p19"/>
          <p:cNvGrpSpPr/>
          <p:nvPr/>
        </p:nvGrpSpPr>
        <p:grpSpPr>
          <a:xfrm>
            <a:off x="566451" y="4051467"/>
            <a:ext cx="11059147" cy="1165541"/>
            <a:chOff x="424813" y="3871259"/>
            <a:chExt cx="8294360" cy="849933"/>
          </a:xfrm>
        </p:grpSpPr>
        <p:sp>
          <p:nvSpPr>
            <p:cNvPr id="142" name="Google Shape;142;p19"/>
            <p:cNvSpPr/>
            <p:nvPr/>
          </p:nvSpPr>
          <p:spPr>
            <a:xfrm>
              <a:off x="2927672" y="3871292"/>
              <a:ext cx="5791500" cy="849900"/>
            </a:xfrm>
            <a:prstGeom prst="rect">
              <a:avLst/>
            </a:prstGeom>
            <a:solidFill>
              <a:schemeClr val="dk1"/>
            </a:solidFill>
            <a:ln>
              <a:noFill/>
            </a:ln>
          </p:spPr>
          <p:txBody>
            <a:bodyPr spcFirstLastPara="1" wrap="square" lIns="121900" tIns="121900" rIns="121900" bIns="121900" anchor="ctr" anchorCtr="0">
              <a:noAutofit/>
            </a:bodyPr>
            <a:lstStyle/>
            <a:p>
              <a:endParaRPr sz="1867"/>
            </a:p>
          </p:txBody>
        </p:sp>
        <p:sp>
          <p:nvSpPr>
            <p:cNvPr id="143" name="Google Shape;143;p19"/>
            <p:cNvSpPr/>
            <p:nvPr/>
          </p:nvSpPr>
          <p:spPr>
            <a:xfrm>
              <a:off x="424813" y="3871259"/>
              <a:ext cx="3055800" cy="849900"/>
            </a:xfrm>
            <a:prstGeom prst="homePlate">
              <a:avLst>
                <a:gd name="adj" fmla="val 26719"/>
              </a:avLst>
            </a:prstGeom>
            <a:solidFill>
              <a:schemeClr val="accent2">
                <a:lumMod val="40000"/>
                <a:lumOff val="60000"/>
              </a:schemeClr>
            </a:solidFill>
            <a:ln>
              <a:noFill/>
            </a:ln>
          </p:spPr>
          <p:txBody>
            <a:bodyPr spcFirstLastPara="1" wrap="square" lIns="121900" tIns="121900" rIns="121900" bIns="121900" anchor="ctr" anchorCtr="0">
              <a:noAutofit/>
            </a:bodyPr>
            <a:lstStyle/>
            <a:p>
              <a:endParaRPr sz="1867"/>
            </a:p>
          </p:txBody>
        </p:sp>
      </p:grpSp>
      <p:sp>
        <p:nvSpPr>
          <p:cNvPr id="144" name="Google Shape;144;p19"/>
          <p:cNvSpPr txBox="1">
            <a:spLocks noGrp="1"/>
          </p:cNvSpPr>
          <p:nvPr>
            <p:ph type="body" idx="4294967295"/>
          </p:nvPr>
        </p:nvSpPr>
        <p:spPr>
          <a:xfrm>
            <a:off x="565546" y="4096505"/>
            <a:ext cx="4016318" cy="1065600"/>
          </a:xfrm>
          <a:prstGeom prst="rect">
            <a:avLst/>
          </a:prstGeom>
        </p:spPr>
        <p:txBody>
          <a:bodyPr spcFirstLastPara="1" wrap="square" lIns="121900" tIns="121900" rIns="121900" bIns="121900" anchor="ctr" anchorCtr="0">
            <a:noAutofit/>
          </a:bodyPr>
          <a:lstStyle/>
          <a:p>
            <a:pPr marL="0" indent="0">
              <a:spcBef>
                <a:spcPts val="0"/>
              </a:spcBef>
              <a:buNone/>
            </a:pPr>
            <a:r>
              <a:rPr lang="en">
                <a:solidFill>
                  <a:schemeClr val="tx2">
                    <a:lumMod val="10000"/>
                  </a:schemeClr>
                </a:solidFill>
                <a:latin typeface="Arial Black"/>
              </a:rPr>
              <a:t>Infrastructure Lending</a:t>
            </a:r>
            <a:endParaRPr lang="en-US">
              <a:solidFill>
                <a:schemeClr val="tx2">
                  <a:lumMod val="10000"/>
                </a:schemeClr>
              </a:solidFill>
              <a:latin typeface="Arial Black"/>
            </a:endParaRPr>
          </a:p>
        </p:txBody>
      </p:sp>
      <p:sp>
        <p:nvSpPr>
          <p:cNvPr id="145" name="Google Shape;145;p19"/>
          <p:cNvSpPr txBox="1">
            <a:spLocks noGrp="1"/>
          </p:cNvSpPr>
          <p:nvPr>
            <p:ph type="body" idx="4294967295"/>
          </p:nvPr>
        </p:nvSpPr>
        <p:spPr>
          <a:xfrm>
            <a:off x="4640600" y="4060232"/>
            <a:ext cx="6815600" cy="1148000"/>
          </a:xfrm>
          <a:prstGeom prst="rect">
            <a:avLst/>
          </a:prstGeom>
        </p:spPr>
        <p:txBody>
          <a:bodyPr spcFirstLastPara="1" wrap="square" lIns="121900" tIns="121900" rIns="121900" bIns="121900" anchor="ctr" anchorCtr="0">
            <a:noAutofit/>
          </a:bodyPr>
          <a:lstStyle/>
          <a:p>
            <a:pPr marL="609585" indent="-406390">
              <a:spcBef>
                <a:spcPts val="0"/>
              </a:spcBef>
              <a:buClr>
                <a:schemeClr val="lt1"/>
              </a:buClr>
              <a:buSzPts val="1200"/>
              <a:buChar char="●"/>
            </a:pPr>
            <a:r>
              <a:rPr lang="en" sz="1600">
                <a:solidFill>
                  <a:schemeClr val="lt1"/>
                </a:solidFill>
              </a:rPr>
              <a:t>Infra projects require large funds and profitability has a longer time frame</a:t>
            </a:r>
            <a:endParaRPr sz="1600">
              <a:solidFill>
                <a:schemeClr val="lt1"/>
              </a:solidFill>
            </a:endParaRPr>
          </a:p>
          <a:p>
            <a:pPr marL="609585" indent="-406390">
              <a:spcBef>
                <a:spcPts val="0"/>
              </a:spcBef>
              <a:buClr>
                <a:schemeClr val="lt1"/>
              </a:buClr>
              <a:buSzPts val="1200"/>
              <a:buChar char="●"/>
            </a:pPr>
            <a:r>
              <a:rPr lang="en" sz="1600">
                <a:solidFill>
                  <a:schemeClr val="lt1"/>
                </a:solidFill>
              </a:rPr>
              <a:t>NBFCs lend over 35.8% of total assets to infra sector, while banks lend only 7.6%</a:t>
            </a:r>
            <a:endParaRPr sz="1600">
              <a:solidFill>
                <a:schemeClr val="lt1"/>
              </a:solidFill>
            </a:endParaRPr>
          </a:p>
        </p:txBody>
      </p:sp>
      <p:grpSp>
        <p:nvGrpSpPr>
          <p:cNvPr id="146" name="Google Shape;146;p19"/>
          <p:cNvGrpSpPr/>
          <p:nvPr/>
        </p:nvGrpSpPr>
        <p:grpSpPr>
          <a:xfrm>
            <a:off x="566422" y="5314708"/>
            <a:ext cx="11059161" cy="1239155"/>
            <a:chOff x="424813" y="1177875"/>
            <a:chExt cx="8294371" cy="849900"/>
          </a:xfrm>
        </p:grpSpPr>
        <p:sp>
          <p:nvSpPr>
            <p:cNvPr id="147" name="Google Shape;147;p19"/>
            <p:cNvSpPr/>
            <p:nvPr/>
          </p:nvSpPr>
          <p:spPr>
            <a:xfrm>
              <a:off x="2927684" y="1177875"/>
              <a:ext cx="5791500" cy="849900"/>
            </a:xfrm>
            <a:prstGeom prst="rect">
              <a:avLst/>
            </a:prstGeom>
            <a:solidFill>
              <a:schemeClr val="dk1"/>
            </a:solidFill>
            <a:ln>
              <a:noFill/>
            </a:ln>
          </p:spPr>
          <p:txBody>
            <a:bodyPr spcFirstLastPara="1" wrap="square" lIns="121900" tIns="121900" rIns="121900" bIns="121900" anchor="ctr" anchorCtr="0">
              <a:noAutofit/>
            </a:bodyPr>
            <a:lstStyle/>
            <a:p>
              <a:endParaRPr sz="1867"/>
            </a:p>
          </p:txBody>
        </p:sp>
        <p:sp>
          <p:nvSpPr>
            <p:cNvPr id="148" name="Google Shape;148;p19"/>
            <p:cNvSpPr/>
            <p:nvPr/>
          </p:nvSpPr>
          <p:spPr>
            <a:xfrm>
              <a:off x="424813" y="1177875"/>
              <a:ext cx="3055800" cy="849900"/>
            </a:xfrm>
            <a:prstGeom prst="homePlate">
              <a:avLst>
                <a:gd name="adj" fmla="val 26719"/>
              </a:avLst>
            </a:prstGeom>
            <a:solidFill>
              <a:schemeClr val="accent2">
                <a:lumMod val="20000"/>
                <a:lumOff val="80000"/>
              </a:schemeClr>
            </a:solidFill>
            <a:ln>
              <a:noFill/>
            </a:ln>
          </p:spPr>
          <p:txBody>
            <a:bodyPr spcFirstLastPara="1" wrap="square" lIns="121900" tIns="121900" rIns="121900" bIns="121900" anchor="ctr" anchorCtr="0">
              <a:noAutofit/>
            </a:bodyPr>
            <a:lstStyle/>
            <a:p>
              <a:endParaRPr sz="1867"/>
            </a:p>
          </p:txBody>
        </p:sp>
      </p:grpSp>
      <p:sp>
        <p:nvSpPr>
          <p:cNvPr id="149" name="Google Shape;149;p19"/>
          <p:cNvSpPr txBox="1">
            <a:spLocks noGrp="1"/>
          </p:cNvSpPr>
          <p:nvPr>
            <p:ph type="body" idx="4294967295"/>
          </p:nvPr>
        </p:nvSpPr>
        <p:spPr>
          <a:xfrm>
            <a:off x="565479" y="5373578"/>
            <a:ext cx="3991999" cy="1073706"/>
          </a:xfrm>
          <a:prstGeom prst="rect">
            <a:avLst/>
          </a:prstGeom>
        </p:spPr>
        <p:txBody>
          <a:bodyPr spcFirstLastPara="1" wrap="square" lIns="121900" tIns="121900" rIns="121900" bIns="121900" anchor="ctr" anchorCtr="0">
            <a:noAutofit/>
          </a:bodyPr>
          <a:lstStyle/>
          <a:p>
            <a:pPr marL="0" indent="0">
              <a:spcBef>
                <a:spcPts val="0"/>
              </a:spcBef>
              <a:buNone/>
            </a:pPr>
            <a:r>
              <a:rPr lang="en">
                <a:solidFill>
                  <a:schemeClr val="tx2">
                    <a:lumMod val="10000"/>
                  </a:schemeClr>
                </a:solidFill>
                <a:latin typeface="Arial Black"/>
              </a:rPr>
              <a:t>Promoting Inclusive Growth</a:t>
            </a:r>
            <a:endParaRPr lang="en-US">
              <a:solidFill>
                <a:schemeClr val="tx2">
                  <a:lumMod val="10000"/>
                </a:schemeClr>
              </a:solidFill>
              <a:latin typeface="Arial Black"/>
            </a:endParaRPr>
          </a:p>
        </p:txBody>
      </p:sp>
      <p:sp>
        <p:nvSpPr>
          <p:cNvPr id="150" name="Google Shape;150;p19"/>
          <p:cNvSpPr txBox="1">
            <a:spLocks noGrp="1"/>
          </p:cNvSpPr>
          <p:nvPr>
            <p:ph type="body" idx="4294967295"/>
          </p:nvPr>
        </p:nvSpPr>
        <p:spPr>
          <a:xfrm>
            <a:off x="4640600" y="5371599"/>
            <a:ext cx="6815600" cy="1148000"/>
          </a:xfrm>
          <a:prstGeom prst="rect">
            <a:avLst/>
          </a:prstGeom>
        </p:spPr>
        <p:txBody>
          <a:bodyPr spcFirstLastPara="1" wrap="square" lIns="121900" tIns="121900" rIns="121900" bIns="121900" anchor="ctr" anchorCtr="0">
            <a:noAutofit/>
          </a:bodyPr>
          <a:lstStyle/>
          <a:p>
            <a:pPr marL="609585" indent="-406390">
              <a:spcBef>
                <a:spcPts val="0"/>
              </a:spcBef>
              <a:buClr>
                <a:schemeClr val="lt1"/>
              </a:buClr>
              <a:buSzPts val="1200"/>
              <a:buChar char="●"/>
            </a:pPr>
            <a:r>
              <a:rPr lang="en" sz="1600">
                <a:solidFill>
                  <a:schemeClr val="lt1"/>
                </a:solidFill>
              </a:rPr>
              <a:t>Cater to a wide variety of customers both in urban and rural areas</a:t>
            </a:r>
            <a:endParaRPr sz="1600">
              <a:solidFill>
                <a:schemeClr val="lt1"/>
              </a:solidFill>
            </a:endParaRPr>
          </a:p>
          <a:p>
            <a:pPr marL="609585" indent="-406390">
              <a:spcBef>
                <a:spcPts val="0"/>
              </a:spcBef>
              <a:buClr>
                <a:schemeClr val="lt1"/>
              </a:buClr>
              <a:buSzPts val="1200"/>
              <a:buChar char="●"/>
            </a:pPr>
            <a:r>
              <a:rPr lang="en" sz="1600">
                <a:solidFill>
                  <a:schemeClr val="lt1"/>
                </a:solidFill>
              </a:rPr>
              <a:t>Finance small-scale projects, provide small-ticket loans for housing projects, provide employment, help economically weaker section</a:t>
            </a:r>
            <a:endParaRPr sz="1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1;p18">
            <a:extLst>
              <a:ext uri="{FF2B5EF4-FFF2-40B4-BE49-F238E27FC236}">
                <a16:creationId xmlns:a16="http://schemas.microsoft.com/office/drawing/2014/main" id="{E7228753-664A-456A-A437-9EBDDC16C15F}"/>
              </a:ext>
            </a:extLst>
          </p:cNvPr>
          <p:cNvSpPr txBox="1">
            <a:spLocks noGrp="1"/>
          </p:cNvSpPr>
          <p:nvPr>
            <p:ph type="title"/>
          </p:nvPr>
        </p:nvSpPr>
        <p:spPr>
          <a:xfrm>
            <a:off x="1588481" y="2175000"/>
            <a:ext cx="12055876" cy="1492010"/>
          </a:xfrm>
          <a:prstGeom prst="rect">
            <a:avLst/>
          </a:prstGeom>
        </p:spPr>
        <p:txBody>
          <a:bodyPr spcFirstLastPara="1" wrap="square" lIns="121900" tIns="121900" rIns="121900" bIns="121900" anchor="ctr" anchorCtr="0">
            <a:noAutofit/>
          </a:bodyPr>
          <a:lstStyle/>
          <a:p>
            <a:r>
              <a:rPr lang="en-US" sz="4000">
                <a:solidFill>
                  <a:schemeClr val="accent3"/>
                </a:solidFill>
                <a:latin typeface="Segoe UI Semibold"/>
                <a:cs typeface="Segoe UI Semibold"/>
              </a:rPr>
              <a:t>Difference between Banks and NBFCs</a:t>
            </a:r>
          </a:p>
        </p:txBody>
      </p:sp>
    </p:spTree>
    <p:extLst>
      <p:ext uri="{BB962C8B-B14F-4D97-AF65-F5344CB8AC3E}">
        <p14:creationId xmlns:p14="http://schemas.microsoft.com/office/powerpoint/2010/main" val="33067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74984EB-E2ED-44A7-8062-71B38CF7DC2E}"/>
              </a:ext>
            </a:extLst>
          </p:cNvPr>
          <p:cNvGraphicFramePr>
            <a:graphicFrameLocks noGrp="1"/>
          </p:cNvGraphicFramePr>
          <p:nvPr>
            <p:extLst>
              <p:ext uri="{D42A27DB-BD31-4B8C-83A1-F6EECF244321}">
                <p14:modId xmlns:p14="http://schemas.microsoft.com/office/powerpoint/2010/main" val="2077022100"/>
              </p:ext>
            </p:extLst>
          </p:nvPr>
        </p:nvGraphicFramePr>
        <p:xfrm>
          <a:off x="0" y="0"/>
          <a:ext cx="12192000" cy="6739759"/>
        </p:xfrm>
        <a:graphic>
          <a:graphicData uri="http://schemas.openxmlformats.org/drawingml/2006/table">
            <a:tbl>
              <a:tblPr firstRow="1" firstCol="1" bandRow="1">
                <a:tableStyleId>{8799B23B-EC83-4686-B30A-512413B5E67A}</a:tableStyleId>
              </a:tblPr>
              <a:tblGrid>
                <a:gridCol w="4064000">
                  <a:extLst>
                    <a:ext uri="{9D8B030D-6E8A-4147-A177-3AD203B41FA5}">
                      <a16:colId xmlns:a16="http://schemas.microsoft.com/office/drawing/2014/main" val="2549079382"/>
                    </a:ext>
                  </a:extLst>
                </a:gridCol>
                <a:gridCol w="4064000">
                  <a:extLst>
                    <a:ext uri="{9D8B030D-6E8A-4147-A177-3AD203B41FA5}">
                      <a16:colId xmlns:a16="http://schemas.microsoft.com/office/drawing/2014/main" val="3439378514"/>
                    </a:ext>
                  </a:extLst>
                </a:gridCol>
                <a:gridCol w="4064000">
                  <a:extLst>
                    <a:ext uri="{9D8B030D-6E8A-4147-A177-3AD203B41FA5}">
                      <a16:colId xmlns:a16="http://schemas.microsoft.com/office/drawing/2014/main" val="2083793915"/>
                    </a:ext>
                  </a:extLst>
                </a:gridCol>
              </a:tblGrid>
              <a:tr h="377342">
                <a:tc>
                  <a:txBody>
                    <a:bodyPr/>
                    <a:lstStyle/>
                    <a:p>
                      <a:pPr>
                        <a:lnSpc>
                          <a:spcPct val="107000"/>
                        </a:lnSpc>
                        <a:spcAft>
                          <a:spcPts val="800"/>
                        </a:spcAft>
                      </a:pPr>
                      <a:r>
                        <a:rPr lang="en-IN" sz="1200">
                          <a:effectLst/>
                        </a:rPr>
                        <a:t>Basis</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Banks</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NBFC</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extLst>
                  <a:ext uri="{0D108BD9-81ED-4DB2-BD59-A6C34878D82A}">
                    <a16:rowId xmlns:a16="http://schemas.microsoft.com/office/drawing/2014/main" val="3529507876"/>
                  </a:ext>
                </a:extLst>
              </a:tr>
              <a:tr h="778513">
                <a:tc>
                  <a:txBody>
                    <a:bodyPr/>
                    <a:lstStyle/>
                    <a:p>
                      <a:pPr>
                        <a:lnSpc>
                          <a:spcPct val="107000"/>
                        </a:lnSpc>
                        <a:spcAft>
                          <a:spcPts val="800"/>
                        </a:spcAft>
                      </a:pPr>
                      <a:r>
                        <a:rPr lang="en-IN" sz="1200">
                          <a:effectLst/>
                        </a:rPr>
                        <a:t>Meaning</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Bank is a government entitled financial intermediary which aims to provide banking services to customers.</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NBFC is a company which provides services similar to banking services to people without holding a bank license.</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extLst>
                  <a:ext uri="{0D108BD9-81ED-4DB2-BD59-A6C34878D82A}">
                    <a16:rowId xmlns:a16="http://schemas.microsoft.com/office/drawing/2014/main" val="2228693194"/>
                  </a:ext>
                </a:extLst>
              </a:tr>
              <a:tr h="538874">
                <a:tc>
                  <a:txBody>
                    <a:bodyPr/>
                    <a:lstStyle/>
                    <a:p>
                      <a:pPr>
                        <a:lnSpc>
                          <a:spcPct val="107000"/>
                        </a:lnSpc>
                        <a:spcAft>
                          <a:spcPts val="800"/>
                        </a:spcAft>
                      </a:pPr>
                      <a:r>
                        <a:rPr lang="en-IN" sz="1200">
                          <a:effectLst/>
                        </a:rPr>
                        <a:t>Registered under</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A bank is registered under banking regulation act, 1949.</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NBFC is registered under company’s act 1956.</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extLst>
                  <a:ext uri="{0D108BD9-81ED-4DB2-BD59-A6C34878D82A}">
                    <a16:rowId xmlns:a16="http://schemas.microsoft.com/office/drawing/2014/main" val="4280745364"/>
                  </a:ext>
                </a:extLst>
              </a:tr>
              <a:tr h="865531">
                <a:tc>
                  <a:txBody>
                    <a:bodyPr/>
                    <a:lstStyle/>
                    <a:p>
                      <a:pPr>
                        <a:lnSpc>
                          <a:spcPct val="107000"/>
                        </a:lnSpc>
                        <a:spcAft>
                          <a:spcPts val="800"/>
                        </a:spcAft>
                      </a:pPr>
                      <a:r>
                        <a:rPr lang="en-IN" sz="1200">
                          <a:effectLst/>
                        </a:rPr>
                        <a:t>Foreign Investment</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In banks a foreign investment is limited up to a certain fixed limit.</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In NBFC, Foreign investment is allowed up to 100 percent.</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extLst>
                  <a:ext uri="{0D108BD9-81ED-4DB2-BD59-A6C34878D82A}">
                    <a16:rowId xmlns:a16="http://schemas.microsoft.com/office/drawing/2014/main" val="1972849815"/>
                  </a:ext>
                </a:extLst>
              </a:tr>
              <a:tr h="538874">
                <a:tc>
                  <a:txBody>
                    <a:bodyPr/>
                    <a:lstStyle/>
                    <a:p>
                      <a:pPr>
                        <a:lnSpc>
                          <a:spcPct val="107000"/>
                        </a:lnSpc>
                        <a:spcAft>
                          <a:spcPts val="800"/>
                        </a:spcAft>
                      </a:pPr>
                      <a:r>
                        <a:rPr lang="en-IN" sz="1200">
                          <a:effectLst/>
                        </a:rPr>
                        <a:t>Payment system</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Payment and settlement is the core activity of banks.</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In NBFC, the payment system is not a part of the activity.</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extLst>
                  <a:ext uri="{0D108BD9-81ED-4DB2-BD59-A6C34878D82A}">
                    <a16:rowId xmlns:a16="http://schemas.microsoft.com/office/drawing/2014/main" val="3822347731"/>
                  </a:ext>
                </a:extLst>
              </a:tr>
              <a:tr h="538874">
                <a:tc>
                  <a:txBody>
                    <a:bodyPr/>
                    <a:lstStyle/>
                    <a:p>
                      <a:pPr>
                        <a:lnSpc>
                          <a:spcPct val="107000"/>
                        </a:lnSpc>
                        <a:spcAft>
                          <a:spcPts val="800"/>
                        </a:spcAft>
                      </a:pPr>
                      <a:r>
                        <a:rPr lang="en-IN" sz="1200">
                          <a:effectLst/>
                        </a:rPr>
                        <a:t>Demand draft</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Bank can issue self-demand draft on itself.</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NBFC cannot issue self-demand draft their own.</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extLst>
                  <a:ext uri="{0D108BD9-81ED-4DB2-BD59-A6C34878D82A}">
                    <a16:rowId xmlns:a16="http://schemas.microsoft.com/office/drawing/2014/main" val="2800650886"/>
                  </a:ext>
                </a:extLst>
              </a:tr>
              <a:tr h="466976">
                <a:tc>
                  <a:txBody>
                    <a:bodyPr/>
                    <a:lstStyle/>
                    <a:p>
                      <a:pPr>
                        <a:lnSpc>
                          <a:spcPct val="107000"/>
                        </a:lnSpc>
                        <a:spcAft>
                          <a:spcPts val="800"/>
                        </a:spcAft>
                      </a:pPr>
                      <a:r>
                        <a:rPr lang="en-IN" sz="1200">
                          <a:effectLst/>
                        </a:rPr>
                        <a:t>Cheque drawn</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Banks can draw a self-cheque by their own.</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NBFC cannot draw self-cheque their own.</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extLst>
                  <a:ext uri="{0D108BD9-81ED-4DB2-BD59-A6C34878D82A}">
                    <a16:rowId xmlns:a16="http://schemas.microsoft.com/office/drawing/2014/main" val="3540098227"/>
                  </a:ext>
                </a:extLst>
              </a:tr>
              <a:tr h="538874">
                <a:tc>
                  <a:txBody>
                    <a:bodyPr/>
                    <a:lstStyle/>
                    <a:p>
                      <a:pPr>
                        <a:lnSpc>
                          <a:spcPct val="107000"/>
                        </a:lnSpc>
                        <a:spcAft>
                          <a:spcPts val="800"/>
                        </a:spcAft>
                      </a:pPr>
                      <a:r>
                        <a:rPr lang="en-IN" sz="1200">
                          <a:effectLst/>
                        </a:rPr>
                        <a:t>Transaction services</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Bank provides a variety of transaction services.</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NBFC does not facilitate transaction services.</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extLst>
                  <a:ext uri="{0D108BD9-81ED-4DB2-BD59-A6C34878D82A}">
                    <a16:rowId xmlns:a16="http://schemas.microsoft.com/office/drawing/2014/main" val="1174481547"/>
                  </a:ext>
                </a:extLst>
              </a:tr>
              <a:tr h="1018153">
                <a:tc>
                  <a:txBody>
                    <a:bodyPr/>
                    <a:lstStyle/>
                    <a:p>
                      <a:pPr>
                        <a:lnSpc>
                          <a:spcPct val="107000"/>
                        </a:lnSpc>
                        <a:spcAft>
                          <a:spcPts val="800"/>
                        </a:spcAft>
                      </a:pPr>
                      <a:r>
                        <a:rPr lang="en-IN" sz="1200">
                          <a:effectLst/>
                        </a:rPr>
                        <a:t>Rating of Deposits</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Deposits in a bank are not rated as they are considered to be very safe and insured. (Deposit Insurance and Credit Guarantee Corporation (DICGC))</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Deposits in NBFCs are rated as the deposits are not safe and insurance of repayment is not present.</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extLst>
                  <a:ext uri="{0D108BD9-81ED-4DB2-BD59-A6C34878D82A}">
                    <a16:rowId xmlns:a16="http://schemas.microsoft.com/office/drawing/2014/main" val="1117165529"/>
                  </a:ext>
                </a:extLst>
              </a:tr>
              <a:tr h="538874">
                <a:tc>
                  <a:txBody>
                    <a:bodyPr/>
                    <a:lstStyle/>
                    <a:p>
                      <a:pPr>
                        <a:lnSpc>
                          <a:spcPct val="107000"/>
                        </a:lnSpc>
                        <a:spcAft>
                          <a:spcPts val="800"/>
                        </a:spcAft>
                      </a:pPr>
                      <a:r>
                        <a:rPr lang="en-IN" sz="1200">
                          <a:effectLst/>
                        </a:rPr>
                        <a:t>Lending</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Target corporates as well as retailers for lending</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Geared towards the retail sector</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extLst>
                  <a:ext uri="{0D108BD9-81ED-4DB2-BD59-A6C34878D82A}">
                    <a16:rowId xmlns:a16="http://schemas.microsoft.com/office/drawing/2014/main" val="1093164189"/>
                  </a:ext>
                </a:extLst>
              </a:tr>
              <a:tr h="538874">
                <a:tc>
                  <a:txBody>
                    <a:bodyPr/>
                    <a:lstStyle/>
                    <a:p>
                      <a:pPr>
                        <a:lnSpc>
                          <a:spcPct val="107000"/>
                        </a:lnSpc>
                        <a:spcAft>
                          <a:spcPts val="800"/>
                        </a:spcAft>
                      </a:pPr>
                      <a:r>
                        <a:rPr lang="en-IN" sz="1200">
                          <a:effectLst/>
                        </a:rPr>
                        <a:t>Repayment of Deposits</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Repayment is guaranteed by RBI</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tc>
                  <a:txBody>
                    <a:bodyPr/>
                    <a:lstStyle/>
                    <a:p>
                      <a:pPr>
                        <a:lnSpc>
                          <a:spcPct val="107000"/>
                        </a:lnSpc>
                        <a:spcAft>
                          <a:spcPts val="800"/>
                        </a:spcAft>
                      </a:pPr>
                      <a:r>
                        <a:rPr lang="en-IN" sz="1200">
                          <a:effectLst/>
                        </a:rPr>
                        <a:t>Repayment of deposits is not guaranteed by RBI</a:t>
                      </a:r>
                      <a:endParaRPr lang="en-MT" sz="1200">
                        <a:effectLst/>
                        <a:latin typeface="Calibri" panose="020F0502020204030204" pitchFamily="34" charset="0"/>
                        <a:ea typeface="Calibri" panose="020F0502020204030204" pitchFamily="34" charset="0"/>
                        <a:cs typeface="Times New Roman" panose="02020603050405020304" pitchFamily="18" charset="0"/>
                      </a:endParaRPr>
                    </a:p>
                  </a:txBody>
                  <a:tcPr marL="54610" marR="54610" marT="34131" marB="34131" anchor="ctr"/>
                </a:tc>
                <a:extLst>
                  <a:ext uri="{0D108BD9-81ED-4DB2-BD59-A6C34878D82A}">
                    <a16:rowId xmlns:a16="http://schemas.microsoft.com/office/drawing/2014/main" val="1911079238"/>
                  </a:ext>
                </a:extLst>
              </a:tr>
            </a:tbl>
          </a:graphicData>
        </a:graphic>
      </p:graphicFrame>
    </p:spTree>
    <p:extLst>
      <p:ext uri="{BB962C8B-B14F-4D97-AF65-F5344CB8AC3E}">
        <p14:creationId xmlns:p14="http://schemas.microsoft.com/office/powerpoint/2010/main" val="2466901507"/>
      </p:ext>
    </p:extLst>
  </p:cSld>
  <p:clrMapOvr>
    <a:masterClrMapping/>
  </p:clrMapOvr>
</p:sld>
</file>

<file path=ppt/theme/theme1.xml><?xml version="1.0" encoding="utf-8"?>
<a:theme xmlns:a="http://schemas.openxmlformats.org/drawingml/2006/main" name="Theme1">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4EA1C3D-720C-4C2F-952A-413604577EE5}" vid="{5394B268-AB49-4A98-A5DA-266C378B87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6" ma:contentTypeDescription="Create a new document." ma:contentTypeScope="" ma:versionID="884880ef1081dacd0251e1c12350da7c">
  <xsd:schema xmlns:xsd="http://www.w3.org/2001/XMLSchema" xmlns:xs="http://www.w3.org/2001/XMLSchema" xmlns:p="http://schemas.microsoft.com/office/2006/metadata/properties" xmlns:ns2="592d9fb0-1a1d-4a9a-9e0b-69a672cb261c" targetNamespace="http://schemas.microsoft.com/office/2006/metadata/properties" ma:root="true" ma:fieldsID="f0aa9a46f7c26baae48a1558abff6c21" ns2:_="">
    <xsd:import namespace="592d9fb0-1a1d-4a9a-9e0b-69a672cb26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6D4C94-5BF9-448A-BD0D-5598BA7A750D}">
  <ds:schemaRefs>
    <ds:schemaRef ds:uri="2ffcedbb-bf98-4e8c-b5d8-d28f67f9c7c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9EDC794-B9DB-41B3-95B2-56A7C888BA2E}">
  <ds:schemaRefs>
    <ds:schemaRef ds:uri="592d9fb0-1a1d-4a9a-9e0b-69a672cb26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1930E75-7221-4B0D-A05F-4A6895BBDC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Application>Microsoft Office PowerPoint</Application>
  <PresentationFormat>Widescreen</PresentationFormat>
  <Slides>24</Slides>
  <Notes>8</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Theme1</vt:lpstr>
      <vt:lpstr>PowerPoint Presentation</vt:lpstr>
      <vt:lpstr>PowerPoint Presentation</vt:lpstr>
      <vt:lpstr>Types of NBFCs</vt:lpstr>
      <vt:lpstr>NBFCs Based On Business Activity</vt:lpstr>
      <vt:lpstr>NBFCs Based On Business Activity</vt:lpstr>
      <vt:lpstr>Importance of NBFCs in India</vt:lpstr>
      <vt:lpstr>PowerPoint Presentation</vt:lpstr>
      <vt:lpstr>Difference between Banks and NBFCs</vt:lpstr>
      <vt:lpstr>PowerPoint Presentation</vt:lpstr>
      <vt:lpstr>PowerPoint Presentation</vt:lpstr>
      <vt:lpstr>PowerPoint Presentation</vt:lpstr>
      <vt:lpstr>PowerPoint Presentation</vt:lpstr>
      <vt:lpstr>PowerPoint Presentation</vt:lpstr>
      <vt:lpstr>PowerPoint Presentation</vt:lpstr>
      <vt:lpstr>ROLE OF RBI</vt:lpstr>
      <vt:lpstr>OTHER IMPORTANT ROLES OF DNBS</vt:lpstr>
      <vt:lpstr>The NBFC Crisis of 2018</vt:lpstr>
      <vt:lpstr>IL&amp;FS-</vt:lpstr>
      <vt:lpstr>PowerPoint Presentation</vt:lpstr>
      <vt:lpstr>PowerPoint Presentation</vt:lpstr>
      <vt:lpstr>FUTURE OF NBFCs IN INDIA</vt:lpstr>
      <vt:lpstr>USE OF ADVANCED TECHNOLOGIES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Anirban Bhababhuti Panda</dc:creator>
  <cp:revision>1</cp:revision>
  <dcterms:created xsi:type="dcterms:W3CDTF">2020-10-31T11:57:43Z</dcterms:created>
  <dcterms:modified xsi:type="dcterms:W3CDTF">2020-11-11T05:25:54Z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