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57" r:id="rId6"/>
    <p:sldId id="258" r:id="rId7"/>
    <p:sldId id="259" r:id="rId8"/>
    <p:sldId id="260" r:id="rId9"/>
    <p:sldId id="261" r:id="rId10"/>
    <p:sldId id="266" r:id="rId11"/>
    <p:sldId id="267" r:id="rId12"/>
    <p:sldId id="268" r:id="rId13"/>
    <p:sldId id="269" r:id="rId14"/>
    <p:sldId id="262" r:id="rId15"/>
    <p:sldId id="263" r:id="rId16"/>
    <p:sldId id="264" r:id="rId17"/>
    <p:sldId id="265" r:id="rId18"/>
    <p:sldId id="270" r:id="rId19"/>
    <p:sldId id="271" r:id="rId20"/>
    <p:sldId id="272" r:id="rId21"/>
    <p:sldId id="273" r:id="rId22"/>
    <p:sldId id="274" r:id="rId23"/>
    <p:sldId id="275" r:id="rId24"/>
  </p:sldIdLst>
  <p:sldSz cx="9144000" cy="5143500" type="screen16x9"/>
  <p:notesSz cx="6858000" cy="9144000"/>
  <p:embeddedFontLst>
    <p:embeddedFont>
      <p:font typeface="Nunito"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
      <p:font typeface="Source Sans Pro" panose="020B050303040302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0650A-1812-494B-92E6-39117E0ED9F2}" v="48" dt="2020-10-29T06:00:15.342"/>
  </p1510:revLst>
</p1510:revInfo>
</file>

<file path=ppt/tableStyles.xml><?xml version="1.0" encoding="utf-8"?>
<a:tblStyleLst xmlns:a="http://schemas.openxmlformats.org/drawingml/2006/main" def="{C5ED708F-2627-4921-A5E2-9401942CD899}">
  <a:tblStyle styleId="{C5ED708F-2627-4921-A5E2-9401942CD8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ky Raj" userId="S::vickyrajvrt@iitkgp.ac.in::ca6924b2-9f5f-4716-90b8-ebc71836bf70" providerId="AD" clId="Web-{75F0650A-1812-494B-92E6-39117E0ED9F2}"/>
    <pc:docChg chg="modSld sldOrd">
      <pc:chgData name="Vicky Raj" userId="S::vickyrajvrt@iitkgp.ac.in::ca6924b2-9f5f-4716-90b8-ebc71836bf70" providerId="AD" clId="Web-{75F0650A-1812-494B-92E6-39117E0ED9F2}" dt="2020-10-29T06:00:15.342" v="44" actId="14100"/>
      <pc:docMkLst>
        <pc:docMk/>
      </pc:docMkLst>
      <pc:sldChg chg="modSp">
        <pc:chgData name="Vicky Raj" userId="S::vickyrajvrt@iitkgp.ac.in::ca6924b2-9f5f-4716-90b8-ebc71836bf70" providerId="AD" clId="Web-{75F0650A-1812-494B-92E6-39117E0ED9F2}" dt="2020-10-29T05:55:56.232" v="24" actId="20577"/>
        <pc:sldMkLst>
          <pc:docMk/>
          <pc:sldMk cId="0" sldId="258"/>
        </pc:sldMkLst>
        <pc:spChg chg="mod">
          <ac:chgData name="Vicky Raj" userId="S::vickyrajvrt@iitkgp.ac.in::ca6924b2-9f5f-4716-90b8-ebc71836bf70" providerId="AD" clId="Web-{75F0650A-1812-494B-92E6-39117E0ED9F2}" dt="2020-10-29T05:55:56.232" v="24" actId="20577"/>
          <ac:spMkLst>
            <pc:docMk/>
            <pc:sldMk cId="0" sldId="258"/>
            <ac:spMk id="77" creationId="{00000000-0000-0000-0000-000000000000}"/>
          </ac:spMkLst>
        </pc:spChg>
        <pc:spChg chg="mod">
          <ac:chgData name="Vicky Raj" userId="S::vickyrajvrt@iitkgp.ac.in::ca6924b2-9f5f-4716-90b8-ebc71836bf70" providerId="AD" clId="Web-{75F0650A-1812-494B-92E6-39117E0ED9F2}" dt="2020-10-29T05:55:28.495" v="7" actId="1076"/>
          <ac:spMkLst>
            <pc:docMk/>
            <pc:sldMk cId="0" sldId="258"/>
            <ac:spMk id="89" creationId="{00000000-0000-0000-0000-000000000000}"/>
          </ac:spMkLst>
        </pc:spChg>
      </pc:sldChg>
      <pc:sldChg chg="modSp">
        <pc:chgData name="Vicky Raj" userId="S::vickyrajvrt@iitkgp.ac.in::ca6924b2-9f5f-4716-90b8-ebc71836bf70" providerId="AD" clId="Web-{75F0650A-1812-494B-92E6-39117E0ED9F2}" dt="2020-10-29T05:56:33.390" v="30" actId="20577"/>
        <pc:sldMkLst>
          <pc:docMk/>
          <pc:sldMk cId="0" sldId="261"/>
        </pc:sldMkLst>
        <pc:spChg chg="mod">
          <ac:chgData name="Vicky Raj" userId="S::vickyrajvrt@iitkgp.ac.in::ca6924b2-9f5f-4716-90b8-ebc71836bf70" providerId="AD" clId="Web-{75F0650A-1812-494B-92E6-39117E0ED9F2}" dt="2020-10-29T05:56:33.390" v="30" actId="20577"/>
          <ac:spMkLst>
            <pc:docMk/>
            <pc:sldMk cId="0" sldId="261"/>
            <ac:spMk id="108" creationId="{00000000-0000-0000-0000-000000000000}"/>
          </ac:spMkLst>
        </pc:spChg>
      </pc:sldChg>
      <pc:sldChg chg="ord">
        <pc:chgData name="Vicky Raj" userId="S::vickyrajvrt@iitkgp.ac.in::ca6924b2-9f5f-4716-90b8-ebc71836bf70" providerId="AD" clId="Web-{75F0650A-1812-494B-92E6-39117E0ED9F2}" dt="2020-10-29T05:56:49.016" v="31"/>
        <pc:sldMkLst>
          <pc:docMk/>
          <pc:sldMk cId="0" sldId="266"/>
        </pc:sldMkLst>
      </pc:sldChg>
      <pc:sldChg chg="ord">
        <pc:chgData name="Vicky Raj" userId="S::vickyrajvrt@iitkgp.ac.in::ca6924b2-9f5f-4716-90b8-ebc71836bf70" providerId="AD" clId="Web-{75F0650A-1812-494B-92E6-39117E0ED9F2}" dt="2020-10-29T05:56:58.282" v="32"/>
        <pc:sldMkLst>
          <pc:docMk/>
          <pc:sldMk cId="0" sldId="267"/>
        </pc:sldMkLst>
      </pc:sldChg>
      <pc:sldChg chg="addSp modSp ord">
        <pc:chgData name="Vicky Raj" userId="S::vickyrajvrt@iitkgp.ac.in::ca6924b2-9f5f-4716-90b8-ebc71836bf70" providerId="AD" clId="Web-{75F0650A-1812-494B-92E6-39117E0ED9F2}" dt="2020-10-29T06:00:15.342" v="44" actId="14100"/>
        <pc:sldMkLst>
          <pc:docMk/>
          <pc:sldMk cId="0" sldId="268"/>
        </pc:sldMkLst>
        <pc:spChg chg="add mod">
          <ac:chgData name="Vicky Raj" userId="S::vickyrajvrt@iitkgp.ac.in::ca6924b2-9f5f-4716-90b8-ebc71836bf70" providerId="AD" clId="Web-{75F0650A-1812-494B-92E6-39117E0ED9F2}" dt="2020-10-29T06:00:15.342" v="44" actId="14100"/>
          <ac:spMkLst>
            <pc:docMk/>
            <pc:sldMk cId="0" sldId="268"/>
            <ac:spMk id="2" creationId="{6D57320A-4838-45D7-BCFC-19C9BB36E49D}"/>
          </ac:spMkLst>
        </pc:spChg>
        <pc:graphicFrameChg chg="mod modGraphic">
          <ac:chgData name="Vicky Raj" userId="S::vickyrajvrt@iitkgp.ac.in::ca6924b2-9f5f-4716-90b8-ebc71836bf70" providerId="AD" clId="Web-{75F0650A-1812-494B-92E6-39117E0ED9F2}" dt="2020-10-29T05:58:20.710" v="37" actId="1076"/>
          <ac:graphicFrameMkLst>
            <pc:docMk/>
            <pc:sldMk cId="0" sldId="268"/>
            <ac:graphicFrameMk id="150" creationId="{00000000-0000-0000-0000-000000000000}"/>
          </ac:graphicFrameMkLst>
        </pc:graphicFrameChg>
      </pc:sldChg>
      <pc:sldChg chg="ord">
        <pc:chgData name="Vicky Raj" userId="S::vickyrajvrt@iitkgp.ac.in::ca6924b2-9f5f-4716-90b8-ebc71836bf70" providerId="AD" clId="Web-{75F0650A-1812-494B-92E6-39117E0ED9F2}" dt="2020-10-29T05:57:32.035" v="35"/>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4596903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4596903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42283e5c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42283e5c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45969037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45969037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f79a1a7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f79a1a7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4596903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4596903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425fdcc4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425fdcc4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47a5227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47a5227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42283e5c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42283e5c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7a5227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47a5227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47a52271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47a52271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a42283e5c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a42283e5c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425fdcc4b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425fdcc4b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42283e5c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42283e5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42283e5c1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42283e5c1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425fdcc4b_2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425fdcc4b_2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42283e5c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42283e5c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42283e5c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42283e5c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4596903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4596903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425fdcc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425fdcc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Details of three recent IPO’s</a:t>
            </a:r>
            <a:endParaRPr/>
          </a:p>
        </p:txBody>
      </p:sp>
      <p:sp>
        <p:nvSpPr>
          <p:cNvPr id="59" name="Google Shape;59;p13"/>
          <p:cNvSpPr txBox="1">
            <a:spLocks noGrp="1"/>
          </p:cNvSpPr>
          <p:nvPr>
            <p:ph type="subTitle" idx="1"/>
          </p:nvPr>
        </p:nvSpPr>
        <p:spPr>
          <a:xfrm>
            <a:off x="485875" y="3439475"/>
            <a:ext cx="8183700" cy="861000"/>
          </a:xfrm>
          <a:prstGeom prst="rect">
            <a:avLst/>
          </a:prstGeom>
        </p:spPr>
        <p:txBody>
          <a:bodyPr spcFirstLastPara="1" wrap="square" lIns="91425" tIns="91425" rIns="91425" bIns="91425" anchor="t" anchorCtr="0">
            <a:noAutofit/>
          </a:bodyPr>
          <a:lstStyle/>
          <a:p>
            <a:pPr marL="3200400" lvl="0" indent="0" algn="l" rtl="0">
              <a:spcBef>
                <a:spcPts val="0"/>
              </a:spcBef>
              <a:spcAft>
                <a:spcPts val="0"/>
              </a:spcAft>
              <a:buNone/>
            </a:pPr>
            <a:r>
              <a:rPr lang="en"/>
              <a:t>Group-2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54"/>
        <p:cNvGrpSpPr/>
        <p:nvPr/>
      </p:nvGrpSpPr>
      <p:grpSpPr>
        <a:xfrm>
          <a:off x="0" y="0"/>
          <a:ext cx="0" cy="0"/>
          <a:chOff x="0" y="0"/>
          <a:chExt cx="0" cy="0"/>
        </a:xfrm>
      </p:grpSpPr>
      <p:sp>
        <p:nvSpPr>
          <p:cNvPr id="155" name="Google Shape;155;p26"/>
          <p:cNvSpPr txBox="1"/>
          <p:nvPr/>
        </p:nvSpPr>
        <p:spPr>
          <a:xfrm>
            <a:off x="305675" y="436550"/>
            <a:ext cx="8454600" cy="43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Ratings:</a:t>
            </a:r>
            <a:endParaRPr b="1"/>
          </a:p>
          <a:p>
            <a:pPr marL="0" lvl="0" indent="0" algn="l" rtl="0">
              <a:spcBef>
                <a:spcPts val="0"/>
              </a:spcBef>
              <a:spcAft>
                <a:spcPts val="0"/>
              </a:spcAft>
              <a:buNone/>
            </a:pPr>
            <a:endParaRPr b="1"/>
          </a:p>
          <a:p>
            <a:pPr marL="457200" lvl="0" indent="-317500" algn="l" rtl="0">
              <a:lnSpc>
                <a:spcPct val="115000"/>
              </a:lnSpc>
              <a:spcBef>
                <a:spcPts val="0"/>
              </a:spcBef>
              <a:spcAft>
                <a:spcPts val="0"/>
              </a:spcAft>
              <a:buClr>
                <a:schemeClr val="dk2"/>
              </a:buClr>
              <a:buSzPts val="1400"/>
              <a:buChar char="●"/>
            </a:pPr>
            <a:r>
              <a:rPr lang="en">
                <a:solidFill>
                  <a:schemeClr val="dk2"/>
                </a:solidFill>
              </a:rPr>
              <a:t>KR Choksey security limited rated it to subscribe for the issue</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rPr>
              <a:t>While capital market rated it 40 out of 100 and suggest to avoid this issue.</a:t>
            </a:r>
            <a:endParaRPr>
              <a:solidFill>
                <a:schemeClr val="dk2"/>
              </a:solidFill>
            </a:endParaRPr>
          </a:p>
          <a:p>
            <a:pPr marL="457200" lvl="0" indent="0" algn="l" rtl="0">
              <a:lnSpc>
                <a:spcPct val="115000"/>
              </a:lnSpc>
              <a:spcBef>
                <a:spcPts val="0"/>
              </a:spcBef>
              <a:spcAft>
                <a:spcPts val="0"/>
              </a:spcAft>
              <a:buNone/>
            </a:pPr>
            <a:endParaRPr>
              <a:solidFill>
                <a:schemeClr val="dk2"/>
              </a:solidFill>
            </a:endParaRPr>
          </a:p>
          <a:p>
            <a:pPr marL="0" lvl="0" indent="0" algn="l" rtl="0">
              <a:lnSpc>
                <a:spcPct val="115000"/>
              </a:lnSpc>
              <a:spcBef>
                <a:spcPts val="0"/>
              </a:spcBef>
              <a:spcAft>
                <a:spcPts val="0"/>
              </a:spcAft>
              <a:buNone/>
            </a:pPr>
            <a:r>
              <a:rPr lang="en" b="1">
                <a:solidFill>
                  <a:schemeClr val="dk2"/>
                </a:solidFill>
              </a:rPr>
              <a:t>Risk:</a:t>
            </a:r>
            <a:endParaRPr b="1">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With some of its funds underperforming as compared to their respective benchmarks and competing schemes, and competition in the mutual fund industry increasing, its market share has fallen from 8.2% to 5.4% from March 2014 to June 2020.</a:t>
            </a:r>
            <a:endParaRPr>
              <a:solidFill>
                <a:schemeClr val="dk2"/>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The asset management fees for Government mandates such as the ones from the EPFO, PLI and the National Skill Development Fund are generally low.</a:t>
            </a:r>
            <a:endParaRPr>
              <a:solidFill>
                <a:schemeClr val="dk2"/>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UTI AMC’s over dependent on government mandated and retirement funds fetching low margins and lack of any attractive feature in an overcrowded industry. Indirect control of government (with attendant bureaucratic and labor-related hassles, slow decision-making and reduced flexibility) in a competitive and performance-oriented industry is also a negative factor.</a:t>
            </a:r>
            <a:endParaRPr>
              <a:solidFill>
                <a:schemeClr val="dk2"/>
              </a:solidFill>
              <a:highlight>
                <a:srgbClr val="CFE2F3"/>
              </a:highlight>
            </a:endParaRPr>
          </a:p>
          <a:p>
            <a:pPr marL="457200" lvl="0" indent="0" algn="l" rtl="0">
              <a:lnSpc>
                <a:spcPct val="115000"/>
              </a:lnSpc>
              <a:spcBef>
                <a:spcPts val="1200"/>
              </a:spcBef>
              <a:spcAft>
                <a:spcPts val="1200"/>
              </a:spcAft>
              <a:buNone/>
            </a:pPr>
            <a:endParaRPr b="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196375"/>
            <a:ext cx="8520600" cy="623400"/>
          </a:xfrm>
          <a:prstGeom prst="rect">
            <a:avLst/>
          </a:prstGeom>
        </p:spPr>
        <p:txBody>
          <a:bodyPr spcFirstLastPara="1" wrap="square" lIns="91425" tIns="91425" rIns="91425" bIns="91425" anchor="t" anchorCtr="0">
            <a:noAutofit/>
          </a:bodyPr>
          <a:lstStyle/>
          <a:p>
            <a:pPr marL="0" lvl="0" indent="0" algn="l" rtl="0">
              <a:lnSpc>
                <a:spcPct val="83333"/>
              </a:lnSpc>
              <a:spcBef>
                <a:spcPts val="1500"/>
              </a:spcBef>
              <a:spcAft>
                <a:spcPts val="800"/>
              </a:spcAft>
              <a:buNone/>
            </a:pPr>
            <a:r>
              <a:rPr lang="en">
                <a:solidFill>
                  <a:schemeClr val="accent1"/>
                </a:solidFill>
                <a:highlight>
                  <a:srgbClr val="CFE2F3"/>
                </a:highlight>
                <a:latin typeface="Arial"/>
                <a:ea typeface="Arial"/>
                <a:cs typeface="Arial"/>
                <a:sym typeface="Arial"/>
              </a:rPr>
              <a:t>Equitas Small Finance Bank Ltd IPO</a:t>
            </a:r>
            <a:endParaRPr>
              <a:highlight>
                <a:srgbClr val="CFE2F3"/>
              </a:highlight>
            </a:endParaRPr>
          </a:p>
        </p:txBody>
      </p:sp>
      <p:sp>
        <p:nvSpPr>
          <p:cNvPr id="114" name="Google Shape;114;p19"/>
          <p:cNvSpPr txBox="1"/>
          <p:nvPr/>
        </p:nvSpPr>
        <p:spPr>
          <a:xfrm>
            <a:off x="379550" y="1099375"/>
            <a:ext cx="8585700" cy="3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About company:</a:t>
            </a:r>
            <a:endParaRPr/>
          </a:p>
          <a:p>
            <a:pPr marL="0" lvl="0" indent="0" algn="l" rtl="0">
              <a:spcBef>
                <a:spcPts val="0"/>
              </a:spcBef>
              <a:spcAft>
                <a:spcPts val="0"/>
              </a:spcAft>
              <a:buNone/>
            </a:pPr>
            <a:endParaRPr/>
          </a:p>
          <a:p>
            <a:pPr marL="457200" lvl="0" indent="-317500" algn="l" rtl="0">
              <a:lnSpc>
                <a:spcPct val="100000"/>
              </a:lnSpc>
              <a:spcBef>
                <a:spcPts val="0"/>
              </a:spcBef>
              <a:spcAft>
                <a:spcPts val="0"/>
              </a:spcAft>
              <a:buClr>
                <a:schemeClr val="dk2"/>
              </a:buClr>
              <a:buSzPts val="1400"/>
              <a:buChar char="●"/>
            </a:pPr>
            <a:r>
              <a:rPr lang="en">
                <a:solidFill>
                  <a:schemeClr val="dk2"/>
                </a:solidFill>
              </a:rPr>
              <a:t>Based in Tamil Nadu, largest small finance bank in india in fiscal year 2019.</a:t>
            </a:r>
            <a:endParaRPr>
              <a:solidFill>
                <a:schemeClr val="dk2"/>
              </a:solidFill>
            </a:endParaRPr>
          </a:p>
          <a:p>
            <a:pPr marL="0" lvl="0" indent="0" algn="l" rtl="0">
              <a:lnSpc>
                <a:spcPct val="100000"/>
              </a:lnSpc>
              <a:spcBef>
                <a:spcPts val="0"/>
              </a:spcBef>
              <a:spcAft>
                <a:spcPts val="0"/>
              </a:spcAft>
              <a:buNone/>
            </a:pPr>
            <a:endParaRPr>
              <a:solidFill>
                <a:schemeClr val="dk2"/>
              </a:solidFill>
            </a:endParaRPr>
          </a:p>
          <a:p>
            <a:pPr marL="457200" lvl="0" indent="-317500" algn="l" rtl="0">
              <a:lnSpc>
                <a:spcPct val="100000"/>
              </a:lnSpc>
              <a:spcBef>
                <a:spcPts val="0"/>
              </a:spcBef>
              <a:spcAft>
                <a:spcPts val="0"/>
              </a:spcAft>
              <a:buClr>
                <a:schemeClr val="dk2"/>
              </a:buClr>
              <a:buSzPts val="1400"/>
              <a:buChar char="●"/>
            </a:pPr>
            <a:r>
              <a:rPr lang="en">
                <a:solidFill>
                  <a:schemeClr val="dk2"/>
                </a:solidFill>
              </a:rPr>
              <a:t>Second largest small finance bank if we consider its assets and total deposit.</a:t>
            </a:r>
            <a:endParaRPr>
              <a:solidFill>
                <a:schemeClr val="dk2"/>
              </a:solidFill>
            </a:endParaRPr>
          </a:p>
          <a:p>
            <a:pPr marL="0" lvl="0" indent="0" algn="l" rtl="0">
              <a:lnSpc>
                <a:spcPct val="115000"/>
              </a:lnSpc>
              <a:spcBef>
                <a:spcPts val="0"/>
              </a:spcBef>
              <a:spcAft>
                <a:spcPts val="0"/>
              </a:spcAft>
              <a:buNone/>
            </a:pPr>
            <a:endParaRPr>
              <a:solidFill>
                <a:schemeClr val="dk2"/>
              </a:solidFill>
            </a:endParaRPr>
          </a:p>
          <a:p>
            <a:pPr marL="0" lvl="0" indent="0" algn="l" rtl="0">
              <a:lnSpc>
                <a:spcPct val="115000"/>
              </a:lnSpc>
              <a:spcBef>
                <a:spcPts val="0"/>
              </a:spcBef>
              <a:spcAft>
                <a:spcPts val="0"/>
              </a:spcAft>
              <a:buNone/>
            </a:pPr>
            <a:r>
              <a:rPr lang="en">
                <a:solidFill>
                  <a:schemeClr val="dk2"/>
                </a:solidFill>
              </a:rPr>
              <a:t>Strengths of the company:</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accent1"/>
                </a:solidFill>
                <a:highlight>
                  <a:srgbClr val="CFE2F3"/>
                </a:highlight>
              </a:rPr>
              <a:t>A customer-centric organization with a focus on unserved and underserved segment</a:t>
            </a:r>
            <a:endParaRPr>
              <a:solidFill>
                <a:schemeClr val="accent1"/>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accent1"/>
                </a:solidFill>
                <a:highlight>
                  <a:srgbClr val="CFE2F3"/>
                </a:highlight>
              </a:rPr>
              <a:t>A well-diversified asset portfolio as SFB</a:t>
            </a:r>
            <a:endParaRPr>
              <a:solidFill>
                <a:schemeClr val="accent1"/>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accent1"/>
                </a:solidFill>
                <a:highlight>
                  <a:srgbClr val="CFE2F3"/>
                </a:highlight>
              </a:rPr>
              <a:t>Strong retail liability portfolio</a:t>
            </a:r>
            <a:endParaRPr>
              <a:solidFill>
                <a:schemeClr val="accent1"/>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accent1"/>
                </a:solidFill>
                <a:highlight>
                  <a:srgbClr val="CFE2F3"/>
                </a:highlight>
              </a:rPr>
              <a:t>Credit assessment procedures</a:t>
            </a:r>
            <a:endParaRPr>
              <a:solidFill>
                <a:schemeClr val="accent1"/>
              </a:solidFill>
              <a:highlight>
                <a:srgbClr val="CFE2F3"/>
              </a:highlight>
            </a:endParaRPr>
          </a:p>
          <a:p>
            <a:pPr marL="0" lvl="0" indent="0" algn="l" rtl="0">
              <a:lnSpc>
                <a:spcPct val="115000"/>
              </a:lnSpc>
              <a:spcBef>
                <a:spcPts val="0"/>
              </a:spcBef>
              <a:spcAft>
                <a:spcPts val="0"/>
              </a:spcAft>
              <a:buNone/>
            </a:pPr>
            <a:endParaRPr>
              <a:solidFill>
                <a:schemeClr val="accent1"/>
              </a:solidFill>
              <a:highlight>
                <a:srgbClr val="C9DAF8"/>
              </a:highlight>
            </a:endParaRPr>
          </a:p>
          <a:p>
            <a:pPr marL="0" lvl="0" indent="0" algn="l" rtl="0">
              <a:lnSpc>
                <a:spcPct val="115000"/>
              </a:lnSpc>
              <a:spcBef>
                <a:spcPts val="0"/>
              </a:spcBef>
              <a:spcAft>
                <a:spcPts val="0"/>
              </a:spcAft>
              <a:buNone/>
            </a:pPr>
            <a:r>
              <a:rPr lang="en">
                <a:solidFill>
                  <a:schemeClr val="accent1"/>
                </a:solidFill>
              </a:rPr>
              <a:t>Objective of the issue:</a:t>
            </a:r>
            <a:endParaRPr>
              <a:solidFill>
                <a:schemeClr val="accent1"/>
              </a:solidFill>
            </a:endParaRPr>
          </a:p>
          <a:p>
            <a:pPr marL="457200" lvl="0" indent="-317500" algn="l" rtl="0">
              <a:lnSpc>
                <a:spcPct val="115000"/>
              </a:lnSpc>
              <a:spcBef>
                <a:spcPts val="0"/>
              </a:spcBef>
              <a:spcAft>
                <a:spcPts val="0"/>
              </a:spcAft>
              <a:buClr>
                <a:schemeClr val="accent1"/>
              </a:buClr>
              <a:buSzPts val="1400"/>
              <a:buChar char="●"/>
            </a:pPr>
            <a:r>
              <a:rPr lang="en">
                <a:solidFill>
                  <a:schemeClr val="accent1"/>
                </a:solidFill>
                <a:highlight>
                  <a:srgbClr val="CFE2F3"/>
                </a:highlight>
              </a:rPr>
              <a:t>The bank proposes to utilize the Net Proceeds from the fresh issue offer towards augmenting the Bank's Tier I capital base to meet the future capital requirement.</a:t>
            </a:r>
            <a:endParaRPr>
              <a:solidFill>
                <a:schemeClr val="accent1"/>
              </a:solidFill>
              <a:highlight>
                <a:srgbClr val="CFE2F3"/>
              </a:highlight>
            </a:endParaRPr>
          </a:p>
          <a:p>
            <a:pPr marL="0" lvl="0" indent="0" algn="l" rtl="0">
              <a:lnSpc>
                <a:spcPct val="115000"/>
              </a:lnSpc>
              <a:spcBef>
                <a:spcPts val="0"/>
              </a:spcBef>
              <a:spcAft>
                <a:spcPts val="0"/>
              </a:spcAft>
              <a:buNone/>
            </a:pPr>
            <a:endParaRPr>
              <a:solidFill>
                <a:schemeClr val="accent1"/>
              </a:solidFill>
              <a:highlight>
                <a:srgbClr val="C9DAF8"/>
              </a:highlight>
            </a:endParaRPr>
          </a:p>
          <a:p>
            <a:pPr marL="457200" lvl="0" indent="0" algn="l" rtl="0">
              <a:lnSpc>
                <a:spcPct val="115000"/>
              </a:lnSpc>
              <a:spcBef>
                <a:spcPts val="0"/>
              </a:spcBef>
              <a:spcAft>
                <a:spcPts val="0"/>
              </a:spcAft>
              <a:buNone/>
            </a:pPr>
            <a:endParaRPr>
              <a:solidFill>
                <a:schemeClr val="dk2"/>
              </a:solidFill>
            </a:endParaRPr>
          </a:p>
          <a:p>
            <a:pPr marL="457200" lvl="0" indent="0" algn="l" rtl="0">
              <a:lnSpc>
                <a:spcPct val="115000"/>
              </a:lnSpc>
              <a:spcBef>
                <a:spcPts val="0"/>
              </a:spcBef>
              <a:spcAft>
                <a:spcPts val="0"/>
              </a:spcAft>
              <a:buNone/>
            </a:pPr>
            <a:endParaRPr>
              <a:solidFill>
                <a:schemeClr val="dk2"/>
              </a:solidFill>
            </a:endParaRPr>
          </a:p>
          <a:p>
            <a:pPr marL="457200" lvl="0" indent="0" algn="l" rtl="0">
              <a:lnSpc>
                <a:spcPct val="115000"/>
              </a:lnSpc>
              <a:spcBef>
                <a:spcPts val="0"/>
              </a:spcBef>
              <a:spcAft>
                <a:spcPts val="0"/>
              </a:spcAft>
              <a:buNone/>
            </a:pP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196375"/>
            <a:ext cx="8520600" cy="623400"/>
          </a:xfrm>
          <a:prstGeom prst="rect">
            <a:avLst/>
          </a:prstGeom>
        </p:spPr>
        <p:txBody>
          <a:bodyPr spcFirstLastPara="1" wrap="square" lIns="91425" tIns="91425" rIns="91425" bIns="91425" anchor="t" anchorCtr="0">
            <a:noAutofit/>
          </a:bodyPr>
          <a:lstStyle/>
          <a:p>
            <a:pPr marL="0" lvl="0" indent="0" algn="l" rtl="0">
              <a:lnSpc>
                <a:spcPct val="83333"/>
              </a:lnSpc>
              <a:spcBef>
                <a:spcPts val="1500"/>
              </a:spcBef>
              <a:spcAft>
                <a:spcPts val="800"/>
              </a:spcAft>
              <a:buNone/>
            </a:pPr>
            <a:r>
              <a:rPr lang="en">
                <a:solidFill>
                  <a:schemeClr val="accent1"/>
                </a:solidFill>
                <a:highlight>
                  <a:srgbClr val="CFE2F3"/>
                </a:highlight>
                <a:latin typeface="Arial"/>
                <a:ea typeface="Arial"/>
                <a:cs typeface="Arial"/>
                <a:sym typeface="Arial"/>
              </a:rPr>
              <a:t>Equitas Small Finance Bank Ltd IPO</a:t>
            </a:r>
            <a:endParaRPr>
              <a:highlight>
                <a:srgbClr val="CFE2F3"/>
              </a:highlight>
            </a:endParaRPr>
          </a:p>
        </p:txBody>
      </p:sp>
      <p:graphicFrame>
        <p:nvGraphicFramePr>
          <p:cNvPr id="120" name="Google Shape;120;p20"/>
          <p:cNvGraphicFramePr/>
          <p:nvPr/>
        </p:nvGraphicFramePr>
        <p:xfrm>
          <a:off x="821625" y="1041950"/>
          <a:ext cx="7239000" cy="3581152"/>
        </p:xfrm>
        <a:graphic>
          <a:graphicData uri="http://schemas.openxmlformats.org/drawingml/2006/table">
            <a:tbl>
              <a:tblPr>
                <a:noFill/>
                <a:tableStyleId>{C5ED708F-2627-4921-A5E2-9401942CD899}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25825">
                <a:tc>
                  <a:txBody>
                    <a:bodyPr/>
                    <a:lstStyle/>
                    <a:p>
                      <a:pPr marL="0" lvl="0" indent="0" algn="just" rtl="0">
                        <a:spcBef>
                          <a:spcPts val="0"/>
                        </a:spcBef>
                        <a:spcAft>
                          <a:spcPts val="1500"/>
                        </a:spcAft>
                        <a:buClr>
                          <a:schemeClr val="dk2"/>
                        </a:buClr>
                        <a:buSzPts val="1100"/>
                        <a:buFont typeface="Arial"/>
                        <a:buNone/>
                      </a:pPr>
                      <a:r>
                        <a:rPr lang="en" b="1">
                          <a:solidFill>
                            <a:schemeClr val="accent1"/>
                          </a:solidFill>
                          <a:highlight>
                            <a:srgbClr val="CFE2F3"/>
                          </a:highlight>
                        </a:rPr>
                        <a:t>IPO Date</a:t>
                      </a:r>
                      <a:endParaRPr>
                        <a:highlight>
                          <a:srgbClr val="CFE2F3"/>
                        </a:highlight>
                      </a:endParaRPr>
                    </a:p>
                  </a:txBody>
                  <a:tcPr marL="91425" marR="91425" marT="91425" marB="91425"/>
                </a:tc>
                <a:tc>
                  <a:txBody>
                    <a:bodyPr/>
                    <a:lstStyle/>
                    <a:p>
                      <a:pPr marL="0" lvl="0" indent="0" algn="just" rtl="0">
                        <a:spcBef>
                          <a:spcPts val="0"/>
                        </a:spcBef>
                        <a:spcAft>
                          <a:spcPts val="1500"/>
                        </a:spcAft>
                        <a:buClr>
                          <a:schemeClr val="dk2"/>
                        </a:buClr>
                        <a:buSzPts val="1100"/>
                        <a:buFont typeface="Arial"/>
                        <a:buNone/>
                      </a:pPr>
                      <a:r>
                        <a:rPr lang="en">
                          <a:solidFill>
                            <a:schemeClr val="accent1"/>
                          </a:solidFill>
                          <a:highlight>
                            <a:srgbClr val="CFE2F3"/>
                          </a:highlight>
                        </a:rPr>
                        <a:t>Oct 20, 2020 - Oct 22, 2020</a:t>
                      </a:r>
                      <a:endParaRPr>
                        <a:highlight>
                          <a:srgbClr val="CFE2F3"/>
                        </a:high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just" rtl="0">
                        <a:lnSpc>
                          <a:spcPct val="142857"/>
                        </a:lnSpc>
                        <a:spcBef>
                          <a:spcPts val="0"/>
                        </a:spcBef>
                        <a:spcAft>
                          <a:spcPts val="0"/>
                        </a:spcAft>
                        <a:buClr>
                          <a:schemeClr val="dk2"/>
                        </a:buClr>
                        <a:buSzPts val="1100"/>
                        <a:buFont typeface="Arial"/>
                        <a:buNone/>
                      </a:pPr>
                      <a:r>
                        <a:rPr lang="en" b="1">
                          <a:solidFill>
                            <a:schemeClr val="accent1"/>
                          </a:solidFill>
                          <a:highlight>
                            <a:srgbClr val="CFE2F3"/>
                          </a:highlight>
                        </a:rPr>
                        <a:t>Issue Type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Clr>
                          <a:schemeClr val="dk2"/>
                        </a:buClr>
                        <a:buSzPts val="1100"/>
                        <a:buFont typeface="Arial"/>
                        <a:buNone/>
                      </a:pPr>
                      <a:r>
                        <a:rPr lang="en">
                          <a:solidFill>
                            <a:schemeClr val="accent1"/>
                          </a:solidFill>
                          <a:highlight>
                            <a:srgbClr val="CFE2F3"/>
                          </a:highlight>
                        </a:rPr>
                        <a:t>Book Built Issue IPO</a:t>
                      </a:r>
                      <a:endParaRPr>
                        <a:solidFill>
                          <a:schemeClr val="accent1"/>
                        </a:solidFill>
                        <a:highlight>
                          <a:srgbClr val="CFE2F3"/>
                        </a:highlight>
                      </a:endParaRPr>
                    </a:p>
                    <a:p>
                      <a:pPr marL="0" lvl="0" indent="0" algn="l" rtl="0">
                        <a:spcBef>
                          <a:spcPts val="0"/>
                        </a:spcBef>
                        <a:spcAft>
                          <a:spcPts val="0"/>
                        </a:spcAft>
                        <a:buNone/>
                      </a:pPr>
                      <a:endParaRPr>
                        <a:highlight>
                          <a:srgbClr val="CFE2F3"/>
                        </a:highligh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just" rtl="0">
                        <a:lnSpc>
                          <a:spcPct val="142857"/>
                        </a:lnSpc>
                        <a:spcBef>
                          <a:spcPts val="0"/>
                        </a:spcBef>
                        <a:spcAft>
                          <a:spcPts val="0"/>
                        </a:spcAft>
                        <a:buClr>
                          <a:schemeClr val="dk2"/>
                        </a:buClr>
                        <a:buSzPts val="1100"/>
                        <a:buFont typeface="Arial"/>
                        <a:buNone/>
                      </a:pPr>
                      <a:r>
                        <a:rPr lang="en" b="1">
                          <a:solidFill>
                            <a:schemeClr val="accent1"/>
                          </a:solidFill>
                          <a:highlight>
                            <a:srgbClr val="CFE2F3"/>
                          </a:highlight>
                        </a:rPr>
                        <a:t>Issue Size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Clr>
                          <a:schemeClr val="dk2"/>
                        </a:buClr>
                        <a:buSzPts val="1100"/>
                        <a:buFont typeface="Arial"/>
                        <a:buNone/>
                      </a:pPr>
                      <a:r>
                        <a:rPr lang="en">
                          <a:solidFill>
                            <a:schemeClr val="accent1"/>
                          </a:solidFill>
                          <a:highlight>
                            <a:srgbClr val="CFE2F3"/>
                          </a:highlight>
                        </a:rPr>
                        <a:t>Equity Shares of ₹10</a:t>
                      </a:r>
                      <a:endParaRPr>
                        <a:solidFill>
                          <a:schemeClr val="accent1"/>
                        </a:solidFill>
                        <a:highlight>
                          <a:srgbClr val="CFE2F3"/>
                        </a:highlight>
                      </a:endParaRPr>
                    </a:p>
                    <a:p>
                      <a:pPr marL="0" lvl="0" indent="0" algn="just" rtl="0">
                        <a:lnSpc>
                          <a:spcPct val="142857"/>
                        </a:lnSpc>
                        <a:spcBef>
                          <a:spcPts val="0"/>
                        </a:spcBef>
                        <a:spcAft>
                          <a:spcPts val="0"/>
                        </a:spcAft>
                        <a:buClr>
                          <a:schemeClr val="dk2"/>
                        </a:buClr>
                        <a:buSzPts val="1100"/>
                        <a:buFont typeface="Arial"/>
                        <a:buNone/>
                      </a:pPr>
                      <a:r>
                        <a:rPr lang="en">
                          <a:solidFill>
                            <a:schemeClr val="accent1"/>
                          </a:solidFill>
                          <a:highlight>
                            <a:srgbClr val="CFE2F3"/>
                          </a:highlight>
                        </a:rPr>
                        <a:t>(aggregating up to ₹517.60 Cr)</a:t>
                      </a:r>
                      <a:endParaRPr>
                        <a:highlight>
                          <a:srgbClr val="CFE2F3"/>
                        </a:highligh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just" rtl="0">
                        <a:lnSpc>
                          <a:spcPct val="142857"/>
                        </a:lnSpc>
                        <a:spcBef>
                          <a:spcPts val="0"/>
                        </a:spcBef>
                        <a:spcAft>
                          <a:spcPts val="0"/>
                        </a:spcAft>
                        <a:buClr>
                          <a:schemeClr val="dk2"/>
                        </a:buClr>
                        <a:buSzPts val="1100"/>
                        <a:buFont typeface="Arial"/>
                        <a:buNone/>
                      </a:pPr>
                      <a:r>
                        <a:rPr lang="en" b="1">
                          <a:solidFill>
                            <a:schemeClr val="accent1"/>
                          </a:solidFill>
                          <a:highlight>
                            <a:srgbClr val="CFE2F3"/>
                          </a:highlight>
                        </a:rPr>
                        <a:t>Face Value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Clr>
                          <a:schemeClr val="dk2"/>
                        </a:buClr>
                        <a:buSzPts val="1100"/>
                        <a:buFont typeface="Arial"/>
                        <a:buNone/>
                      </a:pPr>
                      <a:r>
                        <a:rPr lang="en">
                          <a:solidFill>
                            <a:schemeClr val="accent1"/>
                          </a:solidFill>
                          <a:highlight>
                            <a:srgbClr val="CFE2F3"/>
                          </a:highlight>
                        </a:rPr>
                        <a:t>₹10 per equity share</a:t>
                      </a:r>
                      <a:endParaRPr>
                        <a:highlight>
                          <a:srgbClr val="CFE2F3"/>
                        </a:highlight>
                      </a:endParaRPr>
                    </a:p>
                  </a:txBody>
                  <a:tcPr marL="91425" marR="91425" marT="91425" marB="91425"/>
                </a:tc>
                <a:extLst>
                  <a:ext uri="{0D108BD9-81ED-4DB2-BD59-A6C34878D82A}">
                    <a16:rowId xmlns:a16="http://schemas.microsoft.com/office/drawing/2014/main" val="10003"/>
                  </a:ext>
                </a:extLst>
              </a:tr>
              <a:tr h="375100">
                <a:tc>
                  <a:txBody>
                    <a:bodyPr/>
                    <a:lstStyle/>
                    <a:p>
                      <a:pPr marL="0" lvl="0" indent="0" algn="just" rtl="0">
                        <a:lnSpc>
                          <a:spcPct val="142857"/>
                        </a:lnSpc>
                        <a:spcBef>
                          <a:spcPts val="0"/>
                        </a:spcBef>
                        <a:spcAft>
                          <a:spcPts val="0"/>
                        </a:spcAft>
                        <a:buClr>
                          <a:schemeClr val="dk2"/>
                        </a:buClr>
                        <a:buSzPts val="1100"/>
                        <a:buFont typeface="Arial"/>
                        <a:buNone/>
                      </a:pPr>
                      <a:r>
                        <a:rPr lang="en" b="1">
                          <a:solidFill>
                            <a:schemeClr val="accent1"/>
                          </a:solidFill>
                          <a:highlight>
                            <a:srgbClr val="CFE2F3"/>
                          </a:highlight>
                        </a:rPr>
                        <a:t>IPO Price</a:t>
                      </a:r>
                      <a:endParaRPr b="1">
                        <a:highlight>
                          <a:srgbClr val="CFE2F3"/>
                        </a:highlight>
                      </a:endParaRPr>
                    </a:p>
                  </a:txBody>
                  <a:tcPr marL="91425" marR="91425" marT="91425" marB="91425"/>
                </a:tc>
                <a:tc>
                  <a:txBody>
                    <a:bodyPr/>
                    <a:lstStyle/>
                    <a:p>
                      <a:pPr marL="0" lvl="0" indent="0" algn="just" rtl="0">
                        <a:lnSpc>
                          <a:spcPct val="142857"/>
                        </a:lnSpc>
                        <a:spcBef>
                          <a:spcPts val="0"/>
                        </a:spcBef>
                        <a:spcAft>
                          <a:spcPts val="0"/>
                        </a:spcAft>
                        <a:buClr>
                          <a:schemeClr val="dk2"/>
                        </a:buClr>
                        <a:buSzPts val="1100"/>
                        <a:buFont typeface="Arial"/>
                        <a:buNone/>
                      </a:pPr>
                      <a:r>
                        <a:rPr lang="en">
                          <a:solidFill>
                            <a:schemeClr val="accent1"/>
                          </a:solidFill>
                          <a:highlight>
                            <a:srgbClr val="CFE2F3"/>
                          </a:highlight>
                        </a:rPr>
                        <a:t>₹32 to ₹33 per equity share</a:t>
                      </a:r>
                      <a:endParaRPr>
                        <a:highlight>
                          <a:srgbClr val="CFE2F3"/>
                        </a:highlight>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highlight>
                            <a:srgbClr val="CFE2F3"/>
                          </a:highlight>
                        </a:rPr>
                        <a:t>Minimum order quantity</a:t>
                      </a:r>
                      <a:endParaRPr b="1">
                        <a:highlight>
                          <a:srgbClr val="CFE2F3"/>
                        </a:highlight>
                      </a:endParaRPr>
                    </a:p>
                  </a:txBody>
                  <a:tcPr marL="91425" marR="91425" marT="91425" marB="91425"/>
                </a:tc>
                <a:tc>
                  <a:txBody>
                    <a:bodyPr/>
                    <a:lstStyle/>
                    <a:p>
                      <a:pPr marL="0" lvl="0" indent="0" algn="l" rtl="0">
                        <a:spcBef>
                          <a:spcPts val="0"/>
                        </a:spcBef>
                        <a:spcAft>
                          <a:spcPts val="0"/>
                        </a:spcAft>
                        <a:buNone/>
                      </a:pPr>
                      <a:r>
                        <a:rPr lang="en">
                          <a:highlight>
                            <a:srgbClr val="CFE2F3"/>
                          </a:highlight>
                        </a:rPr>
                        <a:t>450</a:t>
                      </a:r>
                      <a:endParaRPr>
                        <a:highlight>
                          <a:srgbClr val="CFE2F3"/>
                        </a:highlight>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highlight>
                            <a:srgbClr val="CFE2F3"/>
                          </a:highlight>
                        </a:rPr>
                        <a:t>Listing at</a:t>
                      </a:r>
                      <a:endParaRPr b="1">
                        <a:highlight>
                          <a:srgbClr val="CFE2F3"/>
                        </a:highlight>
                      </a:endParaRPr>
                    </a:p>
                  </a:txBody>
                  <a:tcPr marL="91425" marR="91425" marT="91425" marB="91425"/>
                </a:tc>
                <a:tc>
                  <a:txBody>
                    <a:bodyPr/>
                    <a:lstStyle/>
                    <a:p>
                      <a:pPr marL="0" lvl="0" indent="0" algn="l" rtl="0">
                        <a:spcBef>
                          <a:spcPts val="0"/>
                        </a:spcBef>
                        <a:spcAft>
                          <a:spcPts val="0"/>
                        </a:spcAft>
                        <a:buNone/>
                      </a:pPr>
                      <a:r>
                        <a:rPr lang="en">
                          <a:highlight>
                            <a:srgbClr val="CFE2F3"/>
                          </a:highlight>
                        </a:rPr>
                        <a:t>BSE, NSE</a:t>
                      </a:r>
                      <a:endParaRPr>
                        <a:highlight>
                          <a:srgbClr val="CFE2F3"/>
                        </a:highlight>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24"/>
        <p:cNvGrpSpPr/>
        <p:nvPr/>
      </p:nvGrpSpPr>
      <p:grpSpPr>
        <a:xfrm>
          <a:off x="0" y="0"/>
          <a:ext cx="0" cy="0"/>
          <a:chOff x="0" y="0"/>
          <a:chExt cx="0" cy="0"/>
        </a:xfrm>
      </p:grpSpPr>
      <p:graphicFrame>
        <p:nvGraphicFramePr>
          <p:cNvPr id="125" name="Google Shape;125;p21"/>
          <p:cNvGraphicFramePr/>
          <p:nvPr/>
        </p:nvGraphicFramePr>
        <p:xfrm>
          <a:off x="111550" y="103900"/>
          <a:ext cx="3444925" cy="2773470"/>
        </p:xfrm>
        <a:graphic>
          <a:graphicData uri="http://schemas.openxmlformats.org/drawingml/2006/table">
            <a:tbl>
              <a:tblPr>
                <a:noFill/>
                <a:tableStyleId>{C5ED708F-2627-4921-A5E2-9401942CD899}</a:tableStyleId>
              </a:tblPr>
              <a:tblGrid>
                <a:gridCol w="1732250">
                  <a:extLst>
                    <a:ext uri="{9D8B030D-6E8A-4147-A177-3AD203B41FA5}">
                      <a16:colId xmlns:a16="http://schemas.microsoft.com/office/drawing/2014/main" val="20000"/>
                    </a:ext>
                  </a:extLst>
                </a:gridCol>
                <a:gridCol w="1712675">
                  <a:extLst>
                    <a:ext uri="{9D8B030D-6E8A-4147-A177-3AD203B41FA5}">
                      <a16:colId xmlns:a16="http://schemas.microsoft.com/office/drawing/2014/main" val="20001"/>
                    </a:ext>
                  </a:extLst>
                </a:gridCol>
              </a:tblGrid>
              <a:tr h="345375">
                <a:tc>
                  <a:txBody>
                    <a:bodyPr/>
                    <a:lstStyle/>
                    <a:p>
                      <a:pPr marL="0" lvl="0" indent="0" algn="l" rtl="0">
                        <a:spcBef>
                          <a:spcPts val="0"/>
                        </a:spcBef>
                        <a:spcAft>
                          <a:spcPts val="0"/>
                        </a:spcAft>
                        <a:buNone/>
                      </a:pPr>
                      <a:r>
                        <a:rPr lang="en" b="1"/>
                        <a:t>Category</a:t>
                      </a:r>
                      <a:endParaRPr b="1"/>
                    </a:p>
                  </a:txBody>
                  <a:tcPr marL="91425" marR="91425" marT="91425" marB="91425"/>
                </a:tc>
                <a:tc>
                  <a:txBody>
                    <a:bodyPr/>
                    <a:lstStyle/>
                    <a:p>
                      <a:pPr marL="0" lvl="0" indent="0" algn="l" rtl="0">
                        <a:spcBef>
                          <a:spcPts val="0"/>
                        </a:spcBef>
                        <a:spcAft>
                          <a:spcPts val="0"/>
                        </a:spcAft>
                        <a:buNone/>
                      </a:pPr>
                      <a:r>
                        <a:rPr lang="en" b="1"/>
                        <a:t>Shares Offered</a:t>
                      </a:r>
                      <a:endParaRPr b="1"/>
                    </a:p>
                  </a:txBody>
                  <a:tcPr marL="91425" marR="91425" marT="91425" marB="91425"/>
                </a:tc>
                <a:extLst>
                  <a:ext uri="{0D108BD9-81ED-4DB2-BD59-A6C34878D82A}">
                    <a16:rowId xmlns:a16="http://schemas.microsoft.com/office/drawing/2014/main" val="10000"/>
                  </a:ext>
                </a:extLst>
              </a:tr>
              <a:tr h="345375">
                <a:tc>
                  <a:txBody>
                    <a:bodyPr/>
                    <a:lstStyle/>
                    <a:p>
                      <a:pPr marL="0" lvl="0" indent="0" algn="l" rtl="0">
                        <a:spcBef>
                          <a:spcPts val="0"/>
                        </a:spcBef>
                        <a:spcAft>
                          <a:spcPts val="0"/>
                        </a:spcAft>
                        <a:buNone/>
                      </a:pPr>
                      <a:r>
                        <a:rPr lang="en"/>
                        <a:t>QIB(24%)</a:t>
                      </a:r>
                      <a:endParaRPr/>
                    </a:p>
                  </a:txBody>
                  <a:tcPr marL="91425" marR="91425" marT="91425" marB="91425"/>
                </a:tc>
                <a:tc>
                  <a:txBody>
                    <a:bodyPr/>
                    <a:lstStyle/>
                    <a:p>
                      <a:pPr marL="0" lvl="0" indent="0" algn="l" rtl="0">
                        <a:spcBef>
                          <a:spcPts val="0"/>
                        </a:spcBef>
                        <a:spcAft>
                          <a:spcPts val="0"/>
                        </a:spcAft>
                        <a:buNone/>
                      </a:pPr>
                      <a:r>
                        <a:rPr lang="en"/>
                        <a:t>27,975,001</a:t>
                      </a:r>
                      <a:endParaRPr/>
                    </a:p>
                  </a:txBody>
                  <a:tcPr marL="91425" marR="91425" marT="91425" marB="91425"/>
                </a:tc>
                <a:extLst>
                  <a:ext uri="{0D108BD9-81ED-4DB2-BD59-A6C34878D82A}">
                    <a16:rowId xmlns:a16="http://schemas.microsoft.com/office/drawing/2014/main" val="10001"/>
                  </a:ext>
                </a:extLst>
              </a:tr>
              <a:tr h="345375">
                <a:tc>
                  <a:txBody>
                    <a:bodyPr/>
                    <a:lstStyle/>
                    <a:p>
                      <a:pPr marL="0" lvl="0" indent="0" algn="l" rtl="0">
                        <a:spcBef>
                          <a:spcPts val="0"/>
                        </a:spcBef>
                        <a:spcAft>
                          <a:spcPts val="0"/>
                        </a:spcAft>
                        <a:buNone/>
                      </a:pPr>
                      <a:r>
                        <a:rPr lang="en"/>
                        <a:t>Retail(43%)</a:t>
                      </a:r>
                      <a:endParaRPr/>
                    </a:p>
                  </a:txBody>
                  <a:tcPr marL="91425" marR="91425" marT="91425" marB="91425"/>
                </a:tc>
                <a:tc>
                  <a:txBody>
                    <a:bodyPr/>
                    <a:lstStyle/>
                    <a:p>
                      <a:pPr marL="0" lvl="0" indent="0" algn="l" rtl="0">
                        <a:spcBef>
                          <a:spcPts val="0"/>
                        </a:spcBef>
                        <a:spcAft>
                          <a:spcPts val="0"/>
                        </a:spcAft>
                        <a:buNone/>
                      </a:pPr>
                      <a:r>
                        <a:rPr lang="en"/>
                        <a:t>50,137,500</a:t>
                      </a:r>
                      <a:endParaRPr/>
                    </a:p>
                  </a:txBody>
                  <a:tcPr marL="91425" marR="91425" marT="91425" marB="91425"/>
                </a:tc>
                <a:extLst>
                  <a:ext uri="{0D108BD9-81ED-4DB2-BD59-A6C34878D82A}">
                    <a16:rowId xmlns:a16="http://schemas.microsoft.com/office/drawing/2014/main" val="10002"/>
                  </a:ext>
                </a:extLst>
              </a:tr>
              <a:tr h="345375">
                <a:tc>
                  <a:txBody>
                    <a:bodyPr/>
                    <a:lstStyle/>
                    <a:p>
                      <a:pPr marL="0" lvl="0" indent="0" algn="l" rtl="0">
                        <a:spcBef>
                          <a:spcPts val="0"/>
                        </a:spcBef>
                        <a:spcAft>
                          <a:spcPts val="0"/>
                        </a:spcAft>
                        <a:buNone/>
                      </a:pPr>
                      <a:r>
                        <a:rPr lang="en"/>
                        <a:t>NII(18%)</a:t>
                      </a:r>
                      <a:endParaRPr/>
                    </a:p>
                  </a:txBody>
                  <a:tcPr marL="91425" marR="91425" marT="91425" marB="91425"/>
                </a:tc>
                <a:tc>
                  <a:txBody>
                    <a:bodyPr/>
                    <a:lstStyle/>
                    <a:p>
                      <a:pPr marL="0" lvl="0" indent="0" algn="l" rtl="0">
                        <a:spcBef>
                          <a:spcPts val="0"/>
                        </a:spcBef>
                        <a:spcAft>
                          <a:spcPts val="0"/>
                        </a:spcAft>
                        <a:buNone/>
                      </a:pPr>
                      <a:r>
                        <a:rPr lang="en"/>
                        <a:t>21,487,500</a:t>
                      </a:r>
                      <a:endParaRPr/>
                    </a:p>
                  </a:txBody>
                  <a:tcPr marL="91425" marR="91425" marT="91425" marB="91425"/>
                </a:tc>
                <a:extLst>
                  <a:ext uri="{0D108BD9-81ED-4DB2-BD59-A6C34878D82A}">
                    <a16:rowId xmlns:a16="http://schemas.microsoft.com/office/drawing/2014/main" val="10003"/>
                  </a:ext>
                </a:extLst>
              </a:tr>
              <a:tr h="345375">
                <a:tc>
                  <a:txBody>
                    <a:bodyPr/>
                    <a:lstStyle/>
                    <a:p>
                      <a:pPr marL="0" lvl="0" indent="0" algn="l" rtl="0">
                        <a:spcBef>
                          <a:spcPts val="0"/>
                        </a:spcBef>
                        <a:spcAft>
                          <a:spcPts val="0"/>
                        </a:spcAft>
                        <a:buNone/>
                      </a:pPr>
                      <a:r>
                        <a:rPr lang="en"/>
                        <a:t>Employee(0.27%)</a:t>
                      </a:r>
                      <a:endParaRPr/>
                    </a:p>
                  </a:txBody>
                  <a:tcPr marL="91425" marR="91425" marT="91425" marB="91425"/>
                </a:tc>
                <a:tc>
                  <a:txBody>
                    <a:bodyPr/>
                    <a:lstStyle/>
                    <a:p>
                      <a:pPr marL="0" lvl="0" indent="0" algn="l" rtl="0">
                        <a:spcBef>
                          <a:spcPts val="0"/>
                        </a:spcBef>
                        <a:spcAft>
                          <a:spcPts val="0"/>
                        </a:spcAft>
                        <a:buNone/>
                      </a:pPr>
                      <a:r>
                        <a:rPr lang="en"/>
                        <a:t>312,500</a:t>
                      </a:r>
                      <a:endParaRPr/>
                    </a:p>
                  </a:txBody>
                  <a:tcPr marL="91425" marR="91425" marT="91425" marB="91425"/>
                </a:tc>
                <a:extLst>
                  <a:ext uri="{0D108BD9-81ED-4DB2-BD59-A6C34878D82A}">
                    <a16:rowId xmlns:a16="http://schemas.microsoft.com/office/drawing/2014/main" val="10004"/>
                  </a:ext>
                </a:extLst>
              </a:tr>
              <a:tr h="345375">
                <a:tc>
                  <a:txBody>
                    <a:bodyPr/>
                    <a:lstStyle/>
                    <a:p>
                      <a:pPr marL="0" lvl="0" indent="0" algn="l" rtl="0">
                        <a:spcBef>
                          <a:spcPts val="0"/>
                        </a:spcBef>
                        <a:spcAft>
                          <a:spcPts val="0"/>
                        </a:spcAft>
                        <a:buNone/>
                      </a:pPr>
                      <a:r>
                        <a:rPr lang="en"/>
                        <a:t>Others(14.73%)</a:t>
                      </a:r>
                      <a:endParaRPr/>
                    </a:p>
                  </a:txBody>
                  <a:tcPr marL="91425" marR="91425" marT="91425" marB="91425"/>
                </a:tc>
                <a:tc>
                  <a:txBody>
                    <a:bodyPr/>
                    <a:lstStyle/>
                    <a:p>
                      <a:pPr marL="0" lvl="0" indent="0" algn="l" rtl="0">
                        <a:spcBef>
                          <a:spcPts val="0"/>
                        </a:spcBef>
                        <a:spcAft>
                          <a:spcPts val="0"/>
                        </a:spcAft>
                        <a:buNone/>
                      </a:pPr>
                      <a:r>
                        <a:rPr lang="en"/>
                        <a:t>15,937,500</a:t>
                      </a:r>
                      <a:endParaRPr/>
                    </a:p>
                  </a:txBody>
                  <a:tcPr marL="91425" marR="91425" marT="91425" marB="91425"/>
                </a:tc>
                <a:extLst>
                  <a:ext uri="{0D108BD9-81ED-4DB2-BD59-A6C34878D82A}">
                    <a16:rowId xmlns:a16="http://schemas.microsoft.com/office/drawing/2014/main" val="10005"/>
                  </a:ext>
                </a:extLst>
              </a:tr>
              <a:tr h="345375">
                <a:tc>
                  <a:txBody>
                    <a:bodyPr/>
                    <a:lstStyle/>
                    <a:p>
                      <a:pPr marL="0" lvl="0" indent="0" algn="l" rtl="0">
                        <a:spcBef>
                          <a:spcPts val="0"/>
                        </a:spcBef>
                        <a:spcAft>
                          <a:spcPts val="0"/>
                        </a:spcAft>
                        <a:buNone/>
                      </a:pPr>
                      <a:r>
                        <a:rPr lang="en" b="1"/>
                        <a:t>Total</a:t>
                      </a:r>
                      <a:endParaRPr b="1"/>
                    </a:p>
                  </a:txBody>
                  <a:tcPr marL="91425" marR="91425" marT="91425" marB="91425"/>
                </a:tc>
                <a:tc>
                  <a:txBody>
                    <a:bodyPr/>
                    <a:lstStyle/>
                    <a:p>
                      <a:pPr marL="0" lvl="0" indent="0" algn="l" rtl="0">
                        <a:spcBef>
                          <a:spcPts val="0"/>
                        </a:spcBef>
                        <a:spcAft>
                          <a:spcPts val="0"/>
                        </a:spcAft>
                        <a:buNone/>
                      </a:pPr>
                      <a:r>
                        <a:rPr lang="en"/>
                        <a:t>115,850,001</a:t>
                      </a:r>
                      <a:endParaRPr/>
                    </a:p>
                  </a:txBody>
                  <a:tcPr marL="91425" marR="91425" marT="91425" marB="91425"/>
                </a:tc>
                <a:extLst>
                  <a:ext uri="{0D108BD9-81ED-4DB2-BD59-A6C34878D82A}">
                    <a16:rowId xmlns:a16="http://schemas.microsoft.com/office/drawing/2014/main" val="10006"/>
                  </a:ext>
                </a:extLst>
              </a:tr>
            </a:tbl>
          </a:graphicData>
        </a:graphic>
      </p:graphicFrame>
      <p:graphicFrame>
        <p:nvGraphicFramePr>
          <p:cNvPr id="126" name="Google Shape;126;p21"/>
          <p:cNvGraphicFramePr/>
          <p:nvPr/>
        </p:nvGraphicFramePr>
        <p:xfrm>
          <a:off x="4006675" y="2282825"/>
          <a:ext cx="4458650" cy="2773470"/>
        </p:xfrm>
        <a:graphic>
          <a:graphicData uri="http://schemas.openxmlformats.org/drawingml/2006/table">
            <a:tbl>
              <a:tblPr>
                <a:noFill/>
                <a:tableStyleId>{C5ED708F-2627-4921-A5E2-9401942CD899}</a:tableStyleId>
              </a:tblPr>
              <a:tblGrid>
                <a:gridCol w="2229325">
                  <a:extLst>
                    <a:ext uri="{9D8B030D-6E8A-4147-A177-3AD203B41FA5}">
                      <a16:colId xmlns:a16="http://schemas.microsoft.com/office/drawing/2014/main" val="20000"/>
                    </a:ext>
                  </a:extLst>
                </a:gridCol>
                <a:gridCol w="22293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Category</a:t>
                      </a:r>
                      <a:endParaRPr b="1"/>
                    </a:p>
                  </a:txBody>
                  <a:tcPr marL="91425" marR="91425" marT="91425" marB="91425"/>
                </a:tc>
                <a:tc>
                  <a:txBody>
                    <a:bodyPr/>
                    <a:lstStyle/>
                    <a:p>
                      <a:pPr marL="0" lvl="0" indent="0" algn="l" rtl="0">
                        <a:spcBef>
                          <a:spcPts val="0"/>
                        </a:spcBef>
                        <a:spcAft>
                          <a:spcPts val="0"/>
                        </a:spcAft>
                        <a:buNone/>
                      </a:pPr>
                      <a:r>
                        <a:rPr lang="en" b="1"/>
                        <a:t>Subscription Status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QIB</a:t>
                      </a:r>
                      <a:endParaRPr/>
                    </a:p>
                  </a:txBody>
                  <a:tcPr marL="91425" marR="91425" marT="91425" marB="91425"/>
                </a:tc>
                <a:tc>
                  <a:txBody>
                    <a:bodyPr/>
                    <a:lstStyle/>
                    <a:p>
                      <a:pPr marL="0" lvl="0" indent="0" algn="l" rtl="0">
                        <a:spcBef>
                          <a:spcPts val="0"/>
                        </a:spcBef>
                        <a:spcAft>
                          <a:spcPts val="0"/>
                        </a:spcAft>
                        <a:buNone/>
                      </a:pPr>
                      <a:r>
                        <a:rPr lang="en"/>
                        <a:t>0.05 times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Retail</a:t>
                      </a:r>
                      <a:endParaRPr/>
                    </a:p>
                  </a:txBody>
                  <a:tcPr marL="91425" marR="91425" marT="91425" marB="91425"/>
                </a:tc>
                <a:tc>
                  <a:txBody>
                    <a:bodyPr/>
                    <a:lstStyle/>
                    <a:p>
                      <a:pPr marL="0" lvl="0" indent="0" algn="l" rtl="0">
                        <a:spcBef>
                          <a:spcPts val="0"/>
                        </a:spcBef>
                        <a:spcAft>
                          <a:spcPts val="0"/>
                        </a:spcAft>
                        <a:buNone/>
                      </a:pPr>
                      <a:r>
                        <a:rPr lang="en"/>
                        <a:t>1.42  times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NII</a:t>
                      </a:r>
                      <a:endParaRPr/>
                    </a:p>
                  </a:txBody>
                  <a:tcPr marL="91425" marR="91425" marT="91425" marB="91425"/>
                </a:tc>
                <a:tc>
                  <a:txBody>
                    <a:bodyPr/>
                    <a:lstStyle/>
                    <a:p>
                      <a:pPr marL="0" lvl="0" indent="0" algn="l" rtl="0">
                        <a:spcBef>
                          <a:spcPts val="0"/>
                        </a:spcBef>
                        <a:spcAft>
                          <a:spcPts val="0"/>
                        </a:spcAft>
                        <a:buNone/>
                      </a:pPr>
                      <a:r>
                        <a:rPr lang="en"/>
                        <a:t>0.05 times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Employee</a:t>
                      </a:r>
                      <a:endParaRPr/>
                    </a:p>
                  </a:txBody>
                  <a:tcPr marL="91425" marR="91425" marT="91425" marB="91425"/>
                </a:tc>
                <a:tc>
                  <a:txBody>
                    <a:bodyPr/>
                    <a:lstStyle/>
                    <a:p>
                      <a:pPr marL="0" lvl="0" indent="0" algn="l" rtl="0">
                        <a:spcBef>
                          <a:spcPts val="0"/>
                        </a:spcBef>
                        <a:spcAft>
                          <a:spcPts val="0"/>
                        </a:spcAft>
                        <a:buNone/>
                      </a:pPr>
                      <a:r>
                        <a:rPr lang="en"/>
                        <a:t>0.97 times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Others</a:t>
                      </a:r>
                      <a:endParaRPr/>
                    </a:p>
                  </a:txBody>
                  <a:tcPr marL="91425" marR="91425" marT="91425" marB="91425"/>
                </a:tc>
                <a:tc>
                  <a:txBody>
                    <a:bodyPr/>
                    <a:lstStyle/>
                    <a:p>
                      <a:pPr marL="0" lvl="0" indent="0" algn="l" rtl="0">
                        <a:spcBef>
                          <a:spcPts val="0"/>
                        </a:spcBef>
                        <a:spcAft>
                          <a:spcPts val="0"/>
                        </a:spcAft>
                        <a:buNone/>
                      </a:pPr>
                      <a:r>
                        <a:rPr lang="en"/>
                        <a:t>0.24 times</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t>Total</a:t>
                      </a:r>
                      <a:endParaRPr b="1"/>
                    </a:p>
                  </a:txBody>
                  <a:tcPr marL="91425" marR="91425" marT="91425" marB="91425"/>
                </a:tc>
                <a:tc>
                  <a:txBody>
                    <a:bodyPr/>
                    <a:lstStyle/>
                    <a:p>
                      <a:pPr marL="0" lvl="0" indent="0" algn="l" rtl="0">
                        <a:spcBef>
                          <a:spcPts val="0"/>
                        </a:spcBef>
                        <a:spcAft>
                          <a:spcPts val="0"/>
                        </a:spcAft>
                        <a:buNone/>
                      </a:pPr>
                      <a:r>
                        <a:rPr lang="en"/>
                        <a:t>0.67 times</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305675" y="436550"/>
            <a:ext cx="8454600" cy="43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Ratings:</a:t>
            </a:r>
            <a:endParaRPr b="1"/>
          </a:p>
          <a:p>
            <a:pPr marL="0" lvl="0" indent="0" algn="l" rtl="0">
              <a:spcBef>
                <a:spcPts val="0"/>
              </a:spcBef>
              <a:spcAft>
                <a:spcPts val="0"/>
              </a:spcAft>
              <a:buNone/>
            </a:pPr>
            <a:endParaRPr b="1"/>
          </a:p>
          <a:p>
            <a:pPr marL="457200" lvl="0" indent="-317500" algn="l" rtl="0">
              <a:lnSpc>
                <a:spcPct val="115000"/>
              </a:lnSpc>
              <a:spcBef>
                <a:spcPts val="0"/>
              </a:spcBef>
              <a:spcAft>
                <a:spcPts val="0"/>
              </a:spcAft>
              <a:buClr>
                <a:schemeClr val="dk2"/>
              </a:buClr>
              <a:buSzPts val="1400"/>
              <a:buChar char="●"/>
            </a:pPr>
            <a:r>
              <a:rPr lang="en">
                <a:solidFill>
                  <a:schemeClr val="dk2"/>
                </a:solidFill>
              </a:rPr>
              <a:t>Capital market rated this share 42 out of 100</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rPr>
              <a:t>Suggests to avoid this IPO</a:t>
            </a:r>
            <a:endParaRPr>
              <a:solidFill>
                <a:schemeClr val="dk2"/>
              </a:solidFill>
            </a:endParaRPr>
          </a:p>
          <a:p>
            <a:pPr marL="457200" lvl="0" indent="0" algn="l" rtl="0">
              <a:lnSpc>
                <a:spcPct val="115000"/>
              </a:lnSpc>
              <a:spcBef>
                <a:spcPts val="0"/>
              </a:spcBef>
              <a:spcAft>
                <a:spcPts val="0"/>
              </a:spcAft>
              <a:buNone/>
            </a:pPr>
            <a:endParaRPr>
              <a:solidFill>
                <a:schemeClr val="dk2"/>
              </a:solidFill>
            </a:endParaRPr>
          </a:p>
          <a:p>
            <a:pPr marL="0" lvl="0" indent="0" algn="l" rtl="0">
              <a:lnSpc>
                <a:spcPct val="115000"/>
              </a:lnSpc>
              <a:spcBef>
                <a:spcPts val="0"/>
              </a:spcBef>
              <a:spcAft>
                <a:spcPts val="0"/>
              </a:spcAft>
              <a:buNone/>
            </a:pPr>
            <a:r>
              <a:rPr lang="en" b="1">
                <a:solidFill>
                  <a:schemeClr val="dk2"/>
                </a:solidFill>
              </a:rPr>
              <a:t>Risk:</a:t>
            </a:r>
            <a:endParaRPr b="1">
              <a:solidFill>
                <a:schemeClr val="dk2"/>
              </a:solidFill>
            </a:endParaRPr>
          </a:p>
          <a:p>
            <a:pPr marL="457200" lvl="0" indent="-317500" algn="l" rtl="0">
              <a:lnSpc>
                <a:spcPct val="115000"/>
              </a:lnSpc>
              <a:spcBef>
                <a:spcPts val="1200"/>
              </a:spcBef>
              <a:spcAft>
                <a:spcPts val="0"/>
              </a:spcAft>
              <a:buClr>
                <a:schemeClr val="dk2"/>
              </a:buClr>
              <a:buSzPts val="1400"/>
              <a:buChar char="●"/>
            </a:pPr>
            <a:r>
              <a:rPr lang="en">
                <a:solidFill>
                  <a:schemeClr val="dk2"/>
                </a:solidFill>
                <a:highlight>
                  <a:srgbClr val="CFE2F3"/>
                </a:highlight>
              </a:rPr>
              <a:t>The bank has experienced and may continue to experience a significant decline in collection efficiencies </a:t>
            </a:r>
            <a:endParaRPr>
              <a:solidFill>
                <a:schemeClr val="dk2"/>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There may be a significant increase in the bank’s NPA levels due to possible deterioration in the credit quality of its customers. </a:t>
            </a:r>
            <a:endParaRPr>
              <a:solidFill>
                <a:schemeClr val="dk2"/>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Current promoter holding is 82.1%. Promoter is required to reduce its shareholding in Bank to 40% within a period of five years from the date of commencement of SFB operations and further to 30% within a period of 10 years and to 26% in 12 years.SFBs are required to extend 75% of loans to sectors eligible for Priority Sector Lending..</a:t>
            </a:r>
            <a:endParaRPr>
              <a:solidFill>
                <a:schemeClr val="dk2"/>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The provision coverage ratio was only 45.22% and 48.79% in FY2020 and in the three months ended June 30, 2020, respectively.</a:t>
            </a:r>
            <a:endParaRPr>
              <a:solidFill>
                <a:schemeClr val="dk2"/>
              </a:solidFill>
              <a:highlight>
                <a:srgbClr val="CFE2F3"/>
              </a:highlight>
            </a:endParaRPr>
          </a:p>
          <a:p>
            <a:pPr marL="0" lvl="0" indent="0" algn="l" rtl="0">
              <a:lnSpc>
                <a:spcPct val="115000"/>
              </a:lnSpc>
              <a:spcBef>
                <a:spcPts val="1200"/>
              </a:spcBef>
              <a:spcAft>
                <a:spcPts val="0"/>
              </a:spcAft>
              <a:buNone/>
            </a:pPr>
            <a:endParaRPr b="1">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65500"/>
            <a:ext cx="8520600" cy="623400"/>
          </a:xfrm>
          <a:prstGeom prst="rect">
            <a:avLst/>
          </a:prstGeom>
        </p:spPr>
        <p:txBody>
          <a:bodyPr spcFirstLastPara="1" wrap="square" lIns="91425" tIns="91425" rIns="91425" bIns="91425" anchor="t" anchorCtr="0">
            <a:noAutofit/>
          </a:bodyPr>
          <a:lstStyle/>
          <a:p>
            <a:pPr marL="0" lvl="0" indent="0" algn="l" rtl="0">
              <a:lnSpc>
                <a:spcPct val="83333"/>
              </a:lnSpc>
              <a:spcBef>
                <a:spcPts val="1500"/>
              </a:spcBef>
              <a:spcAft>
                <a:spcPts val="0"/>
              </a:spcAft>
              <a:buClr>
                <a:schemeClr val="dk2"/>
              </a:buClr>
              <a:buSzPts val="1100"/>
              <a:buFont typeface="Arial"/>
              <a:buNone/>
            </a:pPr>
            <a:r>
              <a:rPr lang="en">
                <a:solidFill>
                  <a:schemeClr val="accent1"/>
                </a:solidFill>
                <a:highlight>
                  <a:srgbClr val="CFE2F3"/>
                </a:highlight>
                <a:latin typeface="Arial"/>
                <a:ea typeface="Arial"/>
                <a:cs typeface="Arial"/>
                <a:sym typeface="Arial"/>
              </a:rPr>
              <a:t>Mazagon Dock Shipbuilders Limited IPO</a:t>
            </a:r>
            <a:endParaRPr>
              <a:solidFill>
                <a:schemeClr val="accent1"/>
              </a:solidFill>
              <a:highlight>
                <a:srgbClr val="CFE2F3"/>
              </a:highlight>
              <a:latin typeface="Arial"/>
              <a:ea typeface="Arial"/>
              <a:cs typeface="Arial"/>
              <a:sym typeface="Arial"/>
            </a:endParaRPr>
          </a:p>
          <a:p>
            <a:pPr marL="0" lvl="0" indent="0" algn="l" rtl="0">
              <a:lnSpc>
                <a:spcPct val="83333"/>
              </a:lnSpc>
              <a:spcBef>
                <a:spcPts val="1500"/>
              </a:spcBef>
              <a:spcAft>
                <a:spcPts val="800"/>
              </a:spcAft>
              <a:buNone/>
            </a:pPr>
            <a:endParaRPr>
              <a:solidFill>
                <a:schemeClr val="accent1"/>
              </a:solidFill>
              <a:highlight>
                <a:srgbClr val="CFE2F3"/>
              </a:highlight>
              <a:latin typeface="Arial"/>
              <a:ea typeface="Arial"/>
              <a:cs typeface="Arial"/>
              <a:sym typeface="Arial"/>
            </a:endParaRPr>
          </a:p>
        </p:txBody>
      </p:sp>
      <p:sp>
        <p:nvSpPr>
          <p:cNvPr id="161" name="Google Shape;161;p27"/>
          <p:cNvSpPr txBox="1"/>
          <p:nvPr/>
        </p:nvSpPr>
        <p:spPr>
          <a:xfrm>
            <a:off x="229625" y="903175"/>
            <a:ext cx="8679600" cy="40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solidFill>
                  <a:schemeClr val="dk2"/>
                </a:solidFill>
              </a:rPr>
              <a:t>About company:</a:t>
            </a:r>
            <a:endParaRPr>
              <a:solidFill>
                <a:schemeClr val="dk2"/>
              </a:solidFill>
            </a:endParaRPr>
          </a:p>
          <a:p>
            <a:pPr marL="0" lvl="0" indent="0" algn="l" rtl="0">
              <a:spcBef>
                <a:spcPts val="0"/>
              </a:spcBef>
              <a:spcAft>
                <a:spcPts val="0"/>
              </a:spcAft>
              <a:buClr>
                <a:schemeClr val="dk2"/>
              </a:buClr>
              <a:buSzPts val="1100"/>
              <a:buFont typeface="Arial"/>
              <a:buNone/>
            </a:pPr>
            <a:endParaRPr>
              <a:solidFill>
                <a:schemeClr val="dk2"/>
              </a:solidFill>
            </a:endParaRPr>
          </a:p>
          <a:p>
            <a:pPr marL="457200" lvl="0" indent="-317500" algn="l" rtl="0">
              <a:lnSpc>
                <a:spcPct val="100000"/>
              </a:lnSpc>
              <a:spcBef>
                <a:spcPts val="0"/>
              </a:spcBef>
              <a:spcAft>
                <a:spcPts val="0"/>
              </a:spcAft>
              <a:buClr>
                <a:schemeClr val="dk2"/>
              </a:buClr>
              <a:buSzPts val="1400"/>
              <a:buChar char="●"/>
            </a:pPr>
            <a:r>
              <a:rPr lang="en">
                <a:solidFill>
                  <a:schemeClr val="accent1"/>
                </a:solidFill>
                <a:highlight>
                  <a:srgbClr val="CFE2F3"/>
                </a:highlight>
              </a:rPr>
              <a:t>Mazagon Dock Shipbuilders (MDL), a public sector undertaking under the Ministry of Defence (MoD)</a:t>
            </a:r>
            <a:endParaRPr>
              <a:solidFill>
                <a:schemeClr val="dk2"/>
              </a:solidFill>
              <a:highlight>
                <a:srgbClr val="CFE2F3"/>
              </a:highlight>
            </a:endParaRPr>
          </a:p>
          <a:p>
            <a:pPr marL="0" lvl="0" indent="0" algn="l" rtl="0">
              <a:lnSpc>
                <a:spcPct val="100000"/>
              </a:lnSpc>
              <a:spcBef>
                <a:spcPts val="0"/>
              </a:spcBef>
              <a:spcAft>
                <a:spcPts val="0"/>
              </a:spcAft>
              <a:buClr>
                <a:schemeClr val="dk2"/>
              </a:buClr>
              <a:buSzPts val="1100"/>
              <a:buFont typeface="Arial"/>
              <a:buNone/>
            </a:pPr>
            <a:endParaRPr>
              <a:solidFill>
                <a:schemeClr val="dk2"/>
              </a:solidFill>
            </a:endParaRPr>
          </a:p>
          <a:p>
            <a:pPr marL="457200" lvl="0" indent="-317500" algn="l" rtl="0">
              <a:lnSpc>
                <a:spcPct val="100000"/>
              </a:lnSpc>
              <a:spcBef>
                <a:spcPts val="0"/>
              </a:spcBef>
              <a:spcAft>
                <a:spcPts val="0"/>
              </a:spcAft>
              <a:buClr>
                <a:schemeClr val="dk2"/>
              </a:buClr>
              <a:buSzPts val="1400"/>
              <a:buChar char="●"/>
            </a:pPr>
            <a:r>
              <a:rPr lang="en">
                <a:solidFill>
                  <a:schemeClr val="accent1"/>
                </a:solidFill>
                <a:highlight>
                  <a:srgbClr val="CFE2F3"/>
                </a:highlight>
              </a:rPr>
              <a:t>Engaged in the construction and repair of warships and submarines for use by the Indian Navy and other vessels for commercial clients.</a:t>
            </a:r>
            <a:endParaRPr>
              <a:solidFill>
                <a:schemeClr val="accent1"/>
              </a:solidFill>
              <a:highlight>
                <a:srgbClr val="CFE2F3"/>
              </a:highlight>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rPr>
              <a:t>Strengths of the company:</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The order book of the company as of July 31, 2020 stood strong at Rs 54074 crore.</a:t>
            </a:r>
            <a:endParaRPr>
              <a:solidFill>
                <a:schemeClr val="accent1"/>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Which is much higher than other competitors like Garden Reach Shipbuilders &amp; Engineers (GRSE) and Cochin Shipyards (CSL).</a:t>
            </a:r>
            <a:endParaRPr>
              <a:solidFill>
                <a:schemeClr val="accent1"/>
              </a:solidFill>
              <a:highlight>
                <a:srgbClr val="CFE2F3"/>
              </a:highlight>
            </a:endParaRPr>
          </a:p>
          <a:p>
            <a:pPr marL="457200" lvl="0" indent="-317500" algn="l" rtl="0">
              <a:lnSpc>
                <a:spcPct val="115000"/>
              </a:lnSpc>
              <a:spcBef>
                <a:spcPts val="0"/>
              </a:spcBef>
              <a:spcAft>
                <a:spcPts val="0"/>
              </a:spcAft>
              <a:buClr>
                <a:schemeClr val="accent1"/>
              </a:buClr>
              <a:buSzPts val="1400"/>
              <a:buFont typeface="Verdana"/>
              <a:buChar char="●"/>
            </a:pPr>
            <a:r>
              <a:rPr lang="en">
                <a:solidFill>
                  <a:schemeClr val="dk2"/>
                </a:solidFill>
                <a:highlight>
                  <a:srgbClr val="CFE2F3"/>
                </a:highlight>
              </a:rPr>
              <a:t>Strong government push for ‘Make in India’ programme across all sectors of defence manufacturing and the Defence Procurement Procedure, 2016 provides framework for encouragement of the same.</a:t>
            </a:r>
            <a:endParaRPr>
              <a:solidFill>
                <a:schemeClr val="accent1"/>
              </a:solidFill>
              <a:highlight>
                <a:srgbClr val="CFE2F3"/>
              </a:highlight>
            </a:endParaRPr>
          </a:p>
          <a:p>
            <a:pPr marL="0" lvl="0" indent="0" algn="l" rtl="0">
              <a:lnSpc>
                <a:spcPct val="115000"/>
              </a:lnSpc>
              <a:spcBef>
                <a:spcPts val="0"/>
              </a:spcBef>
              <a:spcAft>
                <a:spcPts val="0"/>
              </a:spcAft>
              <a:buClr>
                <a:schemeClr val="dk2"/>
              </a:buClr>
              <a:buSzPts val="1100"/>
              <a:buFont typeface="Arial"/>
              <a:buNone/>
            </a:pPr>
            <a:r>
              <a:rPr lang="en"/>
              <a:t>Objective of the issue:</a:t>
            </a:r>
            <a:endParaRPr/>
          </a:p>
          <a:p>
            <a:pPr marL="457200" lvl="0" indent="-317500" algn="l" rtl="0">
              <a:lnSpc>
                <a:spcPct val="83333"/>
              </a:lnSpc>
              <a:spcBef>
                <a:spcPts val="0"/>
              </a:spcBef>
              <a:spcAft>
                <a:spcPts val="0"/>
              </a:spcAft>
              <a:buClr>
                <a:schemeClr val="accent1"/>
              </a:buClr>
              <a:buSzPts val="1400"/>
              <a:buChar char="●"/>
            </a:pPr>
            <a:r>
              <a:rPr lang="en">
                <a:solidFill>
                  <a:schemeClr val="accent1"/>
                </a:solidFill>
                <a:highlight>
                  <a:srgbClr val="CFE2F3"/>
                </a:highlight>
              </a:rPr>
              <a:t>To carry out the disinvestment plan of 30,599,017 equity shares by selling shareholders constitutes 15.17%.</a:t>
            </a:r>
            <a:endParaRPr>
              <a:solidFill>
                <a:schemeClr val="accent1"/>
              </a:solidFill>
              <a:highlight>
                <a:srgbClr val="CFE2F3"/>
              </a:highlight>
            </a:endParaRPr>
          </a:p>
          <a:p>
            <a:pPr marL="457200" lvl="0" indent="-317500" algn="l" rtl="0">
              <a:lnSpc>
                <a:spcPct val="83333"/>
              </a:lnSpc>
              <a:spcBef>
                <a:spcPts val="0"/>
              </a:spcBef>
              <a:spcAft>
                <a:spcPts val="0"/>
              </a:spcAft>
              <a:buClr>
                <a:schemeClr val="accent1"/>
              </a:buClr>
              <a:buSzPts val="1400"/>
              <a:buChar char="●"/>
            </a:pPr>
            <a:r>
              <a:rPr lang="en">
                <a:solidFill>
                  <a:schemeClr val="accent1"/>
                </a:solidFill>
                <a:highlight>
                  <a:srgbClr val="CFE2F3"/>
                </a:highlight>
              </a:rPr>
              <a:t>To achieve the benefits of share listing on the stock exchanges.</a:t>
            </a:r>
            <a:endParaRPr>
              <a:solidFill>
                <a:schemeClr val="accent1"/>
              </a:solidFill>
              <a:highlight>
                <a:srgbClr val="CFE2F3"/>
              </a:highlight>
            </a:endParaRPr>
          </a:p>
          <a:p>
            <a:pPr marL="457200" lvl="0" indent="0" algn="l" rtl="0">
              <a:lnSpc>
                <a:spcPct val="83333"/>
              </a:lnSpc>
              <a:spcBef>
                <a:spcPts val="800"/>
              </a:spcBef>
              <a:spcAft>
                <a:spcPts val="0"/>
              </a:spcAft>
              <a:buNone/>
            </a:pPr>
            <a:endParaRPr sz="1200">
              <a:solidFill>
                <a:schemeClr val="accent1"/>
              </a:solidFill>
              <a:highlight>
                <a:srgbClr val="FFFFFF"/>
              </a:highlight>
            </a:endParaRPr>
          </a:p>
          <a:p>
            <a:pPr marL="457200" lvl="0" indent="0" algn="l" rtl="0">
              <a:lnSpc>
                <a:spcPct val="115000"/>
              </a:lnSpc>
              <a:spcBef>
                <a:spcPts val="800"/>
              </a:spcBef>
              <a:spcAft>
                <a:spcPts val="0"/>
              </a:spcAft>
              <a:buClr>
                <a:schemeClr val="dk2"/>
              </a:buClr>
              <a:buSzPts val="1100"/>
              <a:buFont typeface="Arial"/>
              <a:buNone/>
            </a:pPr>
            <a:endParaRPr>
              <a:solidFill>
                <a:schemeClr val="accent1"/>
              </a:solidFill>
              <a:highlight>
                <a:srgbClr val="CFE2F3"/>
              </a:highlight>
            </a:endParaRPr>
          </a:p>
          <a:p>
            <a:pPr marL="0" lvl="0" indent="0" algn="l" rtl="0">
              <a:lnSpc>
                <a:spcPct val="115000"/>
              </a:lnSpc>
              <a:spcBef>
                <a:spcPts val="0"/>
              </a:spcBef>
              <a:spcAft>
                <a:spcPts val="0"/>
              </a:spcAft>
              <a:buClr>
                <a:schemeClr val="dk2"/>
              </a:buClr>
              <a:buSzPts val="1100"/>
              <a:buFont typeface="Arial"/>
              <a:buNone/>
            </a:pPr>
            <a:endParaRPr>
              <a:solidFill>
                <a:schemeClr val="accent1"/>
              </a:solidFill>
              <a:highlight>
                <a:srgbClr val="C9DAF8"/>
              </a:highlight>
            </a:endParaRPr>
          </a:p>
          <a:p>
            <a:pPr marL="457200" lvl="0" indent="0" algn="l" rtl="0">
              <a:lnSpc>
                <a:spcPct val="115000"/>
              </a:lnSpc>
              <a:spcBef>
                <a:spcPts val="0"/>
              </a:spcBef>
              <a:spcAft>
                <a:spcPts val="0"/>
              </a:spcAft>
              <a:buClr>
                <a:schemeClr val="dk2"/>
              </a:buClr>
              <a:buSzPts val="1100"/>
              <a:buFont typeface="Arial"/>
              <a:buNone/>
            </a:pPr>
            <a:endParaRPr>
              <a:solidFill>
                <a:schemeClr val="dk2"/>
              </a:solidFill>
            </a:endParaRPr>
          </a:p>
          <a:p>
            <a:pPr marL="457200" lvl="0" indent="0" algn="l" rtl="0">
              <a:lnSpc>
                <a:spcPct val="115000"/>
              </a:lnSpc>
              <a:spcBef>
                <a:spcPts val="0"/>
              </a:spcBef>
              <a:spcAft>
                <a:spcPts val="0"/>
              </a:spcAft>
              <a:buClr>
                <a:schemeClr val="dk2"/>
              </a:buClr>
              <a:buSzPts val="1100"/>
              <a:buFont typeface="Arial"/>
              <a:buNone/>
            </a:pPr>
            <a:endParaRPr>
              <a:solidFill>
                <a:schemeClr val="dk2"/>
              </a:solidFill>
            </a:endParaRPr>
          </a:p>
          <a:p>
            <a:pPr marL="457200" lvl="0" indent="0" algn="l" rtl="0">
              <a:lnSpc>
                <a:spcPct val="115000"/>
              </a:lnSpc>
              <a:spcBef>
                <a:spcPts val="0"/>
              </a:spcBef>
              <a:spcAft>
                <a:spcPts val="0"/>
              </a:spcAft>
              <a:buClr>
                <a:schemeClr val="dk2"/>
              </a:buClr>
              <a:buSzPts val="1100"/>
              <a:buFont typeface="Arial"/>
              <a:buNone/>
            </a:pPr>
            <a:endParaRPr>
              <a:solidFill>
                <a:schemeClr val="dk2"/>
              </a:solidFill>
            </a:endParaRPr>
          </a:p>
          <a:p>
            <a:pPr marL="0" lvl="0" indent="0" algn="l" rtl="0">
              <a:spcBef>
                <a:spcPts val="0"/>
              </a:spcBef>
              <a:spcAft>
                <a:spcPts val="0"/>
              </a:spcAft>
              <a:buClr>
                <a:schemeClr val="dk2"/>
              </a:buClr>
              <a:buSzPts val="1100"/>
              <a:buFont typeface="Arial"/>
              <a:buNone/>
            </a:pP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65500"/>
            <a:ext cx="8520600" cy="623400"/>
          </a:xfrm>
          <a:prstGeom prst="rect">
            <a:avLst/>
          </a:prstGeom>
        </p:spPr>
        <p:txBody>
          <a:bodyPr spcFirstLastPara="1" wrap="square" lIns="91425" tIns="91425" rIns="91425" bIns="91425" anchor="t" anchorCtr="0">
            <a:noAutofit/>
          </a:bodyPr>
          <a:lstStyle/>
          <a:p>
            <a:pPr marL="0" lvl="0" indent="0" algn="l" rtl="0">
              <a:lnSpc>
                <a:spcPct val="83333"/>
              </a:lnSpc>
              <a:spcBef>
                <a:spcPts val="1500"/>
              </a:spcBef>
              <a:spcAft>
                <a:spcPts val="0"/>
              </a:spcAft>
              <a:buClr>
                <a:schemeClr val="dk2"/>
              </a:buClr>
              <a:buSzPts val="1100"/>
              <a:buFont typeface="Arial"/>
              <a:buNone/>
            </a:pPr>
            <a:r>
              <a:rPr lang="en">
                <a:solidFill>
                  <a:schemeClr val="accent1"/>
                </a:solidFill>
                <a:highlight>
                  <a:srgbClr val="CFE2F3"/>
                </a:highlight>
                <a:latin typeface="Arial"/>
                <a:ea typeface="Arial"/>
                <a:cs typeface="Arial"/>
                <a:sym typeface="Arial"/>
              </a:rPr>
              <a:t>Mazagon Dock Shipbuilders Limited IPO</a:t>
            </a:r>
            <a:endParaRPr>
              <a:solidFill>
                <a:schemeClr val="accent1"/>
              </a:solidFill>
              <a:highlight>
                <a:srgbClr val="CFE2F3"/>
              </a:highlight>
              <a:latin typeface="Arial"/>
              <a:ea typeface="Arial"/>
              <a:cs typeface="Arial"/>
              <a:sym typeface="Arial"/>
            </a:endParaRPr>
          </a:p>
          <a:p>
            <a:pPr marL="0" lvl="0" indent="0" algn="l" rtl="0">
              <a:lnSpc>
                <a:spcPct val="83333"/>
              </a:lnSpc>
              <a:spcBef>
                <a:spcPts val="1500"/>
              </a:spcBef>
              <a:spcAft>
                <a:spcPts val="800"/>
              </a:spcAft>
              <a:buNone/>
            </a:pPr>
            <a:endParaRPr>
              <a:solidFill>
                <a:schemeClr val="accent1"/>
              </a:solidFill>
              <a:highlight>
                <a:srgbClr val="CFE2F3"/>
              </a:highlight>
              <a:latin typeface="Arial"/>
              <a:ea typeface="Arial"/>
              <a:cs typeface="Arial"/>
              <a:sym typeface="Arial"/>
            </a:endParaRPr>
          </a:p>
        </p:txBody>
      </p:sp>
      <p:graphicFrame>
        <p:nvGraphicFramePr>
          <p:cNvPr id="167" name="Google Shape;167;p28"/>
          <p:cNvGraphicFramePr/>
          <p:nvPr/>
        </p:nvGraphicFramePr>
        <p:xfrm>
          <a:off x="1171325" y="1041950"/>
          <a:ext cx="7023800" cy="3864502"/>
        </p:xfrm>
        <a:graphic>
          <a:graphicData uri="http://schemas.openxmlformats.org/drawingml/2006/table">
            <a:tbl>
              <a:tblPr>
                <a:noFill/>
                <a:tableStyleId>{C5ED708F-2627-4921-A5E2-9401942CD899}</a:tableStyleId>
              </a:tblPr>
              <a:tblGrid>
                <a:gridCol w="3511900">
                  <a:extLst>
                    <a:ext uri="{9D8B030D-6E8A-4147-A177-3AD203B41FA5}">
                      <a16:colId xmlns:a16="http://schemas.microsoft.com/office/drawing/2014/main" val="20000"/>
                    </a:ext>
                  </a:extLst>
                </a:gridCol>
                <a:gridCol w="3511900">
                  <a:extLst>
                    <a:ext uri="{9D8B030D-6E8A-4147-A177-3AD203B41FA5}">
                      <a16:colId xmlns:a16="http://schemas.microsoft.com/office/drawing/2014/main" val="20001"/>
                    </a:ext>
                  </a:extLst>
                </a:gridCol>
              </a:tblGrid>
              <a:tr h="459375">
                <a:tc>
                  <a:txBody>
                    <a:bodyPr/>
                    <a:lstStyle/>
                    <a:p>
                      <a:pPr marL="0" lvl="0" indent="0" algn="just" rtl="0">
                        <a:spcBef>
                          <a:spcPts val="0"/>
                        </a:spcBef>
                        <a:spcAft>
                          <a:spcPts val="1500"/>
                        </a:spcAft>
                        <a:buNone/>
                      </a:pPr>
                      <a:r>
                        <a:rPr lang="en" b="1">
                          <a:solidFill>
                            <a:schemeClr val="accent1"/>
                          </a:solidFill>
                          <a:highlight>
                            <a:srgbClr val="CFE2F3"/>
                          </a:highlight>
                        </a:rPr>
                        <a:t>IPO Date</a:t>
                      </a:r>
                      <a:endParaRPr>
                        <a:highlight>
                          <a:srgbClr val="CFE2F3"/>
                        </a:highlight>
                      </a:endParaRPr>
                    </a:p>
                  </a:txBody>
                  <a:tcPr marL="91425" marR="91425" marT="91425" marB="91425"/>
                </a:tc>
                <a:tc>
                  <a:txBody>
                    <a:bodyPr/>
                    <a:lstStyle/>
                    <a:p>
                      <a:pPr marL="0" lvl="0" indent="0" algn="just" rtl="0">
                        <a:spcBef>
                          <a:spcPts val="0"/>
                        </a:spcBef>
                        <a:spcAft>
                          <a:spcPts val="1500"/>
                        </a:spcAft>
                        <a:buNone/>
                      </a:pPr>
                      <a:r>
                        <a:rPr lang="en">
                          <a:solidFill>
                            <a:schemeClr val="accent1"/>
                          </a:solidFill>
                          <a:highlight>
                            <a:srgbClr val="CFE2F3"/>
                          </a:highlight>
                        </a:rPr>
                        <a:t>Sep 29, 2020 - Oct 1, 2020</a:t>
                      </a:r>
                      <a:endParaRPr>
                        <a:highlight>
                          <a:srgbClr val="CFE2F3"/>
                        </a:highlight>
                      </a:endParaRPr>
                    </a:p>
                  </a:txBody>
                  <a:tcPr marL="91425" marR="91425" marT="91425" marB="91425"/>
                </a:tc>
                <a:extLst>
                  <a:ext uri="{0D108BD9-81ED-4DB2-BD59-A6C34878D82A}">
                    <a16:rowId xmlns:a16="http://schemas.microsoft.com/office/drawing/2014/main" val="10000"/>
                  </a:ext>
                </a:extLst>
              </a:tr>
              <a:tr h="442725">
                <a:tc>
                  <a:txBody>
                    <a:bodyPr/>
                    <a:lstStyle/>
                    <a:p>
                      <a:pPr marL="0" lvl="0" indent="0" algn="just" rtl="0">
                        <a:lnSpc>
                          <a:spcPct val="100000"/>
                        </a:lnSpc>
                        <a:spcBef>
                          <a:spcPts val="0"/>
                        </a:spcBef>
                        <a:spcAft>
                          <a:spcPts val="0"/>
                        </a:spcAft>
                        <a:buNone/>
                      </a:pPr>
                      <a:r>
                        <a:rPr lang="en" b="1">
                          <a:solidFill>
                            <a:schemeClr val="accent1"/>
                          </a:solidFill>
                          <a:highlight>
                            <a:srgbClr val="CFE2F3"/>
                          </a:highlight>
                        </a:rPr>
                        <a:t>Issue Type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Book Built Issue IPO</a:t>
                      </a:r>
                      <a:endParaRPr>
                        <a:solidFill>
                          <a:schemeClr val="accent1"/>
                        </a:solidFill>
                        <a:highlight>
                          <a:srgbClr val="CFE2F3"/>
                        </a:highlight>
                      </a:endParaRPr>
                    </a:p>
                    <a:p>
                      <a:pPr marL="0" lvl="0" indent="0" algn="l" rtl="0">
                        <a:spcBef>
                          <a:spcPts val="0"/>
                        </a:spcBef>
                        <a:spcAft>
                          <a:spcPts val="0"/>
                        </a:spcAft>
                        <a:buNone/>
                      </a:pPr>
                      <a:endParaRPr>
                        <a:highlight>
                          <a:srgbClr val="CFE2F3"/>
                        </a:highlight>
                      </a:endParaRPr>
                    </a:p>
                  </a:txBody>
                  <a:tcPr marL="91425" marR="91425" marT="91425" marB="91425"/>
                </a:tc>
                <a:extLst>
                  <a:ext uri="{0D108BD9-81ED-4DB2-BD59-A6C34878D82A}">
                    <a16:rowId xmlns:a16="http://schemas.microsoft.com/office/drawing/2014/main" val="10001"/>
                  </a:ext>
                </a:extLst>
              </a:tr>
              <a:tr h="924775">
                <a:tc>
                  <a:txBody>
                    <a:bodyPr/>
                    <a:lstStyle/>
                    <a:p>
                      <a:pPr marL="0" lvl="0" indent="0" algn="just" rtl="0">
                        <a:lnSpc>
                          <a:spcPct val="142857"/>
                        </a:lnSpc>
                        <a:spcBef>
                          <a:spcPts val="0"/>
                        </a:spcBef>
                        <a:spcAft>
                          <a:spcPts val="0"/>
                        </a:spcAft>
                        <a:buNone/>
                      </a:pPr>
                      <a:r>
                        <a:rPr lang="en" b="1">
                          <a:solidFill>
                            <a:schemeClr val="accent1"/>
                          </a:solidFill>
                          <a:highlight>
                            <a:srgbClr val="CFE2F3"/>
                          </a:highlight>
                        </a:rPr>
                        <a:t>Issue Size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30,599,017 Equity Shares of ₹10</a:t>
                      </a:r>
                      <a:endParaRPr>
                        <a:solidFill>
                          <a:schemeClr val="accent1"/>
                        </a:solidFill>
                        <a:highlight>
                          <a:srgbClr val="CFE2F3"/>
                        </a:highlight>
                      </a:endParaRPr>
                    </a:p>
                    <a:p>
                      <a:pPr marL="0" lvl="0" indent="0" algn="just" rtl="0">
                        <a:lnSpc>
                          <a:spcPct val="142857"/>
                        </a:lnSpc>
                        <a:spcBef>
                          <a:spcPts val="0"/>
                        </a:spcBef>
                        <a:spcAft>
                          <a:spcPts val="0"/>
                        </a:spcAft>
                        <a:buNone/>
                      </a:pPr>
                      <a:r>
                        <a:rPr lang="en">
                          <a:solidFill>
                            <a:schemeClr val="accent1"/>
                          </a:solidFill>
                          <a:highlight>
                            <a:srgbClr val="CFE2F3"/>
                          </a:highlight>
                        </a:rPr>
                        <a:t>(aggregating up to ₹443.69 Cr</a:t>
                      </a:r>
                      <a:endParaRPr>
                        <a:solidFill>
                          <a:schemeClr val="accent1"/>
                        </a:solidFill>
                        <a:highlight>
                          <a:srgbClr val="CFE2F3"/>
                        </a:highlight>
                      </a:endParaRPr>
                    </a:p>
                  </a:txBody>
                  <a:tcPr marL="91425" marR="91425" marT="91425" marB="91425"/>
                </a:tc>
                <a:extLst>
                  <a:ext uri="{0D108BD9-81ED-4DB2-BD59-A6C34878D82A}">
                    <a16:rowId xmlns:a16="http://schemas.microsoft.com/office/drawing/2014/main" val="10002"/>
                  </a:ext>
                </a:extLst>
              </a:tr>
              <a:tr h="534450">
                <a:tc>
                  <a:txBody>
                    <a:bodyPr/>
                    <a:lstStyle/>
                    <a:p>
                      <a:pPr marL="0" lvl="0" indent="0" algn="just" rtl="0">
                        <a:lnSpc>
                          <a:spcPct val="142857"/>
                        </a:lnSpc>
                        <a:spcBef>
                          <a:spcPts val="0"/>
                        </a:spcBef>
                        <a:spcAft>
                          <a:spcPts val="0"/>
                        </a:spcAft>
                        <a:buNone/>
                      </a:pPr>
                      <a:r>
                        <a:rPr lang="en" b="1">
                          <a:solidFill>
                            <a:schemeClr val="accent1"/>
                          </a:solidFill>
                          <a:highlight>
                            <a:srgbClr val="CFE2F3"/>
                          </a:highlight>
                        </a:rPr>
                        <a:t>Face Value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₹10 per equity share</a:t>
                      </a:r>
                      <a:endParaRPr>
                        <a:highlight>
                          <a:srgbClr val="CFE2F3"/>
                        </a:highlight>
                      </a:endParaRPr>
                    </a:p>
                  </a:txBody>
                  <a:tcPr marL="91425" marR="91425" marT="91425" marB="91425"/>
                </a:tc>
                <a:extLst>
                  <a:ext uri="{0D108BD9-81ED-4DB2-BD59-A6C34878D82A}">
                    <a16:rowId xmlns:a16="http://schemas.microsoft.com/office/drawing/2014/main" val="10003"/>
                  </a:ext>
                </a:extLst>
              </a:tr>
              <a:tr h="388200">
                <a:tc>
                  <a:txBody>
                    <a:bodyPr/>
                    <a:lstStyle/>
                    <a:p>
                      <a:pPr marL="0" lvl="0" indent="0" algn="just" rtl="0">
                        <a:lnSpc>
                          <a:spcPct val="142857"/>
                        </a:lnSpc>
                        <a:spcBef>
                          <a:spcPts val="0"/>
                        </a:spcBef>
                        <a:spcAft>
                          <a:spcPts val="0"/>
                        </a:spcAft>
                        <a:buNone/>
                      </a:pPr>
                      <a:r>
                        <a:rPr lang="en" b="1">
                          <a:solidFill>
                            <a:schemeClr val="accent1"/>
                          </a:solidFill>
                          <a:highlight>
                            <a:srgbClr val="CFE2F3"/>
                          </a:highlight>
                        </a:rPr>
                        <a:t>IPO pricing</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₹135 to ₹145 per equity share</a:t>
                      </a:r>
                      <a:endParaRPr>
                        <a:highlight>
                          <a:srgbClr val="CFE2F3"/>
                        </a:highlight>
                      </a:endParaRPr>
                    </a:p>
                  </a:txBody>
                  <a:tcPr marL="91425" marR="91425" marT="91425" marB="91425"/>
                </a:tc>
                <a:extLst>
                  <a:ext uri="{0D108BD9-81ED-4DB2-BD59-A6C34878D82A}">
                    <a16:rowId xmlns:a16="http://schemas.microsoft.com/office/drawing/2014/main" val="10004"/>
                  </a:ext>
                </a:extLst>
              </a:tr>
              <a:tr h="309250">
                <a:tc>
                  <a:txBody>
                    <a:bodyPr/>
                    <a:lstStyle/>
                    <a:p>
                      <a:pPr marL="0" lvl="0" indent="0" algn="l" rtl="0">
                        <a:spcBef>
                          <a:spcPts val="0"/>
                        </a:spcBef>
                        <a:spcAft>
                          <a:spcPts val="0"/>
                        </a:spcAft>
                        <a:buNone/>
                      </a:pPr>
                      <a:r>
                        <a:rPr lang="en" b="1">
                          <a:highlight>
                            <a:srgbClr val="CFE2F3"/>
                          </a:highlight>
                        </a:rPr>
                        <a:t>Minimum order quantity</a:t>
                      </a:r>
                      <a:endParaRPr b="1">
                        <a:highlight>
                          <a:srgbClr val="CFE2F3"/>
                        </a:highlight>
                      </a:endParaRPr>
                    </a:p>
                  </a:txBody>
                  <a:tcPr marL="91425" marR="91425" marT="91425" marB="91425"/>
                </a:tc>
                <a:tc>
                  <a:txBody>
                    <a:bodyPr/>
                    <a:lstStyle/>
                    <a:p>
                      <a:pPr marL="0" lvl="0" indent="0" algn="l" rtl="0">
                        <a:spcBef>
                          <a:spcPts val="0"/>
                        </a:spcBef>
                        <a:spcAft>
                          <a:spcPts val="0"/>
                        </a:spcAft>
                        <a:buNone/>
                      </a:pPr>
                      <a:r>
                        <a:rPr lang="en">
                          <a:highlight>
                            <a:srgbClr val="CFE2F3"/>
                          </a:highlight>
                        </a:rPr>
                        <a:t>103</a:t>
                      </a:r>
                      <a:endParaRPr>
                        <a:highlight>
                          <a:srgbClr val="CFE2F3"/>
                        </a:highlight>
                      </a:endParaRPr>
                    </a:p>
                  </a:txBody>
                  <a:tcPr marL="91425" marR="91425" marT="91425" marB="91425"/>
                </a:tc>
                <a:extLst>
                  <a:ext uri="{0D108BD9-81ED-4DB2-BD59-A6C34878D82A}">
                    <a16:rowId xmlns:a16="http://schemas.microsoft.com/office/drawing/2014/main" val="10005"/>
                  </a:ext>
                </a:extLst>
              </a:tr>
              <a:tr h="309250">
                <a:tc>
                  <a:txBody>
                    <a:bodyPr/>
                    <a:lstStyle/>
                    <a:p>
                      <a:pPr marL="0" lvl="0" indent="0" algn="l" rtl="0">
                        <a:spcBef>
                          <a:spcPts val="0"/>
                        </a:spcBef>
                        <a:spcAft>
                          <a:spcPts val="0"/>
                        </a:spcAft>
                        <a:buNone/>
                      </a:pPr>
                      <a:r>
                        <a:rPr lang="en" b="1">
                          <a:highlight>
                            <a:srgbClr val="CFE2F3"/>
                          </a:highlight>
                        </a:rPr>
                        <a:t>Listing at</a:t>
                      </a:r>
                      <a:endParaRPr b="1">
                        <a:highlight>
                          <a:srgbClr val="CFE2F3"/>
                        </a:highlight>
                      </a:endParaRPr>
                    </a:p>
                  </a:txBody>
                  <a:tcPr marL="91425" marR="91425" marT="91425" marB="91425"/>
                </a:tc>
                <a:tc>
                  <a:txBody>
                    <a:bodyPr/>
                    <a:lstStyle/>
                    <a:p>
                      <a:pPr marL="0" lvl="0" indent="0" algn="l" rtl="0">
                        <a:spcBef>
                          <a:spcPts val="0"/>
                        </a:spcBef>
                        <a:spcAft>
                          <a:spcPts val="0"/>
                        </a:spcAft>
                        <a:buNone/>
                      </a:pPr>
                      <a:r>
                        <a:rPr lang="en">
                          <a:highlight>
                            <a:srgbClr val="CFE2F3"/>
                          </a:highlight>
                        </a:rPr>
                        <a:t>BSE, NSE</a:t>
                      </a:r>
                      <a:endParaRPr>
                        <a:highlight>
                          <a:srgbClr val="CFE2F3"/>
                        </a:highlight>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71"/>
        <p:cNvGrpSpPr/>
        <p:nvPr/>
      </p:nvGrpSpPr>
      <p:grpSpPr>
        <a:xfrm>
          <a:off x="0" y="0"/>
          <a:ext cx="0" cy="0"/>
          <a:chOff x="0" y="0"/>
          <a:chExt cx="0" cy="0"/>
        </a:xfrm>
      </p:grpSpPr>
      <p:graphicFrame>
        <p:nvGraphicFramePr>
          <p:cNvPr id="172" name="Google Shape;172;p29"/>
          <p:cNvGraphicFramePr/>
          <p:nvPr/>
        </p:nvGraphicFramePr>
        <p:xfrm>
          <a:off x="111550" y="103900"/>
          <a:ext cx="3164600" cy="2377260"/>
        </p:xfrm>
        <a:graphic>
          <a:graphicData uri="http://schemas.openxmlformats.org/drawingml/2006/table">
            <a:tbl>
              <a:tblPr>
                <a:noFill/>
                <a:tableStyleId>{C5ED708F-2627-4921-A5E2-9401942CD899}</a:tableStyleId>
              </a:tblPr>
              <a:tblGrid>
                <a:gridCol w="1582300">
                  <a:extLst>
                    <a:ext uri="{9D8B030D-6E8A-4147-A177-3AD203B41FA5}">
                      <a16:colId xmlns:a16="http://schemas.microsoft.com/office/drawing/2014/main" val="20000"/>
                    </a:ext>
                  </a:extLst>
                </a:gridCol>
                <a:gridCol w="1582300">
                  <a:extLst>
                    <a:ext uri="{9D8B030D-6E8A-4147-A177-3AD203B41FA5}">
                      <a16:colId xmlns:a16="http://schemas.microsoft.com/office/drawing/2014/main" val="20001"/>
                    </a:ext>
                  </a:extLst>
                </a:gridCol>
              </a:tblGrid>
              <a:tr h="345375">
                <a:tc>
                  <a:txBody>
                    <a:bodyPr/>
                    <a:lstStyle/>
                    <a:p>
                      <a:pPr marL="0" lvl="0" indent="0" algn="l" rtl="0">
                        <a:spcBef>
                          <a:spcPts val="0"/>
                        </a:spcBef>
                        <a:spcAft>
                          <a:spcPts val="0"/>
                        </a:spcAft>
                        <a:buNone/>
                      </a:pPr>
                      <a:r>
                        <a:rPr lang="en" b="1"/>
                        <a:t>Category</a:t>
                      </a:r>
                      <a:endParaRPr b="1"/>
                    </a:p>
                  </a:txBody>
                  <a:tcPr marL="91425" marR="91425" marT="91425" marB="91425"/>
                </a:tc>
                <a:tc>
                  <a:txBody>
                    <a:bodyPr/>
                    <a:lstStyle/>
                    <a:p>
                      <a:pPr marL="0" lvl="0" indent="0" algn="l" rtl="0">
                        <a:spcBef>
                          <a:spcPts val="0"/>
                        </a:spcBef>
                        <a:spcAft>
                          <a:spcPts val="0"/>
                        </a:spcAft>
                        <a:buNone/>
                      </a:pPr>
                      <a:r>
                        <a:rPr lang="en" b="1"/>
                        <a:t>Shares Offered</a:t>
                      </a:r>
                      <a:endParaRPr b="1"/>
                    </a:p>
                  </a:txBody>
                  <a:tcPr marL="91425" marR="91425" marT="91425" marB="91425"/>
                </a:tc>
                <a:extLst>
                  <a:ext uri="{0D108BD9-81ED-4DB2-BD59-A6C34878D82A}">
                    <a16:rowId xmlns:a16="http://schemas.microsoft.com/office/drawing/2014/main" val="10000"/>
                  </a:ext>
                </a:extLst>
              </a:tr>
              <a:tr h="345375">
                <a:tc>
                  <a:txBody>
                    <a:bodyPr/>
                    <a:lstStyle/>
                    <a:p>
                      <a:pPr marL="0" lvl="0" indent="0" algn="l" rtl="0">
                        <a:spcBef>
                          <a:spcPts val="0"/>
                        </a:spcBef>
                        <a:spcAft>
                          <a:spcPts val="0"/>
                        </a:spcAft>
                        <a:buNone/>
                      </a:pPr>
                      <a:r>
                        <a:rPr lang="en"/>
                        <a:t>QIB(49%)</a:t>
                      </a:r>
                      <a:endParaRPr/>
                    </a:p>
                  </a:txBody>
                  <a:tcPr marL="91425" marR="91425" marT="91425" marB="91425"/>
                </a:tc>
                <a:tc>
                  <a:txBody>
                    <a:bodyPr/>
                    <a:lstStyle/>
                    <a:p>
                      <a:pPr marL="0" lvl="0" indent="0" algn="l" rtl="0">
                        <a:spcBef>
                          <a:spcPts val="0"/>
                        </a:spcBef>
                        <a:spcAft>
                          <a:spcPts val="0"/>
                        </a:spcAft>
                        <a:buNone/>
                      </a:pPr>
                      <a:r>
                        <a:rPr lang="en"/>
                        <a:t>15,126,750</a:t>
                      </a:r>
                      <a:endParaRPr/>
                    </a:p>
                  </a:txBody>
                  <a:tcPr marL="91425" marR="91425" marT="91425" marB="91425"/>
                </a:tc>
                <a:extLst>
                  <a:ext uri="{0D108BD9-81ED-4DB2-BD59-A6C34878D82A}">
                    <a16:rowId xmlns:a16="http://schemas.microsoft.com/office/drawing/2014/main" val="10001"/>
                  </a:ext>
                </a:extLst>
              </a:tr>
              <a:tr h="345375">
                <a:tc>
                  <a:txBody>
                    <a:bodyPr/>
                    <a:lstStyle/>
                    <a:p>
                      <a:pPr marL="0" lvl="0" indent="0" algn="l" rtl="0">
                        <a:spcBef>
                          <a:spcPts val="0"/>
                        </a:spcBef>
                        <a:spcAft>
                          <a:spcPts val="0"/>
                        </a:spcAft>
                        <a:buNone/>
                      </a:pPr>
                      <a:r>
                        <a:rPr lang="en"/>
                        <a:t>Retail(35%)</a:t>
                      </a:r>
                      <a:endParaRPr/>
                    </a:p>
                  </a:txBody>
                  <a:tcPr marL="91425" marR="91425" marT="91425" marB="91425"/>
                </a:tc>
                <a:tc>
                  <a:txBody>
                    <a:bodyPr/>
                    <a:lstStyle/>
                    <a:p>
                      <a:pPr marL="0" lvl="0" indent="0" algn="l" rtl="0">
                        <a:spcBef>
                          <a:spcPts val="0"/>
                        </a:spcBef>
                        <a:spcAft>
                          <a:spcPts val="0"/>
                        </a:spcAft>
                        <a:buNone/>
                      </a:pPr>
                      <a:r>
                        <a:rPr lang="en"/>
                        <a:t>10,588,725</a:t>
                      </a:r>
                      <a:endParaRPr/>
                    </a:p>
                  </a:txBody>
                  <a:tcPr marL="91425" marR="91425" marT="91425" marB="91425"/>
                </a:tc>
                <a:extLst>
                  <a:ext uri="{0D108BD9-81ED-4DB2-BD59-A6C34878D82A}">
                    <a16:rowId xmlns:a16="http://schemas.microsoft.com/office/drawing/2014/main" val="10002"/>
                  </a:ext>
                </a:extLst>
              </a:tr>
              <a:tr h="345375">
                <a:tc>
                  <a:txBody>
                    <a:bodyPr/>
                    <a:lstStyle/>
                    <a:p>
                      <a:pPr marL="0" lvl="0" indent="0" algn="l" rtl="0">
                        <a:spcBef>
                          <a:spcPts val="0"/>
                        </a:spcBef>
                        <a:spcAft>
                          <a:spcPts val="0"/>
                        </a:spcAft>
                        <a:buNone/>
                      </a:pPr>
                      <a:r>
                        <a:rPr lang="en"/>
                        <a:t>NII(15%)</a:t>
                      </a:r>
                      <a:endParaRPr/>
                    </a:p>
                  </a:txBody>
                  <a:tcPr marL="91425" marR="91425" marT="91425" marB="91425"/>
                </a:tc>
                <a:tc>
                  <a:txBody>
                    <a:bodyPr/>
                    <a:lstStyle/>
                    <a:p>
                      <a:pPr marL="0" lvl="0" indent="0" algn="l" rtl="0">
                        <a:spcBef>
                          <a:spcPts val="0"/>
                        </a:spcBef>
                        <a:spcAft>
                          <a:spcPts val="0"/>
                        </a:spcAft>
                        <a:buNone/>
                      </a:pPr>
                      <a:r>
                        <a:rPr lang="en"/>
                        <a:t>4,538,025</a:t>
                      </a:r>
                      <a:endParaRPr/>
                    </a:p>
                  </a:txBody>
                  <a:tcPr marL="91425" marR="91425" marT="91425" marB="91425"/>
                </a:tc>
                <a:extLst>
                  <a:ext uri="{0D108BD9-81ED-4DB2-BD59-A6C34878D82A}">
                    <a16:rowId xmlns:a16="http://schemas.microsoft.com/office/drawing/2014/main" val="10003"/>
                  </a:ext>
                </a:extLst>
              </a:tr>
              <a:tr h="345375">
                <a:tc>
                  <a:txBody>
                    <a:bodyPr/>
                    <a:lstStyle/>
                    <a:p>
                      <a:pPr marL="0" lvl="0" indent="0" algn="l" rtl="0">
                        <a:spcBef>
                          <a:spcPts val="0"/>
                        </a:spcBef>
                        <a:spcAft>
                          <a:spcPts val="0"/>
                        </a:spcAft>
                        <a:buNone/>
                      </a:pPr>
                      <a:r>
                        <a:rPr lang="en"/>
                        <a:t>Employee(1%)</a:t>
                      </a:r>
                      <a:endParaRPr/>
                    </a:p>
                  </a:txBody>
                  <a:tcPr marL="91425" marR="91425" marT="91425" marB="91425"/>
                </a:tc>
                <a:tc>
                  <a:txBody>
                    <a:bodyPr/>
                    <a:lstStyle/>
                    <a:p>
                      <a:pPr marL="0" lvl="0" indent="0" algn="l" rtl="0">
                        <a:spcBef>
                          <a:spcPts val="0"/>
                        </a:spcBef>
                        <a:spcAft>
                          <a:spcPts val="0"/>
                        </a:spcAft>
                        <a:buNone/>
                      </a:pPr>
                      <a:r>
                        <a:rPr lang="en"/>
                        <a:t>345,517</a:t>
                      </a:r>
                      <a:endParaRPr/>
                    </a:p>
                  </a:txBody>
                  <a:tcPr marL="91425" marR="91425" marT="91425" marB="91425"/>
                </a:tc>
                <a:extLst>
                  <a:ext uri="{0D108BD9-81ED-4DB2-BD59-A6C34878D82A}">
                    <a16:rowId xmlns:a16="http://schemas.microsoft.com/office/drawing/2014/main" val="10004"/>
                  </a:ext>
                </a:extLst>
              </a:tr>
              <a:tr h="345375">
                <a:tc>
                  <a:txBody>
                    <a:bodyPr/>
                    <a:lstStyle/>
                    <a:p>
                      <a:pPr marL="0" lvl="0" indent="0" algn="l" rtl="0">
                        <a:spcBef>
                          <a:spcPts val="0"/>
                        </a:spcBef>
                        <a:spcAft>
                          <a:spcPts val="0"/>
                        </a:spcAft>
                        <a:buNone/>
                      </a:pPr>
                      <a:r>
                        <a:rPr lang="en" b="1"/>
                        <a:t>Total</a:t>
                      </a:r>
                      <a:endParaRPr b="1"/>
                    </a:p>
                  </a:txBody>
                  <a:tcPr marL="91425" marR="91425" marT="91425" marB="91425"/>
                </a:tc>
                <a:tc>
                  <a:txBody>
                    <a:bodyPr/>
                    <a:lstStyle/>
                    <a:p>
                      <a:pPr marL="0" lvl="0" indent="0" algn="l" rtl="0">
                        <a:spcBef>
                          <a:spcPts val="0"/>
                        </a:spcBef>
                        <a:spcAft>
                          <a:spcPts val="0"/>
                        </a:spcAft>
                        <a:buNone/>
                      </a:pPr>
                      <a:r>
                        <a:rPr lang="en"/>
                        <a:t>30,599,017</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73" name="Google Shape;173;p29"/>
          <p:cNvGraphicFramePr/>
          <p:nvPr/>
        </p:nvGraphicFramePr>
        <p:xfrm>
          <a:off x="3608975" y="103900"/>
          <a:ext cx="4458650" cy="2377260"/>
        </p:xfrm>
        <a:graphic>
          <a:graphicData uri="http://schemas.openxmlformats.org/drawingml/2006/table">
            <a:tbl>
              <a:tblPr>
                <a:noFill/>
                <a:tableStyleId>{C5ED708F-2627-4921-A5E2-9401942CD899}</a:tableStyleId>
              </a:tblPr>
              <a:tblGrid>
                <a:gridCol w="2229325">
                  <a:extLst>
                    <a:ext uri="{9D8B030D-6E8A-4147-A177-3AD203B41FA5}">
                      <a16:colId xmlns:a16="http://schemas.microsoft.com/office/drawing/2014/main" val="20000"/>
                    </a:ext>
                  </a:extLst>
                </a:gridCol>
                <a:gridCol w="22293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Category</a:t>
                      </a:r>
                      <a:endParaRPr b="1"/>
                    </a:p>
                  </a:txBody>
                  <a:tcPr marL="91425" marR="91425" marT="91425" marB="91425"/>
                </a:tc>
                <a:tc>
                  <a:txBody>
                    <a:bodyPr/>
                    <a:lstStyle/>
                    <a:p>
                      <a:pPr marL="0" lvl="0" indent="0" algn="l" rtl="0">
                        <a:spcBef>
                          <a:spcPts val="0"/>
                        </a:spcBef>
                        <a:spcAft>
                          <a:spcPts val="0"/>
                        </a:spcAft>
                        <a:buNone/>
                      </a:pPr>
                      <a:r>
                        <a:rPr lang="en" b="1"/>
                        <a:t>Subscription Status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QIB</a:t>
                      </a:r>
                      <a:endParaRPr/>
                    </a:p>
                  </a:txBody>
                  <a:tcPr marL="91425" marR="91425" marT="91425" marB="91425"/>
                </a:tc>
                <a:tc>
                  <a:txBody>
                    <a:bodyPr/>
                    <a:lstStyle/>
                    <a:p>
                      <a:pPr marL="0" lvl="0" indent="0" algn="l" rtl="0">
                        <a:spcBef>
                          <a:spcPts val="0"/>
                        </a:spcBef>
                        <a:spcAft>
                          <a:spcPts val="0"/>
                        </a:spcAft>
                        <a:buNone/>
                      </a:pPr>
                      <a:r>
                        <a:rPr lang="en"/>
                        <a:t>89.71 times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Retail</a:t>
                      </a:r>
                      <a:endParaRPr/>
                    </a:p>
                  </a:txBody>
                  <a:tcPr marL="91425" marR="91425" marT="91425" marB="91425"/>
                </a:tc>
                <a:tc>
                  <a:txBody>
                    <a:bodyPr/>
                    <a:lstStyle/>
                    <a:p>
                      <a:pPr marL="0" lvl="0" indent="0" algn="l" rtl="0">
                        <a:spcBef>
                          <a:spcPts val="0"/>
                        </a:spcBef>
                        <a:spcAft>
                          <a:spcPts val="0"/>
                        </a:spcAft>
                        <a:buNone/>
                      </a:pPr>
                      <a:r>
                        <a:rPr lang="en"/>
                        <a:t> 35.63 times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NII</a:t>
                      </a:r>
                      <a:endParaRPr/>
                    </a:p>
                  </a:txBody>
                  <a:tcPr marL="91425" marR="91425" marT="91425" marB="91425"/>
                </a:tc>
                <a:tc>
                  <a:txBody>
                    <a:bodyPr/>
                    <a:lstStyle/>
                    <a:p>
                      <a:pPr marL="0" lvl="0" indent="0" algn="l" rtl="0">
                        <a:spcBef>
                          <a:spcPts val="0"/>
                        </a:spcBef>
                        <a:spcAft>
                          <a:spcPts val="0"/>
                        </a:spcAft>
                        <a:buNone/>
                      </a:pPr>
                      <a:r>
                        <a:rPr lang="en"/>
                        <a:t>678.88 times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Employee</a:t>
                      </a:r>
                      <a:endParaRPr/>
                    </a:p>
                  </a:txBody>
                  <a:tcPr marL="91425" marR="91425" marT="91425" marB="91425"/>
                </a:tc>
                <a:tc>
                  <a:txBody>
                    <a:bodyPr/>
                    <a:lstStyle/>
                    <a:p>
                      <a:pPr marL="0" lvl="0" indent="0" algn="l" rtl="0">
                        <a:spcBef>
                          <a:spcPts val="0"/>
                        </a:spcBef>
                        <a:spcAft>
                          <a:spcPts val="0"/>
                        </a:spcAft>
                        <a:buNone/>
                      </a:pPr>
                      <a:r>
                        <a:rPr lang="en"/>
                        <a:t>3.88 times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t>Total</a:t>
                      </a:r>
                      <a:endParaRPr b="1"/>
                    </a:p>
                  </a:txBody>
                  <a:tcPr marL="91425" marR="91425" marT="91425" marB="91425"/>
                </a:tc>
                <a:tc>
                  <a:txBody>
                    <a:bodyPr/>
                    <a:lstStyle/>
                    <a:p>
                      <a:pPr marL="0" lvl="0" indent="0" algn="l" rtl="0">
                        <a:spcBef>
                          <a:spcPts val="0"/>
                        </a:spcBef>
                        <a:spcAft>
                          <a:spcPts val="0"/>
                        </a:spcAft>
                        <a:buNone/>
                      </a:pPr>
                      <a:r>
                        <a:rPr lang="en"/>
                        <a:t>157.41 times</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74" name="Google Shape;174;p29"/>
          <p:cNvGraphicFramePr/>
          <p:nvPr/>
        </p:nvGraphicFramePr>
        <p:xfrm>
          <a:off x="952500" y="3525700"/>
          <a:ext cx="7239000" cy="1005780"/>
        </p:xfrm>
        <a:graphic>
          <a:graphicData uri="http://schemas.openxmlformats.org/drawingml/2006/table">
            <a:tbl>
              <a:tblPr>
                <a:noFill/>
                <a:tableStyleId>{C5ED708F-2627-4921-A5E2-9401942CD899}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Pre issue shareholding</a:t>
                      </a:r>
                      <a:endParaRPr/>
                    </a:p>
                  </a:txBody>
                  <a:tcPr marL="91425" marR="91425" marT="91425" marB="91425"/>
                </a:tc>
                <a:tc>
                  <a:txBody>
                    <a:bodyPr/>
                    <a:lstStyle/>
                    <a:p>
                      <a:pPr marL="0" lvl="0" indent="0" algn="ctr" rtl="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2"/>
                          </a:solidFill>
                        </a:rPr>
                        <a:t>Post issue shareholding</a:t>
                      </a:r>
                      <a:endParaRPr>
                        <a:solidFill>
                          <a:schemeClr val="dk2"/>
                        </a:solidFill>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84.83%</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78"/>
        <p:cNvGrpSpPr/>
        <p:nvPr/>
      </p:nvGrpSpPr>
      <p:grpSpPr>
        <a:xfrm>
          <a:off x="0" y="0"/>
          <a:ext cx="0" cy="0"/>
          <a:chOff x="0" y="0"/>
          <a:chExt cx="0" cy="0"/>
        </a:xfrm>
      </p:grpSpPr>
      <p:sp>
        <p:nvSpPr>
          <p:cNvPr id="179" name="Google Shape;179;p30"/>
          <p:cNvSpPr txBox="1"/>
          <p:nvPr/>
        </p:nvSpPr>
        <p:spPr>
          <a:xfrm>
            <a:off x="275550" y="214325"/>
            <a:ext cx="8868600" cy="49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Ratings:</a:t>
            </a:r>
            <a:endParaRPr b="1">
              <a:solidFill>
                <a:schemeClr val="dk2"/>
              </a:solidFill>
            </a:endParaRPr>
          </a:p>
          <a:p>
            <a:pPr marL="0" lvl="0" indent="0" algn="l" rtl="0">
              <a:spcBef>
                <a:spcPts val="0"/>
              </a:spcBef>
              <a:spcAft>
                <a:spcPts val="0"/>
              </a:spcAft>
              <a:buNone/>
            </a:pPr>
            <a:endParaRPr b="1">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rPr>
              <a:t>Capital market rated this share 48 out of 100</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rPr>
              <a:t>suggests to subscribe for this IPO.</a:t>
            </a:r>
            <a:endParaRPr>
              <a:solidFill>
                <a:schemeClr val="dk2"/>
              </a:solidFill>
            </a:endParaRPr>
          </a:p>
          <a:p>
            <a:pPr marL="457200" lvl="0" indent="0" algn="l" rtl="0">
              <a:lnSpc>
                <a:spcPct val="115000"/>
              </a:lnSpc>
              <a:spcBef>
                <a:spcPts val="0"/>
              </a:spcBef>
              <a:spcAft>
                <a:spcPts val="0"/>
              </a:spcAft>
              <a:buNone/>
            </a:pPr>
            <a:endParaRPr>
              <a:solidFill>
                <a:schemeClr val="dk2"/>
              </a:solidFill>
            </a:endParaRPr>
          </a:p>
          <a:p>
            <a:pPr marL="0" lvl="0" indent="0" algn="l" rtl="0">
              <a:lnSpc>
                <a:spcPct val="115000"/>
              </a:lnSpc>
              <a:spcBef>
                <a:spcPts val="0"/>
              </a:spcBef>
              <a:spcAft>
                <a:spcPts val="0"/>
              </a:spcAft>
              <a:buNone/>
            </a:pPr>
            <a:r>
              <a:rPr lang="en" b="1">
                <a:solidFill>
                  <a:schemeClr val="dk2"/>
                </a:solidFill>
              </a:rPr>
              <a:t>Risk:</a:t>
            </a:r>
            <a:endParaRPr b="1">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Delays or cuts in funding can impact the timing of available funds or lead to changes in defence program content.</a:t>
            </a:r>
            <a:endParaRPr>
              <a:solidFill>
                <a:schemeClr val="dk2"/>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Building warship and submarine projects generally have long gestation periods due to technological and process complexities and are typically subject to delays due to stringent defence procurement procedures and delays in nominating, procuring and / or finalizing the specifications of the vessel and the weapons, sensors and other equipment by its customers and collaborators</a:t>
            </a:r>
            <a:endParaRPr>
              <a:solidFill>
                <a:schemeClr val="dk2"/>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dk2"/>
                </a:solidFill>
                <a:highlight>
                  <a:srgbClr val="CFE2F3"/>
                </a:highlight>
              </a:rPr>
              <a:t>Post-issue government stake will be 84.8% and the government is likely to continue to disinvest in tranches in future to raise funds for itself, keeping the scrip under constant pressure.</a:t>
            </a:r>
            <a:endParaRPr>
              <a:solidFill>
                <a:schemeClr val="dk2"/>
              </a:solidFill>
              <a:highlight>
                <a:srgbClr val="CFE2F3"/>
              </a:highlight>
            </a:endParaRPr>
          </a:p>
          <a:p>
            <a:pPr marL="457200" lvl="0" indent="0" algn="l" rtl="0">
              <a:lnSpc>
                <a:spcPct val="115000"/>
              </a:lnSpc>
              <a:spcBef>
                <a:spcPts val="1200"/>
              </a:spcBef>
              <a:spcAft>
                <a:spcPts val="1200"/>
              </a:spcAft>
              <a:buNone/>
            </a:pPr>
            <a:endParaRPr b="1">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83"/>
        <p:cNvGrpSpPr/>
        <p:nvPr/>
      </p:nvGrpSpPr>
      <p:grpSpPr>
        <a:xfrm>
          <a:off x="0" y="0"/>
          <a:ext cx="0" cy="0"/>
          <a:chOff x="0" y="0"/>
          <a:chExt cx="0" cy="0"/>
        </a:xfrm>
      </p:grpSpPr>
      <p:sp>
        <p:nvSpPr>
          <p:cNvPr id="184" name="Google Shape;184;p31"/>
          <p:cNvSpPr txBox="1"/>
          <p:nvPr/>
        </p:nvSpPr>
        <p:spPr>
          <a:xfrm>
            <a:off x="229625" y="260225"/>
            <a:ext cx="8664300" cy="46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t>Company try to generate hype for their IPO in the market so that they could collect maximum money from the  market by doing road show and strategic marketing but one should go for IPO by doing proper analysis of the finances and performance of the company by reading their prospectus and recommendation of the rating agencies regarding IPO.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Performance of an IPO will depend upon the performance of the company and upon the market factors like health of the economy (currently in dilapidated situation),  government policies etc</a:t>
            </a:r>
            <a:r>
              <a:rPr lang="en" b="1"/>
              <a: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and Meaning</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434343"/>
              </a:buClr>
              <a:buSzPts val="1800"/>
              <a:buChar char="●"/>
            </a:pPr>
            <a:r>
              <a:rPr lang="en">
                <a:solidFill>
                  <a:srgbClr val="434343"/>
                </a:solidFill>
              </a:rPr>
              <a:t>An Initial Public Offering (</a:t>
            </a:r>
            <a:r>
              <a:rPr lang="en" b="1">
                <a:solidFill>
                  <a:srgbClr val="434343"/>
                </a:solidFill>
              </a:rPr>
              <a:t>IPO</a:t>
            </a:r>
            <a:r>
              <a:rPr lang="en">
                <a:solidFill>
                  <a:srgbClr val="434343"/>
                </a:solidFill>
              </a:rPr>
              <a:t>) is a type of public offering where shares of stock of company are sold to the general public for the first time.</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This is done by offering shares to the public that is  hold by the promoters or by the private investors.</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This is why doing an </a:t>
            </a:r>
            <a:r>
              <a:rPr lang="en" b="1">
                <a:solidFill>
                  <a:srgbClr val="434343"/>
                </a:solidFill>
              </a:rPr>
              <a:t>IPO</a:t>
            </a:r>
            <a:r>
              <a:rPr lang="en">
                <a:solidFill>
                  <a:srgbClr val="434343"/>
                </a:solidFill>
              </a:rPr>
              <a:t> is also referred to as “</a:t>
            </a:r>
            <a:r>
              <a:rPr lang="en" b="1">
                <a:solidFill>
                  <a:srgbClr val="434343"/>
                </a:solidFill>
              </a:rPr>
              <a:t>going public”.</a:t>
            </a:r>
            <a:endParaRPr b="1">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Issued by younger or smaller companies that are seeking to raise capital or can also be issued by large privately owned  companies looking to become publically traded.</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88"/>
        <p:cNvGrpSpPr/>
        <p:nvPr/>
      </p:nvGrpSpPr>
      <p:grpSpPr>
        <a:xfrm>
          <a:off x="0" y="0"/>
          <a:ext cx="0" cy="0"/>
          <a:chOff x="0" y="0"/>
          <a:chExt cx="0" cy="0"/>
        </a:xfrm>
      </p:grpSpPr>
      <p:sp>
        <p:nvSpPr>
          <p:cNvPr id="189" name="Google Shape;189;p32"/>
          <p:cNvSpPr txBox="1">
            <a:spLocks noGrp="1"/>
          </p:cNvSpPr>
          <p:nvPr>
            <p:ph type="body" idx="1"/>
          </p:nvPr>
        </p:nvSpPr>
        <p:spPr>
          <a:xfrm>
            <a:off x="1572600" y="2060250"/>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i="1"/>
              <a:t>THANK YOU</a:t>
            </a:r>
            <a:endParaRPr b="1"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0"/>
            <a:ext cx="8520600" cy="623400"/>
          </a:xfrm>
          <a:prstGeom prst="rect">
            <a:avLst/>
          </a:prstGeom>
        </p:spPr>
        <p:txBody>
          <a:bodyPr spcFirstLastPara="1" wrap="square" lIns="91425" tIns="91425" rIns="91425" bIns="91425" anchor="t" anchorCtr="0">
            <a:noAutofit/>
          </a:bodyPr>
          <a:lstStyle/>
          <a:p>
            <a:pPr marL="2743200" lvl="0" indent="0" algn="l" rtl="0">
              <a:spcBef>
                <a:spcPts val="0"/>
              </a:spcBef>
              <a:spcAft>
                <a:spcPts val="0"/>
              </a:spcAft>
              <a:buNone/>
            </a:pPr>
            <a:r>
              <a:rPr lang="en"/>
              <a:t>  IPO Process</a:t>
            </a:r>
            <a:endParaRPr/>
          </a:p>
        </p:txBody>
      </p:sp>
      <p:sp>
        <p:nvSpPr>
          <p:cNvPr id="71" name="Google Shape;71;p15"/>
          <p:cNvSpPr/>
          <p:nvPr/>
        </p:nvSpPr>
        <p:spPr>
          <a:xfrm>
            <a:off x="3599150" y="2277275"/>
            <a:ext cx="1439700" cy="68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COMPANY X</a:t>
            </a:r>
            <a:endParaRPr/>
          </a:p>
        </p:txBody>
      </p:sp>
      <p:sp>
        <p:nvSpPr>
          <p:cNvPr id="72" name="Google Shape;72;p15"/>
          <p:cNvSpPr txBox="1"/>
          <p:nvPr/>
        </p:nvSpPr>
        <p:spPr>
          <a:xfrm>
            <a:off x="628225" y="170150"/>
            <a:ext cx="1439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Decision to go for IPO</a:t>
            </a:r>
            <a:endParaRPr sz="1600" u="sng">
              <a:latin typeface="Source Sans Pro"/>
              <a:ea typeface="Source Sans Pro"/>
              <a:cs typeface="Source Sans Pro"/>
              <a:sym typeface="Source Sans Pro"/>
            </a:endParaRPr>
          </a:p>
        </p:txBody>
      </p:sp>
      <p:sp>
        <p:nvSpPr>
          <p:cNvPr id="73" name="Google Shape;73;p15"/>
          <p:cNvSpPr/>
          <p:nvPr/>
        </p:nvSpPr>
        <p:spPr>
          <a:xfrm>
            <a:off x="1027475" y="931588"/>
            <a:ext cx="300900" cy="365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p:nvPr/>
        </p:nvSpPr>
        <p:spPr>
          <a:xfrm>
            <a:off x="392725" y="3820675"/>
            <a:ext cx="19107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Filing with SEBI and Stock exchange</a:t>
            </a:r>
            <a:endParaRPr sz="1600" u="sng">
              <a:latin typeface="Source Sans Pro"/>
              <a:ea typeface="Source Sans Pro"/>
              <a:cs typeface="Source Sans Pro"/>
              <a:sym typeface="Source Sans Pro"/>
            </a:endParaRPr>
          </a:p>
        </p:txBody>
      </p:sp>
      <p:sp>
        <p:nvSpPr>
          <p:cNvPr id="75" name="Google Shape;75;p15"/>
          <p:cNvSpPr/>
          <p:nvPr/>
        </p:nvSpPr>
        <p:spPr>
          <a:xfrm>
            <a:off x="2453525" y="3976350"/>
            <a:ext cx="392700" cy="28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p:nvPr/>
        </p:nvSpPr>
        <p:spPr>
          <a:xfrm>
            <a:off x="3044825" y="3771675"/>
            <a:ext cx="1583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SEBI clearance and ROC filing</a:t>
            </a:r>
            <a:endParaRPr sz="1600" u="sng">
              <a:latin typeface="Source Sans Pro"/>
              <a:ea typeface="Source Sans Pro"/>
              <a:cs typeface="Source Sans Pro"/>
              <a:sym typeface="Source Sans Pro"/>
            </a:endParaRPr>
          </a:p>
        </p:txBody>
      </p:sp>
      <p:sp>
        <p:nvSpPr>
          <p:cNvPr id="77" name="Google Shape;77;p15"/>
          <p:cNvSpPr txBox="1"/>
          <p:nvPr/>
        </p:nvSpPr>
        <p:spPr>
          <a:xfrm>
            <a:off x="7174598" y="431900"/>
            <a:ext cx="1788577" cy="623400"/>
          </a:xfrm>
          <a:prstGeom prst="rect">
            <a:avLst/>
          </a:prstGeom>
          <a:noFill/>
          <a:ln>
            <a:noFill/>
          </a:ln>
        </p:spPr>
        <p:txBody>
          <a:bodyPr spcFirstLastPara="1" wrap="square" lIns="91425" tIns="91425" rIns="91425" bIns="91425" anchor="t" anchorCtr="0">
            <a:noAutofit/>
          </a:bodyPr>
          <a:lstStyle/>
          <a:p>
            <a:r>
              <a:rPr lang="en" sz="1600" u="sng" dirty="0">
                <a:latin typeface="Source Sans Pro"/>
                <a:ea typeface="Source Sans Pro"/>
                <a:cs typeface="Source Sans Pro"/>
              </a:rPr>
              <a:t>Funds transferred to issuer</a:t>
            </a:r>
          </a:p>
        </p:txBody>
      </p:sp>
      <p:sp>
        <p:nvSpPr>
          <p:cNvPr id="78" name="Google Shape;78;p15"/>
          <p:cNvSpPr txBox="1"/>
          <p:nvPr/>
        </p:nvSpPr>
        <p:spPr>
          <a:xfrm>
            <a:off x="7180438" y="2665150"/>
            <a:ext cx="1583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Pricing and allocation</a:t>
            </a:r>
            <a:endParaRPr sz="1600" u="sng">
              <a:latin typeface="Source Sans Pro"/>
              <a:ea typeface="Source Sans Pro"/>
              <a:cs typeface="Source Sans Pro"/>
              <a:sym typeface="Source Sans Pro"/>
            </a:endParaRPr>
          </a:p>
        </p:txBody>
      </p:sp>
      <p:sp>
        <p:nvSpPr>
          <p:cNvPr id="79" name="Google Shape;79;p15"/>
          <p:cNvSpPr txBox="1"/>
          <p:nvPr/>
        </p:nvSpPr>
        <p:spPr>
          <a:xfrm>
            <a:off x="639000" y="1373200"/>
            <a:ext cx="1439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Appointment of BRLM </a:t>
            </a:r>
            <a:endParaRPr sz="1600" u="sng">
              <a:latin typeface="Source Sans Pro"/>
              <a:ea typeface="Source Sans Pro"/>
              <a:cs typeface="Source Sans Pro"/>
              <a:sym typeface="Source Sans Pro"/>
            </a:endParaRPr>
          </a:p>
        </p:txBody>
      </p:sp>
      <p:sp>
        <p:nvSpPr>
          <p:cNvPr id="80" name="Google Shape;80;p15"/>
          <p:cNvSpPr txBox="1"/>
          <p:nvPr/>
        </p:nvSpPr>
        <p:spPr>
          <a:xfrm>
            <a:off x="612825" y="2635725"/>
            <a:ext cx="1439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Draft Red Herring</a:t>
            </a:r>
            <a:endParaRPr sz="1600" u="sng">
              <a:latin typeface="Source Sans Pro"/>
              <a:ea typeface="Source Sans Pro"/>
              <a:cs typeface="Source Sans Pro"/>
              <a:sym typeface="Source Sans Pro"/>
            </a:endParaRPr>
          </a:p>
        </p:txBody>
      </p:sp>
      <p:sp>
        <p:nvSpPr>
          <p:cNvPr id="81" name="Google Shape;81;p15"/>
          <p:cNvSpPr/>
          <p:nvPr/>
        </p:nvSpPr>
        <p:spPr>
          <a:xfrm>
            <a:off x="1014375" y="2183363"/>
            <a:ext cx="300900" cy="365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014375" y="3405188"/>
            <a:ext cx="300900" cy="365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5245750" y="3847875"/>
            <a:ext cx="1583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Road Shows</a:t>
            </a:r>
            <a:endParaRPr sz="1600" u="sng">
              <a:latin typeface="Source Sans Pro"/>
              <a:ea typeface="Source Sans Pro"/>
              <a:cs typeface="Source Sans Pro"/>
              <a:sym typeface="Source Sans Pro"/>
            </a:endParaRPr>
          </a:p>
        </p:txBody>
      </p:sp>
      <p:sp>
        <p:nvSpPr>
          <p:cNvPr id="84" name="Google Shape;84;p15"/>
          <p:cNvSpPr/>
          <p:nvPr/>
        </p:nvSpPr>
        <p:spPr>
          <a:xfrm>
            <a:off x="4604250" y="3939375"/>
            <a:ext cx="392700" cy="28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7101925" y="3808650"/>
            <a:ext cx="1583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latin typeface="Source Sans Pro"/>
                <a:ea typeface="Source Sans Pro"/>
                <a:cs typeface="Source Sans Pro"/>
                <a:sym typeface="Source Sans Pro"/>
              </a:rPr>
              <a:t>Book Building</a:t>
            </a:r>
            <a:endParaRPr sz="1600" u="sng">
              <a:latin typeface="Source Sans Pro"/>
              <a:ea typeface="Source Sans Pro"/>
              <a:cs typeface="Source Sans Pro"/>
              <a:sym typeface="Source Sans Pro"/>
            </a:endParaRPr>
          </a:p>
        </p:txBody>
      </p:sp>
      <p:sp>
        <p:nvSpPr>
          <p:cNvPr id="86" name="Google Shape;86;p15"/>
          <p:cNvSpPr/>
          <p:nvPr/>
        </p:nvSpPr>
        <p:spPr>
          <a:xfrm>
            <a:off x="7564750" y="1007800"/>
            <a:ext cx="300900" cy="365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7564750" y="3405200"/>
            <a:ext cx="300900" cy="365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7564750" y="2434925"/>
            <a:ext cx="300900" cy="365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txBox="1"/>
          <p:nvPr/>
        </p:nvSpPr>
        <p:spPr>
          <a:xfrm>
            <a:off x="7379561" y="1557450"/>
            <a:ext cx="1583700" cy="6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latin typeface="Source Sans Pro"/>
                <a:ea typeface="Source Sans Pro"/>
                <a:cs typeface="Source Sans Pro"/>
              </a:rPr>
              <a:t>Listing</a:t>
            </a:r>
          </a:p>
        </p:txBody>
      </p:sp>
      <p:sp>
        <p:nvSpPr>
          <p:cNvPr id="90" name="Google Shape;90;p15"/>
          <p:cNvSpPr/>
          <p:nvPr/>
        </p:nvSpPr>
        <p:spPr>
          <a:xfrm>
            <a:off x="6574400" y="3939375"/>
            <a:ext cx="392700" cy="28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terms related to IPO</a:t>
            </a:r>
            <a:endParaRPr/>
          </a:p>
          <a:p>
            <a:pPr marL="0" lvl="0" indent="0" algn="l" rtl="0">
              <a:spcBef>
                <a:spcPts val="0"/>
              </a:spcBef>
              <a:spcAft>
                <a:spcPts val="0"/>
              </a:spcAft>
              <a:buNone/>
            </a:pPr>
            <a:endParaRPr/>
          </a:p>
          <a:p>
            <a:pPr marL="0" lvl="0" indent="0" algn="l" rtl="0">
              <a:spcBef>
                <a:spcPts val="0"/>
              </a:spcBef>
              <a:spcAft>
                <a:spcPts val="0"/>
              </a:spcAft>
              <a:buNone/>
            </a:pPr>
            <a:endParaRPr sz="900"/>
          </a:p>
        </p:txBody>
      </p:sp>
      <p:sp>
        <p:nvSpPr>
          <p:cNvPr id="96" name="Google Shape;96;p16"/>
          <p:cNvSpPr txBox="1">
            <a:spLocks noGrp="1"/>
          </p:cNvSpPr>
          <p:nvPr>
            <p:ph type="body" idx="1"/>
          </p:nvPr>
        </p:nvSpPr>
        <p:spPr>
          <a:xfrm>
            <a:off x="311700" y="1107525"/>
            <a:ext cx="7030500" cy="3621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Nunito"/>
              <a:buChar char="➔"/>
            </a:pPr>
            <a:r>
              <a:rPr lang="en" sz="1400" b="1" i="1">
                <a:solidFill>
                  <a:srgbClr val="434343"/>
                </a:solidFill>
                <a:latin typeface="Nunito"/>
                <a:ea typeface="Nunito"/>
                <a:cs typeface="Nunito"/>
                <a:sym typeface="Nunito"/>
              </a:rPr>
              <a:t>Issue Type</a:t>
            </a:r>
            <a:r>
              <a:rPr lang="en" sz="1400" i="1">
                <a:solidFill>
                  <a:srgbClr val="434343"/>
                </a:solidFill>
                <a:latin typeface="Nunito"/>
                <a:ea typeface="Nunito"/>
                <a:cs typeface="Nunito"/>
                <a:sym typeface="Nunito"/>
              </a:rPr>
              <a:t>-</a:t>
            </a:r>
            <a:r>
              <a:rPr lang="en" sz="1400">
                <a:solidFill>
                  <a:srgbClr val="434343"/>
                </a:solidFill>
                <a:latin typeface="Nunito"/>
                <a:ea typeface="Nunito"/>
                <a:cs typeface="Nunito"/>
                <a:sym typeface="Nunito"/>
              </a:rPr>
              <a:t>The two basic types of IPOs are-</a:t>
            </a:r>
            <a:endParaRPr sz="1400">
              <a:solidFill>
                <a:srgbClr val="434343"/>
              </a:solidFill>
              <a:latin typeface="Nunito"/>
              <a:ea typeface="Nunito"/>
              <a:cs typeface="Nunito"/>
              <a:sym typeface="Nunito"/>
            </a:endParaRPr>
          </a:p>
          <a:p>
            <a:pPr marL="914400" lvl="1" indent="-304800" algn="l" rtl="0">
              <a:lnSpc>
                <a:spcPct val="100000"/>
              </a:lnSpc>
              <a:spcBef>
                <a:spcPts val="0"/>
              </a:spcBef>
              <a:spcAft>
                <a:spcPts val="0"/>
              </a:spcAft>
              <a:buClr>
                <a:srgbClr val="434343"/>
              </a:buClr>
              <a:buSzPts val="1200"/>
              <a:buChar char="◆"/>
            </a:pPr>
            <a:r>
              <a:rPr lang="en" b="1">
                <a:solidFill>
                  <a:srgbClr val="434343"/>
                </a:solidFill>
                <a:latin typeface="Nunito"/>
                <a:ea typeface="Nunito"/>
                <a:cs typeface="Nunito"/>
                <a:sym typeface="Nunito"/>
              </a:rPr>
              <a:t>Fixed Price Issue</a:t>
            </a:r>
            <a:r>
              <a:rPr lang="en">
                <a:solidFill>
                  <a:srgbClr val="434343"/>
                </a:solidFill>
                <a:latin typeface="Nunito"/>
                <a:ea typeface="Nunito"/>
                <a:cs typeface="Nunito"/>
                <a:sym typeface="Nunito"/>
              </a:rPr>
              <a:t>- In this type of issue the price of offerings are evaluated by the company along with the underwriters.They evaluate the company’s assets, liabilities and every financial aspect. They work on these figures and then the price of the offerings are decided.</a:t>
            </a:r>
            <a:endParaRPr>
              <a:solidFill>
                <a:srgbClr val="434343"/>
              </a:solidFill>
              <a:latin typeface="Nunito"/>
              <a:ea typeface="Nunito"/>
              <a:cs typeface="Nunito"/>
              <a:sym typeface="Nunito"/>
            </a:endParaRPr>
          </a:p>
          <a:p>
            <a:pPr marL="914400" lvl="1" indent="-304800" algn="l" rtl="0">
              <a:lnSpc>
                <a:spcPct val="100000"/>
              </a:lnSpc>
              <a:spcBef>
                <a:spcPts val="0"/>
              </a:spcBef>
              <a:spcAft>
                <a:spcPts val="0"/>
              </a:spcAft>
              <a:buClr>
                <a:srgbClr val="434343"/>
              </a:buClr>
              <a:buSzPts val="1200"/>
              <a:buChar char="◆"/>
            </a:pPr>
            <a:r>
              <a:rPr lang="en" b="1">
                <a:solidFill>
                  <a:srgbClr val="434343"/>
                </a:solidFill>
                <a:latin typeface="Nunito"/>
                <a:ea typeface="Nunito"/>
                <a:cs typeface="Nunito"/>
                <a:sym typeface="Nunito"/>
              </a:rPr>
              <a:t>Book Building Issue</a:t>
            </a:r>
            <a:r>
              <a:rPr lang="en">
                <a:solidFill>
                  <a:srgbClr val="434343"/>
                </a:solidFill>
                <a:latin typeface="Nunito"/>
                <a:ea typeface="Nunito"/>
                <a:cs typeface="Nunito"/>
                <a:sym typeface="Nunito"/>
              </a:rPr>
              <a:t>-In this type of issue there is no fixed price, but there is a price band. The lowest and highest price are known as ‘floor price’ and ‘cap price’ respectively.The investor can bid the shares with the desired price he/she is willing to pay. Thereafter the price of IPO is fixed after evaluating the bids.</a:t>
            </a:r>
            <a:endParaRPr sz="1400">
              <a:solidFill>
                <a:srgbClr val="434343"/>
              </a:solidFill>
              <a:latin typeface="Nunito"/>
              <a:ea typeface="Nunito"/>
              <a:cs typeface="Nunito"/>
              <a:sym typeface="Nunito"/>
            </a:endParaRPr>
          </a:p>
          <a:p>
            <a:pPr marL="457200" lvl="0" indent="-317500" algn="l" rtl="0">
              <a:lnSpc>
                <a:spcPct val="100000"/>
              </a:lnSpc>
              <a:spcBef>
                <a:spcPts val="0"/>
              </a:spcBef>
              <a:spcAft>
                <a:spcPts val="0"/>
              </a:spcAft>
              <a:buClr>
                <a:srgbClr val="434343"/>
              </a:buClr>
              <a:buSzPts val="1400"/>
              <a:buFont typeface="Nunito"/>
              <a:buChar char="➔"/>
            </a:pPr>
            <a:r>
              <a:rPr lang="en" sz="1400" b="1" i="1">
                <a:solidFill>
                  <a:srgbClr val="434343"/>
                </a:solidFill>
                <a:latin typeface="Nunito"/>
                <a:ea typeface="Nunito"/>
                <a:cs typeface="Nunito"/>
                <a:sym typeface="Nunito"/>
              </a:rPr>
              <a:t>Issue Size</a:t>
            </a:r>
            <a:r>
              <a:rPr lang="en" sz="1400">
                <a:solidFill>
                  <a:srgbClr val="434343"/>
                </a:solidFill>
                <a:latin typeface="Nunito"/>
                <a:ea typeface="Nunito"/>
                <a:cs typeface="Nunito"/>
                <a:sym typeface="Nunito"/>
              </a:rPr>
              <a:t>-The total monetary value of the IPO. It is calculated by multiplying the number of shares issued by the company with the issue price</a:t>
            </a:r>
            <a:r>
              <a:rPr lang="en">
                <a:solidFill>
                  <a:srgbClr val="434343"/>
                </a:solidFill>
                <a:latin typeface="Nunito"/>
                <a:ea typeface="Nunito"/>
                <a:cs typeface="Nunito"/>
                <a:sym typeface="Nunito"/>
              </a:rPr>
              <a:t>.</a:t>
            </a:r>
            <a:endParaRPr>
              <a:solidFill>
                <a:srgbClr val="434343"/>
              </a:solidFill>
              <a:latin typeface="Nunito"/>
              <a:ea typeface="Nunito"/>
              <a:cs typeface="Nunito"/>
              <a:sym typeface="Nunito"/>
            </a:endParaRPr>
          </a:p>
          <a:p>
            <a:pPr marL="457200" lvl="0" indent="-317500" algn="l" rtl="0">
              <a:lnSpc>
                <a:spcPct val="100000"/>
              </a:lnSpc>
              <a:spcBef>
                <a:spcPts val="1600"/>
              </a:spcBef>
              <a:spcAft>
                <a:spcPts val="0"/>
              </a:spcAft>
              <a:buClr>
                <a:srgbClr val="434343"/>
              </a:buClr>
              <a:buSzPts val="1400"/>
              <a:buFont typeface="Nunito"/>
              <a:buChar char="➔"/>
            </a:pPr>
            <a:r>
              <a:rPr lang="en" sz="1400" b="1" i="1">
                <a:solidFill>
                  <a:srgbClr val="434343"/>
                </a:solidFill>
                <a:latin typeface="Nunito"/>
                <a:ea typeface="Nunito"/>
                <a:cs typeface="Nunito"/>
                <a:sym typeface="Nunito"/>
              </a:rPr>
              <a:t>Face Value</a:t>
            </a:r>
            <a:r>
              <a:rPr lang="en" sz="1400">
                <a:solidFill>
                  <a:srgbClr val="434343"/>
                </a:solidFill>
                <a:latin typeface="Nunito"/>
                <a:ea typeface="Nunito"/>
                <a:cs typeface="Nunito"/>
                <a:sym typeface="Nunito"/>
              </a:rPr>
              <a:t>- It is also known as nominal value or par value of shares.The issue price or price band is the face value plus added premium that company asks from the subscribers.</a:t>
            </a:r>
            <a:endParaRPr>
              <a:solidFill>
                <a:srgbClr val="434343"/>
              </a:solidFill>
              <a:latin typeface="Nunito"/>
              <a:ea typeface="Nunito"/>
              <a:cs typeface="Nunito"/>
              <a:sym typeface="Nunito"/>
            </a:endParaRPr>
          </a:p>
          <a:p>
            <a:pPr marL="914400" lvl="0" indent="0" algn="l" rtl="0">
              <a:lnSpc>
                <a:spcPct val="200000"/>
              </a:lnSpc>
              <a:spcBef>
                <a:spcPts val="1600"/>
              </a:spcBef>
              <a:spcAft>
                <a:spcPts val="1600"/>
              </a:spcAft>
              <a:buNone/>
            </a:pPr>
            <a:endParaRPr b="1">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Terms related to IPO</a:t>
            </a:r>
            <a:endParaRPr/>
          </a:p>
        </p:txBody>
      </p:sp>
      <p:sp>
        <p:nvSpPr>
          <p:cNvPr id="102" name="Google Shape;102;p17"/>
          <p:cNvSpPr txBox="1">
            <a:spLocks noGrp="1"/>
          </p:cNvSpPr>
          <p:nvPr>
            <p:ph type="body" idx="4294967295"/>
          </p:nvPr>
        </p:nvSpPr>
        <p:spPr>
          <a:xfrm>
            <a:off x="65200" y="1142575"/>
            <a:ext cx="7030500" cy="308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Nunito SemiBold"/>
              <a:buChar char="➔"/>
            </a:pPr>
            <a:r>
              <a:rPr lang="en" sz="1400" b="1" i="1">
                <a:solidFill>
                  <a:srgbClr val="434343"/>
                </a:solidFill>
                <a:latin typeface="Arial"/>
                <a:ea typeface="Arial"/>
                <a:cs typeface="Arial"/>
                <a:sym typeface="Arial"/>
              </a:rPr>
              <a:t>Minimum Order Quantity</a:t>
            </a:r>
            <a:r>
              <a:rPr lang="en" sz="1400">
                <a:solidFill>
                  <a:srgbClr val="434343"/>
                </a:solidFill>
                <a:latin typeface="Arial"/>
                <a:ea typeface="Arial"/>
                <a:cs typeface="Arial"/>
                <a:sym typeface="Arial"/>
              </a:rPr>
              <a:t>-It is the minimum number of shares which investor can apply to while bidding for an IPO.</a:t>
            </a:r>
            <a:endParaRPr sz="140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Nunito SemiBold"/>
              <a:buChar char="➔"/>
            </a:pPr>
            <a:r>
              <a:rPr lang="en" sz="1400" b="1" i="1">
                <a:solidFill>
                  <a:srgbClr val="434343"/>
                </a:solidFill>
                <a:latin typeface="Arial"/>
                <a:ea typeface="Arial"/>
                <a:cs typeface="Arial"/>
                <a:sym typeface="Arial"/>
              </a:rPr>
              <a:t>IPO Subscription</a:t>
            </a:r>
            <a:r>
              <a:rPr lang="en" sz="1400">
                <a:solidFill>
                  <a:srgbClr val="434343"/>
                </a:solidFill>
                <a:latin typeface="Arial"/>
                <a:ea typeface="Arial"/>
                <a:cs typeface="Arial"/>
                <a:sym typeface="Arial"/>
              </a:rPr>
              <a:t>-This is the number of times the public issue has been subscribed at the stock exchange.If the number of bids exceed the total shares offering then it is known as over-subscribed.</a:t>
            </a:r>
            <a:endParaRPr sz="140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Nunito SemiBold"/>
              <a:buChar char="➔"/>
            </a:pPr>
            <a:r>
              <a:rPr lang="en" sz="1400" b="1" i="1">
                <a:solidFill>
                  <a:srgbClr val="434343"/>
                </a:solidFill>
                <a:latin typeface="Arial"/>
                <a:ea typeface="Arial"/>
                <a:cs typeface="Arial"/>
                <a:sym typeface="Arial"/>
              </a:rPr>
              <a:t>QIB</a:t>
            </a:r>
            <a:r>
              <a:rPr lang="en" sz="1400">
                <a:solidFill>
                  <a:srgbClr val="434343"/>
                </a:solidFill>
                <a:latin typeface="Arial"/>
                <a:ea typeface="Arial"/>
                <a:cs typeface="Arial"/>
                <a:sym typeface="Arial"/>
              </a:rPr>
              <a:t>-Financial institutions, Banks, FIIs and Mutual Funds who are registered with SEBI are known as QIB. These are mostly the representatives of small investors investing through mutual fund or pension schemes etc.</a:t>
            </a:r>
            <a:endParaRPr sz="140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Nunito SemiBold"/>
              <a:buChar char="➔"/>
            </a:pPr>
            <a:r>
              <a:rPr lang="en" sz="1400" b="1" i="1">
                <a:solidFill>
                  <a:srgbClr val="434343"/>
                </a:solidFill>
                <a:latin typeface="Arial"/>
                <a:ea typeface="Arial"/>
                <a:cs typeface="Arial"/>
                <a:sym typeface="Arial"/>
              </a:rPr>
              <a:t>NII</a:t>
            </a:r>
            <a:r>
              <a:rPr lang="en" sz="1400">
                <a:solidFill>
                  <a:srgbClr val="434343"/>
                </a:solidFill>
                <a:latin typeface="Arial"/>
                <a:ea typeface="Arial"/>
                <a:cs typeface="Arial"/>
                <a:sym typeface="Arial"/>
              </a:rPr>
              <a:t>-Individual investors, NRIs and companies trust etc who bid for more than Rs.2 lakhs. They need not to register with SEBI like QIIs</a:t>
            </a:r>
            <a:endParaRPr sz="140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Nunito"/>
              <a:buChar char="➔"/>
            </a:pPr>
            <a:r>
              <a:rPr lang="en" sz="1400" b="1" i="1">
                <a:solidFill>
                  <a:srgbClr val="434343"/>
                </a:solidFill>
                <a:latin typeface="Arial"/>
                <a:ea typeface="Arial"/>
                <a:cs typeface="Arial"/>
                <a:sym typeface="Arial"/>
              </a:rPr>
              <a:t>Retail</a:t>
            </a:r>
            <a:r>
              <a:rPr lang="en" sz="1400">
                <a:solidFill>
                  <a:srgbClr val="434343"/>
                </a:solidFill>
                <a:latin typeface="Arial"/>
                <a:ea typeface="Arial"/>
                <a:cs typeface="Arial"/>
                <a:sym typeface="Arial"/>
              </a:rPr>
              <a:t>-Investors who can apply for upto Rs.2 lakhs in an IPO.</a:t>
            </a:r>
            <a:endParaRPr sz="1400">
              <a:solidFill>
                <a:srgbClr val="434343"/>
              </a:solidFill>
              <a:latin typeface="Arial"/>
              <a:ea typeface="Arial"/>
              <a:cs typeface="Arial"/>
              <a:sym typeface="Arial"/>
            </a:endParaRPr>
          </a:p>
          <a:p>
            <a:pPr marL="0" lvl="0" indent="0" algn="l" rtl="0">
              <a:spcBef>
                <a:spcPts val="1600"/>
              </a:spcBef>
              <a:spcAft>
                <a:spcPts val="1600"/>
              </a:spcAft>
              <a:buNone/>
            </a:pP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highlight>
                  <a:srgbClr val="CFE2F3"/>
                </a:highlight>
              </a:rPr>
              <a:t>IPO’s</a:t>
            </a:r>
            <a:endParaRPr>
              <a:highlight>
                <a:srgbClr val="CFE2F3"/>
              </a:highlight>
            </a:endParaRPr>
          </a:p>
        </p:txBody>
      </p:sp>
      <p:sp>
        <p:nvSpPr>
          <p:cNvPr id="108" name="Google Shape;10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90500" lvl="0" indent="0" algn="l" rtl="0">
              <a:lnSpc>
                <a:spcPct val="100000"/>
              </a:lnSpc>
              <a:spcBef>
                <a:spcPts val="800"/>
              </a:spcBef>
              <a:spcAft>
                <a:spcPts val="0"/>
              </a:spcAft>
              <a:buNone/>
            </a:pPr>
            <a:endParaRPr sz="1050">
              <a:solidFill>
                <a:srgbClr val="999966"/>
              </a:solidFill>
              <a:highlight>
                <a:srgbClr val="CFE2F3"/>
              </a:highlight>
              <a:latin typeface="Verdana"/>
              <a:ea typeface="Verdana"/>
              <a:cs typeface="Verdana"/>
              <a:sym typeface="Verdana"/>
            </a:endParaRPr>
          </a:p>
          <a:p>
            <a:pPr marL="457200" lvl="0" indent="0" algn="l" rtl="0">
              <a:spcBef>
                <a:spcPts val="800"/>
              </a:spcBef>
              <a:spcAft>
                <a:spcPts val="0"/>
              </a:spcAft>
              <a:buClr>
                <a:srgbClr val="7F7F7F"/>
              </a:buClr>
              <a:buSzPts val="1800"/>
              <a:buNone/>
            </a:pPr>
            <a:endParaRPr>
              <a:solidFill>
                <a:schemeClr val="accent1"/>
              </a:solidFill>
              <a:highlight>
                <a:srgbClr val="CFE2F3"/>
              </a:highlight>
              <a:latin typeface="Arial"/>
              <a:ea typeface="Arial"/>
              <a:cs typeface="Arial"/>
              <a:sym typeface="Arial"/>
            </a:endParaRPr>
          </a:p>
          <a:p>
            <a:pPr marL="457200" lvl="0" indent="-342900" algn="l" rtl="0">
              <a:lnSpc>
                <a:spcPct val="83333"/>
              </a:lnSpc>
              <a:spcBef>
                <a:spcPts val="1600"/>
              </a:spcBef>
              <a:spcAft>
                <a:spcPts val="0"/>
              </a:spcAft>
              <a:buClr>
                <a:schemeClr val="accent1"/>
              </a:buClr>
              <a:buSzPts val="1800"/>
              <a:buFont typeface="Arial"/>
              <a:buChar char="●"/>
            </a:pPr>
            <a:r>
              <a:rPr lang="en" dirty="0">
                <a:solidFill>
                  <a:schemeClr val="accent1"/>
                </a:solidFill>
                <a:highlight>
                  <a:srgbClr val="CFE2F3"/>
                </a:highlight>
                <a:latin typeface="Arial"/>
                <a:ea typeface="Arial"/>
                <a:cs typeface="Arial"/>
                <a:sym typeface="Arial"/>
              </a:rPr>
              <a:t>UTI Asset Management Company Ltd IPO</a:t>
            </a:r>
            <a:endParaRPr dirty="0">
              <a:solidFill>
                <a:schemeClr val="accent1"/>
              </a:solidFill>
              <a:highlight>
                <a:srgbClr val="CFE2F3"/>
              </a:highlight>
              <a:latin typeface="Arial"/>
              <a:ea typeface="Arial"/>
              <a:cs typeface="Arial"/>
              <a:sym typeface="Arial"/>
            </a:endParaRPr>
          </a:p>
          <a:p>
            <a:pPr>
              <a:lnSpc>
                <a:spcPct val="83333"/>
              </a:lnSpc>
              <a:spcBef>
                <a:spcPts val="1600"/>
              </a:spcBef>
              <a:buClr>
                <a:srgbClr val="333333"/>
              </a:buClr>
              <a:buFont typeface="Arial"/>
            </a:pPr>
            <a:endParaRPr lang="en" dirty="0">
              <a:solidFill>
                <a:schemeClr val="accent1"/>
              </a:solidFill>
              <a:highlight>
                <a:srgbClr val="CFE2F3"/>
              </a:highlight>
              <a:latin typeface="Arial"/>
              <a:cs typeface="Arial"/>
            </a:endParaRPr>
          </a:p>
          <a:p>
            <a:pPr>
              <a:lnSpc>
                <a:spcPct val="83333"/>
              </a:lnSpc>
              <a:spcBef>
                <a:spcPts val="1600"/>
              </a:spcBef>
              <a:buClr>
                <a:srgbClr val="333333"/>
              </a:buClr>
              <a:buFont typeface="Source Sans Pro"/>
              <a:buChar char="●"/>
            </a:pPr>
            <a:r>
              <a:rPr lang="en" dirty="0">
                <a:solidFill>
                  <a:schemeClr val="accent1"/>
                </a:solidFill>
                <a:highlight>
                  <a:srgbClr val="CFE2F3"/>
                </a:highlight>
                <a:latin typeface="Arial"/>
                <a:cs typeface="Arial"/>
              </a:rPr>
              <a:t>Equitas Small Finance Bank Ltd IPO</a:t>
            </a:r>
            <a:endParaRPr lang="en" dirty="0">
              <a:solidFill>
                <a:schemeClr val="accent1"/>
              </a:solidFill>
              <a:highlight>
                <a:srgbClr val="CFE2F3"/>
              </a:highlight>
              <a:cs typeface="Arial"/>
            </a:endParaRPr>
          </a:p>
          <a:p>
            <a:pPr marL="1371600" lvl="0" indent="0" algn="l">
              <a:lnSpc>
                <a:spcPct val="83333"/>
              </a:lnSpc>
              <a:spcBef>
                <a:spcPts val="1500"/>
              </a:spcBef>
              <a:spcAft>
                <a:spcPts val="0"/>
              </a:spcAft>
              <a:buClr>
                <a:srgbClr val="7F7F7F"/>
              </a:buClr>
              <a:buNone/>
            </a:pPr>
            <a:endParaRPr lang="en">
              <a:solidFill>
                <a:schemeClr val="accent1"/>
              </a:solidFill>
              <a:highlight>
                <a:srgbClr val="CFE2F3"/>
              </a:highlight>
              <a:latin typeface="Arial"/>
              <a:ea typeface="Arial"/>
              <a:cs typeface="Arial"/>
            </a:endParaRPr>
          </a:p>
          <a:p>
            <a:pPr marL="457200" lvl="0" indent="-342900" algn="l" rtl="0">
              <a:lnSpc>
                <a:spcPct val="83333"/>
              </a:lnSpc>
              <a:spcBef>
                <a:spcPts val="1500"/>
              </a:spcBef>
              <a:spcAft>
                <a:spcPts val="0"/>
              </a:spcAft>
              <a:buClr>
                <a:schemeClr val="accent1"/>
              </a:buClr>
              <a:buSzPts val="1800"/>
              <a:buFont typeface="Arial"/>
              <a:buChar char="●"/>
            </a:pPr>
            <a:r>
              <a:rPr lang="en" dirty="0" err="1">
                <a:solidFill>
                  <a:schemeClr val="accent1"/>
                </a:solidFill>
                <a:highlight>
                  <a:srgbClr val="CFE2F3"/>
                </a:highlight>
                <a:latin typeface="Arial"/>
                <a:ea typeface="Arial"/>
                <a:cs typeface="Arial"/>
                <a:sym typeface="Arial"/>
              </a:rPr>
              <a:t>Mazagon</a:t>
            </a:r>
            <a:r>
              <a:rPr lang="en" dirty="0">
                <a:solidFill>
                  <a:schemeClr val="accent1"/>
                </a:solidFill>
                <a:highlight>
                  <a:srgbClr val="CFE2F3"/>
                </a:highlight>
                <a:latin typeface="Arial"/>
                <a:ea typeface="Arial"/>
                <a:cs typeface="Arial"/>
                <a:sym typeface="Arial"/>
              </a:rPr>
              <a:t> Dock Shipbuilders Limited IPO</a:t>
            </a:r>
            <a:endParaRPr dirty="0">
              <a:solidFill>
                <a:schemeClr val="accent1"/>
              </a:solidFill>
              <a:highlight>
                <a:srgbClr val="CFE2F3"/>
              </a:highlight>
              <a:latin typeface="Arial"/>
              <a:ea typeface="Arial"/>
              <a:cs typeface="Arial"/>
              <a:sym typeface="Arial"/>
            </a:endParaRPr>
          </a:p>
          <a:p>
            <a:pPr marL="457200" lvl="0" indent="0" algn="l" rtl="0">
              <a:lnSpc>
                <a:spcPct val="83333"/>
              </a:lnSpc>
              <a:spcBef>
                <a:spcPts val="1500"/>
              </a:spcBef>
              <a:spcAft>
                <a:spcPts val="0"/>
              </a:spcAft>
              <a:buNone/>
            </a:pPr>
            <a:endParaRPr>
              <a:solidFill>
                <a:schemeClr val="accent1"/>
              </a:solidFill>
              <a:highlight>
                <a:srgbClr val="CFE2F3"/>
              </a:highlight>
              <a:latin typeface="Arial"/>
              <a:ea typeface="Arial"/>
              <a:cs typeface="Arial"/>
              <a:sym typeface="Arial"/>
            </a:endParaRPr>
          </a:p>
          <a:p>
            <a:pPr marL="1828800" lvl="0" indent="0" algn="l" rtl="0">
              <a:lnSpc>
                <a:spcPct val="83333"/>
              </a:lnSpc>
              <a:spcBef>
                <a:spcPts val="1500"/>
              </a:spcBef>
              <a:spcAft>
                <a:spcPts val="0"/>
              </a:spcAft>
              <a:buNone/>
            </a:pPr>
            <a:endParaRPr>
              <a:solidFill>
                <a:schemeClr val="accent1"/>
              </a:solidFill>
              <a:highlight>
                <a:srgbClr val="CFE2F3"/>
              </a:highlight>
              <a:latin typeface="Arial"/>
              <a:ea typeface="Arial"/>
              <a:cs typeface="Arial"/>
              <a:sym typeface="Arial"/>
            </a:endParaRPr>
          </a:p>
          <a:p>
            <a:pPr marL="914400" lvl="0" indent="0" algn="l" rtl="0">
              <a:spcBef>
                <a:spcPts val="800"/>
              </a:spcBef>
              <a:spcAft>
                <a:spcPts val="1600"/>
              </a:spcAft>
              <a:buNone/>
            </a:pPr>
            <a:endParaRPr>
              <a:solidFill>
                <a:schemeClr val="accent1"/>
              </a:solidFill>
              <a:highlight>
                <a:srgbClr val="CFE2F3"/>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104750"/>
            <a:ext cx="8520600" cy="623400"/>
          </a:xfrm>
          <a:prstGeom prst="rect">
            <a:avLst/>
          </a:prstGeom>
        </p:spPr>
        <p:txBody>
          <a:bodyPr spcFirstLastPara="1" wrap="square" lIns="91425" tIns="91425" rIns="91425" bIns="91425" anchor="t" anchorCtr="0">
            <a:noAutofit/>
          </a:bodyPr>
          <a:lstStyle/>
          <a:p>
            <a:pPr marL="0" lvl="0" indent="0" algn="l" rtl="0">
              <a:lnSpc>
                <a:spcPct val="83333"/>
              </a:lnSpc>
              <a:spcBef>
                <a:spcPts val="1500"/>
              </a:spcBef>
              <a:spcAft>
                <a:spcPts val="800"/>
              </a:spcAft>
              <a:buNone/>
            </a:pPr>
            <a:r>
              <a:rPr lang="en">
                <a:solidFill>
                  <a:schemeClr val="accent1"/>
                </a:solidFill>
                <a:highlight>
                  <a:srgbClr val="CFE2F3"/>
                </a:highlight>
                <a:latin typeface="Arial"/>
                <a:ea typeface="Arial"/>
                <a:cs typeface="Arial"/>
                <a:sym typeface="Arial"/>
              </a:rPr>
              <a:t>UTI Asset Management Company Ltd IPO</a:t>
            </a:r>
            <a:endParaRPr>
              <a:highlight>
                <a:srgbClr val="CFE2F3"/>
              </a:highlight>
            </a:endParaRPr>
          </a:p>
        </p:txBody>
      </p:sp>
      <p:sp>
        <p:nvSpPr>
          <p:cNvPr id="137" name="Google Shape;137;p23"/>
          <p:cNvSpPr txBox="1"/>
          <p:nvPr/>
        </p:nvSpPr>
        <p:spPr>
          <a:xfrm>
            <a:off x="379550" y="881525"/>
            <a:ext cx="8389200" cy="38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solidFill>
                  <a:schemeClr val="dk2"/>
                </a:solidFill>
              </a:rPr>
              <a:t>About company:</a:t>
            </a:r>
            <a:endParaRPr>
              <a:solidFill>
                <a:schemeClr val="dk2"/>
              </a:solidFill>
            </a:endParaRPr>
          </a:p>
          <a:p>
            <a:pPr marL="0" lvl="0" indent="0" algn="l" rtl="0">
              <a:spcBef>
                <a:spcPts val="0"/>
              </a:spcBef>
              <a:spcAft>
                <a:spcPts val="0"/>
              </a:spcAft>
              <a:buClr>
                <a:schemeClr val="dk2"/>
              </a:buClr>
              <a:buSzPts val="1100"/>
              <a:buFont typeface="Arial"/>
              <a:buNone/>
            </a:pPr>
            <a:endParaRPr>
              <a:solidFill>
                <a:schemeClr val="dk2"/>
              </a:solidFill>
            </a:endParaRPr>
          </a:p>
          <a:p>
            <a:pPr marL="457200" lvl="0" indent="-317500" algn="l" rtl="0">
              <a:lnSpc>
                <a:spcPct val="100000"/>
              </a:lnSpc>
              <a:spcBef>
                <a:spcPts val="0"/>
              </a:spcBef>
              <a:spcAft>
                <a:spcPts val="0"/>
              </a:spcAft>
              <a:buClr>
                <a:schemeClr val="dk2"/>
              </a:buClr>
              <a:buSzPts val="1400"/>
              <a:buChar char="●"/>
            </a:pPr>
            <a:r>
              <a:rPr lang="en">
                <a:solidFill>
                  <a:schemeClr val="dk2"/>
                </a:solidFill>
              </a:rPr>
              <a:t>They are managing the domestic mutual funds of UTI mutual funds</a:t>
            </a:r>
            <a:endParaRPr>
              <a:solidFill>
                <a:schemeClr val="dk2"/>
              </a:solidFill>
            </a:endParaRPr>
          </a:p>
          <a:p>
            <a:pPr marL="0" lvl="0" indent="0" algn="l" rtl="0">
              <a:lnSpc>
                <a:spcPct val="100000"/>
              </a:lnSpc>
              <a:spcBef>
                <a:spcPts val="0"/>
              </a:spcBef>
              <a:spcAft>
                <a:spcPts val="0"/>
              </a:spcAft>
              <a:buClr>
                <a:schemeClr val="dk2"/>
              </a:buClr>
              <a:buSzPts val="1100"/>
              <a:buFont typeface="Arial"/>
              <a:buNone/>
            </a:pPr>
            <a:endParaRPr>
              <a:solidFill>
                <a:schemeClr val="dk2"/>
              </a:solidFill>
            </a:endParaRPr>
          </a:p>
          <a:p>
            <a:pPr marL="457200" lvl="0" indent="-317500" algn="l" rtl="0">
              <a:lnSpc>
                <a:spcPct val="100000"/>
              </a:lnSpc>
              <a:spcBef>
                <a:spcPts val="0"/>
              </a:spcBef>
              <a:spcAft>
                <a:spcPts val="0"/>
              </a:spcAft>
              <a:buClr>
                <a:schemeClr val="dk2"/>
              </a:buClr>
              <a:buSzPts val="1400"/>
              <a:buChar char="●"/>
            </a:pPr>
            <a:r>
              <a:rPr lang="en">
                <a:solidFill>
                  <a:schemeClr val="dk2"/>
                </a:solidFill>
              </a:rPr>
              <a:t>Also provide with portfolio management services to EPFO, national skill developed fund, postal life insurance etc.</a:t>
            </a:r>
            <a:endParaRPr>
              <a:solidFill>
                <a:schemeClr val="dk2"/>
              </a:solidFill>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rPr>
              <a:t>Strengths of the company:</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accent1"/>
                </a:solidFill>
                <a:highlight>
                  <a:srgbClr val="CFE2F3"/>
                </a:highlight>
              </a:rPr>
              <a:t>UTI AMC is the </a:t>
            </a:r>
            <a:r>
              <a:rPr lang="en" b="1">
                <a:solidFill>
                  <a:schemeClr val="accent1"/>
                </a:solidFill>
                <a:highlight>
                  <a:srgbClr val="CFE2F3"/>
                </a:highlight>
              </a:rPr>
              <a:t>largest AMC</a:t>
            </a:r>
            <a:r>
              <a:rPr lang="en">
                <a:solidFill>
                  <a:schemeClr val="accent1"/>
                </a:solidFill>
                <a:highlight>
                  <a:srgbClr val="CFE2F3"/>
                </a:highlight>
              </a:rPr>
              <a:t> in India in terms of total AUM.</a:t>
            </a:r>
            <a:endParaRPr>
              <a:solidFill>
                <a:schemeClr val="accent1"/>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accent1"/>
                </a:solidFill>
                <a:highlight>
                  <a:srgbClr val="CFE2F3"/>
                </a:highlight>
              </a:rPr>
              <a:t>Seventh-largest AMC in India in terms of mutual fund</a:t>
            </a:r>
            <a:endParaRPr>
              <a:solidFill>
                <a:schemeClr val="accent1"/>
              </a:solidFill>
              <a:highlight>
                <a:srgbClr val="CFE2F3"/>
              </a:highlight>
            </a:endParaRPr>
          </a:p>
          <a:p>
            <a:pPr marL="457200" lvl="0" indent="-317500" algn="l" rtl="0">
              <a:lnSpc>
                <a:spcPct val="115000"/>
              </a:lnSpc>
              <a:spcBef>
                <a:spcPts val="0"/>
              </a:spcBef>
              <a:spcAft>
                <a:spcPts val="0"/>
              </a:spcAft>
              <a:buClr>
                <a:schemeClr val="dk2"/>
              </a:buClr>
              <a:buSzPts val="1400"/>
              <a:buChar char="●"/>
            </a:pPr>
            <a:r>
              <a:rPr lang="en">
                <a:solidFill>
                  <a:schemeClr val="accent1"/>
                </a:solidFill>
                <a:highlight>
                  <a:srgbClr val="CFE2F3"/>
                </a:highlight>
              </a:rPr>
              <a:t>UTI AMC has established the first mutual fund in India and has been in the asset management industry for more than 55 years</a:t>
            </a:r>
            <a:endParaRPr>
              <a:solidFill>
                <a:schemeClr val="accent1"/>
              </a:solidFill>
              <a:highlight>
                <a:srgbClr val="CFE2F3"/>
              </a:highlight>
            </a:endParaRPr>
          </a:p>
          <a:p>
            <a:pPr marL="457200" lvl="0" indent="-317500" algn="l" rtl="0">
              <a:lnSpc>
                <a:spcPct val="115000"/>
              </a:lnSpc>
              <a:spcBef>
                <a:spcPts val="0"/>
              </a:spcBef>
              <a:spcAft>
                <a:spcPts val="0"/>
              </a:spcAft>
              <a:buClr>
                <a:schemeClr val="accent1"/>
              </a:buClr>
              <a:buSzPts val="1400"/>
              <a:buFont typeface="Verdana"/>
              <a:buChar char="●"/>
            </a:pPr>
            <a:r>
              <a:rPr lang="en">
                <a:solidFill>
                  <a:schemeClr val="accent1"/>
                </a:solidFill>
                <a:highlight>
                  <a:srgbClr val="CFE2F3"/>
                </a:highlight>
              </a:rPr>
              <a:t>The </a:t>
            </a:r>
            <a:r>
              <a:rPr lang="en" b="1">
                <a:solidFill>
                  <a:schemeClr val="accent1"/>
                </a:solidFill>
                <a:highlight>
                  <a:srgbClr val="CFE2F3"/>
                </a:highlight>
              </a:rPr>
              <a:t>management fees</a:t>
            </a:r>
            <a:r>
              <a:rPr lang="en">
                <a:solidFill>
                  <a:schemeClr val="accent1"/>
                </a:solidFill>
                <a:highlight>
                  <a:srgbClr val="CFE2F3"/>
                </a:highlight>
              </a:rPr>
              <a:t> from domestic mutual funds account for </a:t>
            </a:r>
            <a:r>
              <a:rPr lang="en" b="1">
                <a:solidFill>
                  <a:schemeClr val="accent1"/>
                </a:solidFill>
                <a:highlight>
                  <a:srgbClr val="CFE2F3"/>
                </a:highlight>
              </a:rPr>
              <a:t>72.7% of the total income</a:t>
            </a:r>
            <a:r>
              <a:rPr lang="en">
                <a:solidFill>
                  <a:schemeClr val="accent1"/>
                </a:solidFill>
                <a:highlight>
                  <a:srgbClr val="CFE2F3"/>
                </a:highlight>
              </a:rPr>
              <a:t> of the company.</a:t>
            </a:r>
            <a:endParaRPr>
              <a:solidFill>
                <a:schemeClr val="accent1"/>
              </a:solidFill>
              <a:highlight>
                <a:srgbClr val="CFE2F3"/>
              </a:highlight>
            </a:endParaRPr>
          </a:p>
          <a:p>
            <a:pPr marL="0" lvl="0" indent="0" algn="l" rtl="0">
              <a:lnSpc>
                <a:spcPct val="115000"/>
              </a:lnSpc>
              <a:spcBef>
                <a:spcPts val="0"/>
              </a:spcBef>
              <a:spcAft>
                <a:spcPts val="0"/>
              </a:spcAft>
              <a:buNone/>
            </a:pPr>
            <a:r>
              <a:rPr lang="en">
                <a:solidFill>
                  <a:schemeClr val="accent1"/>
                </a:solidFill>
              </a:rPr>
              <a:t>Objective of the issue:</a:t>
            </a:r>
            <a:endParaRPr>
              <a:solidFill>
                <a:schemeClr val="accent1"/>
              </a:solidFill>
            </a:endParaRPr>
          </a:p>
          <a:p>
            <a:pPr marL="457200" lvl="0" indent="-317500" algn="l" rtl="0">
              <a:lnSpc>
                <a:spcPct val="115000"/>
              </a:lnSpc>
              <a:spcBef>
                <a:spcPts val="0"/>
              </a:spcBef>
              <a:spcAft>
                <a:spcPts val="0"/>
              </a:spcAft>
              <a:buClr>
                <a:schemeClr val="accent1"/>
              </a:buClr>
              <a:buSzPts val="1400"/>
              <a:buChar char="●"/>
            </a:pPr>
            <a:r>
              <a:rPr lang="en">
                <a:solidFill>
                  <a:schemeClr val="dk2"/>
                </a:solidFill>
              </a:rPr>
              <a:t>Achieve the benefits of listing the equity shares on the stock exchange and sale of equity shares by selling shareholders.aggregate upto around 2160 crore.</a:t>
            </a:r>
            <a:endParaRPr>
              <a:solidFill>
                <a:schemeClr val="dk2"/>
              </a:solidFill>
            </a:endParaRPr>
          </a:p>
          <a:p>
            <a:pPr marL="457200" lvl="0" indent="0" algn="l" rtl="0">
              <a:lnSpc>
                <a:spcPct val="115000"/>
              </a:lnSpc>
              <a:spcBef>
                <a:spcPts val="0"/>
              </a:spcBef>
              <a:spcAft>
                <a:spcPts val="0"/>
              </a:spcAft>
              <a:buNone/>
            </a:pPr>
            <a:endParaRPr>
              <a:solidFill>
                <a:schemeClr val="accent1"/>
              </a:solidFill>
              <a:highlight>
                <a:srgbClr val="CFE2F3"/>
              </a:highlight>
            </a:endParaRPr>
          </a:p>
          <a:p>
            <a:pPr marL="0" lvl="0" indent="0" algn="l" rtl="0">
              <a:lnSpc>
                <a:spcPct val="115000"/>
              </a:lnSpc>
              <a:spcBef>
                <a:spcPts val="0"/>
              </a:spcBef>
              <a:spcAft>
                <a:spcPts val="0"/>
              </a:spcAft>
              <a:buClr>
                <a:schemeClr val="dk2"/>
              </a:buClr>
              <a:buSzPts val="1100"/>
              <a:buFont typeface="Arial"/>
              <a:buNone/>
            </a:pPr>
            <a:endParaRPr>
              <a:solidFill>
                <a:schemeClr val="accent1"/>
              </a:solidFill>
              <a:highlight>
                <a:srgbClr val="C9DAF8"/>
              </a:highlight>
            </a:endParaRPr>
          </a:p>
          <a:p>
            <a:pPr marL="457200" lvl="0" indent="0" algn="l" rtl="0">
              <a:lnSpc>
                <a:spcPct val="115000"/>
              </a:lnSpc>
              <a:spcBef>
                <a:spcPts val="0"/>
              </a:spcBef>
              <a:spcAft>
                <a:spcPts val="0"/>
              </a:spcAft>
              <a:buClr>
                <a:schemeClr val="dk2"/>
              </a:buClr>
              <a:buSzPts val="1100"/>
              <a:buFont typeface="Arial"/>
              <a:buNone/>
            </a:pPr>
            <a:endParaRPr>
              <a:solidFill>
                <a:schemeClr val="dk2"/>
              </a:solidFill>
            </a:endParaRPr>
          </a:p>
          <a:p>
            <a:pPr marL="457200" lvl="0" indent="0" algn="l" rtl="0">
              <a:lnSpc>
                <a:spcPct val="115000"/>
              </a:lnSpc>
              <a:spcBef>
                <a:spcPts val="0"/>
              </a:spcBef>
              <a:spcAft>
                <a:spcPts val="0"/>
              </a:spcAft>
              <a:buClr>
                <a:schemeClr val="dk2"/>
              </a:buClr>
              <a:buSzPts val="1100"/>
              <a:buFont typeface="Arial"/>
              <a:buNone/>
            </a:pPr>
            <a:endParaRPr>
              <a:solidFill>
                <a:schemeClr val="dk2"/>
              </a:solidFill>
            </a:endParaRPr>
          </a:p>
          <a:p>
            <a:pPr marL="457200" lvl="0" indent="0" algn="l" rtl="0">
              <a:lnSpc>
                <a:spcPct val="115000"/>
              </a:lnSpc>
              <a:spcBef>
                <a:spcPts val="0"/>
              </a:spcBef>
              <a:spcAft>
                <a:spcPts val="0"/>
              </a:spcAft>
              <a:buClr>
                <a:schemeClr val="dk2"/>
              </a:buClr>
              <a:buSzPts val="1100"/>
              <a:buFont typeface="Arial"/>
              <a:buNone/>
            </a:pPr>
            <a:endParaRPr>
              <a:solidFill>
                <a:schemeClr val="dk2"/>
              </a:solidFill>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104750"/>
            <a:ext cx="8520600" cy="623400"/>
          </a:xfrm>
          <a:prstGeom prst="rect">
            <a:avLst/>
          </a:prstGeom>
        </p:spPr>
        <p:txBody>
          <a:bodyPr spcFirstLastPara="1" wrap="square" lIns="91425" tIns="91425" rIns="91425" bIns="91425" anchor="t" anchorCtr="0">
            <a:noAutofit/>
          </a:bodyPr>
          <a:lstStyle/>
          <a:p>
            <a:pPr marL="0" lvl="0" indent="0" algn="l" rtl="0">
              <a:lnSpc>
                <a:spcPct val="83333"/>
              </a:lnSpc>
              <a:spcBef>
                <a:spcPts val="1500"/>
              </a:spcBef>
              <a:spcAft>
                <a:spcPts val="800"/>
              </a:spcAft>
              <a:buNone/>
            </a:pPr>
            <a:r>
              <a:rPr lang="en">
                <a:solidFill>
                  <a:schemeClr val="accent1"/>
                </a:solidFill>
                <a:highlight>
                  <a:srgbClr val="CFE2F3"/>
                </a:highlight>
                <a:latin typeface="Arial"/>
                <a:ea typeface="Arial"/>
                <a:cs typeface="Arial"/>
                <a:sym typeface="Arial"/>
              </a:rPr>
              <a:t>UTI Asset Management Company Ltd IPO</a:t>
            </a:r>
            <a:endParaRPr>
              <a:highlight>
                <a:srgbClr val="CFE2F3"/>
              </a:highlight>
            </a:endParaRPr>
          </a:p>
        </p:txBody>
      </p:sp>
      <p:graphicFrame>
        <p:nvGraphicFramePr>
          <p:cNvPr id="143" name="Google Shape;143;p24"/>
          <p:cNvGraphicFramePr/>
          <p:nvPr/>
        </p:nvGraphicFramePr>
        <p:xfrm>
          <a:off x="1171325" y="1041950"/>
          <a:ext cx="7023800" cy="3864502"/>
        </p:xfrm>
        <a:graphic>
          <a:graphicData uri="http://schemas.openxmlformats.org/drawingml/2006/table">
            <a:tbl>
              <a:tblPr>
                <a:noFill/>
                <a:tableStyleId>{C5ED708F-2627-4921-A5E2-9401942CD899}</a:tableStyleId>
              </a:tblPr>
              <a:tblGrid>
                <a:gridCol w="3511900">
                  <a:extLst>
                    <a:ext uri="{9D8B030D-6E8A-4147-A177-3AD203B41FA5}">
                      <a16:colId xmlns:a16="http://schemas.microsoft.com/office/drawing/2014/main" val="20000"/>
                    </a:ext>
                  </a:extLst>
                </a:gridCol>
                <a:gridCol w="3511900">
                  <a:extLst>
                    <a:ext uri="{9D8B030D-6E8A-4147-A177-3AD203B41FA5}">
                      <a16:colId xmlns:a16="http://schemas.microsoft.com/office/drawing/2014/main" val="20001"/>
                    </a:ext>
                  </a:extLst>
                </a:gridCol>
              </a:tblGrid>
              <a:tr h="459375">
                <a:tc>
                  <a:txBody>
                    <a:bodyPr/>
                    <a:lstStyle/>
                    <a:p>
                      <a:pPr marL="0" lvl="0" indent="0" algn="just" rtl="0">
                        <a:spcBef>
                          <a:spcPts val="0"/>
                        </a:spcBef>
                        <a:spcAft>
                          <a:spcPts val="1500"/>
                        </a:spcAft>
                        <a:buNone/>
                      </a:pPr>
                      <a:r>
                        <a:rPr lang="en" b="1">
                          <a:solidFill>
                            <a:schemeClr val="accent1"/>
                          </a:solidFill>
                          <a:highlight>
                            <a:srgbClr val="CFE2F3"/>
                          </a:highlight>
                        </a:rPr>
                        <a:t>IPO Date</a:t>
                      </a:r>
                      <a:endParaRPr>
                        <a:highlight>
                          <a:srgbClr val="CFE2F3"/>
                        </a:highlight>
                      </a:endParaRPr>
                    </a:p>
                  </a:txBody>
                  <a:tcPr marL="91425" marR="91425" marT="91425" marB="91425"/>
                </a:tc>
                <a:tc>
                  <a:txBody>
                    <a:bodyPr/>
                    <a:lstStyle/>
                    <a:p>
                      <a:pPr marL="0" lvl="0" indent="0" algn="just" rtl="0">
                        <a:spcBef>
                          <a:spcPts val="0"/>
                        </a:spcBef>
                        <a:spcAft>
                          <a:spcPts val="1500"/>
                        </a:spcAft>
                        <a:buNone/>
                      </a:pPr>
                      <a:r>
                        <a:rPr lang="en">
                          <a:solidFill>
                            <a:schemeClr val="accent1"/>
                          </a:solidFill>
                          <a:highlight>
                            <a:srgbClr val="CFE2F3"/>
                          </a:highlight>
                        </a:rPr>
                        <a:t>Sep 29, 2020 - Oct 1, 2020</a:t>
                      </a:r>
                      <a:endParaRPr>
                        <a:highlight>
                          <a:srgbClr val="CFE2F3"/>
                        </a:highlight>
                      </a:endParaRPr>
                    </a:p>
                  </a:txBody>
                  <a:tcPr marL="91425" marR="91425" marT="91425" marB="91425"/>
                </a:tc>
                <a:extLst>
                  <a:ext uri="{0D108BD9-81ED-4DB2-BD59-A6C34878D82A}">
                    <a16:rowId xmlns:a16="http://schemas.microsoft.com/office/drawing/2014/main" val="10000"/>
                  </a:ext>
                </a:extLst>
              </a:tr>
              <a:tr h="442725">
                <a:tc>
                  <a:txBody>
                    <a:bodyPr/>
                    <a:lstStyle/>
                    <a:p>
                      <a:pPr marL="0" lvl="0" indent="0" algn="just" rtl="0">
                        <a:lnSpc>
                          <a:spcPct val="100000"/>
                        </a:lnSpc>
                        <a:spcBef>
                          <a:spcPts val="0"/>
                        </a:spcBef>
                        <a:spcAft>
                          <a:spcPts val="0"/>
                        </a:spcAft>
                        <a:buNone/>
                      </a:pPr>
                      <a:r>
                        <a:rPr lang="en" b="1">
                          <a:solidFill>
                            <a:schemeClr val="accent1"/>
                          </a:solidFill>
                          <a:highlight>
                            <a:srgbClr val="CFE2F3"/>
                          </a:highlight>
                        </a:rPr>
                        <a:t>Issue Type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Book Built Issue IPO</a:t>
                      </a:r>
                      <a:endParaRPr>
                        <a:solidFill>
                          <a:schemeClr val="accent1"/>
                        </a:solidFill>
                        <a:highlight>
                          <a:srgbClr val="CFE2F3"/>
                        </a:highlight>
                      </a:endParaRPr>
                    </a:p>
                    <a:p>
                      <a:pPr marL="0" lvl="0" indent="0" algn="l" rtl="0">
                        <a:spcBef>
                          <a:spcPts val="0"/>
                        </a:spcBef>
                        <a:spcAft>
                          <a:spcPts val="0"/>
                        </a:spcAft>
                        <a:buNone/>
                      </a:pPr>
                      <a:endParaRPr>
                        <a:highlight>
                          <a:srgbClr val="CFE2F3"/>
                        </a:highlight>
                      </a:endParaRPr>
                    </a:p>
                  </a:txBody>
                  <a:tcPr marL="91425" marR="91425" marT="91425" marB="91425"/>
                </a:tc>
                <a:extLst>
                  <a:ext uri="{0D108BD9-81ED-4DB2-BD59-A6C34878D82A}">
                    <a16:rowId xmlns:a16="http://schemas.microsoft.com/office/drawing/2014/main" val="10001"/>
                  </a:ext>
                </a:extLst>
              </a:tr>
              <a:tr h="924775">
                <a:tc>
                  <a:txBody>
                    <a:bodyPr/>
                    <a:lstStyle/>
                    <a:p>
                      <a:pPr marL="0" lvl="0" indent="0" algn="just" rtl="0">
                        <a:lnSpc>
                          <a:spcPct val="142857"/>
                        </a:lnSpc>
                        <a:spcBef>
                          <a:spcPts val="0"/>
                        </a:spcBef>
                        <a:spcAft>
                          <a:spcPts val="0"/>
                        </a:spcAft>
                        <a:buNone/>
                      </a:pPr>
                      <a:r>
                        <a:rPr lang="en" b="1">
                          <a:solidFill>
                            <a:schemeClr val="accent1"/>
                          </a:solidFill>
                          <a:highlight>
                            <a:srgbClr val="CFE2F3"/>
                          </a:highlight>
                        </a:rPr>
                        <a:t>Issue Size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27,350,957 Equity Shares of ₹10</a:t>
                      </a:r>
                      <a:endParaRPr>
                        <a:solidFill>
                          <a:schemeClr val="accent1"/>
                        </a:solidFill>
                        <a:highlight>
                          <a:srgbClr val="CFE2F3"/>
                        </a:highlight>
                      </a:endParaRPr>
                    </a:p>
                    <a:p>
                      <a:pPr marL="0" lvl="0" indent="0" algn="just" rtl="0">
                        <a:lnSpc>
                          <a:spcPct val="142857"/>
                        </a:lnSpc>
                        <a:spcBef>
                          <a:spcPts val="0"/>
                        </a:spcBef>
                        <a:spcAft>
                          <a:spcPts val="0"/>
                        </a:spcAft>
                        <a:buNone/>
                      </a:pPr>
                      <a:r>
                        <a:rPr lang="en">
                          <a:solidFill>
                            <a:schemeClr val="accent1"/>
                          </a:solidFill>
                          <a:highlight>
                            <a:srgbClr val="CFE2F3"/>
                          </a:highlight>
                        </a:rPr>
                        <a:t>(aggregating up to ₹2,159.88 Cr</a:t>
                      </a:r>
                      <a:endParaRPr>
                        <a:solidFill>
                          <a:schemeClr val="accent1"/>
                        </a:solidFill>
                        <a:highlight>
                          <a:srgbClr val="CFE2F3"/>
                        </a:highlight>
                      </a:endParaRPr>
                    </a:p>
                  </a:txBody>
                  <a:tcPr marL="91425" marR="91425" marT="91425" marB="91425"/>
                </a:tc>
                <a:extLst>
                  <a:ext uri="{0D108BD9-81ED-4DB2-BD59-A6C34878D82A}">
                    <a16:rowId xmlns:a16="http://schemas.microsoft.com/office/drawing/2014/main" val="10002"/>
                  </a:ext>
                </a:extLst>
              </a:tr>
              <a:tr h="534450">
                <a:tc>
                  <a:txBody>
                    <a:bodyPr/>
                    <a:lstStyle/>
                    <a:p>
                      <a:pPr marL="0" lvl="0" indent="0" algn="just" rtl="0">
                        <a:lnSpc>
                          <a:spcPct val="142857"/>
                        </a:lnSpc>
                        <a:spcBef>
                          <a:spcPts val="0"/>
                        </a:spcBef>
                        <a:spcAft>
                          <a:spcPts val="0"/>
                        </a:spcAft>
                        <a:buNone/>
                      </a:pPr>
                      <a:r>
                        <a:rPr lang="en" b="1">
                          <a:solidFill>
                            <a:schemeClr val="accent1"/>
                          </a:solidFill>
                          <a:highlight>
                            <a:srgbClr val="CFE2F3"/>
                          </a:highlight>
                        </a:rPr>
                        <a:t>Face Value</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₹10 per equity share</a:t>
                      </a:r>
                      <a:endParaRPr>
                        <a:highlight>
                          <a:srgbClr val="CFE2F3"/>
                        </a:highlight>
                      </a:endParaRPr>
                    </a:p>
                  </a:txBody>
                  <a:tcPr marL="91425" marR="91425" marT="91425" marB="91425"/>
                </a:tc>
                <a:extLst>
                  <a:ext uri="{0D108BD9-81ED-4DB2-BD59-A6C34878D82A}">
                    <a16:rowId xmlns:a16="http://schemas.microsoft.com/office/drawing/2014/main" val="10003"/>
                  </a:ext>
                </a:extLst>
              </a:tr>
              <a:tr h="388200">
                <a:tc>
                  <a:txBody>
                    <a:bodyPr/>
                    <a:lstStyle/>
                    <a:p>
                      <a:pPr marL="0" lvl="0" indent="0" algn="just" rtl="0">
                        <a:lnSpc>
                          <a:spcPct val="142857"/>
                        </a:lnSpc>
                        <a:spcBef>
                          <a:spcPts val="0"/>
                        </a:spcBef>
                        <a:spcAft>
                          <a:spcPts val="0"/>
                        </a:spcAft>
                        <a:buNone/>
                      </a:pPr>
                      <a:r>
                        <a:rPr lang="en" b="1">
                          <a:solidFill>
                            <a:schemeClr val="accent1"/>
                          </a:solidFill>
                          <a:highlight>
                            <a:srgbClr val="CFE2F3"/>
                          </a:highlight>
                        </a:rPr>
                        <a:t>IPO pricing</a:t>
                      </a:r>
                      <a:endParaRPr>
                        <a:highlight>
                          <a:srgbClr val="CFE2F3"/>
                        </a:highlight>
                      </a:endParaRPr>
                    </a:p>
                  </a:txBody>
                  <a:tcPr marL="91425" marR="91425" marT="91425" marB="91425"/>
                </a:tc>
                <a:tc>
                  <a:txBody>
                    <a:bodyPr/>
                    <a:lstStyle/>
                    <a:p>
                      <a:pPr marL="0" lvl="0" indent="0" algn="just" rtl="0">
                        <a:lnSpc>
                          <a:spcPct val="142857"/>
                        </a:lnSpc>
                        <a:spcBef>
                          <a:spcPts val="0"/>
                        </a:spcBef>
                        <a:spcAft>
                          <a:spcPts val="0"/>
                        </a:spcAft>
                        <a:buNone/>
                      </a:pPr>
                      <a:r>
                        <a:rPr lang="en">
                          <a:solidFill>
                            <a:schemeClr val="accent1"/>
                          </a:solidFill>
                          <a:highlight>
                            <a:srgbClr val="CFE2F3"/>
                          </a:highlight>
                        </a:rPr>
                        <a:t>₹552 to ₹554 per equity share</a:t>
                      </a:r>
                      <a:endParaRPr>
                        <a:highlight>
                          <a:srgbClr val="CFE2F3"/>
                        </a:highlight>
                      </a:endParaRPr>
                    </a:p>
                  </a:txBody>
                  <a:tcPr marL="91425" marR="91425" marT="91425" marB="91425"/>
                </a:tc>
                <a:extLst>
                  <a:ext uri="{0D108BD9-81ED-4DB2-BD59-A6C34878D82A}">
                    <a16:rowId xmlns:a16="http://schemas.microsoft.com/office/drawing/2014/main" val="10004"/>
                  </a:ext>
                </a:extLst>
              </a:tr>
              <a:tr h="309250">
                <a:tc>
                  <a:txBody>
                    <a:bodyPr/>
                    <a:lstStyle/>
                    <a:p>
                      <a:pPr marL="0" lvl="0" indent="0" algn="l" rtl="0">
                        <a:spcBef>
                          <a:spcPts val="0"/>
                        </a:spcBef>
                        <a:spcAft>
                          <a:spcPts val="0"/>
                        </a:spcAft>
                        <a:buNone/>
                      </a:pPr>
                      <a:r>
                        <a:rPr lang="en" b="1">
                          <a:highlight>
                            <a:srgbClr val="CFE2F3"/>
                          </a:highlight>
                        </a:rPr>
                        <a:t>Minimum order quantity</a:t>
                      </a:r>
                      <a:endParaRPr b="1">
                        <a:highlight>
                          <a:srgbClr val="CFE2F3"/>
                        </a:highlight>
                      </a:endParaRPr>
                    </a:p>
                  </a:txBody>
                  <a:tcPr marL="91425" marR="91425" marT="91425" marB="91425"/>
                </a:tc>
                <a:tc>
                  <a:txBody>
                    <a:bodyPr/>
                    <a:lstStyle/>
                    <a:p>
                      <a:pPr marL="0" lvl="0" indent="0" algn="l" rtl="0">
                        <a:spcBef>
                          <a:spcPts val="0"/>
                        </a:spcBef>
                        <a:spcAft>
                          <a:spcPts val="0"/>
                        </a:spcAft>
                        <a:buNone/>
                      </a:pPr>
                      <a:r>
                        <a:rPr lang="en">
                          <a:highlight>
                            <a:srgbClr val="CFE2F3"/>
                          </a:highlight>
                        </a:rPr>
                        <a:t>27</a:t>
                      </a:r>
                      <a:endParaRPr>
                        <a:highlight>
                          <a:srgbClr val="CFE2F3"/>
                        </a:highlight>
                      </a:endParaRPr>
                    </a:p>
                  </a:txBody>
                  <a:tcPr marL="91425" marR="91425" marT="91425" marB="91425"/>
                </a:tc>
                <a:extLst>
                  <a:ext uri="{0D108BD9-81ED-4DB2-BD59-A6C34878D82A}">
                    <a16:rowId xmlns:a16="http://schemas.microsoft.com/office/drawing/2014/main" val="10005"/>
                  </a:ext>
                </a:extLst>
              </a:tr>
              <a:tr h="309250">
                <a:tc>
                  <a:txBody>
                    <a:bodyPr/>
                    <a:lstStyle/>
                    <a:p>
                      <a:pPr marL="0" lvl="0" indent="0" algn="l" rtl="0">
                        <a:spcBef>
                          <a:spcPts val="0"/>
                        </a:spcBef>
                        <a:spcAft>
                          <a:spcPts val="0"/>
                        </a:spcAft>
                        <a:buNone/>
                      </a:pPr>
                      <a:r>
                        <a:rPr lang="en" b="1">
                          <a:highlight>
                            <a:srgbClr val="CFE2F3"/>
                          </a:highlight>
                        </a:rPr>
                        <a:t>Listing at</a:t>
                      </a:r>
                      <a:endParaRPr b="1">
                        <a:highlight>
                          <a:srgbClr val="CFE2F3"/>
                        </a:highlight>
                      </a:endParaRPr>
                    </a:p>
                  </a:txBody>
                  <a:tcPr marL="91425" marR="91425" marT="91425" marB="91425"/>
                </a:tc>
                <a:tc>
                  <a:txBody>
                    <a:bodyPr/>
                    <a:lstStyle/>
                    <a:p>
                      <a:pPr marL="0" lvl="0" indent="0" algn="l" rtl="0">
                        <a:spcBef>
                          <a:spcPts val="0"/>
                        </a:spcBef>
                        <a:spcAft>
                          <a:spcPts val="0"/>
                        </a:spcAft>
                        <a:buNone/>
                      </a:pPr>
                      <a:r>
                        <a:rPr lang="en">
                          <a:highlight>
                            <a:srgbClr val="CFE2F3"/>
                          </a:highlight>
                        </a:rPr>
                        <a:t>BSE, NSE</a:t>
                      </a:r>
                      <a:endParaRPr>
                        <a:highlight>
                          <a:srgbClr val="CFE2F3"/>
                        </a:highlight>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7"/>
        <p:cNvGrpSpPr/>
        <p:nvPr/>
      </p:nvGrpSpPr>
      <p:grpSpPr>
        <a:xfrm>
          <a:off x="0" y="0"/>
          <a:ext cx="0" cy="0"/>
          <a:chOff x="0" y="0"/>
          <a:chExt cx="0" cy="0"/>
        </a:xfrm>
      </p:grpSpPr>
      <p:graphicFrame>
        <p:nvGraphicFramePr>
          <p:cNvPr id="148" name="Google Shape;148;p25"/>
          <p:cNvGraphicFramePr/>
          <p:nvPr/>
        </p:nvGraphicFramePr>
        <p:xfrm>
          <a:off x="111550" y="103900"/>
          <a:ext cx="3164600" cy="2491585"/>
        </p:xfrm>
        <a:graphic>
          <a:graphicData uri="http://schemas.openxmlformats.org/drawingml/2006/table">
            <a:tbl>
              <a:tblPr>
                <a:noFill/>
                <a:tableStyleId>{C5ED708F-2627-4921-A5E2-9401942CD899}</a:tableStyleId>
              </a:tblPr>
              <a:tblGrid>
                <a:gridCol w="1582300">
                  <a:extLst>
                    <a:ext uri="{9D8B030D-6E8A-4147-A177-3AD203B41FA5}">
                      <a16:colId xmlns:a16="http://schemas.microsoft.com/office/drawing/2014/main" val="20000"/>
                    </a:ext>
                  </a:extLst>
                </a:gridCol>
                <a:gridCol w="1582300">
                  <a:extLst>
                    <a:ext uri="{9D8B030D-6E8A-4147-A177-3AD203B41FA5}">
                      <a16:colId xmlns:a16="http://schemas.microsoft.com/office/drawing/2014/main" val="20001"/>
                    </a:ext>
                  </a:extLst>
                </a:gridCol>
              </a:tblGrid>
              <a:tr h="419075">
                <a:tc>
                  <a:txBody>
                    <a:bodyPr/>
                    <a:lstStyle/>
                    <a:p>
                      <a:pPr marL="0" lvl="0" indent="0" algn="l" rtl="0">
                        <a:spcBef>
                          <a:spcPts val="0"/>
                        </a:spcBef>
                        <a:spcAft>
                          <a:spcPts val="0"/>
                        </a:spcAft>
                        <a:buNone/>
                      </a:pPr>
                      <a:r>
                        <a:rPr lang="en" b="1"/>
                        <a:t>Category</a:t>
                      </a:r>
                      <a:endParaRPr b="1"/>
                    </a:p>
                  </a:txBody>
                  <a:tcPr marL="91425" marR="91425" marT="91425" marB="91425"/>
                </a:tc>
                <a:tc>
                  <a:txBody>
                    <a:bodyPr/>
                    <a:lstStyle/>
                    <a:p>
                      <a:pPr marL="0" lvl="0" indent="0" algn="l" rtl="0">
                        <a:spcBef>
                          <a:spcPts val="0"/>
                        </a:spcBef>
                        <a:spcAft>
                          <a:spcPts val="0"/>
                        </a:spcAft>
                        <a:buNone/>
                      </a:pPr>
                      <a:r>
                        <a:rPr lang="en" b="1"/>
                        <a:t>Shares Offered</a:t>
                      </a:r>
                      <a:endParaRPr b="1"/>
                    </a:p>
                  </a:txBody>
                  <a:tcPr marL="91425" marR="91425" marT="91425" marB="91425"/>
                </a:tc>
                <a:extLst>
                  <a:ext uri="{0D108BD9-81ED-4DB2-BD59-A6C34878D82A}">
                    <a16:rowId xmlns:a16="http://schemas.microsoft.com/office/drawing/2014/main" val="10000"/>
                  </a:ext>
                </a:extLst>
              </a:tr>
              <a:tr h="419075">
                <a:tc>
                  <a:txBody>
                    <a:bodyPr/>
                    <a:lstStyle/>
                    <a:p>
                      <a:pPr marL="0" lvl="0" indent="0" algn="l" rtl="0">
                        <a:spcBef>
                          <a:spcPts val="0"/>
                        </a:spcBef>
                        <a:spcAft>
                          <a:spcPts val="0"/>
                        </a:spcAft>
                        <a:buNone/>
                      </a:pPr>
                      <a:r>
                        <a:rPr lang="en"/>
                        <a:t>QIB(28%)</a:t>
                      </a:r>
                      <a:endParaRPr/>
                    </a:p>
                  </a:txBody>
                  <a:tcPr marL="91425" marR="91425" marT="91425" marB="91425"/>
                </a:tc>
                <a:tc>
                  <a:txBody>
                    <a:bodyPr/>
                    <a:lstStyle/>
                    <a:p>
                      <a:pPr marL="0" lvl="0" indent="0" algn="l" rtl="0">
                        <a:spcBef>
                          <a:spcPts val="0"/>
                        </a:spcBef>
                        <a:spcAft>
                          <a:spcPts val="0"/>
                        </a:spcAft>
                        <a:buNone/>
                      </a:pPr>
                      <a:r>
                        <a:rPr lang="en"/>
                        <a:t>7,757,416</a:t>
                      </a:r>
                      <a:endParaRPr/>
                    </a:p>
                  </a:txBody>
                  <a:tcPr marL="91425" marR="91425" marT="91425" marB="91425"/>
                </a:tc>
                <a:extLst>
                  <a:ext uri="{0D108BD9-81ED-4DB2-BD59-A6C34878D82A}">
                    <a16:rowId xmlns:a16="http://schemas.microsoft.com/office/drawing/2014/main" val="10001"/>
                  </a:ext>
                </a:extLst>
              </a:tr>
              <a:tr h="419075">
                <a:tc>
                  <a:txBody>
                    <a:bodyPr/>
                    <a:lstStyle/>
                    <a:p>
                      <a:pPr marL="0" lvl="0" indent="0" algn="l" rtl="0">
                        <a:spcBef>
                          <a:spcPts val="0"/>
                        </a:spcBef>
                        <a:spcAft>
                          <a:spcPts val="0"/>
                        </a:spcAft>
                        <a:buNone/>
                      </a:pPr>
                      <a:r>
                        <a:rPr lang="en"/>
                        <a:t>Retail(50%)</a:t>
                      </a:r>
                      <a:endParaRPr/>
                    </a:p>
                  </a:txBody>
                  <a:tcPr marL="91425" marR="91425" marT="91425" marB="91425"/>
                </a:tc>
                <a:tc>
                  <a:txBody>
                    <a:bodyPr/>
                    <a:lstStyle/>
                    <a:p>
                      <a:pPr marL="0" lvl="0" indent="0" algn="l" rtl="0">
                        <a:spcBef>
                          <a:spcPts val="0"/>
                        </a:spcBef>
                        <a:spcAft>
                          <a:spcPts val="0"/>
                        </a:spcAft>
                        <a:buNone/>
                      </a:pPr>
                      <a:r>
                        <a:rPr lang="en"/>
                        <a:t>13,575,479</a:t>
                      </a:r>
                      <a:endParaRPr/>
                    </a:p>
                  </a:txBody>
                  <a:tcPr marL="91425" marR="91425" marT="91425" marB="91425"/>
                </a:tc>
                <a:extLst>
                  <a:ext uri="{0D108BD9-81ED-4DB2-BD59-A6C34878D82A}">
                    <a16:rowId xmlns:a16="http://schemas.microsoft.com/office/drawing/2014/main" val="10002"/>
                  </a:ext>
                </a:extLst>
              </a:tr>
              <a:tr h="419075">
                <a:tc>
                  <a:txBody>
                    <a:bodyPr/>
                    <a:lstStyle/>
                    <a:p>
                      <a:pPr marL="0" lvl="0" indent="0" algn="l" rtl="0">
                        <a:spcBef>
                          <a:spcPts val="0"/>
                        </a:spcBef>
                        <a:spcAft>
                          <a:spcPts val="0"/>
                        </a:spcAft>
                        <a:buNone/>
                      </a:pPr>
                      <a:r>
                        <a:rPr lang="en"/>
                        <a:t>NII(21%)</a:t>
                      </a:r>
                      <a:endParaRPr/>
                    </a:p>
                  </a:txBody>
                  <a:tcPr marL="91425" marR="91425" marT="91425" marB="91425"/>
                </a:tc>
                <a:tc>
                  <a:txBody>
                    <a:bodyPr/>
                    <a:lstStyle/>
                    <a:p>
                      <a:pPr marL="0" lvl="0" indent="0" algn="l" rtl="0">
                        <a:spcBef>
                          <a:spcPts val="0"/>
                        </a:spcBef>
                        <a:spcAft>
                          <a:spcPts val="0"/>
                        </a:spcAft>
                        <a:buNone/>
                      </a:pPr>
                      <a:r>
                        <a:rPr lang="en"/>
                        <a:t>5,818,062</a:t>
                      </a:r>
                      <a:endParaRPr/>
                    </a:p>
                  </a:txBody>
                  <a:tcPr marL="91425" marR="91425" marT="91425" marB="91425"/>
                </a:tc>
                <a:extLst>
                  <a:ext uri="{0D108BD9-81ED-4DB2-BD59-A6C34878D82A}">
                    <a16:rowId xmlns:a16="http://schemas.microsoft.com/office/drawing/2014/main" val="10003"/>
                  </a:ext>
                </a:extLst>
              </a:tr>
              <a:tr h="419075">
                <a:tc>
                  <a:txBody>
                    <a:bodyPr/>
                    <a:lstStyle/>
                    <a:p>
                      <a:pPr marL="0" lvl="0" indent="0" algn="l" rtl="0">
                        <a:spcBef>
                          <a:spcPts val="0"/>
                        </a:spcBef>
                        <a:spcAft>
                          <a:spcPts val="0"/>
                        </a:spcAft>
                        <a:buNone/>
                      </a:pPr>
                      <a:r>
                        <a:rPr lang="en"/>
                        <a:t>Employee(1%)</a:t>
                      </a:r>
                      <a:endParaRPr/>
                    </a:p>
                  </a:txBody>
                  <a:tcPr marL="91425" marR="91425" marT="91425" marB="91425"/>
                </a:tc>
                <a:tc>
                  <a:txBody>
                    <a:bodyPr/>
                    <a:lstStyle/>
                    <a:p>
                      <a:pPr marL="0" lvl="0" indent="0" algn="l" rtl="0">
                        <a:spcBef>
                          <a:spcPts val="0"/>
                        </a:spcBef>
                        <a:spcAft>
                          <a:spcPts val="0"/>
                        </a:spcAft>
                        <a:buNone/>
                      </a:pPr>
                      <a:r>
                        <a:rPr lang="en"/>
                        <a:t>200,000</a:t>
                      </a:r>
                      <a:endParaRPr/>
                    </a:p>
                  </a:txBody>
                  <a:tcPr marL="91425" marR="91425" marT="91425" marB="91425"/>
                </a:tc>
                <a:extLst>
                  <a:ext uri="{0D108BD9-81ED-4DB2-BD59-A6C34878D82A}">
                    <a16:rowId xmlns:a16="http://schemas.microsoft.com/office/drawing/2014/main" val="10004"/>
                  </a:ext>
                </a:extLst>
              </a:tr>
              <a:tr h="372500">
                <a:tc>
                  <a:txBody>
                    <a:bodyPr/>
                    <a:lstStyle/>
                    <a:p>
                      <a:pPr marL="0" lvl="0" indent="0" algn="l" rtl="0">
                        <a:spcBef>
                          <a:spcPts val="0"/>
                        </a:spcBef>
                        <a:spcAft>
                          <a:spcPts val="0"/>
                        </a:spcAft>
                        <a:buNone/>
                      </a:pPr>
                      <a:r>
                        <a:rPr lang="en" b="1"/>
                        <a:t>Total</a:t>
                      </a:r>
                      <a:endParaRPr b="1"/>
                    </a:p>
                  </a:txBody>
                  <a:tcPr marL="91425" marR="91425" marT="91425" marB="91425"/>
                </a:tc>
                <a:tc>
                  <a:txBody>
                    <a:bodyPr/>
                    <a:lstStyle/>
                    <a:p>
                      <a:pPr marL="0" lvl="0" indent="0" algn="l" rtl="0">
                        <a:spcBef>
                          <a:spcPts val="0"/>
                        </a:spcBef>
                        <a:spcAft>
                          <a:spcPts val="0"/>
                        </a:spcAft>
                        <a:buNone/>
                      </a:pPr>
                      <a:r>
                        <a:rPr lang="en"/>
                        <a:t>27,350,957</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49" name="Google Shape;149;p25"/>
          <p:cNvGraphicFramePr/>
          <p:nvPr/>
        </p:nvGraphicFramePr>
        <p:xfrm>
          <a:off x="3890500" y="103900"/>
          <a:ext cx="4458650" cy="2487750"/>
        </p:xfrm>
        <a:graphic>
          <a:graphicData uri="http://schemas.openxmlformats.org/drawingml/2006/table">
            <a:tbl>
              <a:tblPr>
                <a:noFill/>
                <a:tableStyleId>{C5ED708F-2627-4921-A5E2-9401942CD899}</a:tableStyleId>
              </a:tblPr>
              <a:tblGrid>
                <a:gridCol w="2229325">
                  <a:extLst>
                    <a:ext uri="{9D8B030D-6E8A-4147-A177-3AD203B41FA5}">
                      <a16:colId xmlns:a16="http://schemas.microsoft.com/office/drawing/2014/main" val="20000"/>
                    </a:ext>
                  </a:extLst>
                </a:gridCol>
                <a:gridCol w="2229325">
                  <a:extLst>
                    <a:ext uri="{9D8B030D-6E8A-4147-A177-3AD203B41FA5}">
                      <a16:colId xmlns:a16="http://schemas.microsoft.com/office/drawing/2014/main" val="20001"/>
                    </a:ext>
                  </a:extLst>
                </a:gridCol>
              </a:tblGrid>
              <a:tr h="414625">
                <a:tc>
                  <a:txBody>
                    <a:bodyPr/>
                    <a:lstStyle/>
                    <a:p>
                      <a:pPr marL="0" lvl="0" indent="0" algn="l" rtl="0">
                        <a:spcBef>
                          <a:spcPts val="0"/>
                        </a:spcBef>
                        <a:spcAft>
                          <a:spcPts val="0"/>
                        </a:spcAft>
                        <a:buNone/>
                      </a:pPr>
                      <a:r>
                        <a:rPr lang="en" b="1"/>
                        <a:t>Category</a:t>
                      </a:r>
                      <a:endParaRPr b="1"/>
                    </a:p>
                  </a:txBody>
                  <a:tcPr marL="91425" marR="91425" marT="91425" marB="91425"/>
                </a:tc>
                <a:tc>
                  <a:txBody>
                    <a:bodyPr/>
                    <a:lstStyle/>
                    <a:p>
                      <a:pPr marL="0" lvl="0" indent="0" algn="l" rtl="0">
                        <a:spcBef>
                          <a:spcPts val="0"/>
                        </a:spcBef>
                        <a:spcAft>
                          <a:spcPts val="0"/>
                        </a:spcAft>
                        <a:buNone/>
                      </a:pPr>
                      <a:r>
                        <a:rPr lang="en" b="1"/>
                        <a:t>Subscription Status</a:t>
                      </a:r>
                      <a:endParaRPr b="1"/>
                    </a:p>
                  </a:txBody>
                  <a:tcPr marL="91425" marR="91425" marT="91425" marB="91425"/>
                </a:tc>
                <a:extLst>
                  <a:ext uri="{0D108BD9-81ED-4DB2-BD59-A6C34878D82A}">
                    <a16:rowId xmlns:a16="http://schemas.microsoft.com/office/drawing/2014/main" val="10000"/>
                  </a:ext>
                </a:extLst>
              </a:tr>
              <a:tr h="414625">
                <a:tc>
                  <a:txBody>
                    <a:bodyPr/>
                    <a:lstStyle/>
                    <a:p>
                      <a:pPr marL="0" lvl="0" indent="0" algn="l" rtl="0">
                        <a:spcBef>
                          <a:spcPts val="0"/>
                        </a:spcBef>
                        <a:spcAft>
                          <a:spcPts val="0"/>
                        </a:spcAft>
                        <a:buNone/>
                      </a:pPr>
                      <a:r>
                        <a:rPr lang="en"/>
                        <a:t>QIB</a:t>
                      </a:r>
                      <a:endParaRPr/>
                    </a:p>
                  </a:txBody>
                  <a:tcPr marL="91425" marR="91425" marT="91425" marB="91425"/>
                </a:tc>
                <a:tc>
                  <a:txBody>
                    <a:bodyPr/>
                    <a:lstStyle/>
                    <a:p>
                      <a:pPr marL="0" lvl="0" indent="0" algn="l" rtl="0">
                        <a:spcBef>
                          <a:spcPts val="0"/>
                        </a:spcBef>
                        <a:spcAft>
                          <a:spcPts val="0"/>
                        </a:spcAft>
                        <a:buNone/>
                      </a:pPr>
                      <a:r>
                        <a:rPr lang="en"/>
                        <a:t>3.34 times</a:t>
                      </a:r>
                      <a:endParaRPr/>
                    </a:p>
                  </a:txBody>
                  <a:tcPr marL="91425" marR="91425" marT="91425" marB="91425"/>
                </a:tc>
                <a:extLst>
                  <a:ext uri="{0D108BD9-81ED-4DB2-BD59-A6C34878D82A}">
                    <a16:rowId xmlns:a16="http://schemas.microsoft.com/office/drawing/2014/main" val="10001"/>
                  </a:ext>
                </a:extLst>
              </a:tr>
              <a:tr h="414625">
                <a:tc>
                  <a:txBody>
                    <a:bodyPr/>
                    <a:lstStyle/>
                    <a:p>
                      <a:pPr marL="0" lvl="0" indent="0" algn="l" rtl="0">
                        <a:spcBef>
                          <a:spcPts val="0"/>
                        </a:spcBef>
                        <a:spcAft>
                          <a:spcPts val="0"/>
                        </a:spcAft>
                        <a:buNone/>
                      </a:pPr>
                      <a:r>
                        <a:rPr lang="en"/>
                        <a:t>Retail</a:t>
                      </a:r>
                      <a:endParaRPr/>
                    </a:p>
                  </a:txBody>
                  <a:tcPr marL="91425" marR="91425" marT="91425" marB="91425"/>
                </a:tc>
                <a:tc>
                  <a:txBody>
                    <a:bodyPr/>
                    <a:lstStyle/>
                    <a:p>
                      <a:pPr marL="0" lvl="0" indent="0" algn="l" rtl="0">
                        <a:spcBef>
                          <a:spcPts val="0"/>
                        </a:spcBef>
                        <a:spcAft>
                          <a:spcPts val="0"/>
                        </a:spcAft>
                        <a:buNone/>
                      </a:pPr>
                      <a:r>
                        <a:rPr lang="en"/>
                        <a:t>2.32 times</a:t>
                      </a:r>
                      <a:endParaRPr/>
                    </a:p>
                  </a:txBody>
                  <a:tcPr marL="91425" marR="91425" marT="91425" marB="91425"/>
                </a:tc>
                <a:extLst>
                  <a:ext uri="{0D108BD9-81ED-4DB2-BD59-A6C34878D82A}">
                    <a16:rowId xmlns:a16="http://schemas.microsoft.com/office/drawing/2014/main" val="10002"/>
                  </a:ext>
                </a:extLst>
              </a:tr>
              <a:tr h="414625">
                <a:tc>
                  <a:txBody>
                    <a:bodyPr/>
                    <a:lstStyle/>
                    <a:p>
                      <a:pPr marL="0" lvl="0" indent="0" algn="l" rtl="0">
                        <a:spcBef>
                          <a:spcPts val="0"/>
                        </a:spcBef>
                        <a:spcAft>
                          <a:spcPts val="0"/>
                        </a:spcAft>
                        <a:buNone/>
                      </a:pPr>
                      <a:r>
                        <a:rPr lang="en"/>
                        <a:t>NII</a:t>
                      </a:r>
                      <a:endParaRPr/>
                    </a:p>
                  </a:txBody>
                  <a:tcPr marL="91425" marR="91425" marT="91425" marB="91425"/>
                </a:tc>
                <a:tc>
                  <a:txBody>
                    <a:bodyPr/>
                    <a:lstStyle/>
                    <a:p>
                      <a:pPr marL="0" lvl="0" indent="0" algn="l" rtl="0">
                        <a:spcBef>
                          <a:spcPts val="0"/>
                        </a:spcBef>
                        <a:spcAft>
                          <a:spcPts val="0"/>
                        </a:spcAft>
                        <a:buNone/>
                      </a:pPr>
                      <a:r>
                        <a:rPr lang="en"/>
                        <a:t>0.94 times</a:t>
                      </a:r>
                      <a:endParaRPr/>
                    </a:p>
                  </a:txBody>
                  <a:tcPr marL="91425" marR="91425" marT="91425" marB="91425"/>
                </a:tc>
                <a:extLst>
                  <a:ext uri="{0D108BD9-81ED-4DB2-BD59-A6C34878D82A}">
                    <a16:rowId xmlns:a16="http://schemas.microsoft.com/office/drawing/2014/main" val="10003"/>
                  </a:ext>
                </a:extLst>
              </a:tr>
              <a:tr h="414625">
                <a:tc>
                  <a:txBody>
                    <a:bodyPr/>
                    <a:lstStyle/>
                    <a:p>
                      <a:pPr marL="0" lvl="0" indent="0" algn="l" rtl="0">
                        <a:spcBef>
                          <a:spcPts val="0"/>
                        </a:spcBef>
                        <a:spcAft>
                          <a:spcPts val="0"/>
                        </a:spcAft>
                        <a:buNone/>
                      </a:pPr>
                      <a:r>
                        <a:rPr lang="en"/>
                        <a:t>Employee</a:t>
                      </a:r>
                      <a:endParaRPr/>
                    </a:p>
                  </a:txBody>
                  <a:tcPr marL="91425" marR="91425" marT="91425" marB="91425"/>
                </a:tc>
                <a:tc>
                  <a:txBody>
                    <a:bodyPr/>
                    <a:lstStyle/>
                    <a:p>
                      <a:pPr marL="0" lvl="0" indent="0" algn="l" rtl="0">
                        <a:spcBef>
                          <a:spcPts val="0"/>
                        </a:spcBef>
                        <a:spcAft>
                          <a:spcPts val="0"/>
                        </a:spcAft>
                        <a:buNone/>
                      </a:pPr>
                      <a:r>
                        <a:rPr lang="en"/>
                        <a:t>1.34 times</a:t>
                      </a:r>
                      <a:endParaRPr/>
                    </a:p>
                  </a:txBody>
                  <a:tcPr marL="91425" marR="91425" marT="91425" marB="91425"/>
                </a:tc>
                <a:extLst>
                  <a:ext uri="{0D108BD9-81ED-4DB2-BD59-A6C34878D82A}">
                    <a16:rowId xmlns:a16="http://schemas.microsoft.com/office/drawing/2014/main" val="10004"/>
                  </a:ext>
                </a:extLst>
              </a:tr>
              <a:tr h="414625">
                <a:tc>
                  <a:txBody>
                    <a:bodyPr/>
                    <a:lstStyle/>
                    <a:p>
                      <a:pPr marL="0" lvl="0" indent="0" algn="l" rtl="0">
                        <a:spcBef>
                          <a:spcPts val="0"/>
                        </a:spcBef>
                        <a:spcAft>
                          <a:spcPts val="0"/>
                        </a:spcAft>
                        <a:buNone/>
                      </a:pPr>
                      <a:r>
                        <a:rPr lang="en" b="1"/>
                        <a:t>Total</a:t>
                      </a:r>
                      <a:endParaRPr b="1"/>
                    </a:p>
                  </a:txBody>
                  <a:tcPr marL="91425" marR="91425" marT="91425" marB="91425"/>
                </a:tc>
                <a:tc>
                  <a:txBody>
                    <a:bodyPr/>
                    <a:lstStyle/>
                    <a:p>
                      <a:pPr marL="0" lvl="0" indent="0" algn="l" rtl="0">
                        <a:spcBef>
                          <a:spcPts val="0"/>
                        </a:spcBef>
                        <a:spcAft>
                          <a:spcPts val="0"/>
                        </a:spcAft>
                        <a:buNone/>
                      </a:pPr>
                      <a:r>
                        <a:rPr lang="en"/>
                        <a:t>2.31 times</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50" name="Google Shape;150;p25"/>
          <p:cNvGraphicFramePr/>
          <p:nvPr>
            <p:extLst>
              <p:ext uri="{D42A27DB-BD31-4B8C-83A1-F6EECF244321}">
                <p14:modId xmlns:p14="http://schemas.microsoft.com/office/powerpoint/2010/main" val="893912451"/>
              </p:ext>
            </p:extLst>
          </p:nvPr>
        </p:nvGraphicFramePr>
        <p:xfrm>
          <a:off x="111424" y="3280008"/>
          <a:ext cx="3171264" cy="1432500"/>
        </p:xfrm>
        <a:graphic>
          <a:graphicData uri="http://schemas.openxmlformats.org/drawingml/2006/table">
            <a:tbl>
              <a:tblPr>
                <a:noFill/>
                <a:tableStyleId>{C5ED708F-2627-4921-A5E2-9401942CD899}</a:tableStyleId>
              </a:tblPr>
              <a:tblGrid>
                <a:gridCol w="1585632">
                  <a:extLst>
                    <a:ext uri="{9D8B030D-6E8A-4147-A177-3AD203B41FA5}">
                      <a16:colId xmlns:a16="http://schemas.microsoft.com/office/drawing/2014/main" val="20000"/>
                    </a:ext>
                  </a:extLst>
                </a:gridCol>
                <a:gridCol w="158563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Pre issue shareholding</a:t>
                      </a:r>
                      <a:endParaRPr/>
                    </a:p>
                  </a:txBody>
                  <a:tcPr marL="91425" marR="91425" marT="91425" marB="91425"/>
                </a:tc>
                <a:tc>
                  <a:txBody>
                    <a:bodyPr/>
                    <a:lstStyle/>
                    <a:p>
                      <a:pPr marL="0" lvl="0" indent="0" algn="ctr" rtl="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2"/>
                        </a:buClr>
                        <a:buSzPts val="1100"/>
                        <a:buFont typeface="Arial"/>
                        <a:buNone/>
                      </a:pPr>
                      <a:r>
                        <a:rPr lang="en">
                          <a:solidFill>
                            <a:schemeClr val="dk2"/>
                          </a:solidFill>
                        </a:rPr>
                        <a:t>Post issue shareholding</a:t>
                      </a:r>
                      <a:endParaRPr>
                        <a:solidFill>
                          <a:schemeClr val="dk2"/>
                        </a:solidFill>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69.2%</a:t>
                      </a:r>
                      <a:endParaRPr/>
                    </a:p>
                  </a:txBody>
                  <a:tcPr marL="91425" marR="91425" marT="91425" marB="914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6D57320A-4838-45D7-BCFC-19C9BB36E49D}"/>
              </a:ext>
            </a:extLst>
          </p:cNvPr>
          <p:cNvSpPr txBox="1"/>
          <p:nvPr/>
        </p:nvSpPr>
        <p:spPr>
          <a:xfrm>
            <a:off x="3955211" y="3270490"/>
            <a:ext cx="455474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Book running lead managers</a:t>
            </a:r>
            <a:br>
              <a:rPr lang="en-US" b="1" dirty="0"/>
            </a:br>
            <a:r>
              <a:rPr lang="en-US" b="1" dirty="0"/>
              <a:t> </a:t>
            </a:r>
            <a:r>
              <a:rPr lang="en-US" dirty="0"/>
              <a:t>SBI Capital Markets, Kotak Mahindra Capital, Citigroup Global Markets, Axis Capital, ICICI Securities and JM Financial.</a:t>
            </a:r>
            <a:br>
              <a:rPr lang="en-US" dirty="0"/>
            </a:br>
            <a:r>
              <a:rPr lang="en-US" dirty="0"/>
              <a:t> </a:t>
            </a:r>
            <a:endParaRPr lang="en-US"/>
          </a:p>
          <a:p>
            <a:pPr algn="l"/>
            <a:endParaRPr lang="en-US" dirty="0"/>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9BF53C-8219-42F2-8F8F-40BA1433AAA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7831FB-8E9A-438F-8A42-C6F278D7B2F4}">
  <ds:schemaRefs>
    <ds:schemaRef ds:uri="http://schemas.microsoft.com/sharepoint/v3/contenttype/forms"/>
  </ds:schemaRefs>
</ds:datastoreItem>
</file>

<file path=customXml/itemProps3.xml><?xml version="1.0" encoding="utf-8"?>
<ds:datastoreItem xmlns:ds="http://schemas.openxmlformats.org/officeDocument/2006/customXml" ds:itemID="{741C3F52-7890-401C-AAEA-88ED54FA21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Plum</vt:lpstr>
      <vt:lpstr>Details of three recent IPO’s</vt:lpstr>
      <vt:lpstr>Introduction and Meaning</vt:lpstr>
      <vt:lpstr>  IPO Process</vt:lpstr>
      <vt:lpstr>Basic terms related to IPO  </vt:lpstr>
      <vt:lpstr>Basic Terms related to IPO</vt:lpstr>
      <vt:lpstr> IPO’s</vt:lpstr>
      <vt:lpstr>UTI Asset Management Company Ltd IPO</vt:lpstr>
      <vt:lpstr>UTI Asset Management Company Ltd IPO</vt:lpstr>
      <vt:lpstr>PowerPoint Presentation</vt:lpstr>
      <vt:lpstr>PowerPoint Presentation</vt:lpstr>
      <vt:lpstr>Equitas Small Finance Bank Ltd IPO</vt:lpstr>
      <vt:lpstr>Equitas Small Finance Bank Ltd IPO</vt:lpstr>
      <vt:lpstr>PowerPoint Presentation</vt:lpstr>
      <vt:lpstr>PowerPoint Presentation</vt:lpstr>
      <vt:lpstr>Mazagon Dock Shipbuilders Limited IPO </vt:lpstr>
      <vt:lpstr>Mazagon Dock Shipbuilders Limited IPO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Details of three recent IPO’s</dc:title>
  <cp:revision>29</cp:revision>
  <dcterms:modified xsi:type="dcterms:W3CDTF">2020-10-29T06:00:16Z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