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Fira Sans Condensed Medium"/>
      <p:regular r:id="rId41"/>
      <p:bold r:id="rId42"/>
      <p:italic r:id="rId43"/>
      <p:boldItalic r:id="rId44"/>
    </p:embeddedFont>
    <p:embeddedFont>
      <p:font typeface="Montserrat Medium"/>
      <p:regular r:id="rId45"/>
      <p:bold r:id="rId46"/>
      <p:italic r:id="rId47"/>
      <p:boldItalic r:id="rId48"/>
    </p:embeddedFont>
    <p:embeddedFont>
      <p:font typeface="Merriweather"/>
      <p:regular r:id="rId49"/>
      <p:bold r:id="rId50"/>
      <p:italic r:id="rId51"/>
      <p:boldItalic r:id="rId52"/>
    </p:embeddedFont>
    <p:embeddedFont>
      <p:font typeface="Nunito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6C2C5F-3231-4B8B-A7A5-146524F41866}">
  <a:tblStyle styleId="{716C2C5F-3231-4B8B-A7A5-146524F4186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Montserrat-italic.fntdata"/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42" Type="http://schemas.openxmlformats.org/officeDocument/2006/relationships/font" Target="fonts/FiraSansCondensedMedium-bold.fntdata"/><Relationship Id="rId47" Type="http://schemas.openxmlformats.org/officeDocument/2006/relationships/font" Target="fonts/MontserratMedium-italic.fntdata"/><Relationship Id="rId34" Type="http://schemas.openxmlformats.org/officeDocument/2006/relationships/font" Target="fonts/Roboto-bold.fntdata"/><Relationship Id="rId21" Type="http://schemas.openxmlformats.org/officeDocument/2006/relationships/slide" Target="slides/slide16.xml"/><Relationship Id="rId50" Type="http://schemas.openxmlformats.org/officeDocument/2006/relationships/font" Target="fonts/Merriweather-bold.fntdata"/><Relationship Id="rId55" Type="http://schemas.openxmlformats.org/officeDocument/2006/relationships/font" Target="fonts/NunitoSans-italic.fntdata"/><Relationship Id="rId7" Type="http://schemas.openxmlformats.org/officeDocument/2006/relationships/slide" Target="slides/slide2.xml"/><Relationship Id="rId2" Type="http://schemas.openxmlformats.org/officeDocument/2006/relationships/presProps" Target="pres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Montserrat-boldItalic.fntdata"/><Relationship Id="rId45" Type="http://schemas.openxmlformats.org/officeDocument/2006/relationships/font" Target="fonts/MontserratMedium-regular.fntdata"/><Relationship Id="rId32" Type="http://schemas.openxmlformats.org/officeDocument/2006/relationships/slide" Target="slides/slide27.xml"/><Relationship Id="rId37" Type="http://schemas.openxmlformats.org/officeDocument/2006/relationships/font" Target="fonts/Montserrat-regular.fntdata"/><Relationship Id="rId24" Type="http://schemas.openxmlformats.org/officeDocument/2006/relationships/slide" Target="slides/slide19.xml"/><Relationship Id="rId53" Type="http://schemas.openxmlformats.org/officeDocument/2006/relationships/font" Target="fonts/NunitoSans-regular.fntdata"/><Relationship Id="rId11" Type="http://schemas.openxmlformats.org/officeDocument/2006/relationships/slide" Target="slides/slide6.xml"/><Relationship Id="rId58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43" Type="http://schemas.openxmlformats.org/officeDocument/2006/relationships/font" Target="fonts/FiraSansCondensedMedium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Medium-boldItalic.fntdata"/><Relationship Id="rId30" Type="http://schemas.openxmlformats.org/officeDocument/2006/relationships/slide" Target="slides/slide25.xml"/><Relationship Id="rId35" Type="http://schemas.openxmlformats.org/officeDocument/2006/relationships/font" Target="fonts/Roboto-italic.fntdata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56" Type="http://schemas.openxmlformats.org/officeDocument/2006/relationships/font" Target="fonts/NunitoSans-bold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51" Type="http://schemas.openxmlformats.org/officeDocument/2006/relationships/font" Target="fonts/Merriweather-italic.fntdata"/><Relationship Id="rId3" Type="http://schemas.openxmlformats.org/officeDocument/2006/relationships/tableStyles" Target="tableStyles.xml"/><Relationship Id="rId46" Type="http://schemas.openxmlformats.org/officeDocument/2006/relationships/font" Target="fonts/MontserratMedium-bold.fntdata"/><Relationship Id="rId33" Type="http://schemas.openxmlformats.org/officeDocument/2006/relationships/font" Target="fonts/Roboto-regular.fntdata"/><Relationship Id="rId38" Type="http://schemas.openxmlformats.org/officeDocument/2006/relationships/font" Target="fonts/Montserrat-bold.fntdata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59" Type="http://schemas.openxmlformats.org/officeDocument/2006/relationships/customXml" Target="../customXml/item3.xml"/><Relationship Id="rId41" Type="http://schemas.openxmlformats.org/officeDocument/2006/relationships/font" Target="fonts/FiraSansCondensedMedium-regular.fntdata"/><Relationship Id="rId20" Type="http://schemas.openxmlformats.org/officeDocument/2006/relationships/slide" Target="slides/slide15.xml"/><Relationship Id="rId54" Type="http://schemas.openxmlformats.org/officeDocument/2006/relationships/font" Target="fonts/NunitoSans-bold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49" Type="http://schemas.openxmlformats.org/officeDocument/2006/relationships/font" Target="fonts/Merriweather-regular.fntdata"/><Relationship Id="rId3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5" Type="http://schemas.openxmlformats.org/officeDocument/2006/relationships/slide" Target="slides/slide10.xml"/><Relationship Id="rId57" Type="http://schemas.openxmlformats.org/officeDocument/2006/relationships/customXml" Target="../customXml/item1.xml"/><Relationship Id="rId44" Type="http://schemas.openxmlformats.org/officeDocument/2006/relationships/font" Target="fonts/FiraSansCondensedMedium-boldItalic.fntdata"/><Relationship Id="rId31" Type="http://schemas.openxmlformats.org/officeDocument/2006/relationships/slide" Target="slides/slide26.xml"/><Relationship Id="rId52" Type="http://schemas.openxmlformats.org/officeDocument/2006/relationships/font" Target="fonts/Merriweather-boldItalic.fntdata"/><Relationship Id="rId10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3fae2914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a3fae2914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3fae2914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3fae2914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3fae2914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3fae2914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3fae2914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3fae2914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3fae2914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3fae2914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3fae2914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3fae2914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3fae2914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3fae2914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44ea49d95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a44ea49d95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3fae2914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3fae2914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3fae2914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a3fae2914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Alkem makes anti-diabetic, anti-malarial, cardiovascular, immunosuppressants, nutraceuticals and pain management products, among others.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44ea49d95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44ea49d95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3fae2914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3fae2914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44ea49d95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a44ea49d95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a3fae2914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a3fae2914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44ea49d95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a44ea49d95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3fae2914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3fae2914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42f016e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a42f016e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42f016e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a42f016e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42f016e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a42f016e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42f016ec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a42f016ec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3fae2914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3fae2914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3763">
              <a:alpha val="3686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811600" y="3578350"/>
            <a:ext cx="1160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">
  <p:cSld name="CUSTOM_2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1196225" y="3935866"/>
            <a:ext cx="8041645" cy="1325081"/>
          </a:xfrm>
          <a:custGeom>
            <a:rect b="b" l="l" r="r" t="t"/>
            <a:pathLst>
              <a:path extrusionOk="0" h="61127" w="235239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78" name="Google Shape;78;p11"/>
          <p:cNvSpPr/>
          <p:nvPr/>
        </p:nvSpPr>
        <p:spPr>
          <a:xfrm>
            <a:off x="2986136" y="3544875"/>
            <a:ext cx="6191792" cy="1672636"/>
          </a:xfrm>
          <a:custGeom>
            <a:rect b="b" l="l" r="r" t="t"/>
            <a:pathLst>
              <a:path extrusionOk="0" h="77160" w="181126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79" name="Google Shape;79;p11"/>
          <p:cNvSpPr txBox="1"/>
          <p:nvPr>
            <p:ph type="title"/>
          </p:nvPr>
        </p:nvSpPr>
        <p:spPr>
          <a:xfrm>
            <a:off x="732775" y="728079"/>
            <a:ext cx="7798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Montserrat"/>
              <a:buNone/>
              <a:defRPr b="1" sz="26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81" name="Google Shape;81;p11"/>
          <p:cNvCxnSpPr/>
          <p:nvPr/>
        </p:nvCxnSpPr>
        <p:spPr>
          <a:xfrm>
            <a:off x="851175" y="1356000"/>
            <a:ext cx="514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68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slide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4" name="Google Shape;84;p12"/>
          <p:cNvSpPr/>
          <p:nvPr/>
        </p:nvSpPr>
        <p:spPr>
          <a:xfrm rot="10800000">
            <a:off x="7534457" y="3790497"/>
            <a:ext cx="1647768" cy="1382778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85" name="Google Shape;85;p12"/>
          <p:cNvSpPr/>
          <p:nvPr/>
        </p:nvSpPr>
        <p:spPr>
          <a:xfrm rot="10800000">
            <a:off x="8195385" y="3483200"/>
            <a:ext cx="995240" cy="1736502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86" name="Google Shape;86;p12"/>
          <p:cNvSpPr txBox="1"/>
          <p:nvPr>
            <p:ph type="ctrTitle"/>
          </p:nvPr>
        </p:nvSpPr>
        <p:spPr>
          <a:xfrm>
            <a:off x="1362546" y="1929186"/>
            <a:ext cx="2797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800"/>
              <a:buNone/>
              <a:defRPr sz="18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subTitle"/>
          </p:nvPr>
        </p:nvSpPr>
        <p:spPr>
          <a:xfrm>
            <a:off x="1362531" y="2514625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2" type="title"/>
          </p:nvPr>
        </p:nvSpPr>
        <p:spPr>
          <a:xfrm>
            <a:off x="732775" y="728079"/>
            <a:ext cx="7798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Montserrat"/>
              <a:buNone/>
              <a:defRPr b="1" sz="26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9" name="Google Shape;89;p12"/>
          <p:cNvCxnSpPr/>
          <p:nvPr/>
        </p:nvCxnSpPr>
        <p:spPr>
          <a:xfrm>
            <a:off x="851175" y="1356000"/>
            <a:ext cx="514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2"/>
          <p:cNvSpPr txBox="1"/>
          <p:nvPr>
            <p:ph idx="3" type="ctrTitle"/>
          </p:nvPr>
        </p:nvSpPr>
        <p:spPr>
          <a:xfrm>
            <a:off x="4984258" y="1929186"/>
            <a:ext cx="2797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800"/>
              <a:buNone/>
              <a:defRPr sz="18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4" type="subTitle"/>
          </p:nvPr>
        </p:nvSpPr>
        <p:spPr>
          <a:xfrm>
            <a:off x="4984244" y="2514625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 rot="10800000">
            <a:off x="7684793" y="3790497"/>
            <a:ext cx="1497432" cy="1382778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94" name="Google Shape;94;p13"/>
          <p:cNvSpPr/>
          <p:nvPr/>
        </p:nvSpPr>
        <p:spPr>
          <a:xfrm rot="10800000">
            <a:off x="8195385" y="3483200"/>
            <a:ext cx="995240" cy="1736502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732775" y="728079"/>
            <a:ext cx="7798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Montserrat"/>
              <a:buNone/>
              <a:defRPr b="1" sz="26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7" name="Google Shape;97;p13"/>
          <p:cNvCxnSpPr/>
          <p:nvPr/>
        </p:nvCxnSpPr>
        <p:spPr>
          <a:xfrm>
            <a:off x="851175" y="1356000"/>
            <a:ext cx="514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3"/>
          <p:cNvSpPr txBox="1"/>
          <p:nvPr>
            <p:ph idx="2" type="ctrTitle"/>
          </p:nvPr>
        </p:nvSpPr>
        <p:spPr>
          <a:xfrm>
            <a:off x="790674" y="1929175"/>
            <a:ext cx="2392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800"/>
              <a:buNone/>
              <a:defRPr sz="18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790673" y="2514625"/>
            <a:ext cx="2392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3" type="ctrTitle"/>
          </p:nvPr>
        </p:nvSpPr>
        <p:spPr>
          <a:xfrm>
            <a:off x="3359150" y="1929175"/>
            <a:ext cx="2392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800"/>
              <a:buNone/>
              <a:defRPr sz="18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48" y="2514625"/>
            <a:ext cx="2392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5" type="ctrTitle"/>
          </p:nvPr>
        </p:nvSpPr>
        <p:spPr>
          <a:xfrm>
            <a:off x="5960525" y="1929175"/>
            <a:ext cx="22281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800"/>
              <a:buNone/>
              <a:defRPr sz="18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6" type="subTitle"/>
          </p:nvPr>
        </p:nvSpPr>
        <p:spPr>
          <a:xfrm>
            <a:off x="5960524" y="2514625"/>
            <a:ext cx="22281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6" name="Google Shape;106;p14"/>
          <p:cNvSpPr/>
          <p:nvPr/>
        </p:nvSpPr>
        <p:spPr>
          <a:xfrm rot="10800000">
            <a:off x="8195385" y="3483200"/>
            <a:ext cx="995240" cy="1736502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107" name="Google Shape;107;p14"/>
          <p:cNvSpPr/>
          <p:nvPr/>
        </p:nvSpPr>
        <p:spPr>
          <a:xfrm rot="10800000">
            <a:off x="8136581" y="3790489"/>
            <a:ext cx="1045645" cy="1382778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108" name="Google Shape;108;p14"/>
          <p:cNvSpPr txBox="1"/>
          <p:nvPr>
            <p:ph type="ctrTitle"/>
          </p:nvPr>
        </p:nvSpPr>
        <p:spPr>
          <a:xfrm>
            <a:off x="790674" y="1835663"/>
            <a:ext cx="2392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sz="14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" type="subTitle"/>
          </p:nvPr>
        </p:nvSpPr>
        <p:spPr>
          <a:xfrm>
            <a:off x="790675" y="2421120"/>
            <a:ext cx="2392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2" type="ctrTitle"/>
          </p:nvPr>
        </p:nvSpPr>
        <p:spPr>
          <a:xfrm>
            <a:off x="3359150" y="1835663"/>
            <a:ext cx="2392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sz="14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3" type="subTitle"/>
          </p:nvPr>
        </p:nvSpPr>
        <p:spPr>
          <a:xfrm>
            <a:off x="3359150" y="2421120"/>
            <a:ext cx="2392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4" type="ctrTitle"/>
          </p:nvPr>
        </p:nvSpPr>
        <p:spPr>
          <a:xfrm>
            <a:off x="5960525" y="1835663"/>
            <a:ext cx="22281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sz="14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5" type="subTitle"/>
          </p:nvPr>
        </p:nvSpPr>
        <p:spPr>
          <a:xfrm>
            <a:off x="5960525" y="2421120"/>
            <a:ext cx="22281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6" type="ctrTitle"/>
          </p:nvPr>
        </p:nvSpPr>
        <p:spPr>
          <a:xfrm>
            <a:off x="790674" y="3104863"/>
            <a:ext cx="2392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sz="14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7" type="subTitle"/>
          </p:nvPr>
        </p:nvSpPr>
        <p:spPr>
          <a:xfrm>
            <a:off x="790675" y="3690320"/>
            <a:ext cx="2392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8" type="ctrTitle"/>
          </p:nvPr>
        </p:nvSpPr>
        <p:spPr>
          <a:xfrm>
            <a:off x="3359150" y="3104863"/>
            <a:ext cx="2392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sz="14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9" type="subTitle"/>
          </p:nvPr>
        </p:nvSpPr>
        <p:spPr>
          <a:xfrm>
            <a:off x="3359150" y="3690320"/>
            <a:ext cx="2392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13" type="ctrTitle"/>
          </p:nvPr>
        </p:nvSpPr>
        <p:spPr>
          <a:xfrm>
            <a:off x="5960525" y="3104863"/>
            <a:ext cx="22281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sz="14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Font typeface="Fira Sans Condensed Medium"/>
              <a:buNone/>
              <a:defRPr sz="14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4" type="subTitle"/>
          </p:nvPr>
        </p:nvSpPr>
        <p:spPr>
          <a:xfrm>
            <a:off x="5960525" y="3690320"/>
            <a:ext cx="22281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0" name="Google Shape;120;p14"/>
          <p:cNvSpPr txBox="1"/>
          <p:nvPr>
            <p:ph idx="15" type="title"/>
          </p:nvPr>
        </p:nvSpPr>
        <p:spPr>
          <a:xfrm>
            <a:off x="732775" y="728079"/>
            <a:ext cx="7798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Montserrat"/>
              <a:buNone/>
              <a:defRPr b="1" sz="26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21" name="Google Shape;121;p14"/>
          <p:cNvCxnSpPr/>
          <p:nvPr/>
        </p:nvCxnSpPr>
        <p:spPr>
          <a:xfrm>
            <a:off x="851175" y="1356000"/>
            <a:ext cx="514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5657625" y="1227820"/>
            <a:ext cx="2392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2" type="subTitle"/>
          </p:nvPr>
        </p:nvSpPr>
        <p:spPr>
          <a:xfrm>
            <a:off x="1089600" y="3809420"/>
            <a:ext cx="2392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subTitle"/>
          </p:nvPr>
        </p:nvSpPr>
        <p:spPr>
          <a:xfrm>
            <a:off x="5657625" y="567982"/>
            <a:ext cx="23928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 sz="1400">
                <a:solidFill>
                  <a:srgbClr val="FFAB4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4" type="subTitle"/>
          </p:nvPr>
        </p:nvSpPr>
        <p:spPr>
          <a:xfrm>
            <a:off x="1089600" y="3149582"/>
            <a:ext cx="23928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 sz="1400">
                <a:solidFill>
                  <a:srgbClr val="FFAB4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BLANK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0" name="Google Shape;130;p16"/>
          <p:cNvSpPr txBox="1"/>
          <p:nvPr>
            <p:ph idx="1" type="subTitle"/>
          </p:nvPr>
        </p:nvSpPr>
        <p:spPr>
          <a:xfrm>
            <a:off x="754850" y="3712675"/>
            <a:ext cx="18663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2" type="subTitle"/>
          </p:nvPr>
        </p:nvSpPr>
        <p:spPr>
          <a:xfrm>
            <a:off x="3639100" y="3712675"/>
            <a:ext cx="18663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3" type="subTitle"/>
          </p:nvPr>
        </p:nvSpPr>
        <p:spPr>
          <a:xfrm>
            <a:off x="6522850" y="3712675"/>
            <a:ext cx="18663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None/>
              <a:defRPr sz="12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CUSTOM_10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7"/>
          <p:cNvCxnSpPr/>
          <p:nvPr/>
        </p:nvCxnSpPr>
        <p:spPr>
          <a:xfrm>
            <a:off x="747531" y="2962725"/>
            <a:ext cx="8814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7"/>
          <p:cNvSpPr txBox="1"/>
          <p:nvPr>
            <p:ph type="ctrTitle"/>
          </p:nvPr>
        </p:nvSpPr>
        <p:spPr>
          <a:xfrm>
            <a:off x="5969674" y="398638"/>
            <a:ext cx="23928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None/>
              <a:defRPr sz="20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000"/>
              <a:buFont typeface="Fira Sans Condensed Medium"/>
              <a:buNone/>
              <a:defRPr sz="20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000"/>
              <a:buFont typeface="Fira Sans Condensed Medium"/>
              <a:buNone/>
              <a:defRPr sz="20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000"/>
              <a:buFont typeface="Fira Sans Condensed Medium"/>
              <a:buNone/>
              <a:defRPr sz="20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000"/>
              <a:buFont typeface="Fira Sans Condensed Medium"/>
              <a:buNone/>
              <a:defRPr sz="20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000"/>
              <a:buFont typeface="Fira Sans Condensed Medium"/>
              <a:buNone/>
              <a:defRPr sz="20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000"/>
              <a:buFont typeface="Fira Sans Condensed Medium"/>
              <a:buNone/>
              <a:defRPr sz="20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000"/>
              <a:buFont typeface="Fira Sans Condensed Medium"/>
              <a:buNone/>
              <a:defRPr sz="20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000"/>
              <a:buFont typeface="Fira Sans Condensed Medium"/>
              <a:buNone/>
              <a:defRPr sz="20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657826" y="3368175"/>
            <a:ext cx="74559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8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-8950" y="-8950"/>
            <a:ext cx="9153000" cy="2576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-4500" y="2567350"/>
            <a:ext cx="9153000" cy="2576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518925" y="376075"/>
            <a:ext cx="80529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8"/>
          <p:cNvSpPr/>
          <p:nvPr/>
        </p:nvSpPr>
        <p:spPr>
          <a:xfrm>
            <a:off x="390025" y="1529425"/>
            <a:ext cx="1778025" cy="3187033"/>
          </a:xfrm>
          <a:custGeom>
            <a:rect b="b" l="l" r="r" t="t"/>
            <a:pathLst>
              <a:path extrusionOk="0" h="136592" w="71121">
                <a:moveTo>
                  <a:pt x="70218" y="0"/>
                </a:moveTo>
                <a:lnTo>
                  <a:pt x="0" y="0"/>
                </a:lnTo>
                <a:lnTo>
                  <a:pt x="0" y="136592"/>
                </a:lnTo>
                <a:lnTo>
                  <a:pt x="71121" y="117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2" name="Google Shape;142;p18"/>
          <p:cNvSpPr/>
          <p:nvPr/>
        </p:nvSpPr>
        <p:spPr>
          <a:xfrm>
            <a:off x="2585329" y="1529425"/>
            <a:ext cx="1778025" cy="3187033"/>
          </a:xfrm>
          <a:custGeom>
            <a:rect b="b" l="l" r="r" t="t"/>
            <a:pathLst>
              <a:path extrusionOk="0" h="136592" w="71121">
                <a:moveTo>
                  <a:pt x="70218" y="0"/>
                </a:moveTo>
                <a:lnTo>
                  <a:pt x="0" y="0"/>
                </a:lnTo>
                <a:lnTo>
                  <a:pt x="0" y="136592"/>
                </a:lnTo>
                <a:lnTo>
                  <a:pt x="71121" y="117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3" name="Google Shape;143;p18"/>
          <p:cNvSpPr/>
          <p:nvPr/>
        </p:nvSpPr>
        <p:spPr>
          <a:xfrm>
            <a:off x="4780645" y="1529425"/>
            <a:ext cx="1778025" cy="3187033"/>
          </a:xfrm>
          <a:custGeom>
            <a:rect b="b" l="l" r="r" t="t"/>
            <a:pathLst>
              <a:path extrusionOk="0" h="136592" w="71121">
                <a:moveTo>
                  <a:pt x="70218" y="0"/>
                </a:moveTo>
                <a:lnTo>
                  <a:pt x="0" y="0"/>
                </a:lnTo>
                <a:lnTo>
                  <a:pt x="0" y="136592"/>
                </a:lnTo>
                <a:lnTo>
                  <a:pt x="71121" y="117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4" name="Google Shape;144;p18"/>
          <p:cNvSpPr/>
          <p:nvPr/>
        </p:nvSpPr>
        <p:spPr>
          <a:xfrm>
            <a:off x="6975949" y="1529425"/>
            <a:ext cx="1778025" cy="3187033"/>
          </a:xfrm>
          <a:custGeom>
            <a:rect b="b" l="l" r="r" t="t"/>
            <a:pathLst>
              <a:path extrusionOk="0" h="136592" w="71121">
                <a:moveTo>
                  <a:pt x="70218" y="0"/>
                </a:moveTo>
                <a:lnTo>
                  <a:pt x="0" y="0"/>
                </a:lnTo>
                <a:lnTo>
                  <a:pt x="0" y="136592"/>
                </a:lnTo>
                <a:lnTo>
                  <a:pt x="71121" y="117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18"/>
          <p:cNvSpPr txBox="1"/>
          <p:nvPr>
            <p:ph idx="2" type="ctrTitle"/>
          </p:nvPr>
        </p:nvSpPr>
        <p:spPr>
          <a:xfrm>
            <a:off x="460638" y="2456050"/>
            <a:ext cx="1636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sz="1400">
                <a:solidFill>
                  <a:srgbClr val="FFAB4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1" type="subTitle"/>
          </p:nvPr>
        </p:nvSpPr>
        <p:spPr>
          <a:xfrm>
            <a:off x="460637" y="3041500"/>
            <a:ext cx="163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ctrTitle"/>
          </p:nvPr>
        </p:nvSpPr>
        <p:spPr>
          <a:xfrm>
            <a:off x="2655950" y="2456050"/>
            <a:ext cx="1636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sz="1400">
                <a:solidFill>
                  <a:srgbClr val="FFAB4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4" type="subTitle"/>
          </p:nvPr>
        </p:nvSpPr>
        <p:spPr>
          <a:xfrm>
            <a:off x="2655950" y="3041500"/>
            <a:ext cx="163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18"/>
          <p:cNvSpPr txBox="1"/>
          <p:nvPr>
            <p:ph idx="5" type="ctrTitle"/>
          </p:nvPr>
        </p:nvSpPr>
        <p:spPr>
          <a:xfrm>
            <a:off x="4851250" y="2456050"/>
            <a:ext cx="1636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sz="1400">
                <a:solidFill>
                  <a:srgbClr val="FFAB4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6" type="subTitle"/>
          </p:nvPr>
        </p:nvSpPr>
        <p:spPr>
          <a:xfrm>
            <a:off x="4851250" y="3041500"/>
            <a:ext cx="163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7" type="ctrTitle"/>
          </p:nvPr>
        </p:nvSpPr>
        <p:spPr>
          <a:xfrm>
            <a:off x="7046575" y="2456050"/>
            <a:ext cx="1636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sz="1400">
                <a:solidFill>
                  <a:srgbClr val="FFAB4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8" type="subTitle"/>
          </p:nvPr>
        </p:nvSpPr>
        <p:spPr>
          <a:xfrm>
            <a:off x="7046575" y="3041500"/>
            <a:ext cx="163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4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0" y="0"/>
            <a:ext cx="2286000" cy="28809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2286000" y="0"/>
            <a:ext cx="2286000" cy="28809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4572000" y="0"/>
            <a:ext cx="2286000" cy="2880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6858000" y="0"/>
            <a:ext cx="2286000" cy="2880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/>
          <p:nvPr>
            <p:ph idx="1" type="subTitle"/>
          </p:nvPr>
        </p:nvSpPr>
        <p:spPr>
          <a:xfrm>
            <a:off x="324600" y="3313350"/>
            <a:ext cx="163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9" name="Google Shape;159;p19"/>
          <p:cNvSpPr txBox="1"/>
          <p:nvPr>
            <p:ph idx="2" type="subTitle"/>
          </p:nvPr>
        </p:nvSpPr>
        <p:spPr>
          <a:xfrm>
            <a:off x="2610600" y="3313350"/>
            <a:ext cx="163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0" name="Google Shape;160;p19"/>
          <p:cNvSpPr txBox="1"/>
          <p:nvPr>
            <p:ph idx="3" type="subTitle"/>
          </p:nvPr>
        </p:nvSpPr>
        <p:spPr>
          <a:xfrm>
            <a:off x="4896600" y="3313350"/>
            <a:ext cx="163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4" type="subTitle"/>
          </p:nvPr>
        </p:nvSpPr>
        <p:spPr>
          <a:xfrm>
            <a:off x="7182600" y="3313350"/>
            <a:ext cx="163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5" type="subTitle"/>
          </p:nvPr>
        </p:nvSpPr>
        <p:spPr>
          <a:xfrm>
            <a:off x="324600" y="2242675"/>
            <a:ext cx="1636800" cy="11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200"/>
              <a:buNone/>
              <a:defRPr b="1" sz="1200">
                <a:solidFill>
                  <a:srgbClr val="FFAB4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6" type="subTitle"/>
          </p:nvPr>
        </p:nvSpPr>
        <p:spPr>
          <a:xfrm>
            <a:off x="2610600" y="2242675"/>
            <a:ext cx="1636800" cy="11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200"/>
              <a:buNone/>
              <a:defRPr b="1" sz="1200">
                <a:solidFill>
                  <a:srgbClr val="FFAB4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7" type="subTitle"/>
          </p:nvPr>
        </p:nvSpPr>
        <p:spPr>
          <a:xfrm>
            <a:off x="4896600" y="2242675"/>
            <a:ext cx="1636800" cy="11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200"/>
              <a:buNone/>
              <a:defRPr b="1" sz="1200">
                <a:solidFill>
                  <a:srgbClr val="FFAB4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8" type="subTitle"/>
          </p:nvPr>
        </p:nvSpPr>
        <p:spPr>
          <a:xfrm>
            <a:off x="7182600" y="2242675"/>
            <a:ext cx="1636800" cy="11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200"/>
              <a:buNone/>
              <a:defRPr b="1" sz="1200">
                <a:solidFill>
                  <a:srgbClr val="FFAB4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400"/>
              <a:buNone/>
              <a:defRPr b="1">
                <a:solidFill>
                  <a:srgbClr val="FFAB4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lue columns with text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4735900" y="176350"/>
            <a:ext cx="4237800" cy="1067400"/>
          </a:xfrm>
          <a:prstGeom prst="snip1Rect">
            <a:avLst>
              <a:gd fmla="val 16667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4727500" y="1416425"/>
            <a:ext cx="4237800" cy="1067400"/>
          </a:xfrm>
          <a:prstGeom prst="snip1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4727500" y="2654900"/>
            <a:ext cx="4237800" cy="10674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4735900" y="3893375"/>
            <a:ext cx="4237800" cy="1067400"/>
          </a:xfrm>
          <a:prstGeom prst="snip1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/>
          <p:nvPr>
            <p:ph idx="1" type="subTitle"/>
          </p:nvPr>
        </p:nvSpPr>
        <p:spPr>
          <a:xfrm>
            <a:off x="5651000" y="463886"/>
            <a:ext cx="29370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2" type="subTitle"/>
          </p:nvPr>
        </p:nvSpPr>
        <p:spPr>
          <a:xfrm>
            <a:off x="5651000" y="1676668"/>
            <a:ext cx="29370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3" type="subTitle"/>
          </p:nvPr>
        </p:nvSpPr>
        <p:spPr>
          <a:xfrm>
            <a:off x="5651000" y="2919227"/>
            <a:ext cx="29370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4" name="Google Shape;174;p20"/>
          <p:cNvSpPr txBox="1"/>
          <p:nvPr>
            <p:ph idx="4" type="subTitle"/>
          </p:nvPr>
        </p:nvSpPr>
        <p:spPr>
          <a:xfrm>
            <a:off x="5651000" y="4170536"/>
            <a:ext cx="29370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idx="5" type="subTitle"/>
          </p:nvPr>
        </p:nvSpPr>
        <p:spPr>
          <a:xfrm>
            <a:off x="5651000" y="76211"/>
            <a:ext cx="29370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6" name="Google Shape;176;p20"/>
          <p:cNvSpPr txBox="1"/>
          <p:nvPr>
            <p:ph idx="6" type="subTitle"/>
          </p:nvPr>
        </p:nvSpPr>
        <p:spPr>
          <a:xfrm>
            <a:off x="5651000" y="1288993"/>
            <a:ext cx="29370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7" name="Google Shape;177;p20"/>
          <p:cNvSpPr txBox="1"/>
          <p:nvPr>
            <p:ph idx="7" type="subTitle"/>
          </p:nvPr>
        </p:nvSpPr>
        <p:spPr>
          <a:xfrm>
            <a:off x="5651000" y="2531552"/>
            <a:ext cx="29370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8" name="Google Shape;178;p20"/>
          <p:cNvSpPr txBox="1"/>
          <p:nvPr>
            <p:ph idx="8" type="subTitle"/>
          </p:nvPr>
        </p:nvSpPr>
        <p:spPr>
          <a:xfrm>
            <a:off x="5651000" y="3782861"/>
            <a:ext cx="29370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text and corners">
  <p:cSld name="CUSTOM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3356975" y="3732750"/>
            <a:ext cx="5880975" cy="1528175"/>
          </a:xfrm>
          <a:custGeom>
            <a:rect b="b" l="l" r="r" t="t"/>
            <a:pathLst>
              <a:path extrusionOk="0" h="61127" w="235239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75150" y="-119000"/>
            <a:ext cx="1484325" cy="3043825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-62625" y="-37600"/>
            <a:ext cx="1559500" cy="2423800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>
            <a:off x="4665950" y="3281825"/>
            <a:ext cx="4528150" cy="1929000"/>
          </a:xfrm>
          <a:custGeom>
            <a:rect b="b" l="l" r="r" t="t"/>
            <a:pathLst>
              <a:path extrusionOk="0" h="77160" w="181126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4111719" y="-58389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4111725" y="1372734"/>
            <a:ext cx="4076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corner and text slide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-75150" y="-119000"/>
            <a:ext cx="1484325" cy="3043825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181" name="Google Shape;181;p21"/>
          <p:cNvSpPr/>
          <p:nvPr/>
        </p:nvSpPr>
        <p:spPr>
          <a:xfrm>
            <a:off x="-62625" y="-37600"/>
            <a:ext cx="1559500" cy="2423800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182" name="Google Shape;182;p21"/>
          <p:cNvSpPr txBox="1"/>
          <p:nvPr>
            <p:ph idx="1" type="subTitle"/>
          </p:nvPr>
        </p:nvSpPr>
        <p:spPr>
          <a:xfrm>
            <a:off x="587900" y="3379575"/>
            <a:ext cx="47994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587898" y="2516575"/>
            <a:ext cx="59715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Montserrat"/>
              <a:buNone/>
              <a:defRPr b="1" sz="26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4" name="Google Shape;184;p21"/>
          <p:cNvCxnSpPr/>
          <p:nvPr/>
        </p:nvCxnSpPr>
        <p:spPr>
          <a:xfrm>
            <a:off x="692575" y="3190300"/>
            <a:ext cx="514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two blue columns">
  <p:cSld name="CUSTOM_5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/>
          <p:nvPr/>
        </p:nvSpPr>
        <p:spPr>
          <a:xfrm>
            <a:off x="0" y="-18450"/>
            <a:ext cx="4572000" cy="5180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4572000" y="-18450"/>
            <a:ext cx="4572000" cy="51804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439250" y="1969044"/>
            <a:ext cx="36756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9" name="Google Shape;189;p22"/>
          <p:cNvSpPr txBox="1"/>
          <p:nvPr>
            <p:ph idx="2" type="body"/>
          </p:nvPr>
        </p:nvSpPr>
        <p:spPr>
          <a:xfrm>
            <a:off x="5011250" y="1969044"/>
            <a:ext cx="36756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0" name="Google Shape;190;p22"/>
          <p:cNvSpPr/>
          <p:nvPr/>
        </p:nvSpPr>
        <p:spPr>
          <a:xfrm>
            <a:off x="4003200" y="4796250"/>
            <a:ext cx="1137600" cy="36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and text">
  <p:cSld name="CAPTION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2479175" y="4230575"/>
            <a:ext cx="4185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 type="titleOnly">
  <p:cSld name="TITLE_ONLY">
    <p:bg>
      <p:bgPr>
        <a:solidFill>
          <a:srgbClr val="07376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559500" y="2005425"/>
            <a:ext cx="79980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97" name="Google Shape;197;p24"/>
          <p:cNvCxnSpPr/>
          <p:nvPr/>
        </p:nvCxnSpPr>
        <p:spPr>
          <a:xfrm>
            <a:off x="4314750" y="1999950"/>
            <a:ext cx="514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24"/>
          <p:cNvSpPr txBox="1"/>
          <p:nvPr>
            <p:ph idx="1" type="subTitle"/>
          </p:nvPr>
        </p:nvSpPr>
        <p:spPr>
          <a:xfrm>
            <a:off x="1230601" y="2988000"/>
            <a:ext cx="6682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re &amp; some text slide 1">
  <p:cSld name="TITLE_ONLY_1">
    <p:bg>
      <p:bgPr>
        <a:solidFill>
          <a:srgbClr val="07376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1" name="Google Shape;201;p25"/>
          <p:cNvSpPr txBox="1"/>
          <p:nvPr>
            <p:ph hasCustomPrompt="1" type="title"/>
          </p:nvPr>
        </p:nvSpPr>
        <p:spPr>
          <a:xfrm>
            <a:off x="317425" y="1913575"/>
            <a:ext cx="86112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5"/>
          <p:cNvSpPr txBox="1"/>
          <p:nvPr>
            <p:ph idx="1" type="subTitle"/>
          </p:nvPr>
        </p:nvSpPr>
        <p:spPr>
          <a:xfrm>
            <a:off x="-128700" y="2922650"/>
            <a:ext cx="94014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lide with 3 circles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/>
          <p:nvPr/>
        </p:nvSpPr>
        <p:spPr>
          <a:xfrm>
            <a:off x="-8950" y="-17900"/>
            <a:ext cx="9224400" cy="5198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1198925" y="1874250"/>
            <a:ext cx="1610400" cy="161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6"/>
          <p:cNvSpPr txBox="1"/>
          <p:nvPr>
            <p:ph type="title"/>
          </p:nvPr>
        </p:nvSpPr>
        <p:spPr>
          <a:xfrm>
            <a:off x="530100" y="555475"/>
            <a:ext cx="80838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26"/>
          <p:cNvSpPr/>
          <p:nvPr/>
        </p:nvSpPr>
        <p:spPr>
          <a:xfrm>
            <a:off x="3766800" y="1874250"/>
            <a:ext cx="1610400" cy="161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6334675" y="1874250"/>
            <a:ext cx="1610400" cy="161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-8944" y="-17911"/>
            <a:ext cx="1045645" cy="1382778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10" name="Google Shape;210;p26"/>
          <p:cNvSpPr txBox="1"/>
          <p:nvPr>
            <p:ph hasCustomPrompt="1" idx="2" type="title"/>
          </p:nvPr>
        </p:nvSpPr>
        <p:spPr>
          <a:xfrm>
            <a:off x="1055525" y="2317800"/>
            <a:ext cx="18972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3000"/>
              <a:buNone/>
              <a:defRPr sz="3000">
                <a:solidFill>
                  <a:srgbClr val="FFAB4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1055525" y="3686600"/>
            <a:ext cx="18972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hasCustomPrompt="1" idx="3" type="title"/>
          </p:nvPr>
        </p:nvSpPr>
        <p:spPr>
          <a:xfrm>
            <a:off x="3623400" y="2317800"/>
            <a:ext cx="18972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3000"/>
              <a:buNone/>
              <a:defRPr sz="3000">
                <a:solidFill>
                  <a:srgbClr val="FFAB4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26"/>
          <p:cNvSpPr txBox="1"/>
          <p:nvPr>
            <p:ph hasCustomPrompt="1" idx="4" type="title"/>
          </p:nvPr>
        </p:nvSpPr>
        <p:spPr>
          <a:xfrm>
            <a:off x="6191275" y="2317800"/>
            <a:ext cx="18972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3000"/>
              <a:buNone/>
              <a:defRPr sz="3000">
                <a:solidFill>
                  <a:srgbClr val="FFAB4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26"/>
          <p:cNvSpPr txBox="1"/>
          <p:nvPr>
            <p:ph idx="5" type="subTitle"/>
          </p:nvPr>
        </p:nvSpPr>
        <p:spPr>
          <a:xfrm>
            <a:off x="3623400" y="3686600"/>
            <a:ext cx="18972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6" type="subTitle"/>
          </p:nvPr>
        </p:nvSpPr>
        <p:spPr>
          <a:xfrm>
            <a:off x="6191275" y="3686600"/>
            <a:ext cx="18972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1">
  <p:cSld name="CUSTOM_6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/>
          <p:nvPr/>
        </p:nvSpPr>
        <p:spPr>
          <a:xfrm>
            <a:off x="1196225" y="3935866"/>
            <a:ext cx="8041645" cy="1325081"/>
          </a:xfrm>
          <a:custGeom>
            <a:rect b="b" l="l" r="r" t="t"/>
            <a:pathLst>
              <a:path extrusionOk="0" h="61127" w="235239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218" name="Google Shape;218;p27"/>
          <p:cNvSpPr/>
          <p:nvPr/>
        </p:nvSpPr>
        <p:spPr>
          <a:xfrm>
            <a:off x="2986136" y="3544875"/>
            <a:ext cx="6191792" cy="1672636"/>
          </a:xfrm>
          <a:custGeom>
            <a:rect b="b" l="l" r="r" t="t"/>
            <a:pathLst>
              <a:path extrusionOk="0" h="77160" w="181126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219" name="Google Shape;219;p27"/>
          <p:cNvSpPr txBox="1"/>
          <p:nvPr>
            <p:ph type="ctrTitle"/>
          </p:nvPr>
        </p:nvSpPr>
        <p:spPr>
          <a:xfrm>
            <a:off x="4536871" y="1929186"/>
            <a:ext cx="2797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800"/>
              <a:buNone/>
              <a:defRPr sz="18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20" name="Google Shape;220;p27"/>
          <p:cNvSpPr txBox="1"/>
          <p:nvPr>
            <p:ph idx="1" type="subTitle"/>
          </p:nvPr>
        </p:nvSpPr>
        <p:spPr>
          <a:xfrm>
            <a:off x="4536856" y="2514625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None/>
              <a:defRPr sz="1400"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6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ctrTitle"/>
          </p:nvPr>
        </p:nvSpPr>
        <p:spPr>
          <a:xfrm>
            <a:off x="1138596" y="1929186"/>
            <a:ext cx="2797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800"/>
              <a:buNone/>
              <a:defRPr sz="1800">
                <a:solidFill>
                  <a:srgbClr val="FFAB4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23" name="Google Shape;223;p28"/>
          <p:cNvSpPr txBox="1"/>
          <p:nvPr>
            <p:ph idx="1" type="subTitle"/>
          </p:nvPr>
        </p:nvSpPr>
        <p:spPr>
          <a:xfrm>
            <a:off x="1138581" y="2514625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None/>
              <a:defRPr sz="1400">
                <a:solidFill>
                  <a:srgbClr val="07376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4" name="Google Shape;224;p28"/>
          <p:cNvSpPr/>
          <p:nvPr/>
        </p:nvSpPr>
        <p:spPr>
          <a:xfrm>
            <a:off x="3356975" y="3732750"/>
            <a:ext cx="5880975" cy="1528175"/>
          </a:xfrm>
          <a:custGeom>
            <a:rect b="b" l="l" r="r" t="t"/>
            <a:pathLst>
              <a:path extrusionOk="0" h="61127" w="235239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225" name="Google Shape;225;p28"/>
          <p:cNvSpPr/>
          <p:nvPr/>
        </p:nvSpPr>
        <p:spPr>
          <a:xfrm>
            <a:off x="-75150" y="-119000"/>
            <a:ext cx="1484325" cy="3043825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226" name="Google Shape;226;p28"/>
          <p:cNvSpPr/>
          <p:nvPr/>
        </p:nvSpPr>
        <p:spPr>
          <a:xfrm>
            <a:off x="-62625" y="-37600"/>
            <a:ext cx="1559500" cy="2423800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227" name="Google Shape;227;p28"/>
          <p:cNvSpPr/>
          <p:nvPr/>
        </p:nvSpPr>
        <p:spPr>
          <a:xfrm>
            <a:off x="4665950" y="3281825"/>
            <a:ext cx="4528150" cy="1929000"/>
          </a:xfrm>
          <a:custGeom>
            <a:rect b="b" l="l" r="r" t="t"/>
            <a:pathLst>
              <a:path extrusionOk="0" h="77160" w="181126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3">
  <p:cSld name="CUSTOM_12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/>
          <p:nvPr/>
        </p:nvSpPr>
        <p:spPr>
          <a:xfrm>
            <a:off x="-75150" y="-119000"/>
            <a:ext cx="1484325" cy="3043825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230" name="Google Shape;230;p29"/>
          <p:cNvSpPr/>
          <p:nvPr/>
        </p:nvSpPr>
        <p:spPr>
          <a:xfrm>
            <a:off x="-62625" y="-37600"/>
            <a:ext cx="1559500" cy="2423800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231" name="Google Shape;231;p29"/>
          <p:cNvSpPr/>
          <p:nvPr/>
        </p:nvSpPr>
        <p:spPr>
          <a:xfrm rot="10800000">
            <a:off x="7729072" y="2256327"/>
            <a:ext cx="1484325" cy="3043825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232" name="Google Shape;232;p29"/>
          <p:cNvSpPr/>
          <p:nvPr/>
        </p:nvSpPr>
        <p:spPr>
          <a:xfrm rot="10800000">
            <a:off x="7641372" y="2794952"/>
            <a:ext cx="1559500" cy="2423800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233" name="Google Shape;233;p29"/>
          <p:cNvSpPr txBox="1"/>
          <p:nvPr>
            <p:ph type="ctrTitle"/>
          </p:nvPr>
        </p:nvSpPr>
        <p:spPr>
          <a:xfrm>
            <a:off x="1876221" y="1929186"/>
            <a:ext cx="2797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800"/>
              <a:buNone/>
              <a:defRPr sz="1800">
                <a:solidFill>
                  <a:srgbClr val="FFAB4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34" name="Google Shape;234;p29"/>
          <p:cNvSpPr txBox="1"/>
          <p:nvPr>
            <p:ph idx="1" type="subTitle"/>
          </p:nvPr>
        </p:nvSpPr>
        <p:spPr>
          <a:xfrm>
            <a:off x="1876206" y="2514625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None/>
              <a:defRPr sz="1400">
                <a:solidFill>
                  <a:srgbClr val="07376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ith corner">
  <p:cSld name="CUSTOM_13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>
            <a:off x="-75150" y="-119000"/>
            <a:ext cx="1484325" cy="3043825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237" name="Google Shape;237;p30"/>
          <p:cNvSpPr/>
          <p:nvPr/>
        </p:nvSpPr>
        <p:spPr>
          <a:xfrm>
            <a:off x="-62625" y="-37600"/>
            <a:ext cx="1559500" cy="2423800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238" name="Google Shape;238;p30"/>
          <p:cNvSpPr/>
          <p:nvPr/>
        </p:nvSpPr>
        <p:spPr>
          <a:xfrm rot="10800000">
            <a:off x="7729072" y="2256327"/>
            <a:ext cx="1484325" cy="3043825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239" name="Google Shape;239;p30"/>
          <p:cNvSpPr/>
          <p:nvPr/>
        </p:nvSpPr>
        <p:spPr>
          <a:xfrm rot="10800000">
            <a:off x="7641372" y="2794952"/>
            <a:ext cx="1559500" cy="2423800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CUSTOM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75150" y="-119000"/>
            <a:ext cx="1484325" cy="3043825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-62625" y="-37600"/>
            <a:ext cx="1559500" cy="2423800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rot="10800000">
            <a:off x="7729072" y="2256327"/>
            <a:ext cx="1484325" cy="3043825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25" name="Google Shape;25;p4"/>
          <p:cNvSpPr/>
          <p:nvPr/>
        </p:nvSpPr>
        <p:spPr>
          <a:xfrm rot="10800000">
            <a:off x="7641372" y="2794952"/>
            <a:ext cx="1559500" cy="2423800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26" name="Google Shape;26;p4"/>
          <p:cNvSpPr txBox="1"/>
          <p:nvPr>
            <p:ph type="ctrTitle"/>
          </p:nvPr>
        </p:nvSpPr>
        <p:spPr>
          <a:xfrm>
            <a:off x="2258000" y="1220600"/>
            <a:ext cx="4808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2491200" y="3559234"/>
            <a:ext cx="4076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FA8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1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75150" y="-119000"/>
            <a:ext cx="1484325" cy="3043825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-62625" y="-37600"/>
            <a:ext cx="1559500" cy="2423800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31" name="Google Shape;31;p5"/>
          <p:cNvSpPr/>
          <p:nvPr/>
        </p:nvSpPr>
        <p:spPr>
          <a:xfrm rot="10800000">
            <a:off x="7729072" y="2256327"/>
            <a:ext cx="1484325" cy="3043825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rot="10800000">
            <a:off x="7641372" y="2794952"/>
            <a:ext cx="1559500" cy="2423800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1496875" y="728075"/>
            <a:ext cx="65904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Montserrat"/>
              <a:buNone/>
              <a:defRPr b="1" sz="26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11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-75150" y="-119000"/>
            <a:ext cx="1484325" cy="3043825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36" name="Google Shape;36;p6"/>
          <p:cNvSpPr/>
          <p:nvPr/>
        </p:nvSpPr>
        <p:spPr>
          <a:xfrm>
            <a:off x="-62625" y="-37600"/>
            <a:ext cx="1559500" cy="2423800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 rot="10800000">
            <a:off x="7729072" y="2256327"/>
            <a:ext cx="1484325" cy="3043825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rot="10800000">
            <a:off x="7641372" y="2794952"/>
            <a:ext cx="1559500" cy="2423800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39" name="Google Shape;39;p6"/>
          <p:cNvSpPr txBox="1"/>
          <p:nvPr>
            <p:ph type="ctrTitle"/>
          </p:nvPr>
        </p:nvSpPr>
        <p:spPr>
          <a:xfrm>
            <a:off x="-62625" y="198800"/>
            <a:ext cx="9206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6000"/>
              <a:buNone/>
              <a:defRPr sz="6000">
                <a:solidFill>
                  <a:srgbClr val="FFAB4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6"/>
          <p:cNvSpPr txBox="1"/>
          <p:nvPr>
            <p:ph idx="1" type="subTitle"/>
          </p:nvPr>
        </p:nvSpPr>
        <p:spPr>
          <a:xfrm>
            <a:off x="2623850" y="3102034"/>
            <a:ext cx="4076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-75150" y="-119000"/>
            <a:ext cx="1484325" cy="3043825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43" name="Google Shape;43;p7"/>
          <p:cNvSpPr/>
          <p:nvPr/>
        </p:nvSpPr>
        <p:spPr>
          <a:xfrm>
            <a:off x="-62625" y="-37600"/>
            <a:ext cx="1559500" cy="2423800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rot="10800000">
            <a:off x="7729072" y="2256327"/>
            <a:ext cx="1484325" cy="3043825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 rot="10800000">
            <a:off x="7641372" y="2794952"/>
            <a:ext cx="1559500" cy="2423800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46" name="Google Shape;46;p7"/>
          <p:cNvSpPr txBox="1"/>
          <p:nvPr>
            <p:ph hasCustomPrompt="1" type="title"/>
          </p:nvPr>
        </p:nvSpPr>
        <p:spPr>
          <a:xfrm>
            <a:off x="1375175" y="922967"/>
            <a:ext cx="63903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266425" y="1536925"/>
            <a:ext cx="86112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hasCustomPrompt="1" idx="2" type="title"/>
          </p:nvPr>
        </p:nvSpPr>
        <p:spPr>
          <a:xfrm>
            <a:off x="1375175" y="2147917"/>
            <a:ext cx="63903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7"/>
          <p:cNvSpPr txBox="1"/>
          <p:nvPr>
            <p:ph idx="3" type="subTitle"/>
          </p:nvPr>
        </p:nvSpPr>
        <p:spPr>
          <a:xfrm>
            <a:off x="266425" y="2761875"/>
            <a:ext cx="86112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hasCustomPrompt="1" idx="4" type="title"/>
          </p:nvPr>
        </p:nvSpPr>
        <p:spPr>
          <a:xfrm>
            <a:off x="1375175" y="3372867"/>
            <a:ext cx="63903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900"/>
              <a:buFont typeface="Nunito Sans"/>
              <a:buNone/>
              <a:defRPr b="1" sz="3900">
                <a:solidFill>
                  <a:srgbClr val="07376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7"/>
          <p:cNvSpPr txBox="1"/>
          <p:nvPr>
            <p:ph idx="5" type="subTitle"/>
          </p:nvPr>
        </p:nvSpPr>
        <p:spPr>
          <a:xfrm>
            <a:off x="266425" y="3986825"/>
            <a:ext cx="86112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52" name="Google Shape;52;p7"/>
          <p:cNvCxnSpPr/>
          <p:nvPr/>
        </p:nvCxnSpPr>
        <p:spPr>
          <a:xfrm>
            <a:off x="4314750" y="1992525"/>
            <a:ext cx="514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7"/>
          <p:cNvCxnSpPr/>
          <p:nvPr/>
        </p:nvCxnSpPr>
        <p:spPr>
          <a:xfrm>
            <a:off x="4314750" y="3191450"/>
            <a:ext cx="514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7"/>
          <p:cNvCxnSpPr/>
          <p:nvPr/>
        </p:nvCxnSpPr>
        <p:spPr>
          <a:xfrm>
            <a:off x="4314750" y="4416720"/>
            <a:ext cx="514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 slide">
  <p:cSld name="CUSTOM_1">
    <p:bg>
      <p:bgPr>
        <a:solidFill>
          <a:srgbClr val="07376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2809875" y="3712966"/>
            <a:ext cx="6428494" cy="1525730"/>
          </a:xfrm>
          <a:custGeom>
            <a:rect b="b" l="l" r="r" t="t"/>
            <a:pathLst>
              <a:path extrusionOk="0" h="61127" w="235239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57" name="Google Shape;57;p8"/>
          <p:cNvSpPr/>
          <p:nvPr/>
        </p:nvSpPr>
        <p:spPr>
          <a:xfrm>
            <a:off x="-75150" y="-271400"/>
            <a:ext cx="2659168" cy="5453012"/>
          </a:xfrm>
          <a:custGeom>
            <a:rect b="b" l="l" r="r" t="t"/>
            <a:pathLst>
              <a:path extrusionOk="0" h="121753" w="59373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58" name="Google Shape;58;p8"/>
          <p:cNvSpPr/>
          <p:nvPr/>
        </p:nvSpPr>
        <p:spPr>
          <a:xfrm>
            <a:off x="-52712" y="-125572"/>
            <a:ext cx="2793844" cy="4342238"/>
          </a:xfrm>
          <a:custGeom>
            <a:rect b="b" l="l" r="r" t="t"/>
            <a:pathLst>
              <a:path extrusionOk="0" h="96952" w="6238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8"/>
          <p:cNvSpPr/>
          <p:nvPr/>
        </p:nvSpPr>
        <p:spPr>
          <a:xfrm>
            <a:off x="4240629" y="3262775"/>
            <a:ext cx="4949721" cy="1925914"/>
          </a:xfrm>
          <a:custGeom>
            <a:rect b="b" l="l" r="r" t="t"/>
            <a:pathLst>
              <a:path extrusionOk="0" h="77160" w="181126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1" name="Google Shape;61;p8"/>
          <p:cNvCxnSpPr/>
          <p:nvPr/>
        </p:nvCxnSpPr>
        <p:spPr>
          <a:xfrm>
            <a:off x="4988075" y="2190750"/>
            <a:ext cx="514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8"/>
          <p:cNvSpPr txBox="1"/>
          <p:nvPr>
            <p:ph type="ctrTitle"/>
          </p:nvPr>
        </p:nvSpPr>
        <p:spPr>
          <a:xfrm>
            <a:off x="4402796" y="303050"/>
            <a:ext cx="33783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4894475" y="2381350"/>
            <a:ext cx="27054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FA8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slide">
  <p:cSld name="CUSTOM_2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1196225" y="3935866"/>
            <a:ext cx="8041645" cy="1325081"/>
          </a:xfrm>
          <a:custGeom>
            <a:rect b="b" l="l" r="r" t="t"/>
            <a:pathLst>
              <a:path extrusionOk="0" h="61127" w="235239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66" name="Google Shape;66;p9"/>
          <p:cNvSpPr/>
          <p:nvPr/>
        </p:nvSpPr>
        <p:spPr>
          <a:xfrm>
            <a:off x="2986136" y="3544875"/>
            <a:ext cx="6191792" cy="1672636"/>
          </a:xfrm>
          <a:custGeom>
            <a:rect b="b" l="l" r="r" t="t"/>
            <a:pathLst>
              <a:path extrusionOk="0" h="77160" w="181126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32775" y="728079"/>
            <a:ext cx="7798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Montserrat"/>
              <a:buNone/>
              <a:defRPr b="1" sz="26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660325" y="1650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●"/>
              <a:defRPr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851175" y="1356000"/>
            <a:ext cx="514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6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slide 1">
  <p:cSld name="CUSTOM_2_1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1196225" y="3935866"/>
            <a:ext cx="8041645" cy="1325081"/>
          </a:xfrm>
          <a:custGeom>
            <a:rect b="b" l="l" r="r" t="t"/>
            <a:pathLst>
              <a:path extrusionOk="0" h="61127" w="235239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73" name="Google Shape;73;p10"/>
          <p:cNvSpPr/>
          <p:nvPr/>
        </p:nvSpPr>
        <p:spPr>
          <a:xfrm>
            <a:off x="2986136" y="3544875"/>
            <a:ext cx="6191792" cy="1672636"/>
          </a:xfrm>
          <a:custGeom>
            <a:rect b="b" l="l" r="r" t="t"/>
            <a:pathLst>
              <a:path extrusionOk="0" h="77160" w="181126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32775" y="4185625"/>
            <a:ext cx="45360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ontserrat"/>
              <a:buNone/>
              <a:defRPr b="1" sz="14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68475" y="1522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444600" y="322850"/>
            <a:ext cx="82548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500"/>
              <a:t>Financial Institutions and Markets</a:t>
            </a:r>
            <a:endParaRPr sz="3500"/>
          </a:p>
        </p:txBody>
      </p:sp>
      <p:sp>
        <p:nvSpPr>
          <p:cNvPr id="246" name="Google Shape;246;p31"/>
          <p:cNvSpPr txBox="1"/>
          <p:nvPr>
            <p:ph idx="1" type="subTitle"/>
          </p:nvPr>
        </p:nvSpPr>
        <p:spPr>
          <a:xfrm>
            <a:off x="1230601" y="2988000"/>
            <a:ext cx="6682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/>
              <a:t>Group 3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2837100" y="1107150"/>
            <a:ext cx="34698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Assignment - 2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734525" y="2370325"/>
            <a:ext cx="76638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ROLE OF AN UNDERWRITER IN IPO ISSUE</a:t>
            </a:r>
            <a:endParaRPr b="1"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722325" y="310754"/>
            <a:ext cx="7798800" cy="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MAZAGON DOCK</a:t>
            </a:r>
            <a:endParaRPr/>
          </a:p>
        </p:txBody>
      </p:sp>
      <p:sp>
        <p:nvSpPr>
          <p:cNvPr id="302" name="Google Shape;302;p40"/>
          <p:cNvSpPr txBox="1"/>
          <p:nvPr/>
        </p:nvSpPr>
        <p:spPr>
          <a:xfrm>
            <a:off x="1011925" y="914200"/>
            <a:ext cx="1992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722325" y="1272775"/>
            <a:ext cx="730200" cy="21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722325" y="976950"/>
            <a:ext cx="63885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300"/>
              <a:buFont typeface="Montserrat Medium"/>
              <a:buChar char="➔"/>
            </a:pPr>
            <a:r>
              <a:rPr lang="es" sz="1300">
                <a:solidFill>
                  <a:srgbClr val="3D85C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India’s leading Mini-Ratna PSU shipyard under Ministry of Defence of </a:t>
            </a:r>
            <a:endParaRPr sz="1300"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300"/>
              <a:buFont typeface="Montserrat Medium"/>
              <a:buChar char="➔"/>
            </a:pPr>
            <a:r>
              <a:rPr lang="es" sz="1300">
                <a:solidFill>
                  <a:srgbClr val="3D85C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Only company with the ability to build 5 submarines at a time and the only shipyard to build destroyers and conventional submarines to be used by the Indian Navy.</a:t>
            </a:r>
            <a:endParaRPr sz="1300"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300"/>
              <a:buFont typeface="Montserrat Medium"/>
              <a:buChar char="➔"/>
            </a:pPr>
            <a:r>
              <a:rPr lang="es" sz="1300">
                <a:solidFill>
                  <a:srgbClr val="3D85C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Two key operating divisions - Shipbuilding division (70%) and Submarine and heavy engineering division (70%)</a:t>
            </a:r>
            <a:endParaRPr sz="1300"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300"/>
              <a:buFont typeface="Montserrat Medium"/>
              <a:buChar char="➔"/>
            </a:pPr>
            <a:r>
              <a:rPr lang="es" sz="1300">
                <a:solidFill>
                  <a:srgbClr val="3D85C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Till 2020, the company has built 795 vessels, including 25 warships, 4 missile boats, 3 submarines, 6 Leander class frigates, 3 Godavari class frigates, 3 Shivalik class frigates, 3 corvettes, and 6 destroyers. </a:t>
            </a:r>
            <a:endParaRPr sz="1300"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8478800" y="4609475"/>
            <a:ext cx="5396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725" y="3865771"/>
            <a:ext cx="1151076" cy="119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0"/>
          <p:cNvSpPr txBox="1"/>
          <p:nvPr/>
        </p:nvSpPr>
        <p:spPr>
          <a:xfrm>
            <a:off x="1272800" y="3437975"/>
            <a:ext cx="5195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D85C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</a:t>
            </a:r>
            <a:r>
              <a:rPr lang="es" sz="1300">
                <a:solidFill>
                  <a:srgbClr val="3D85C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ocated on the west coast of India in Mazagon, Mumbai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8" name="Google Shape;308;p40"/>
          <p:cNvGrpSpPr/>
          <p:nvPr/>
        </p:nvGrpSpPr>
        <p:grpSpPr>
          <a:xfrm>
            <a:off x="845081" y="3515376"/>
            <a:ext cx="312967" cy="272994"/>
            <a:chOff x="1516475" y="238075"/>
            <a:chExt cx="424650" cy="483175"/>
          </a:xfrm>
        </p:grpSpPr>
        <p:sp>
          <p:nvSpPr>
            <p:cNvPr id="309" name="Google Shape;309;p40"/>
            <p:cNvSpPr/>
            <p:nvPr/>
          </p:nvSpPr>
          <p:spPr>
            <a:xfrm>
              <a:off x="1516475" y="238075"/>
              <a:ext cx="424650" cy="483175"/>
            </a:xfrm>
            <a:custGeom>
              <a:rect b="b" l="l" r="r" t="t"/>
              <a:pathLst>
                <a:path extrusionOk="0" h="19327" w="16986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1652425" y="324000"/>
              <a:ext cx="147150" cy="141575"/>
            </a:xfrm>
            <a:custGeom>
              <a:rect b="b" l="l" r="r" t="t"/>
              <a:pathLst>
                <a:path extrusionOk="0" h="5663" w="5886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/>
        </p:nvSpPr>
        <p:spPr>
          <a:xfrm>
            <a:off x="2292575" y="0"/>
            <a:ext cx="5096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DETAILS OF THE IPO</a:t>
            </a:r>
            <a:endParaRPr b="1" sz="25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6" name="Google Shape;316;p41"/>
          <p:cNvGrpSpPr/>
          <p:nvPr/>
        </p:nvGrpSpPr>
        <p:grpSpPr>
          <a:xfrm>
            <a:off x="2339437" y="572343"/>
            <a:ext cx="4827684" cy="3288410"/>
            <a:chOff x="3179914" y="2889487"/>
            <a:chExt cx="422876" cy="404912"/>
          </a:xfrm>
        </p:grpSpPr>
        <p:sp>
          <p:nvSpPr>
            <p:cNvPr id="317" name="Google Shape;317;p41"/>
            <p:cNvSpPr/>
            <p:nvPr/>
          </p:nvSpPr>
          <p:spPr>
            <a:xfrm>
              <a:off x="3402328" y="2889487"/>
              <a:ext cx="163726" cy="157477"/>
            </a:xfrm>
            <a:custGeom>
              <a:rect b="b" l="l" r="r" t="t"/>
              <a:pathLst>
                <a:path extrusionOk="0" h="7232" w="7519">
                  <a:moveTo>
                    <a:pt x="24" y="0"/>
                  </a:moveTo>
                  <a:lnTo>
                    <a:pt x="1447" y="2583"/>
                  </a:lnTo>
                  <a:lnTo>
                    <a:pt x="1" y="5257"/>
                  </a:lnTo>
                  <a:cubicBezTo>
                    <a:pt x="1252" y="5418"/>
                    <a:pt x="2365" y="6141"/>
                    <a:pt x="2996" y="7231"/>
                  </a:cubicBezTo>
                  <a:lnTo>
                    <a:pt x="5958" y="7151"/>
                  </a:lnTo>
                  <a:lnTo>
                    <a:pt x="7518" y="4580"/>
                  </a:lnTo>
                  <a:cubicBezTo>
                    <a:pt x="5946" y="1894"/>
                    <a:pt x="3134" y="184"/>
                    <a:pt x="2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0C343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    </a:t>
              </a:r>
              <a:r>
                <a:rPr lang="es">
                  <a:solidFill>
                    <a:srgbClr val="1C458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</a:t>
              </a:r>
              <a:r>
                <a:rPr b="1" lang="es">
                  <a:solidFill>
                    <a:srgbClr val="1C458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Min. Lot Size </a:t>
              </a:r>
              <a:endParaRPr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1C458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        103 shares</a:t>
              </a:r>
              <a:endParaRPr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3467807" y="3000956"/>
              <a:ext cx="134983" cy="191707"/>
            </a:xfrm>
            <a:custGeom>
              <a:rect b="b" l="l" r="r" t="t"/>
              <a:pathLst>
                <a:path extrusionOk="0" h="8804" w="6199">
                  <a:moveTo>
                    <a:pt x="4798" y="1"/>
                  </a:moveTo>
                  <a:lnTo>
                    <a:pt x="3249" y="2549"/>
                  </a:lnTo>
                  <a:lnTo>
                    <a:pt x="242" y="2629"/>
                  </a:lnTo>
                  <a:cubicBezTo>
                    <a:pt x="724" y="3800"/>
                    <a:pt x="644" y="5131"/>
                    <a:pt x="1" y="6221"/>
                  </a:cubicBezTo>
                  <a:lnTo>
                    <a:pt x="1550" y="8746"/>
                  </a:lnTo>
                  <a:lnTo>
                    <a:pt x="4557" y="8804"/>
                  </a:lnTo>
                  <a:cubicBezTo>
                    <a:pt x="6107" y="6095"/>
                    <a:pt x="6199" y="2790"/>
                    <a:pt x="4798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rgbClr val="1C458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</a:t>
              </a:r>
              <a:endParaRPr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">
                  <a:solidFill>
                    <a:srgbClr val="1C458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</a:t>
              </a:r>
              <a:r>
                <a:rPr b="1" lang="es">
                  <a:solidFill>
                    <a:srgbClr val="1C458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Max. Lot Size </a:t>
              </a:r>
              <a:endParaRPr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1C458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           13 </a:t>
              </a:r>
              <a:endParaRPr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900">
                  <a:solidFill>
                    <a:srgbClr val="1C458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 (103*13 = 1339 shares)</a:t>
              </a:r>
              <a:endParaRPr sz="9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3222638" y="2889488"/>
              <a:ext cx="198457" cy="149224"/>
            </a:xfrm>
            <a:custGeom>
              <a:rect b="b" l="l" r="r" t="t"/>
              <a:pathLst>
                <a:path extrusionOk="0" h="6853" w="9114">
                  <a:moveTo>
                    <a:pt x="7690" y="1"/>
                  </a:moveTo>
                  <a:cubicBezTo>
                    <a:pt x="4592" y="24"/>
                    <a:pt x="1711" y="1585"/>
                    <a:pt x="1" y="4156"/>
                  </a:cubicBezTo>
                  <a:lnTo>
                    <a:pt x="2904" y="4225"/>
                  </a:lnTo>
                  <a:lnTo>
                    <a:pt x="4511" y="6853"/>
                  </a:lnTo>
                  <a:cubicBezTo>
                    <a:pt x="5257" y="5854"/>
                    <a:pt x="6428" y="5258"/>
                    <a:pt x="7679" y="5235"/>
                  </a:cubicBezTo>
                  <a:lnTo>
                    <a:pt x="9114" y="2606"/>
                  </a:lnTo>
                  <a:lnTo>
                    <a:pt x="7690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52400" marR="15240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22222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152400" marR="152400" rtl="0" algn="l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222222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             </a:t>
              </a:r>
              <a:r>
                <a:rPr b="1" lang="es" sz="1600">
                  <a:solidFill>
                    <a:srgbClr val="1C458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Price Band</a:t>
              </a:r>
              <a:r>
                <a:rPr lang="es" sz="1500">
                  <a:solidFill>
                    <a:srgbClr val="1C458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</a:t>
              </a:r>
              <a:endParaRPr sz="15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152400" marR="15240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1C458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          ₹135-₹145 </a:t>
              </a:r>
              <a:endParaRPr sz="1600">
                <a:solidFill>
                  <a:srgbClr val="1C4587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152400" marR="152400" rtl="0" algn="l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50">
                <a:solidFill>
                  <a:srgbClr val="222222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3179914" y="2991462"/>
              <a:ext cx="133960" cy="190205"/>
            </a:xfrm>
            <a:custGeom>
              <a:rect b="b" l="l" r="r" t="t"/>
              <a:pathLst>
                <a:path extrusionOk="0" h="8735" w="6152">
                  <a:moveTo>
                    <a:pt x="1641" y="1"/>
                  </a:moveTo>
                  <a:cubicBezTo>
                    <a:pt x="103" y="2686"/>
                    <a:pt x="0" y="5957"/>
                    <a:pt x="1366" y="8735"/>
                  </a:cubicBezTo>
                  <a:lnTo>
                    <a:pt x="2869" y="6244"/>
                  </a:lnTo>
                  <a:lnTo>
                    <a:pt x="5957" y="6164"/>
                  </a:lnTo>
                  <a:cubicBezTo>
                    <a:pt x="5486" y="5016"/>
                    <a:pt x="5555" y="3731"/>
                    <a:pt x="6152" y="2640"/>
                  </a:cubicBezTo>
                  <a:lnTo>
                    <a:pt x="4568" y="58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Issue Size</a:t>
              </a:r>
              <a:endParaRPr b="1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38,987,081 equity shares OFS</a:t>
              </a:r>
              <a:endParaRPr sz="11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3215887" y="3136661"/>
              <a:ext cx="162725" cy="157477"/>
            </a:xfrm>
            <a:custGeom>
              <a:rect b="b" l="l" r="r" t="t"/>
              <a:pathLst>
                <a:path extrusionOk="0" h="7232" w="7473">
                  <a:moveTo>
                    <a:pt x="4546" y="1"/>
                  </a:moveTo>
                  <a:lnTo>
                    <a:pt x="1516" y="81"/>
                  </a:lnTo>
                  <a:lnTo>
                    <a:pt x="1" y="2583"/>
                  </a:lnTo>
                  <a:cubicBezTo>
                    <a:pt x="1550" y="5280"/>
                    <a:pt x="4339" y="7025"/>
                    <a:pt x="7438" y="7232"/>
                  </a:cubicBezTo>
                  <a:lnTo>
                    <a:pt x="6026" y="4649"/>
                  </a:lnTo>
                  <a:lnTo>
                    <a:pt x="7472" y="1964"/>
                  </a:lnTo>
                  <a:cubicBezTo>
                    <a:pt x="6256" y="1791"/>
                    <a:pt x="5177" y="1068"/>
                    <a:pt x="45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3359605" y="3146677"/>
              <a:ext cx="200439" cy="147722"/>
            </a:xfrm>
            <a:custGeom>
              <a:rect b="b" l="l" r="r" t="t"/>
              <a:pathLst>
                <a:path extrusionOk="0" h="6784" w="9205">
                  <a:moveTo>
                    <a:pt x="4649" y="0"/>
                  </a:moveTo>
                  <a:cubicBezTo>
                    <a:pt x="3880" y="976"/>
                    <a:pt x="2697" y="1549"/>
                    <a:pt x="1446" y="1549"/>
                  </a:cubicBezTo>
                  <a:lnTo>
                    <a:pt x="1435" y="1549"/>
                  </a:lnTo>
                  <a:lnTo>
                    <a:pt x="0" y="4189"/>
                  </a:lnTo>
                  <a:lnTo>
                    <a:pt x="1435" y="6783"/>
                  </a:lnTo>
                  <a:lnTo>
                    <a:pt x="1446" y="6783"/>
                  </a:lnTo>
                  <a:cubicBezTo>
                    <a:pt x="1458" y="6783"/>
                    <a:pt x="1469" y="6783"/>
                    <a:pt x="1481" y="6783"/>
                  </a:cubicBezTo>
                  <a:cubicBezTo>
                    <a:pt x="4589" y="6783"/>
                    <a:pt x="7490" y="5224"/>
                    <a:pt x="9205" y="2628"/>
                  </a:cubicBezTo>
                  <a:lnTo>
                    <a:pt x="6221" y="2559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323" name="Google Shape;323;p41"/>
          <p:cNvSpPr txBox="1"/>
          <p:nvPr/>
        </p:nvSpPr>
        <p:spPr>
          <a:xfrm>
            <a:off x="4646975" y="2892125"/>
            <a:ext cx="13179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0E2A47"/>
                </a:solidFill>
                <a:latin typeface="Montserrat"/>
                <a:ea typeface="Montserrat"/>
                <a:cs typeface="Montserrat"/>
                <a:sym typeface="Montserrat"/>
              </a:rPr>
              <a:t>IPO Quota</a:t>
            </a:r>
            <a:endParaRPr b="1" sz="1500">
              <a:solidFill>
                <a:srgbClr val="0E2A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QIB = 50% </a:t>
            </a:r>
            <a:endParaRPr sz="1100">
              <a:solidFill>
                <a:srgbClr val="0E2A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NII = 15% </a:t>
            </a:r>
            <a:endParaRPr sz="1100">
              <a:solidFill>
                <a:srgbClr val="0E2A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Retail = 35%</a:t>
            </a:r>
            <a:endParaRPr>
              <a:solidFill>
                <a:srgbClr val="0E2A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4" name="Google Shape;324;p41"/>
          <p:cNvSpPr txBox="1"/>
          <p:nvPr/>
        </p:nvSpPr>
        <p:spPr>
          <a:xfrm>
            <a:off x="2962425" y="2621375"/>
            <a:ext cx="13179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Promoter Holding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 IPO - 100% Post IPO - 85.87%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25" name="Google Shape;3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337" y="1727438"/>
            <a:ext cx="945900" cy="97822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1"/>
          <p:cNvSpPr txBox="1"/>
          <p:nvPr/>
        </p:nvSpPr>
        <p:spPr>
          <a:xfrm>
            <a:off x="195200" y="4172500"/>
            <a:ext cx="72624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IPO Lead Managers - </a:t>
            </a:r>
            <a:r>
              <a:rPr lang="es">
                <a:solidFill>
                  <a:srgbClr val="1C458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YES Securities, Axis Capital, Edelweiss Financial, IDFC Securities and JM Financial</a:t>
            </a:r>
            <a:endParaRPr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Promoter - </a:t>
            </a:r>
            <a:r>
              <a:rPr lang="es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Government of India</a:t>
            </a:r>
            <a:endParaRPr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/>
        </p:nvSpPr>
        <p:spPr>
          <a:xfrm>
            <a:off x="843200" y="1727400"/>
            <a:ext cx="11991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Issue Type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Book Built 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195200" y="3927300"/>
            <a:ext cx="4648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IPO Registrar - </a:t>
            </a:r>
            <a:r>
              <a:rPr lang="es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Alankit Assignments Ltd.</a:t>
            </a:r>
            <a:endParaRPr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348650" y="128925"/>
            <a:ext cx="5862900" cy="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Financials of Mazagon Dock</a:t>
            </a:r>
            <a:endParaRPr sz="2500"/>
          </a:p>
        </p:txBody>
      </p:sp>
      <p:pic>
        <p:nvPicPr>
          <p:cNvPr id="334" name="Google Shape;3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150" y="4008800"/>
            <a:ext cx="945900" cy="9782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5" name="Google Shape;335;p42"/>
          <p:cNvGraphicFramePr/>
          <p:nvPr/>
        </p:nvGraphicFramePr>
        <p:xfrm>
          <a:off x="683888" y="16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{716C2C5F-3231-4B8B-A7A5-146524F41866}</a:tableStyleId>
              </a:tblPr>
              <a:tblGrid>
                <a:gridCol w="1217550"/>
                <a:gridCol w="1217550"/>
                <a:gridCol w="1217550"/>
                <a:gridCol w="1419625"/>
                <a:gridCol w="1419625"/>
              </a:tblGrid>
              <a:tr h="46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FY 2016-17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FY 2017-18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FY 2018-19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FY 2019-20</a:t>
                      </a:r>
                      <a:endParaRPr b="1"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B5394"/>
                    </a:solidFill>
                  </a:tcPr>
                </a:tc>
              </a:tr>
              <a:tr h="30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REVENUE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3519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4470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4614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4978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EBITDA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882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712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852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425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NET PROFIT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598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496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532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477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MARGIN (%)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6" name="Google Shape;336;p42"/>
          <p:cNvSpPr txBox="1"/>
          <p:nvPr/>
        </p:nvSpPr>
        <p:spPr>
          <a:xfrm>
            <a:off x="430900" y="761400"/>
            <a:ext cx="2239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25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(Figures in Rs crore)</a:t>
            </a:r>
            <a:endParaRPr b="1"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150" y="1544225"/>
            <a:ext cx="5444874" cy="336675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 txBox="1"/>
          <p:nvPr/>
        </p:nvSpPr>
        <p:spPr>
          <a:xfrm>
            <a:off x="2435900" y="121775"/>
            <a:ext cx="48249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REASONS FOR GOING PUBLIC </a:t>
            </a:r>
            <a:endParaRPr b="1" sz="18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/>
        </p:nvSpPr>
        <p:spPr>
          <a:xfrm>
            <a:off x="1864400" y="612800"/>
            <a:ext cx="49092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➔"/>
            </a:pPr>
            <a:r>
              <a:rPr lang="es" sz="13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GoI’s divestment drive in state-run entities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➔"/>
            </a:pPr>
            <a:r>
              <a:rPr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Atmanirbhar Bharat to have a positive impact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➔"/>
            </a:pPr>
            <a:r>
              <a:rPr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Declining Profit Margin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" name="Google Shape;34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1750"/>
            <a:ext cx="788166" cy="81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44"/>
          <p:cNvGrpSpPr/>
          <p:nvPr/>
        </p:nvGrpSpPr>
        <p:grpSpPr>
          <a:xfrm flipH="1">
            <a:off x="9719870" y="2393488"/>
            <a:ext cx="75967" cy="593112"/>
            <a:chOff x="1314475" y="946725"/>
            <a:chExt cx="7596657" cy="537873"/>
          </a:xfrm>
        </p:grpSpPr>
        <p:sp>
          <p:nvSpPr>
            <p:cNvPr id="350" name="Google Shape;350;p44"/>
            <p:cNvSpPr/>
            <p:nvPr/>
          </p:nvSpPr>
          <p:spPr>
            <a:xfrm>
              <a:off x="1319231" y="1031721"/>
              <a:ext cx="56633" cy="56678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4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4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8510432" y="1060023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44"/>
          <p:cNvSpPr txBox="1"/>
          <p:nvPr>
            <p:ph idx="1" type="subTitle"/>
          </p:nvPr>
        </p:nvSpPr>
        <p:spPr>
          <a:xfrm>
            <a:off x="259025" y="2986600"/>
            <a:ext cx="2139300" cy="15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Order book to grow 8-10% CAGR over the next 5 years</a:t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Experienced management team and skilful trained workforce</a:t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Largest shipbuilding company in terms of revenue in India</a:t>
            </a:r>
            <a:endParaRPr sz="1000">
              <a:solidFill>
                <a:srgbClr val="1C458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</p:txBody>
      </p:sp>
      <p:sp>
        <p:nvSpPr>
          <p:cNvPr id="355" name="Google Shape;355;p44"/>
          <p:cNvSpPr txBox="1"/>
          <p:nvPr>
            <p:ph idx="2" type="subTitle"/>
          </p:nvPr>
        </p:nvSpPr>
        <p:spPr>
          <a:xfrm>
            <a:off x="2610600" y="2986600"/>
            <a:ext cx="1636800" cy="14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Only one client - MoD</a:t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Company</a:t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involved in tax proceedings which involves huge money</a:t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Fully regulated by GoI</a:t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</p:txBody>
      </p:sp>
      <p:sp>
        <p:nvSpPr>
          <p:cNvPr id="356" name="Google Shape;356;p44"/>
          <p:cNvSpPr txBox="1"/>
          <p:nvPr>
            <p:ph idx="3" type="subTitle"/>
          </p:nvPr>
        </p:nvSpPr>
        <p:spPr>
          <a:xfrm>
            <a:off x="4896600" y="2986600"/>
            <a:ext cx="1636800" cy="14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Significant multiplier benefits</a:t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Additional investment in related sectors </a:t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Emerging into export orders </a:t>
            </a:r>
            <a:endParaRPr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</p:txBody>
      </p:sp>
      <p:sp>
        <p:nvSpPr>
          <p:cNvPr id="357" name="Google Shape;357;p44"/>
          <p:cNvSpPr txBox="1"/>
          <p:nvPr>
            <p:ph idx="4" type="subTitle"/>
          </p:nvPr>
        </p:nvSpPr>
        <p:spPr>
          <a:xfrm>
            <a:off x="7182600" y="2986600"/>
            <a:ext cx="16368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highlight>
                  <a:srgbClr val="FFFFFF"/>
                </a:highlight>
              </a:rPr>
              <a:t>Unforeseen environmental costs </a:t>
            </a:r>
            <a:endParaRPr sz="10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highlight>
                  <a:srgbClr val="FFFFFF"/>
                </a:highlight>
              </a:rPr>
              <a:t>Delay of projects and costs/time overrun</a:t>
            </a:r>
            <a:endParaRPr sz="10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1C4587"/>
                </a:solidFill>
                <a:highlight>
                  <a:srgbClr val="FFFFFF"/>
                </a:highlight>
              </a:rPr>
              <a:t>Non-compliance in certain SEBI guidelines owing to the nature of the business</a:t>
            </a:r>
            <a:endParaRPr sz="10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</p:txBody>
      </p:sp>
      <p:sp>
        <p:nvSpPr>
          <p:cNvPr id="358" name="Google Shape;358;p44"/>
          <p:cNvSpPr txBox="1"/>
          <p:nvPr>
            <p:ph idx="5" type="subTitle"/>
          </p:nvPr>
        </p:nvSpPr>
        <p:spPr>
          <a:xfrm>
            <a:off x="324600" y="2008000"/>
            <a:ext cx="1636800" cy="2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STRENGTHS</a:t>
            </a:r>
            <a:endParaRPr/>
          </a:p>
        </p:txBody>
      </p:sp>
      <p:sp>
        <p:nvSpPr>
          <p:cNvPr id="359" name="Google Shape;359;p44"/>
          <p:cNvSpPr txBox="1"/>
          <p:nvPr>
            <p:ph idx="6" type="subTitle"/>
          </p:nvPr>
        </p:nvSpPr>
        <p:spPr>
          <a:xfrm>
            <a:off x="2610600" y="2008000"/>
            <a:ext cx="1636800" cy="2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WEAKNESSES</a:t>
            </a:r>
            <a:endParaRPr/>
          </a:p>
        </p:txBody>
      </p:sp>
      <p:sp>
        <p:nvSpPr>
          <p:cNvPr id="360" name="Google Shape;360;p44"/>
          <p:cNvSpPr txBox="1"/>
          <p:nvPr>
            <p:ph idx="7" type="subTitle"/>
          </p:nvPr>
        </p:nvSpPr>
        <p:spPr>
          <a:xfrm>
            <a:off x="4896588" y="2008000"/>
            <a:ext cx="1636800" cy="2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OPPORTUNITIES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1" name="Google Shape;361;p44"/>
          <p:cNvSpPr txBox="1"/>
          <p:nvPr>
            <p:ph idx="8" type="subTitle"/>
          </p:nvPr>
        </p:nvSpPr>
        <p:spPr>
          <a:xfrm>
            <a:off x="7182575" y="1965850"/>
            <a:ext cx="16368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THREATS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2" name="Google Shape;362;p44"/>
          <p:cNvSpPr txBox="1"/>
          <p:nvPr/>
        </p:nvSpPr>
        <p:spPr>
          <a:xfrm>
            <a:off x="2476375" y="591275"/>
            <a:ext cx="543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highlight>
                  <a:srgbClr val="1C4587"/>
                </a:highlight>
                <a:latin typeface="Montserrat"/>
                <a:ea typeface="Montserrat"/>
                <a:cs typeface="Montserrat"/>
                <a:sym typeface="Montserrat"/>
              </a:rPr>
              <a:t>WHAT LIES AHEAD FOR MAZAGON </a:t>
            </a:r>
            <a:endParaRPr sz="1800">
              <a:solidFill>
                <a:srgbClr val="FFFFFF"/>
              </a:solidFill>
              <a:highlight>
                <a:srgbClr val="1C4587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3" name="Google Shape;3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037" y="1029775"/>
            <a:ext cx="945900" cy="97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/>
          <p:nvPr>
            <p:ph type="title"/>
          </p:nvPr>
        </p:nvSpPr>
        <p:spPr>
          <a:xfrm>
            <a:off x="266413" y="596250"/>
            <a:ext cx="86112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solidFill>
                  <a:srgbClr val="1C4587"/>
                </a:solidFill>
              </a:rPr>
              <a:t>AVENUE SUPERMARTS LTD.</a:t>
            </a:r>
            <a:endParaRPr sz="4100">
              <a:solidFill>
                <a:srgbClr val="1C4587"/>
              </a:solidFill>
            </a:endParaRPr>
          </a:p>
        </p:txBody>
      </p:sp>
      <p:pic>
        <p:nvPicPr>
          <p:cNvPr id="369" name="Google Shape;36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524" y="1422600"/>
            <a:ext cx="4463001" cy="10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>
            <p:ph type="title"/>
          </p:nvPr>
        </p:nvSpPr>
        <p:spPr>
          <a:xfrm>
            <a:off x="722325" y="310754"/>
            <a:ext cx="7798800" cy="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AVENUE SUPERMARTS</a:t>
            </a:r>
            <a:endParaRPr/>
          </a:p>
        </p:txBody>
      </p:sp>
      <p:sp>
        <p:nvSpPr>
          <p:cNvPr id="375" name="Google Shape;375;p46"/>
          <p:cNvSpPr txBox="1"/>
          <p:nvPr/>
        </p:nvSpPr>
        <p:spPr>
          <a:xfrm>
            <a:off x="1011925" y="914200"/>
            <a:ext cx="1992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6"/>
          <p:cNvSpPr txBox="1"/>
          <p:nvPr/>
        </p:nvSpPr>
        <p:spPr>
          <a:xfrm>
            <a:off x="722325" y="1272775"/>
            <a:ext cx="730200" cy="21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6"/>
          <p:cNvSpPr txBox="1"/>
          <p:nvPr/>
        </p:nvSpPr>
        <p:spPr>
          <a:xfrm>
            <a:off x="722325" y="1080000"/>
            <a:ext cx="6831300" cy="2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Montserrat Medium"/>
              <a:buChar char="➔"/>
            </a:pPr>
            <a:r>
              <a:rPr lang="es">
                <a:solidFill>
                  <a:srgbClr val="3D85C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 emerging national supermarket chain, with a focus on value-retailing</a:t>
            </a:r>
            <a:endParaRPr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Montserrat Medium"/>
              <a:buChar char="➔"/>
            </a:pPr>
            <a:r>
              <a:rPr lang="es">
                <a:solidFill>
                  <a:srgbClr val="3D85C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One of the largest and the most profitable F&amp;G retailer in India </a:t>
            </a:r>
            <a:r>
              <a:rPr lang="es">
                <a:solidFill>
                  <a:srgbClr val="3D85C6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with</a:t>
            </a:r>
            <a:r>
              <a:rPr lang="es">
                <a:solidFill>
                  <a:srgbClr val="3D85C6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196 stores located across 76 cities in India </a:t>
            </a:r>
            <a:endParaRPr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Montserrat Medium"/>
              <a:buChar char="➔"/>
            </a:pPr>
            <a:r>
              <a:rPr lang="es">
                <a:solidFill>
                  <a:srgbClr val="3D85C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Offers a wide range of products with a focus on the Foods, Non-Foods (FMCG) and General Merchandise &amp; Apparel product categories</a:t>
            </a:r>
            <a:endParaRPr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Montserrat Medium"/>
              <a:buChar char="➔"/>
            </a:pPr>
            <a:r>
              <a:rPr lang="es">
                <a:solidFill>
                  <a:srgbClr val="3D85C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Predominantly  an ownership model rather than on a rental model with focus on supply chain efficiencies</a:t>
            </a:r>
            <a:endParaRPr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Montserrat Medium"/>
              <a:buChar char="➔"/>
            </a:pPr>
            <a:r>
              <a:rPr lang="es">
                <a:solidFill>
                  <a:srgbClr val="3D85C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Operates distribution centres and packing centres to support its retail store network</a:t>
            </a:r>
            <a:endParaRPr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6"/>
          <p:cNvSpPr txBox="1"/>
          <p:nvPr/>
        </p:nvSpPr>
        <p:spPr>
          <a:xfrm>
            <a:off x="8478800" y="4609475"/>
            <a:ext cx="5396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9" name="Google Shape;3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871" y="4242325"/>
            <a:ext cx="2270430" cy="5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/>
          <p:nvPr/>
        </p:nvSpPr>
        <p:spPr>
          <a:xfrm>
            <a:off x="2292575" y="0"/>
            <a:ext cx="5096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DETAILS OF THE IPO</a:t>
            </a:r>
            <a:endParaRPr b="1" sz="25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5" name="Google Shape;385;p47"/>
          <p:cNvGrpSpPr/>
          <p:nvPr/>
        </p:nvGrpSpPr>
        <p:grpSpPr>
          <a:xfrm>
            <a:off x="2339437" y="572350"/>
            <a:ext cx="4827684" cy="3288402"/>
            <a:chOff x="3179914" y="2889488"/>
            <a:chExt cx="422876" cy="404911"/>
          </a:xfrm>
        </p:grpSpPr>
        <p:sp>
          <p:nvSpPr>
            <p:cNvPr id="386" name="Google Shape;386;p47"/>
            <p:cNvSpPr/>
            <p:nvPr/>
          </p:nvSpPr>
          <p:spPr>
            <a:xfrm>
              <a:off x="3402327" y="2889488"/>
              <a:ext cx="163726" cy="157477"/>
            </a:xfrm>
            <a:custGeom>
              <a:rect b="b" l="l" r="r" t="t"/>
              <a:pathLst>
                <a:path extrusionOk="0" h="7232" w="7519">
                  <a:moveTo>
                    <a:pt x="24" y="0"/>
                  </a:moveTo>
                  <a:lnTo>
                    <a:pt x="1447" y="2583"/>
                  </a:lnTo>
                  <a:lnTo>
                    <a:pt x="1" y="5257"/>
                  </a:lnTo>
                  <a:cubicBezTo>
                    <a:pt x="1252" y="5418"/>
                    <a:pt x="2365" y="6141"/>
                    <a:pt x="2996" y="7231"/>
                  </a:cubicBezTo>
                  <a:lnTo>
                    <a:pt x="5958" y="7151"/>
                  </a:lnTo>
                  <a:lnTo>
                    <a:pt x="7518" y="4580"/>
                  </a:lnTo>
                  <a:cubicBezTo>
                    <a:pt x="5946" y="1894"/>
                    <a:pt x="3134" y="184"/>
                    <a:pt x="2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0C343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   </a:t>
              </a:r>
              <a:endParaRPr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87" name="Google Shape;387;p47"/>
            <p:cNvSpPr/>
            <p:nvPr/>
          </p:nvSpPr>
          <p:spPr>
            <a:xfrm>
              <a:off x="3467807" y="3000956"/>
              <a:ext cx="134983" cy="191707"/>
            </a:xfrm>
            <a:custGeom>
              <a:rect b="b" l="l" r="r" t="t"/>
              <a:pathLst>
                <a:path extrusionOk="0" h="8804" w="6199">
                  <a:moveTo>
                    <a:pt x="4798" y="1"/>
                  </a:moveTo>
                  <a:lnTo>
                    <a:pt x="3249" y="2549"/>
                  </a:lnTo>
                  <a:lnTo>
                    <a:pt x="242" y="2629"/>
                  </a:lnTo>
                  <a:cubicBezTo>
                    <a:pt x="724" y="3800"/>
                    <a:pt x="644" y="5131"/>
                    <a:pt x="1" y="6221"/>
                  </a:cubicBezTo>
                  <a:lnTo>
                    <a:pt x="1550" y="8746"/>
                  </a:lnTo>
                  <a:lnTo>
                    <a:pt x="4557" y="8804"/>
                  </a:lnTo>
                  <a:cubicBezTo>
                    <a:pt x="6107" y="6095"/>
                    <a:pt x="6199" y="2790"/>
                    <a:pt x="4798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rgbClr val="1C458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</a:t>
              </a:r>
              <a:endParaRPr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">
                  <a:solidFill>
                    <a:srgbClr val="1C458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Face Value </a:t>
              </a:r>
              <a:endParaRPr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1C458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  </a:t>
              </a:r>
              <a:r>
                <a:rPr lang="es" sz="1500">
                  <a:solidFill>
                    <a:srgbClr val="1C458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₹10 per equity share</a:t>
              </a:r>
              <a:endParaRPr sz="9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88" name="Google Shape;388;p47"/>
            <p:cNvSpPr/>
            <p:nvPr/>
          </p:nvSpPr>
          <p:spPr>
            <a:xfrm>
              <a:off x="3222638" y="2889488"/>
              <a:ext cx="198457" cy="149224"/>
            </a:xfrm>
            <a:custGeom>
              <a:rect b="b" l="l" r="r" t="t"/>
              <a:pathLst>
                <a:path extrusionOk="0" h="6853" w="9114">
                  <a:moveTo>
                    <a:pt x="7690" y="1"/>
                  </a:moveTo>
                  <a:cubicBezTo>
                    <a:pt x="4592" y="24"/>
                    <a:pt x="1711" y="1585"/>
                    <a:pt x="1" y="4156"/>
                  </a:cubicBezTo>
                  <a:lnTo>
                    <a:pt x="2904" y="4225"/>
                  </a:lnTo>
                  <a:lnTo>
                    <a:pt x="4511" y="6853"/>
                  </a:lnTo>
                  <a:cubicBezTo>
                    <a:pt x="5257" y="5854"/>
                    <a:pt x="6428" y="5258"/>
                    <a:pt x="7679" y="5235"/>
                  </a:cubicBezTo>
                  <a:lnTo>
                    <a:pt x="9114" y="2606"/>
                  </a:lnTo>
                  <a:lnTo>
                    <a:pt x="7690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52400" marR="15240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22222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152400" marR="152400" rtl="0" algn="l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222222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             </a:t>
              </a:r>
              <a:r>
                <a:rPr b="1" lang="es" sz="1600">
                  <a:solidFill>
                    <a:srgbClr val="1C458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Price Band</a:t>
              </a:r>
              <a:r>
                <a:rPr lang="es" sz="1500">
                  <a:solidFill>
                    <a:srgbClr val="1C458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</a:t>
              </a:r>
              <a:endParaRPr sz="15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152400" marR="15240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1C458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          ₹295-₹299 </a:t>
              </a:r>
              <a:endParaRPr sz="1600">
                <a:solidFill>
                  <a:srgbClr val="1C4587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152400" marR="152400" rtl="0" algn="l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50">
                <a:solidFill>
                  <a:srgbClr val="222222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89" name="Google Shape;389;p47"/>
            <p:cNvSpPr/>
            <p:nvPr/>
          </p:nvSpPr>
          <p:spPr>
            <a:xfrm>
              <a:off x="3179914" y="2991462"/>
              <a:ext cx="133960" cy="190205"/>
            </a:xfrm>
            <a:custGeom>
              <a:rect b="b" l="l" r="r" t="t"/>
              <a:pathLst>
                <a:path extrusionOk="0" h="8735" w="6152">
                  <a:moveTo>
                    <a:pt x="1641" y="1"/>
                  </a:moveTo>
                  <a:cubicBezTo>
                    <a:pt x="103" y="2686"/>
                    <a:pt x="0" y="5957"/>
                    <a:pt x="1366" y="8735"/>
                  </a:cubicBezTo>
                  <a:lnTo>
                    <a:pt x="2869" y="6244"/>
                  </a:lnTo>
                  <a:lnTo>
                    <a:pt x="5957" y="6164"/>
                  </a:lnTo>
                  <a:cubicBezTo>
                    <a:pt x="5486" y="5016"/>
                    <a:pt x="5555" y="3731"/>
                    <a:pt x="6152" y="2640"/>
                  </a:cubicBezTo>
                  <a:lnTo>
                    <a:pt x="4568" y="58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Issue Size</a:t>
              </a:r>
              <a:endParaRPr b="1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62,541,806 equity shares OFS</a:t>
              </a:r>
              <a:endParaRPr sz="11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90" name="Google Shape;390;p47"/>
            <p:cNvSpPr/>
            <p:nvPr/>
          </p:nvSpPr>
          <p:spPr>
            <a:xfrm>
              <a:off x="3215887" y="3136661"/>
              <a:ext cx="162725" cy="157477"/>
            </a:xfrm>
            <a:custGeom>
              <a:rect b="b" l="l" r="r" t="t"/>
              <a:pathLst>
                <a:path extrusionOk="0" h="7232" w="7473">
                  <a:moveTo>
                    <a:pt x="4546" y="1"/>
                  </a:moveTo>
                  <a:lnTo>
                    <a:pt x="1516" y="81"/>
                  </a:lnTo>
                  <a:lnTo>
                    <a:pt x="1" y="2583"/>
                  </a:lnTo>
                  <a:cubicBezTo>
                    <a:pt x="1550" y="5280"/>
                    <a:pt x="4339" y="7025"/>
                    <a:pt x="7438" y="7232"/>
                  </a:cubicBezTo>
                  <a:lnTo>
                    <a:pt x="6026" y="4649"/>
                  </a:lnTo>
                  <a:lnTo>
                    <a:pt x="7472" y="1964"/>
                  </a:lnTo>
                  <a:cubicBezTo>
                    <a:pt x="6256" y="1791"/>
                    <a:pt x="5177" y="1068"/>
                    <a:pt x="45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91" name="Google Shape;391;p47"/>
            <p:cNvSpPr/>
            <p:nvPr/>
          </p:nvSpPr>
          <p:spPr>
            <a:xfrm>
              <a:off x="3359605" y="3146677"/>
              <a:ext cx="200439" cy="147722"/>
            </a:xfrm>
            <a:custGeom>
              <a:rect b="b" l="l" r="r" t="t"/>
              <a:pathLst>
                <a:path extrusionOk="0" h="6784" w="9205">
                  <a:moveTo>
                    <a:pt x="4649" y="0"/>
                  </a:moveTo>
                  <a:cubicBezTo>
                    <a:pt x="3880" y="976"/>
                    <a:pt x="2697" y="1549"/>
                    <a:pt x="1446" y="1549"/>
                  </a:cubicBezTo>
                  <a:lnTo>
                    <a:pt x="1435" y="1549"/>
                  </a:lnTo>
                  <a:lnTo>
                    <a:pt x="0" y="4189"/>
                  </a:lnTo>
                  <a:lnTo>
                    <a:pt x="1435" y="6783"/>
                  </a:lnTo>
                  <a:lnTo>
                    <a:pt x="1446" y="6783"/>
                  </a:lnTo>
                  <a:cubicBezTo>
                    <a:pt x="1458" y="6783"/>
                    <a:pt x="1469" y="6783"/>
                    <a:pt x="1481" y="6783"/>
                  </a:cubicBezTo>
                  <a:cubicBezTo>
                    <a:pt x="4589" y="6783"/>
                    <a:pt x="7490" y="5224"/>
                    <a:pt x="9205" y="2628"/>
                  </a:cubicBezTo>
                  <a:lnTo>
                    <a:pt x="6221" y="2559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392" name="Google Shape;392;p47"/>
          <p:cNvSpPr txBox="1"/>
          <p:nvPr/>
        </p:nvSpPr>
        <p:spPr>
          <a:xfrm>
            <a:off x="4646975" y="2892125"/>
            <a:ext cx="13179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IPO Quota</a:t>
            </a:r>
            <a:endParaRPr b="1" sz="15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QIB = 50% </a:t>
            </a:r>
            <a:endParaRPr sz="1100">
              <a:solidFill>
                <a:srgbClr val="1C458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NII = 15% </a:t>
            </a:r>
            <a:endParaRPr sz="1100">
              <a:solidFill>
                <a:srgbClr val="1C458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Retail = 35%</a:t>
            </a:r>
            <a:endParaRPr>
              <a:solidFill>
                <a:srgbClr val="1C458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3" name="Google Shape;393;p47"/>
          <p:cNvSpPr txBox="1"/>
          <p:nvPr/>
        </p:nvSpPr>
        <p:spPr>
          <a:xfrm>
            <a:off x="2962425" y="2621375"/>
            <a:ext cx="13179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Promoter Holding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 IPO - 100% Post IPO - 80.21%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4" name="Google Shape;394;p47"/>
          <p:cNvSpPr txBox="1"/>
          <p:nvPr/>
        </p:nvSpPr>
        <p:spPr>
          <a:xfrm>
            <a:off x="195200" y="4172500"/>
            <a:ext cx="72624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IPO Lead Managers - </a:t>
            </a:r>
            <a:r>
              <a:rPr lang="es">
                <a:solidFill>
                  <a:srgbClr val="1C458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ICICI Securities, Axis Capital, Edelweiss Financial, HDFC Bank, JM Financial, Kotak, SBI Capital, Motilal Oswal and Inga Capital</a:t>
            </a:r>
            <a:endParaRPr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Promoter</a:t>
            </a:r>
            <a:r>
              <a:rPr b="1" lang="e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s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Promoter and Promoter Groups (Damanis)</a:t>
            </a:r>
            <a:endParaRPr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7"/>
          <p:cNvSpPr txBox="1"/>
          <p:nvPr/>
        </p:nvSpPr>
        <p:spPr>
          <a:xfrm>
            <a:off x="843200" y="1727400"/>
            <a:ext cx="11991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Issue Type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Book Built 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7"/>
          <p:cNvSpPr txBox="1"/>
          <p:nvPr/>
        </p:nvSpPr>
        <p:spPr>
          <a:xfrm>
            <a:off x="195200" y="3927300"/>
            <a:ext cx="4648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IPO Registrar - </a:t>
            </a:r>
            <a:r>
              <a:rPr lang="es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Link Intime India Private Ltd.</a:t>
            </a:r>
            <a:endParaRPr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7" name="Google Shape;3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213" y="1794639"/>
            <a:ext cx="1488125" cy="82673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7"/>
          <p:cNvSpPr txBox="1"/>
          <p:nvPr/>
        </p:nvSpPr>
        <p:spPr>
          <a:xfrm>
            <a:off x="4976575" y="845075"/>
            <a:ext cx="1578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Min. order   quantity </a:t>
            </a:r>
            <a:endParaRPr b="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50 shares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"/>
          <p:cNvSpPr txBox="1"/>
          <p:nvPr>
            <p:ph type="title"/>
          </p:nvPr>
        </p:nvSpPr>
        <p:spPr>
          <a:xfrm>
            <a:off x="348650" y="128925"/>
            <a:ext cx="5862900" cy="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Financials of DMart </a:t>
            </a:r>
            <a:endParaRPr sz="2500"/>
          </a:p>
        </p:txBody>
      </p:sp>
      <p:sp>
        <p:nvSpPr>
          <p:cNvPr id="404" name="Google Shape;404;p48"/>
          <p:cNvSpPr txBox="1"/>
          <p:nvPr/>
        </p:nvSpPr>
        <p:spPr>
          <a:xfrm>
            <a:off x="410025" y="531875"/>
            <a:ext cx="2239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25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(Figures in Rs Millions)</a:t>
            </a:r>
            <a:endParaRPr b="1"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5" name="Google Shape;4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50" y="1268550"/>
            <a:ext cx="4229475" cy="25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8"/>
          <p:cNvSpPr txBox="1"/>
          <p:nvPr/>
        </p:nvSpPr>
        <p:spPr>
          <a:xfrm>
            <a:off x="348650" y="900200"/>
            <a:ext cx="3651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Revenue from Operations </a:t>
            </a:r>
            <a:endParaRPr b="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7" name="Google Shape;40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925" y="1268550"/>
            <a:ext cx="3940624" cy="243517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8"/>
          <p:cNvSpPr txBox="1"/>
          <p:nvPr/>
        </p:nvSpPr>
        <p:spPr>
          <a:xfrm>
            <a:off x="4882675" y="894900"/>
            <a:ext cx="3119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Net Profits</a:t>
            </a:r>
            <a:endParaRPr b="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9" name="Google Shape;40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9871" y="4242325"/>
            <a:ext cx="2270430" cy="5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 txBox="1"/>
          <p:nvPr>
            <p:ph type="title"/>
          </p:nvPr>
        </p:nvSpPr>
        <p:spPr>
          <a:xfrm>
            <a:off x="722325" y="310754"/>
            <a:ext cx="7798800" cy="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REASONS FOR GOING PUBLIC</a:t>
            </a:r>
            <a:endParaRPr/>
          </a:p>
        </p:txBody>
      </p:sp>
      <p:sp>
        <p:nvSpPr>
          <p:cNvPr id="415" name="Google Shape;415;p49"/>
          <p:cNvSpPr txBox="1"/>
          <p:nvPr/>
        </p:nvSpPr>
        <p:spPr>
          <a:xfrm>
            <a:off x="1011925" y="914200"/>
            <a:ext cx="1992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49"/>
          <p:cNvSpPr txBox="1"/>
          <p:nvPr/>
        </p:nvSpPr>
        <p:spPr>
          <a:xfrm>
            <a:off x="722325" y="1272775"/>
            <a:ext cx="730200" cy="21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9"/>
          <p:cNvSpPr txBox="1"/>
          <p:nvPr/>
        </p:nvSpPr>
        <p:spPr>
          <a:xfrm>
            <a:off x="722325" y="1080000"/>
            <a:ext cx="6831300" cy="2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Montserrat Medium"/>
              <a:buChar char="➔"/>
            </a:pPr>
            <a:r>
              <a:rPr lang="es" sz="1600">
                <a:solidFill>
                  <a:srgbClr val="3D85C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Repayment or prepayment of a portion of loans and redemption</a:t>
            </a:r>
            <a:endParaRPr sz="1600"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D85C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 earlier redemption of NCDs availed by the Company</a:t>
            </a:r>
            <a:endParaRPr sz="1600"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Montserrat Medium"/>
              <a:buChar char="➔"/>
            </a:pPr>
            <a:r>
              <a:rPr lang="es" sz="1600">
                <a:solidFill>
                  <a:srgbClr val="3D85C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Construction and purchase of fit outs for new stores</a:t>
            </a:r>
            <a:endParaRPr sz="1600"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Montserrat Medium"/>
              <a:buChar char="➔"/>
            </a:pPr>
            <a:r>
              <a:rPr lang="es" sz="1600">
                <a:solidFill>
                  <a:srgbClr val="3D85C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Deepen store network in southern and western India and gradually expand network in other parts of India pursuant to the cluster-focused expansion strategy</a:t>
            </a:r>
            <a:endParaRPr sz="1600"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Montserrat Medium"/>
              <a:buChar char="➔"/>
            </a:pPr>
            <a:r>
              <a:rPr lang="es" sz="1600">
                <a:solidFill>
                  <a:srgbClr val="3D85C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General Corporate Purposes</a:t>
            </a:r>
            <a:endParaRPr sz="1600"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49"/>
          <p:cNvSpPr txBox="1"/>
          <p:nvPr/>
        </p:nvSpPr>
        <p:spPr>
          <a:xfrm>
            <a:off x="8478800" y="4609475"/>
            <a:ext cx="5396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9" name="Google Shape;4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871" y="4242325"/>
            <a:ext cx="2270430" cy="5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838600" y="1202550"/>
            <a:ext cx="7804800" cy="3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0B5394"/>
                </a:solidFill>
              </a:rPr>
              <a:t>What is an IPO?</a:t>
            </a:r>
            <a:endParaRPr sz="30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B5394"/>
                </a:solidFill>
              </a:rPr>
              <a:t>It is a process by which a privately held company becomes a publicly-traded company by offering its shares to the public for the first time.</a:t>
            </a:r>
            <a:endParaRPr sz="15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B5394"/>
                </a:solidFill>
              </a:rPr>
              <a:t>Why do companies go “Public”?</a:t>
            </a:r>
            <a:endParaRPr sz="3000">
              <a:solidFill>
                <a:srgbClr val="0B539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500"/>
              <a:buChar char="●"/>
            </a:pPr>
            <a:r>
              <a:rPr lang="es" sz="1500">
                <a:solidFill>
                  <a:srgbClr val="0B5394"/>
                </a:solidFill>
              </a:rPr>
              <a:t>To Raise Capital</a:t>
            </a:r>
            <a:endParaRPr sz="1500">
              <a:solidFill>
                <a:srgbClr val="0B539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500"/>
              <a:buChar char="●"/>
            </a:pPr>
            <a:r>
              <a:rPr lang="es" sz="1500">
                <a:solidFill>
                  <a:srgbClr val="0B5394"/>
                </a:solidFill>
              </a:rPr>
              <a:t>To Increase Liquidity</a:t>
            </a:r>
            <a:endParaRPr sz="1500">
              <a:solidFill>
                <a:srgbClr val="0B539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500"/>
              <a:buChar char="●"/>
            </a:pPr>
            <a:r>
              <a:rPr lang="es" sz="1500">
                <a:solidFill>
                  <a:srgbClr val="0B5394"/>
                </a:solidFill>
              </a:rPr>
              <a:t>To improve Visibility and Credibility</a:t>
            </a:r>
            <a:endParaRPr sz="1500">
              <a:solidFill>
                <a:srgbClr val="0B539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500"/>
              <a:buChar char="●"/>
            </a:pPr>
            <a:r>
              <a:rPr lang="es" sz="1500">
                <a:solidFill>
                  <a:srgbClr val="0B5394"/>
                </a:solidFill>
              </a:rPr>
              <a:t>To improve pecuniary situation</a:t>
            </a:r>
            <a:endParaRPr sz="1500">
              <a:solidFill>
                <a:srgbClr val="0B5394"/>
              </a:solidFill>
            </a:endParaRPr>
          </a:p>
        </p:txBody>
      </p:sp>
      <p:sp>
        <p:nvSpPr>
          <p:cNvPr id="254" name="Google Shape;254;p32"/>
          <p:cNvSpPr txBox="1"/>
          <p:nvPr>
            <p:ph type="ctrTitle"/>
          </p:nvPr>
        </p:nvSpPr>
        <p:spPr>
          <a:xfrm>
            <a:off x="1481025" y="208350"/>
            <a:ext cx="7362900" cy="9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4000"/>
              <a:t>IPO (Initial Public Offering)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0"/>
          <p:cNvSpPr txBox="1"/>
          <p:nvPr/>
        </p:nvSpPr>
        <p:spPr>
          <a:xfrm>
            <a:off x="709450" y="973175"/>
            <a:ext cx="7824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ALKEM LABORATORIES LIMITED</a:t>
            </a:r>
            <a:endParaRPr b="1" sz="33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6" name="Google Shape;42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896" y="1976050"/>
            <a:ext cx="1739650" cy="131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/>
          <p:nvPr>
            <p:ph type="title"/>
          </p:nvPr>
        </p:nvSpPr>
        <p:spPr>
          <a:xfrm>
            <a:off x="722325" y="310754"/>
            <a:ext cx="7798800" cy="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ALKEM INDIA</a:t>
            </a:r>
            <a:endParaRPr/>
          </a:p>
        </p:txBody>
      </p:sp>
      <p:sp>
        <p:nvSpPr>
          <p:cNvPr id="432" name="Google Shape;432;p51"/>
          <p:cNvSpPr txBox="1"/>
          <p:nvPr/>
        </p:nvSpPr>
        <p:spPr>
          <a:xfrm>
            <a:off x="1011925" y="914200"/>
            <a:ext cx="1992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51"/>
          <p:cNvSpPr txBox="1"/>
          <p:nvPr/>
        </p:nvSpPr>
        <p:spPr>
          <a:xfrm>
            <a:off x="722325" y="1272775"/>
            <a:ext cx="730200" cy="21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51"/>
          <p:cNvSpPr txBox="1"/>
          <p:nvPr/>
        </p:nvSpPr>
        <p:spPr>
          <a:xfrm>
            <a:off x="722325" y="778650"/>
            <a:ext cx="71568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➔"/>
            </a:pPr>
            <a:r>
              <a:rPr lang="es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Founded in 1973, Alkem is a  leading Multinational pharmaceutical company with a strong domestic presence and global operations</a:t>
            </a:r>
            <a:endParaRPr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➔"/>
            </a:pPr>
            <a:r>
              <a:rPr lang="es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Manufactures and Sells generic, formulations and nutraceuticals.</a:t>
            </a:r>
            <a:endParaRPr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➔"/>
            </a:pPr>
            <a:r>
              <a:rPr lang="es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ALL is the seventh largest player in the domestic market with market share of 3.46% and it was the third-fastest growing company in terms of sales in FY13-15</a:t>
            </a:r>
            <a:endParaRPr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➔"/>
            </a:pPr>
            <a:r>
              <a:rPr lang="es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Top player in the domestic market for anti-infectives, gastrointestinal, pain and analgesics</a:t>
            </a:r>
            <a:endParaRPr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➔"/>
            </a:pPr>
            <a:r>
              <a:rPr lang="es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Has 21 Manufacturing units, over 800 brands, spread across 50 countries with a workforce of more than 14,000 and Consolidated Revenue at 73,572 Crores in FY 2018-19</a:t>
            </a:r>
            <a:endParaRPr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51"/>
          <p:cNvSpPr txBox="1"/>
          <p:nvPr/>
        </p:nvSpPr>
        <p:spPr>
          <a:xfrm>
            <a:off x="8478800" y="4609475"/>
            <a:ext cx="5396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6" name="Google Shape;4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550" y="3964576"/>
            <a:ext cx="1185675" cy="9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/>
          <p:nvPr/>
        </p:nvSpPr>
        <p:spPr>
          <a:xfrm>
            <a:off x="2292575" y="0"/>
            <a:ext cx="5096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DETAILS OF THE IPO</a:t>
            </a:r>
            <a:endParaRPr b="1" sz="25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42" name="Google Shape;442;p52"/>
          <p:cNvGrpSpPr/>
          <p:nvPr/>
        </p:nvGrpSpPr>
        <p:grpSpPr>
          <a:xfrm>
            <a:off x="2339437" y="572350"/>
            <a:ext cx="4827684" cy="3288402"/>
            <a:chOff x="3179914" y="2889488"/>
            <a:chExt cx="422876" cy="404911"/>
          </a:xfrm>
        </p:grpSpPr>
        <p:sp>
          <p:nvSpPr>
            <p:cNvPr id="443" name="Google Shape;443;p52"/>
            <p:cNvSpPr/>
            <p:nvPr/>
          </p:nvSpPr>
          <p:spPr>
            <a:xfrm>
              <a:off x="3402327" y="2889488"/>
              <a:ext cx="163726" cy="157477"/>
            </a:xfrm>
            <a:custGeom>
              <a:rect b="b" l="l" r="r" t="t"/>
              <a:pathLst>
                <a:path extrusionOk="0" h="7232" w="7519">
                  <a:moveTo>
                    <a:pt x="24" y="0"/>
                  </a:moveTo>
                  <a:lnTo>
                    <a:pt x="1447" y="2583"/>
                  </a:lnTo>
                  <a:lnTo>
                    <a:pt x="1" y="5257"/>
                  </a:lnTo>
                  <a:cubicBezTo>
                    <a:pt x="1252" y="5418"/>
                    <a:pt x="2365" y="6141"/>
                    <a:pt x="2996" y="7231"/>
                  </a:cubicBezTo>
                  <a:lnTo>
                    <a:pt x="5958" y="7151"/>
                  </a:lnTo>
                  <a:lnTo>
                    <a:pt x="7518" y="4580"/>
                  </a:lnTo>
                  <a:cubicBezTo>
                    <a:pt x="5946" y="1894"/>
                    <a:pt x="3134" y="184"/>
                    <a:pt x="2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0C343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   </a:t>
              </a:r>
              <a:endParaRPr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444" name="Google Shape;444;p52"/>
            <p:cNvSpPr/>
            <p:nvPr/>
          </p:nvSpPr>
          <p:spPr>
            <a:xfrm>
              <a:off x="3467807" y="3000956"/>
              <a:ext cx="134983" cy="191707"/>
            </a:xfrm>
            <a:custGeom>
              <a:rect b="b" l="l" r="r" t="t"/>
              <a:pathLst>
                <a:path extrusionOk="0" h="8804" w="6199">
                  <a:moveTo>
                    <a:pt x="4798" y="1"/>
                  </a:moveTo>
                  <a:lnTo>
                    <a:pt x="3249" y="2549"/>
                  </a:lnTo>
                  <a:lnTo>
                    <a:pt x="242" y="2629"/>
                  </a:lnTo>
                  <a:cubicBezTo>
                    <a:pt x="724" y="3800"/>
                    <a:pt x="644" y="5131"/>
                    <a:pt x="1" y="6221"/>
                  </a:cubicBezTo>
                  <a:lnTo>
                    <a:pt x="1550" y="8746"/>
                  </a:lnTo>
                  <a:lnTo>
                    <a:pt x="4557" y="8804"/>
                  </a:lnTo>
                  <a:cubicBezTo>
                    <a:pt x="6107" y="6095"/>
                    <a:pt x="6199" y="2790"/>
                    <a:pt x="4798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rgbClr val="1C458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</a:t>
              </a:r>
              <a:endParaRPr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">
                  <a:solidFill>
                    <a:srgbClr val="1C458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Face Value </a:t>
              </a:r>
              <a:endParaRPr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1C458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  </a:t>
              </a:r>
              <a:r>
                <a:rPr lang="es" sz="1500">
                  <a:solidFill>
                    <a:srgbClr val="1C458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₹2 per equity share</a:t>
              </a:r>
              <a:endParaRPr sz="9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445" name="Google Shape;445;p52"/>
            <p:cNvSpPr/>
            <p:nvPr/>
          </p:nvSpPr>
          <p:spPr>
            <a:xfrm>
              <a:off x="3222638" y="2889488"/>
              <a:ext cx="198457" cy="149224"/>
            </a:xfrm>
            <a:custGeom>
              <a:rect b="b" l="l" r="r" t="t"/>
              <a:pathLst>
                <a:path extrusionOk="0" h="6853" w="9114">
                  <a:moveTo>
                    <a:pt x="7690" y="1"/>
                  </a:moveTo>
                  <a:cubicBezTo>
                    <a:pt x="4592" y="24"/>
                    <a:pt x="1711" y="1585"/>
                    <a:pt x="1" y="4156"/>
                  </a:cubicBezTo>
                  <a:lnTo>
                    <a:pt x="2904" y="4225"/>
                  </a:lnTo>
                  <a:lnTo>
                    <a:pt x="4511" y="6853"/>
                  </a:lnTo>
                  <a:cubicBezTo>
                    <a:pt x="5257" y="5854"/>
                    <a:pt x="6428" y="5258"/>
                    <a:pt x="7679" y="5235"/>
                  </a:cubicBezTo>
                  <a:lnTo>
                    <a:pt x="9114" y="2606"/>
                  </a:lnTo>
                  <a:lnTo>
                    <a:pt x="7690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52400" marR="15240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222222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152400" marR="152400" rtl="0" algn="l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222222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             </a:t>
              </a:r>
              <a:r>
                <a:rPr b="1" lang="es" sz="1600">
                  <a:solidFill>
                    <a:srgbClr val="1C458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Price Band</a:t>
              </a:r>
              <a:r>
                <a:rPr lang="es" sz="1500">
                  <a:solidFill>
                    <a:srgbClr val="1C458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</a:t>
              </a:r>
              <a:endParaRPr sz="15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152400" marR="15240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1C458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         ₹1020-₹1050 </a:t>
              </a:r>
              <a:endParaRPr sz="1600">
                <a:solidFill>
                  <a:srgbClr val="1C4587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152400" marR="152400" rtl="0" algn="l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50">
                <a:solidFill>
                  <a:srgbClr val="222222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446" name="Google Shape;446;p52"/>
            <p:cNvSpPr/>
            <p:nvPr/>
          </p:nvSpPr>
          <p:spPr>
            <a:xfrm>
              <a:off x="3179914" y="2991462"/>
              <a:ext cx="133960" cy="190205"/>
            </a:xfrm>
            <a:custGeom>
              <a:rect b="b" l="l" r="r" t="t"/>
              <a:pathLst>
                <a:path extrusionOk="0" h="8735" w="6152">
                  <a:moveTo>
                    <a:pt x="1641" y="1"/>
                  </a:moveTo>
                  <a:cubicBezTo>
                    <a:pt x="103" y="2686"/>
                    <a:pt x="0" y="5957"/>
                    <a:pt x="1366" y="8735"/>
                  </a:cubicBezTo>
                  <a:lnTo>
                    <a:pt x="2869" y="6244"/>
                  </a:lnTo>
                  <a:lnTo>
                    <a:pt x="5957" y="6164"/>
                  </a:lnTo>
                  <a:cubicBezTo>
                    <a:pt x="5486" y="5016"/>
                    <a:pt x="5555" y="3731"/>
                    <a:pt x="6152" y="2640"/>
                  </a:cubicBezTo>
                  <a:lnTo>
                    <a:pt x="4568" y="58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Issue Size</a:t>
              </a:r>
              <a:endParaRPr b="1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12,853,442</a:t>
              </a:r>
              <a:r>
                <a:rPr lang="es" sz="11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equity shares OFS</a:t>
              </a:r>
              <a:endParaRPr sz="11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447" name="Google Shape;447;p52"/>
            <p:cNvSpPr/>
            <p:nvPr/>
          </p:nvSpPr>
          <p:spPr>
            <a:xfrm>
              <a:off x="3215887" y="3136661"/>
              <a:ext cx="162725" cy="157477"/>
            </a:xfrm>
            <a:custGeom>
              <a:rect b="b" l="l" r="r" t="t"/>
              <a:pathLst>
                <a:path extrusionOk="0" h="7232" w="7473">
                  <a:moveTo>
                    <a:pt x="4546" y="1"/>
                  </a:moveTo>
                  <a:lnTo>
                    <a:pt x="1516" y="81"/>
                  </a:lnTo>
                  <a:lnTo>
                    <a:pt x="1" y="2583"/>
                  </a:lnTo>
                  <a:cubicBezTo>
                    <a:pt x="1550" y="5280"/>
                    <a:pt x="4339" y="7025"/>
                    <a:pt x="7438" y="7232"/>
                  </a:cubicBezTo>
                  <a:lnTo>
                    <a:pt x="6026" y="4649"/>
                  </a:lnTo>
                  <a:lnTo>
                    <a:pt x="7472" y="1964"/>
                  </a:lnTo>
                  <a:cubicBezTo>
                    <a:pt x="6256" y="1791"/>
                    <a:pt x="5177" y="1068"/>
                    <a:pt x="45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448" name="Google Shape;448;p52"/>
            <p:cNvSpPr/>
            <p:nvPr/>
          </p:nvSpPr>
          <p:spPr>
            <a:xfrm>
              <a:off x="3359605" y="3146677"/>
              <a:ext cx="200439" cy="147722"/>
            </a:xfrm>
            <a:custGeom>
              <a:rect b="b" l="l" r="r" t="t"/>
              <a:pathLst>
                <a:path extrusionOk="0" h="6784" w="9205">
                  <a:moveTo>
                    <a:pt x="4649" y="0"/>
                  </a:moveTo>
                  <a:cubicBezTo>
                    <a:pt x="3880" y="976"/>
                    <a:pt x="2697" y="1549"/>
                    <a:pt x="1446" y="1549"/>
                  </a:cubicBezTo>
                  <a:lnTo>
                    <a:pt x="1435" y="1549"/>
                  </a:lnTo>
                  <a:lnTo>
                    <a:pt x="0" y="4189"/>
                  </a:lnTo>
                  <a:lnTo>
                    <a:pt x="1435" y="6783"/>
                  </a:lnTo>
                  <a:lnTo>
                    <a:pt x="1446" y="6783"/>
                  </a:lnTo>
                  <a:cubicBezTo>
                    <a:pt x="1458" y="6783"/>
                    <a:pt x="1469" y="6783"/>
                    <a:pt x="1481" y="6783"/>
                  </a:cubicBezTo>
                  <a:cubicBezTo>
                    <a:pt x="4589" y="6783"/>
                    <a:pt x="7490" y="5224"/>
                    <a:pt x="9205" y="2628"/>
                  </a:cubicBezTo>
                  <a:lnTo>
                    <a:pt x="6221" y="2559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449" name="Google Shape;449;p52"/>
          <p:cNvSpPr txBox="1"/>
          <p:nvPr/>
        </p:nvSpPr>
        <p:spPr>
          <a:xfrm>
            <a:off x="4646975" y="2892125"/>
            <a:ext cx="13179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IPO Quota</a:t>
            </a:r>
            <a:endParaRPr b="1" sz="15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QIB = 19.5% </a:t>
            </a:r>
            <a:endParaRPr sz="1100">
              <a:solidFill>
                <a:srgbClr val="1C458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NII = 14.7% </a:t>
            </a:r>
            <a:endParaRPr sz="1100">
              <a:solidFill>
                <a:srgbClr val="1C458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Retail = 34.2%</a:t>
            </a:r>
            <a:endParaRPr>
              <a:solidFill>
                <a:srgbClr val="1C458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0" name="Google Shape;450;p52"/>
          <p:cNvSpPr txBox="1"/>
          <p:nvPr/>
        </p:nvSpPr>
        <p:spPr>
          <a:xfrm>
            <a:off x="2962425" y="2621375"/>
            <a:ext cx="13179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Promoter Holding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 IPO - 100% Post IPO - 66.04%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1" name="Google Shape;451;p52"/>
          <p:cNvSpPr txBox="1"/>
          <p:nvPr/>
        </p:nvSpPr>
        <p:spPr>
          <a:xfrm>
            <a:off x="195200" y="4077900"/>
            <a:ext cx="80025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IPO Lead Managers - </a:t>
            </a:r>
            <a:r>
              <a:rPr lang="es" sz="15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Nomura Financial Advisory and Securities (India) Pvt Ltd., Axis Capital Ltd., J.P. Morgan India Pvt Ltd., Edelweiss Financial Services Ltd.</a:t>
            </a:r>
            <a:endParaRPr>
              <a:solidFill>
                <a:srgbClr val="1C458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Promoter - </a:t>
            </a:r>
            <a:r>
              <a:rPr lang="es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Damanis, Promoter Groups and Private beneficiary Trusts</a:t>
            </a:r>
            <a:endParaRPr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2"/>
          <p:cNvSpPr txBox="1"/>
          <p:nvPr/>
        </p:nvSpPr>
        <p:spPr>
          <a:xfrm>
            <a:off x="843200" y="1727400"/>
            <a:ext cx="11991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Issue Type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Book Built 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2"/>
          <p:cNvSpPr txBox="1"/>
          <p:nvPr/>
        </p:nvSpPr>
        <p:spPr>
          <a:xfrm>
            <a:off x="195200" y="3860750"/>
            <a:ext cx="4648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IPO Registrar - </a:t>
            </a:r>
            <a:r>
              <a:rPr lang="es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Link Intime India Private </a:t>
            </a:r>
            <a:r>
              <a:rPr lang="es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Ltd.</a:t>
            </a:r>
            <a:endParaRPr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2"/>
          <p:cNvSpPr txBox="1"/>
          <p:nvPr/>
        </p:nvSpPr>
        <p:spPr>
          <a:xfrm>
            <a:off x="4976575" y="845075"/>
            <a:ext cx="1578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Min. order   quantity </a:t>
            </a:r>
            <a:endParaRPr b="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14 shares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5" name="Google Shape;4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450" y="1671863"/>
            <a:ext cx="1185675" cy="9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3"/>
          <p:cNvSpPr txBox="1"/>
          <p:nvPr>
            <p:ph type="title"/>
          </p:nvPr>
        </p:nvSpPr>
        <p:spPr>
          <a:xfrm>
            <a:off x="348650" y="128925"/>
            <a:ext cx="5862900" cy="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Financials of Alkem</a:t>
            </a:r>
            <a:endParaRPr sz="2500"/>
          </a:p>
        </p:txBody>
      </p:sp>
      <p:graphicFrame>
        <p:nvGraphicFramePr>
          <p:cNvPr id="461" name="Google Shape;461;p53"/>
          <p:cNvGraphicFramePr/>
          <p:nvPr/>
        </p:nvGraphicFramePr>
        <p:xfrm>
          <a:off x="743950" y="131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{716C2C5F-3231-4B8B-A7A5-146524F41866}</a:tableStyleId>
              </a:tblPr>
              <a:tblGrid>
                <a:gridCol w="1641475"/>
                <a:gridCol w="1641475"/>
                <a:gridCol w="1641475"/>
                <a:gridCol w="1913900"/>
              </a:tblGrid>
              <a:tr h="53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FY 2016-17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FY 2017-18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FY 2018-19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B5394"/>
                    </a:solidFill>
                  </a:tcPr>
                </a:tc>
              </a:tr>
              <a:tr h="35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EBITDA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4992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5853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6431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NET PROFIT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673.12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869.12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611.87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RESERVES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3478.74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4443.74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9FC5E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4839.86</a:t>
                      </a:r>
                      <a:endParaRPr b="1" sz="1100" u="none" cap="none" strike="noStrike">
                        <a:solidFill>
                          <a:srgbClr val="9FC5E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2" name="Google Shape;462;p53"/>
          <p:cNvSpPr txBox="1"/>
          <p:nvPr/>
        </p:nvSpPr>
        <p:spPr>
          <a:xfrm>
            <a:off x="430900" y="761400"/>
            <a:ext cx="2239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25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(Figures in Rs crore)</a:t>
            </a:r>
            <a:endParaRPr b="1"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3" name="Google Shape;4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550" y="3964576"/>
            <a:ext cx="1185675" cy="9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4"/>
          <p:cNvSpPr txBox="1"/>
          <p:nvPr/>
        </p:nvSpPr>
        <p:spPr>
          <a:xfrm>
            <a:off x="533850" y="203375"/>
            <a:ext cx="78744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54"/>
          <p:cNvSpPr txBox="1"/>
          <p:nvPr/>
        </p:nvSpPr>
        <p:spPr>
          <a:xfrm>
            <a:off x="1226125" y="31872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KEY FINANCIALS </a:t>
            </a:r>
            <a:endParaRPr sz="2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4"/>
          <p:cNvSpPr txBox="1"/>
          <p:nvPr/>
        </p:nvSpPr>
        <p:spPr>
          <a:xfrm>
            <a:off x="3165600" y="5567750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		     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1" name="Google Shape;47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550" y="3964576"/>
            <a:ext cx="1185675" cy="9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75" y="1222475"/>
            <a:ext cx="3921027" cy="24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4"/>
          <p:cNvSpPr txBox="1"/>
          <p:nvPr/>
        </p:nvSpPr>
        <p:spPr>
          <a:xfrm>
            <a:off x="3740300" y="3764575"/>
            <a:ext cx="3279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25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(Figures in Rs crore)</a:t>
            </a:r>
            <a:endParaRPr b="1"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4" name="Google Shape;474;p54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1025" y="1176842"/>
            <a:ext cx="3921024" cy="2424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55"/>
          <p:cNvGrpSpPr/>
          <p:nvPr/>
        </p:nvGrpSpPr>
        <p:grpSpPr>
          <a:xfrm flipH="1">
            <a:off x="9719870" y="2393488"/>
            <a:ext cx="75967" cy="593112"/>
            <a:chOff x="1314475" y="946725"/>
            <a:chExt cx="7596657" cy="537873"/>
          </a:xfrm>
        </p:grpSpPr>
        <p:sp>
          <p:nvSpPr>
            <p:cNvPr id="480" name="Google Shape;480;p55"/>
            <p:cNvSpPr/>
            <p:nvPr/>
          </p:nvSpPr>
          <p:spPr>
            <a:xfrm>
              <a:off x="1319231" y="1031721"/>
              <a:ext cx="56633" cy="56678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5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5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5"/>
            <p:cNvSpPr/>
            <p:nvPr/>
          </p:nvSpPr>
          <p:spPr>
            <a:xfrm>
              <a:off x="8510432" y="1060023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55"/>
          <p:cNvSpPr txBox="1"/>
          <p:nvPr>
            <p:ph idx="1" type="subTitle"/>
          </p:nvPr>
        </p:nvSpPr>
        <p:spPr>
          <a:xfrm>
            <a:off x="259025" y="2986600"/>
            <a:ext cx="2139300" cy="19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Established player in domestic market  </a:t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Manufacturing Capabilities </a:t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achieved </a:t>
            </a:r>
            <a:r>
              <a:rPr lang="es" sz="1000">
                <a:solidFill>
                  <a:srgbClr val="1C4587"/>
                </a:solidFill>
              </a:rPr>
              <a:t>EoS</a:t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Ample R&amp;D capabilities </a:t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 </a:t>
            </a:r>
            <a:endParaRPr sz="1000">
              <a:solidFill>
                <a:srgbClr val="1C4587"/>
              </a:solidFill>
            </a:endParaRPr>
          </a:p>
        </p:txBody>
      </p:sp>
      <p:sp>
        <p:nvSpPr>
          <p:cNvPr id="485" name="Google Shape;485;p55"/>
          <p:cNvSpPr txBox="1"/>
          <p:nvPr>
            <p:ph idx="2" type="subTitle"/>
          </p:nvPr>
        </p:nvSpPr>
        <p:spPr>
          <a:xfrm>
            <a:off x="2476375" y="2986600"/>
            <a:ext cx="2007300" cy="19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Competition and pricing issues in domestic markets</a:t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Litigation/compliance issues in international markets</a:t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</p:txBody>
      </p:sp>
      <p:sp>
        <p:nvSpPr>
          <p:cNvPr id="486" name="Google Shape;486;p55"/>
          <p:cNvSpPr txBox="1"/>
          <p:nvPr>
            <p:ph idx="3" type="subTitle"/>
          </p:nvPr>
        </p:nvSpPr>
        <p:spPr>
          <a:xfrm>
            <a:off x="4673400" y="2986600"/>
            <a:ext cx="2139300" cy="18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US Franchisee looks promising</a:t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</a:rPr>
              <a:t>Vertical Integration for added benefits like insurance, clinical tests , medical tourism </a:t>
            </a:r>
            <a:endParaRPr sz="1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</p:txBody>
      </p:sp>
      <p:sp>
        <p:nvSpPr>
          <p:cNvPr id="487" name="Google Shape;487;p55"/>
          <p:cNvSpPr txBox="1"/>
          <p:nvPr>
            <p:ph idx="4" type="subTitle"/>
          </p:nvPr>
        </p:nvSpPr>
        <p:spPr>
          <a:xfrm>
            <a:off x="7182575" y="2986600"/>
            <a:ext cx="1727100" cy="17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highlight>
                  <a:srgbClr val="FFFFFF"/>
                </a:highlight>
              </a:rPr>
              <a:t>Lack of Strong IPR Protection in India </a:t>
            </a:r>
            <a:endParaRPr sz="10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highlight>
                  <a:srgbClr val="FFFFFF"/>
                </a:highlight>
              </a:rPr>
              <a:t>Counterfeit drugs widespread  </a:t>
            </a:r>
            <a:endParaRPr sz="10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03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</a:endParaRPr>
          </a:p>
        </p:txBody>
      </p:sp>
      <p:sp>
        <p:nvSpPr>
          <p:cNvPr id="488" name="Google Shape;488;p55"/>
          <p:cNvSpPr txBox="1"/>
          <p:nvPr>
            <p:ph idx="5" type="subTitle"/>
          </p:nvPr>
        </p:nvSpPr>
        <p:spPr>
          <a:xfrm>
            <a:off x="324600" y="2008000"/>
            <a:ext cx="1636800" cy="2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STRENGTHS</a:t>
            </a:r>
            <a:endParaRPr/>
          </a:p>
        </p:txBody>
      </p:sp>
      <p:sp>
        <p:nvSpPr>
          <p:cNvPr id="489" name="Google Shape;489;p55"/>
          <p:cNvSpPr txBox="1"/>
          <p:nvPr>
            <p:ph idx="6" type="subTitle"/>
          </p:nvPr>
        </p:nvSpPr>
        <p:spPr>
          <a:xfrm>
            <a:off x="2610600" y="2008000"/>
            <a:ext cx="1636800" cy="2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WEAKNESSES</a:t>
            </a:r>
            <a:endParaRPr/>
          </a:p>
        </p:txBody>
      </p:sp>
      <p:sp>
        <p:nvSpPr>
          <p:cNvPr id="490" name="Google Shape;490;p55"/>
          <p:cNvSpPr txBox="1"/>
          <p:nvPr>
            <p:ph idx="7" type="subTitle"/>
          </p:nvPr>
        </p:nvSpPr>
        <p:spPr>
          <a:xfrm>
            <a:off x="4896588" y="2008000"/>
            <a:ext cx="1636800" cy="2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OPPORTUNITIES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1" name="Google Shape;491;p55"/>
          <p:cNvSpPr txBox="1"/>
          <p:nvPr>
            <p:ph idx="8" type="subTitle"/>
          </p:nvPr>
        </p:nvSpPr>
        <p:spPr>
          <a:xfrm>
            <a:off x="7182575" y="1965850"/>
            <a:ext cx="16368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THREATS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2" name="Google Shape;492;p55"/>
          <p:cNvSpPr txBox="1"/>
          <p:nvPr/>
        </p:nvSpPr>
        <p:spPr>
          <a:xfrm>
            <a:off x="2476375" y="591275"/>
            <a:ext cx="543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highlight>
                  <a:srgbClr val="1C4587"/>
                </a:highlight>
                <a:latin typeface="Montserrat"/>
                <a:ea typeface="Montserrat"/>
                <a:cs typeface="Montserrat"/>
                <a:sym typeface="Montserrat"/>
              </a:rPr>
              <a:t>WHAT LIES AHEAD FOR ALKEM </a:t>
            </a:r>
            <a:endParaRPr sz="1800">
              <a:solidFill>
                <a:srgbClr val="FFFFFF"/>
              </a:solidFill>
              <a:highlight>
                <a:srgbClr val="1C4587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7" name="Google Shape;497;p56"/>
          <p:cNvCxnSpPr/>
          <p:nvPr/>
        </p:nvCxnSpPr>
        <p:spPr>
          <a:xfrm>
            <a:off x="845575" y="1358800"/>
            <a:ext cx="516000" cy="87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56"/>
          <p:cNvSpPr txBox="1"/>
          <p:nvPr/>
        </p:nvSpPr>
        <p:spPr>
          <a:xfrm>
            <a:off x="1256575" y="170300"/>
            <a:ext cx="6540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REASONS FOR GOING PUBLIC </a:t>
            </a:r>
            <a:endParaRPr b="1" sz="2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56"/>
          <p:cNvSpPr txBox="1"/>
          <p:nvPr/>
        </p:nvSpPr>
        <p:spPr>
          <a:xfrm>
            <a:off x="859200" y="1162750"/>
            <a:ext cx="74256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Montserrat"/>
              <a:buChar char="➔"/>
            </a:pPr>
            <a:r>
              <a:rPr lang="es" sz="20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Alkem Laboratories planned to expand its footprint globally</a:t>
            </a:r>
            <a:endParaRPr sz="11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Montserrat"/>
              <a:buChar char="➔"/>
            </a:pPr>
            <a:r>
              <a:rPr lang="es" sz="20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Livemint reported that the firm is looking at acquisition opportunities in India and  US</a:t>
            </a:r>
            <a:endParaRPr sz="20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Montserrat"/>
              <a:buChar char="➔"/>
            </a:pPr>
            <a:r>
              <a:rPr lang="es" sz="20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Acquire a pharma company in the chronic diseases space</a:t>
            </a:r>
            <a:endParaRPr sz="20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0" name="Google Shape;50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550" y="3964576"/>
            <a:ext cx="1185675" cy="9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7"/>
          <p:cNvSpPr txBox="1"/>
          <p:nvPr>
            <p:ph type="ctrTitle"/>
          </p:nvPr>
        </p:nvSpPr>
        <p:spPr>
          <a:xfrm>
            <a:off x="1518375" y="649250"/>
            <a:ext cx="6717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THANK YOU !</a:t>
            </a:r>
            <a:endParaRPr sz="7200"/>
          </a:p>
        </p:txBody>
      </p:sp>
      <p:sp>
        <p:nvSpPr>
          <p:cNvPr id="506" name="Google Shape;506;p57"/>
          <p:cNvSpPr txBox="1"/>
          <p:nvPr/>
        </p:nvSpPr>
        <p:spPr>
          <a:xfrm>
            <a:off x="2654300" y="2032000"/>
            <a:ext cx="41148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Group 3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57"/>
          <p:cNvSpPr txBox="1"/>
          <p:nvPr/>
        </p:nvSpPr>
        <p:spPr>
          <a:xfrm>
            <a:off x="1997075" y="2746375"/>
            <a:ext cx="55530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Kunal Singh - 17EX20015</a:t>
            </a:r>
            <a:endParaRPr sz="1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Shreyash Panat - 17IM3FP12</a:t>
            </a:r>
            <a:endParaRPr sz="1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Suresh Pathlavath - 16BT30028</a:t>
            </a:r>
            <a:endParaRPr sz="1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Tejaswi Pagadala - 19MT10027</a:t>
            </a:r>
            <a:endParaRPr sz="1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ctrTitle"/>
          </p:nvPr>
        </p:nvSpPr>
        <p:spPr>
          <a:xfrm>
            <a:off x="2167800" y="328450"/>
            <a:ext cx="48084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Underwriting </a:t>
            </a:r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834000" y="1162350"/>
            <a:ext cx="6904500" cy="3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Underwriting is a process of transferring the risk to a person or institution by paying them charges in the form of premium. </a:t>
            </a:r>
            <a:endParaRPr sz="1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The person or institutions to whom risk is transferred are known as Underwriters. </a:t>
            </a:r>
            <a:endParaRPr sz="1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Underwriters agree to undertake the risk associated with an investment, venture or a loan in exchange for premium.</a:t>
            </a:r>
            <a:endParaRPr sz="1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ctrTitle"/>
          </p:nvPr>
        </p:nvSpPr>
        <p:spPr>
          <a:xfrm>
            <a:off x="2167800" y="328450"/>
            <a:ext cx="48084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Role of an </a:t>
            </a:r>
            <a:r>
              <a:rPr lang="es"/>
              <a:t>Underwriter </a:t>
            </a:r>
            <a:endParaRPr/>
          </a:p>
        </p:txBody>
      </p:sp>
      <p:sp>
        <p:nvSpPr>
          <p:cNvPr id="266" name="Google Shape;266;p34"/>
          <p:cNvSpPr txBox="1"/>
          <p:nvPr/>
        </p:nvSpPr>
        <p:spPr>
          <a:xfrm>
            <a:off x="834000" y="1162350"/>
            <a:ext cx="6904500" cy="3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Assess the creditworthiness and risk of their potential customers before providing them financial services.</a:t>
            </a:r>
            <a:endParaRPr sz="1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Setting optimum borrowing rate of loan or premium for issuing insurance policy.</a:t>
            </a:r>
            <a:endParaRPr sz="1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Act as the intermediary between issuers of security and the investors.</a:t>
            </a:r>
            <a:endParaRPr sz="1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Help the issuer with meeting Regulatory Requirements and setting up price of security.</a:t>
            </a:r>
            <a:endParaRPr sz="1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ctrTitle"/>
          </p:nvPr>
        </p:nvSpPr>
        <p:spPr>
          <a:xfrm>
            <a:off x="2167800" y="328450"/>
            <a:ext cx="48084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 case of Stock Market</a:t>
            </a:r>
            <a:r>
              <a:rPr lang="es"/>
              <a:t> </a:t>
            </a:r>
            <a:endParaRPr/>
          </a:p>
        </p:txBody>
      </p:sp>
      <p:sp>
        <p:nvSpPr>
          <p:cNvPr id="272" name="Google Shape;272;p35"/>
          <p:cNvSpPr txBox="1"/>
          <p:nvPr/>
        </p:nvSpPr>
        <p:spPr>
          <a:xfrm>
            <a:off x="834000" y="1162350"/>
            <a:ext cx="69045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Underwriters guarantee the sale of a minimum amount of shares of companies in return for premium.</a:t>
            </a:r>
            <a:endParaRPr sz="1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In case if these shares are not sold then underwriter will himself subscribe to such unsubscribed securities.</a:t>
            </a:r>
            <a:endParaRPr sz="1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He cannot take any other benefit out of underwriting process except his commission.</a:t>
            </a:r>
            <a:endParaRPr sz="1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Underwriter contacts prospective buyers of stock, such as mutual funds and insurance companies.</a:t>
            </a:r>
            <a:endParaRPr sz="1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Underwriter takes the pulse of prospective buyers and then recommends an IPO price to the firm.</a:t>
            </a:r>
            <a:endParaRPr sz="1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ctrTitle"/>
          </p:nvPr>
        </p:nvSpPr>
        <p:spPr>
          <a:xfrm>
            <a:off x="1531425" y="328450"/>
            <a:ext cx="69918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 of Underwriting Agreements</a:t>
            </a:r>
            <a:r>
              <a:rPr lang="es"/>
              <a:t> </a:t>
            </a:r>
            <a:endParaRPr/>
          </a:p>
        </p:txBody>
      </p:sp>
      <p:sp>
        <p:nvSpPr>
          <p:cNvPr id="278" name="Google Shape;278;p36"/>
          <p:cNvSpPr txBox="1"/>
          <p:nvPr/>
        </p:nvSpPr>
        <p:spPr>
          <a:xfrm>
            <a:off x="834000" y="1162350"/>
            <a:ext cx="69045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200"/>
              <a:buFont typeface="Montserrat"/>
              <a:buAutoNum type="arabicPeriod"/>
            </a:pPr>
            <a:r>
              <a:rPr lang="es" sz="22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Firm Commitment underwriting:</a:t>
            </a:r>
            <a:endParaRPr sz="22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B539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Underwriter guarantees to purchase all the securities offered for sale by the issuer regardless of whether they can sell them to investors.</a:t>
            </a:r>
            <a:endParaRPr sz="1500">
              <a:solidFill>
                <a:srgbClr val="0B539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B539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2.   Sub-Underwriting:</a:t>
            </a:r>
            <a:endParaRPr sz="2200">
              <a:solidFill>
                <a:srgbClr val="0B539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B539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is an underwriting agreement under which an underwriter appoints several other sub-underwriters to safeguard him.</a:t>
            </a:r>
            <a:endParaRPr sz="1500">
              <a:solidFill>
                <a:srgbClr val="0B539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B539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3.   Joint Underwriting:</a:t>
            </a:r>
            <a:endParaRPr sz="2200">
              <a:solidFill>
                <a:srgbClr val="0B539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B539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More than one underwriter appointed by company for underwriting of its securities.</a:t>
            </a:r>
            <a:r>
              <a:rPr lang="es" sz="2200">
                <a:solidFill>
                  <a:srgbClr val="0B539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 sz="2200">
              <a:solidFill>
                <a:srgbClr val="0B539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ctrTitle"/>
          </p:nvPr>
        </p:nvSpPr>
        <p:spPr>
          <a:xfrm>
            <a:off x="1531425" y="328450"/>
            <a:ext cx="69918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 of Underwriting Agreements </a:t>
            </a:r>
            <a:endParaRPr/>
          </a:p>
        </p:txBody>
      </p:sp>
      <p:sp>
        <p:nvSpPr>
          <p:cNvPr id="284" name="Google Shape;284;p37"/>
          <p:cNvSpPr txBox="1"/>
          <p:nvPr/>
        </p:nvSpPr>
        <p:spPr>
          <a:xfrm>
            <a:off x="834000" y="1162350"/>
            <a:ext cx="69045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4.   Syndicate Underwriting:</a:t>
            </a:r>
            <a:endParaRPr sz="22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Underwriting agreement in which several underwriters join together for underwriting securities. Such agreement takes place when issue is too big that a single underwriter cannot underwrite the whole amount.</a:t>
            </a:r>
            <a:endParaRPr sz="15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5.   Partial Underwriting:</a:t>
            </a:r>
            <a:endParaRPr sz="22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Partial underwriting is one in which only a certain part of issue of securities of company is underwritten. </a:t>
            </a:r>
            <a:endParaRPr sz="15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ctrTitle"/>
          </p:nvPr>
        </p:nvSpPr>
        <p:spPr>
          <a:xfrm>
            <a:off x="974375" y="1726525"/>
            <a:ext cx="7607400" cy="24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Discussing the role of an Underwriter 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3 Indian IPOS</a:t>
            </a:r>
            <a:endParaRPr sz="4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idx="4294967295" type="body"/>
          </p:nvPr>
        </p:nvSpPr>
        <p:spPr>
          <a:xfrm>
            <a:off x="-7041800" y="-957350"/>
            <a:ext cx="8254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FFFFFF"/>
                </a:solidFill>
              </a:rPr>
              <a:t>Big numbers catch the attention of your audience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Google Shape;295;p39"/>
          <p:cNvSpPr txBox="1"/>
          <p:nvPr>
            <p:ph type="title"/>
          </p:nvPr>
        </p:nvSpPr>
        <p:spPr>
          <a:xfrm>
            <a:off x="703475" y="736550"/>
            <a:ext cx="86112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100">
                <a:solidFill>
                  <a:srgbClr val="1C4587"/>
                </a:solidFill>
              </a:rPr>
              <a:t>MAZAGON DOCK SHIPBUILDERS LTD</a:t>
            </a:r>
            <a:endParaRPr sz="3100">
              <a:solidFill>
                <a:srgbClr val="1C4587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325" y="1957463"/>
            <a:ext cx="1927350" cy="199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B93165D420748A94852C5ABD932FF" ma:contentTypeVersion="6" ma:contentTypeDescription="Create a new document." ma:contentTypeScope="" ma:versionID="884880ef1081dacd0251e1c12350da7c">
  <xsd:schema xmlns:xsd="http://www.w3.org/2001/XMLSchema" xmlns:xs="http://www.w3.org/2001/XMLSchema" xmlns:p="http://schemas.microsoft.com/office/2006/metadata/properties" xmlns:ns2="592d9fb0-1a1d-4a9a-9e0b-69a672cb261c" targetNamespace="http://schemas.microsoft.com/office/2006/metadata/properties" ma:root="true" ma:fieldsID="f0aa9a46f7c26baae48a1558abff6c21" ns2:_="">
    <xsd:import namespace="592d9fb0-1a1d-4a9a-9e0b-69a672cb26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d9fb0-1a1d-4a9a-9e0b-69a672cb26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D9742B-C141-4660-92AE-3350D43F3623}"/>
</file>

<file path=customXml/itemProps2.xml><?xml version="1.0" encoding="utf-8"?>
<ds:datastoreItem xmlns:ds="http://schemas.openxmlformats.org/officeDocument/2006/customXml" ds:itemID="{39C3E702-CF0A-456B-83E3-36CF25530093}"/>
</file>

<file path=customXml/itemProps3.xml><?xml version="1.0" encoding="utf-8"?>
<ds:datastoreItem xmlns:ds="http://schemas.openxmlformats.org/officeDocument/2006/customXml" ds:itemID="{9B30DEFE-3E8E-4195-912D-B9B8AAD18B6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0x010100E09B93165D420748A94852C5ABD932FF</vt:lpwstr>
  </property>
</Properties>
</file>