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Maven Pro" panose="020B0604020202020204" charset="0"/>
      <p:regular r:id="rId26"/>
      <p:bold r:id="rId27"/>
    </p:embeddedFont>
    <p:embeddedFont>
      <p:font typeface="Nunito"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9EB99-18C5-40D8-B738-57AD82F244B6}" v="4" dt="2020-11-06T02:50:23.405"/>
    <p1510:client id="{1DE77C6A-EC38-462C-B61C-1038C868049A}" v="7" dt="2020-11-08T10:48:38.517"/>
  </p1510:revLst>
</p1510:revInfo>
</file>

<file path=ppt/tableStyles.xml><?xml version="1.0" encoding="utf-8"?>
<a:tblStyleLst xmlns:a="http://schemas.openxmlformats.org/drawingml/2006/main" def="{B0259A54-B368-4217-9216-805F0E1B2C2F}">
  <a:tblStyle styleId="{B0259A54-B368-4217-9216-805F0E1B2C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Jain" userId="S::harshittarunjain@iitkgp.ac.in::c04f7b78-eea8-4665-a7cb-26f4d68f20a4" providerId="AD" clId="Web-{1DE77C6A-EC38-462C-B61C-1038C868049A}"/>
    <pc:docChg chg="modSld">
      <pc:chgData name="Harshit Jain" userId="S::harshittarunjain@iitkgp.ac.in::c04f7b78-eea8-4665-a7cb-26f4d68f20a4" providerId="AD" clId="Web-{1DE77C6A-EC38-462C-B61C-1038C868049A}" dt="2020-11-08T10:48:36.923" v="3" actId="20577"/>
      <pc:docMkLst>
        <pc:docMk/>
      </pc:docMkLst>
      <pc:sldChg chg="modSp">
        <pc:chgData name="Harshit Jain" userId="S::harshittarunjain@iitkgp.ac.in::c04f7b78-eea8-4665-a7cb-26f4d68f20a4" providerId="AD" clId="Web-{1DE77C6A-EC38-462C-B61C-1038C868049A}" dt="2020-11-08T10:48:36.923" v="3" actId="20577"/>
        <pc:sldMkLst>
          <pc:docMk/>
          <pc:sldMk cId="0" sldId="256"/>
        </pc:sldMkLst>
        <pc:spChg chg="mod">
          <ac:chgData name="Harshit Jain" userId="S::harshittarunjain@iitkgp.ac.in::c04f7b78-eea8-4665-a7cb-26f4d68f20a4" providerId="AD" clId="Web-{1DE77C6A-EC38-462C-B61C-1038C868049A}" dt="2020-11-08T10:48:36.923" v="3" actId="20577"/>
          <ac:spMkLst>
            <pc:docMk/>
            <pc:sldMk cId="0" sldId="256"/>
            <ac:spMk id="278" creationId="{00000000-0000-0000-0000-000000000000}"/>
          </ac:spMkLst>
        </pc:spChg>
      </pc:sldChg>
    </pc:docChg>
  </pc:docChgLst>
  <pc:docChgLst>
    <pc:chgData name="Swarnava Saha" userId="S::swarnavas.che@iitkgp.ac.in::90ad4468-002f-4c79-85b0-6b477519f695" providerId="AD" clId="Web-{1009EB99-18C5-40D8-B738-57AD82F244B6}"/>
    <pc:docChg chg="modSld">
      <pc:chgData name="Swarnava Saha" userId="S::swarnavas.che@iitkgp.ac.in::90ad4468-002f-4c79-85b0-6b477519f695" providerId="AD" clId="Web-{1009EB99-18C5-40D8-B738-57AD82F244B6}" dt="2020-11-06T02:50:23.405" v="3" actId="20577"/>
      <pc:docMkLst>
        <pc:docMk/>
      </pc:docMkLst>
      <pc:sldChg chg="modSp">
        <pc:chgData name="Swarnava Saha" userId="S::swarnavas.che@iitkgp.ac.in::90ad4468-002f-4c79-85b0-6b477519f695" providerId="AD" clId="Web-{1009EB99-18C5-40D8-B738-57AD82F244B6}" dt="2020-11-06T02:50:23.405" v="3" actId="20577"/>
        <pc:sldMkLst>
          <pc:docMk/>
          <pc:sldMk cId="0" sldId="263"/>
        </pc:sldMkLst>
        <pc:spChg chg="mod">
          <ac:chgData name="Swarnava Saha" userId="S::swarnavas.che@iitkgp.ac.in::90ad4468-002f-4c79-85b0-6b477519f695" providerId="AD" clId="Web-{1009EB99-18C5-40D8-B738-57AD82F244B6}" dt="2020-11-06T02:50:23.405" v="3" actId="20577"/>
          <ac:spMkLst>
            <pc:docMk/>
            <pc:sldMk cId="0" sldId="263"/>
            <ac:spMk id="3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efb57ca08_0_1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efb57ca08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efb57ca08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efb57ca08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f64774e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f64774e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f6d3b14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9f6d3b14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f64774e3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f64774e3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f13bec5a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f13bec5a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f6d3b140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f6d3b140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efb57ca08_0_1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efb57ca08_0_1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f13bec5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f13bec5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f13bec5a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f13bec5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efb57ca08_0_1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efb57ca08_0_1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9f64774e3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9f64774e3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efb57ca08_0_1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efb57ca08_0_1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9efb57ca08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9efb57ca08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9f13bec5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9f13bec5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f734218c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f734218c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9efb57ca08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9efb57ca08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f734218c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f734218c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9f734218c0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9f734218c0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37500" y="514275"/>
            <a:ext cx="5290200" cy="175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TYPES OF IPO ISSUE</a:t>
            </a:r>
            <a:endParaRPr/>
          </a:p>
          <a:p>
            <a:pPr marL="0" lvl="0" indent="0" algn="l" rtl="0">
              <a:spcBef>
                <a:spcPts val="0"/>
              </a:spcBef>
              <a:spcAft>
                <a:spcPts val="0"/>
              </a:spcAft>
              <a:buNone/>
            </a:pPr>
            <a:endParaRPr sz="1500"/>
          </a:p>
          <a:p>
            <a:pPr marL="457200" lvl="0" indent="-381000" algn="l" rtl="0">
              <a:spcBef>
                <a:spcPts val="0"/>
              </a:spcBef>
              <a:spcAft>
                <a:spcPts val="0"/>
              </a:spcAft>
              <a:buSzPts val="2400"/>
              <a:buChar char="●"/>
            </a:pPr>
            <a:r>
              <a:rPr lang="en" sz="2400"/>
              <a:t>BOOK BUILDING ISSUE</a:t>
            </a:r>
            <a:endParaRPr sz="2400"/>
          </a:p>
          <a:p>
            <a:pPr marL="457200" lvl="0" indent="-381000" algn="l" rtl="0">
              <a:spcBef>
                <a:spcPts val="0"/>
              </a:spcBef>
              <a:spcAft>
                <a:spcPts val="0"/>
              </a:spcAft>
              <a:buSzPts val="2400"/>
              <a:buChar char="●"/>
            </a:pPr>
            <a:r>
              <a:rPr lang="en" sz="2400"/>
              <a:t>FIXED PRICE ISSUE</a:t>
            </a:r>
            <a:endParaRPr sz="2400"/>
          </a:p>
        </p:txBody>
      </p:sp>
      <p:sp>
        <p:nvSpPr>
          <p:cNvPr id="278" name="Google Shape;278;p13"/>
          <p:cNvSpPr txBox="1">
            <a:spLocks noGrp="1"/>
          </p:cNvSpPr>
          <p:nvPr>
            <p:ph type="subTitle" idx="1"/>
          </p:nvPr>
        </p:nvSpPr>
        <p:spPr>
          <a:xfrm>
            <a:off x="3145300" y="2976050"/>
            <a:ext cx="1998300" cy="17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endParaRPr sz="1000"/>
          </a:p>
          <a:p>
            <a:pPr marL="0" lvl="0" indent="0" algn="l" rtl="0">
              <a:spcBef>
                <a:spcPts val="0"/>
              </a:spcBef>
              <a:spcAft>
                <a:spcPts val="0"/>
              </a:spcAft>
              <a:buNone/>
            </a:pPr>
            <a:r>
              <a:rPr lang="en" dirty="0"/>
              <a:t>16CH30042</a:t>
            </a:r>
            <a:endParaRPr dirty="0"/>
          </a:p>
          <a:p>
            <a:pPr marL="0" lvl="0" indent="0" algn="l" rtl="0">
              <a:spcBef>
                <a:spcPts val="0"/>
              </a:spcBef>
              <a:spcAft>
                <a:spcPts val="0"/>
              </a:spcAft>
              <a:buNone/>
            </a:pPr>
            <a:r>
              <a:rPr lang="en" dirty="0"/>
              <a:t>16CH30043</a:t>
            </a:r>
            <a:endParaRPr dirty="0"/>
          </a:p>
          <a:p>
            <a:pPr marL="0" lvl="0" indent="0" algn="l" rtl="0">
              <a:spcBef>
                <a:spcPts val="0"/>
              </a:spcBef>
              <a:spcAft>
                <a:spcPts val="0"/>
              </a:spcAft>
              <a:buNone/>
            </a:pPr>
            <a:r>
              <a:rPr lang="en"/>
              <a:t>17IM3FP19</a:t>
            </a:r>
            <a:endParaRPr/>
          </a:p>
          <a:p>
            <a:pPr marL="0" lvl="0" indent="0" algn="l" rtl="0">
              <a:spcBef>
                <a:spcPts val="0"/>
              </a:spcBef>
              <a:spcAft>
                <a:spcPts val="0"/>
              </a:spcAft>
              <a:buNone/>
            </a:pPr>
            <a:r>
              <a:rPr lang="en" dirty="0"/>
              <a:t>18CH10061</a:t>
            </a:r>
            <a:endParaRPr dirty="0"/>
          </a:p>
        </p:txBody>
      </p:sp>
      <p:sp>
        <p:nvSpPr>
          <p:cNvPr id="279" name="Google Shape;279;p13"/>
          <p:cNvSpPr txBox="1">
            <a:spLocks noGrp="1"/>
          </p:cNvSpPr>
          <p:nvPr>
            <p:ph type="subTitle" idx="1"/>
          </p:nvPr>
        </p:nvSpPr>
        <p:spPr>
          <a:xfrm>
            <a:off x="976400" y="2976050"/>
            <a:ext cx="1998300" cy="17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Group 4 </a:t>
            </a:r>
            <a:endParaRPr b="1"/>
          </a:p>
          <a:p>
            <a:pPr marL="0" lvl="0" indent="0" algn="l" rtl="0">
              <a:spcBef>
                <a:spcPts val="0"/>
              </a:spcBef>
              <a:spcAft>
                <a:spcPts val="0"/>
              </a:spcAft>
              <a:buNone/>
            </a:pPr>
            <a:endParaRPr sz="1000"/>
          </a:p>
          <a:p>
            <a:pPr marL="0" lvl="0" indent="0" algn="l" rtl="0">
              <a:spcBef>
                <a:spcPts val="0"/>
              </a:spcBef>
              <a:spcAft>
                <a:spcPts val="0"/>
              </a:spcAft>
              <a:buNone/>
            </a:pPr>
            <a:r>
              <a:rPr lang="en"/>
              <a:t>• Swarnava Saha</a:t>
            </a:r>
            <a:endParaRPr/>
          </a:p>
          <a:p>
            <a:pPr marL="0" lvl="0" indent="0" algn="l" rtl="0">
              <a:spcBef>
                <a:spcPts val="0"/>
              </a:spcBef>
              <a:spcAft>
                <a:spcPts val="0"/>
              </a:spcAft>
              <a:buNone/>
            </a:pPr>
            <a:r>
              <a:rPr lang="en"/>
              <a:t>• Sanjiban Nath</a:t>
            </a:r>
            <a:endParaRPr/>
          </a:p>
          <a:p>
            <a:pPr marL="0" lvl="0" indent="0" algn="l" rtl="0">
              <a:spcBef>
                <a:spcPts val="0"/>
              </a:spcBef>
              <a:spcAft>
                <a:spcPts val="0"/>
              </a:spcAft>
              <a:buNone/>
            </a:pPr>
            <a:r>
              <a:rPr lang="en"/>
              <a:t>• Atharva Prabhune</a:t>
            </a:r>
            <a:endParaRPr/>
          </a:p>
          <a:p>
            <a:pPr marL="0" lvl="0" indent="0" algn="l" rtl="0">
              <a:spcBef>
                <a:spcPts val="0"/>
              </a:spcBef>
              <a:spcAft>
                <a:spcPts val="0"/>
              </a:spcAft>
              <a:buNone/>
            </a:pPr>
            <a:r>
              <a:rPr lang="en"/>
              <a:t>• Harshit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a:t>
            </a:r>
            <a:r>
              <a:rPr lang="en" b="0"/>
              <a:t> </a:t>
            </a:r>
            <a:r>
              <a:rPr lang="en"/>
              <a:t>BUILDING </a:t>
            </a:r>
            <a:r>
              <a:rPr lang="en" sz="2300"/>
              <a:t>: </a:t>
            </a:r>
            <a:r>
              <a:rPr lang="en"/>
              <a:t>Price Discovery</a:t>
            </a:r>
            <a:endParaRPr sz="3300"/>
          </a:p>
        </p:txBody>
      </p:sp>
      <p:sp>
        <p:nvSpPr>
          <p:cNvPr id="352" name="Google Shape;352;p22"/>
          <p:cNvSpPr txBox="1">
            <a:spLocks noGrp="1"/>
          </p:cNvSpPr>
          <p:nvPr>
            <p:ph type="body" idx="1"/>
          </p:nvPr>
        </p:nvSpPr>
        <p:spPr>
          <a:xfrm>
            <a:off x="1303800" y="1990050"/>
            <a:ext cx="7030500" cy="28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Case i : Under Subscription</a:t>
            </a:r>
            <a:endParaRPr sz="2000" b="1"/>
          </a:p>
          <a:p>
            <a:pPr marL="457200" lvl="0" indent="-330200" algn="l" rtl="0">
              <a:spcBef>
                <a:spcPts val="1600"/>
              </a:spcBef>
              <a:spcAft>
                <a:spcPts val="0"/>
              </a:spcAft>
              <a:buSzPts val="1600"/>
              <a:buChar char="●"/>
            </a:pPr>
            <a:r>
              <a:rPr lang="en" sz="1600" b="1"/>
              <a:t>Subscription less than 90%</a:t>
            </a:r>
            <a:endParaRPr sz="1600"/>
          </a:p>
          <a:p>
            <a:pPr marL="914400" lvl="1" indent="-311150" algn="l" rtl="0">
              <a:spcBef>
                <a:spcPts val="0"/>
              </a:spcBef>
              <a:spcAft>
                <a:spcPts val="0"/>
              </a:spcAft>
              <a:buSzPts val="1300"/>
              <a:buChar char="○"/>
            </a:pPr>
            <a:r>
              <a:rPr lang="en" sz="1300"/>
              <a:t>Issuer extends the bidding date (max 10 days) with adjusted price band</a:t>
            </a:r>
            <a:endParaRPr sz="1300"/>
          </a:p>
          <a:p>
            <a:pPr marL="914400" lvl="1" indent="-311150" algn="l" rtl="0">
              <a:spcBef>
                <a:spcPts val="0"/>
              </a:spcBef>
              <a:spcAft>
                <a:spcPts val="0"/>
              </a:spcAft>
              <a:buSzPts val="1300"/>
              <a:buChar char="○"/>
            </a:pPr>
            <a:r>
              <a:rPr lang="en" sz="1300"/>
              <a:t>If not filled,  issue gets cancelled.</a:t>
            </a:r>
            <a:endParaRPr sz="1300"/>
          </a:p>
          <a:p>
            <a:pPr marL="914400" lvl="0" indent="0" algn="l" rtl="0">
              <a:spcBef>
                <a:spcPts val="1600"/>
              </a:spcBef>
              <a:spcAft>
                <a:spcPts val="0"/>
              </a:spcAft>
              <a:buNone/>
            </a:pPr>
            <a:r>
              <a:rPr lang="en" b="1"/>
              <a:t>Example: </a:t>
            </a:r>
            <a:r>
              <a:rPr lang="en" b="1">
                <a:solidFill>
                  <a:srgbClr val="000000"/>
                </a:solidFill>
              </a:rPr>
              <a:t>Antony Waste Handling Cell Ltd (4-16 March, 2020)</a:t>
            </a:r>
            <a:endParaRPr sz="1300"/>
          </a:p>
          <a:p>
            <a:pPr marL="457200" lvl="0" indent="-330200" algn="l" rtl="0">
              <a:spcBef>
                <a:spcPts val="1600"/>
              </a:spcBef>
              <a:spcAft>
                <a:spcPts val="0"/>
              </a:spcAft>
              <a:buSzPts val="1600"/>
              <a:buChar char="●"/>
            </a:pPr>
            <a:r>
              <a:rPr lang="en" sz="1600" b="1"/>
              <a:t>Subscription higher than 90%</a:t>
            </a:r>
            <a:endParaRPr sz="1600"/>
          </a:p>
          <a:p>
            <a:pPr marL="914400" lvl="1" indent="-311150" algn="l" rtl="0">
              <a:spcBef>
                <a:spcPts val="0"/>
              </a:spcBef>
              <a:spcAft>
                <a:spcPts val="0"/>
              </a:spcAft>
              <a:buSzPts val="1300"/>
              <a:buChar char="○"/>
            </a:pPr>
            <a:r>
              <a:rPr lang="en" sz="1300"/>
              <a:t>Cut-off price is set at </a:t>
            </a:r>
            <a:r>
              <a:rPr lang="en" sz="1300" b="1"/>
              <a:t>floor price</a:t>
            </a:r>
            <a:r>
              <a:rPr lang="en" sz="1300"/>
              <a:t> itself and the rest equity is underwritten by the investment bank.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 BUILDING PROCESS</a:t>
            </a:r>
            <a:r>
              <a:rPr lang="en" sz="2000" b="0"/>
              <a:t> </a:t>
            </a:r>
            <a:r>
              <a:rPr lang="en"/>
              <a:t>:</a:t>
            </a:r>
            <a:r>
              <a:rPr lang="en" sz="2000" b="0"/>
              <a:t> </a:t>
            </a:r>
            <a:r>
              <a:rPr lang="en"/>
              <a:t>ALLOTMENT</a:t>
            </a:r>
            <a:endParaRPr/>
          </a:p>
        </p:txBody>
      </p:sp>
      <p:sp>
        <p:nvSpPr>
          <p:cNvPr id="358" name="Google Shape;358;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Case ii : Over Subscription</a:t>
            </a:r>
            <a:endParaRPr sz="2000"/>
          </a:p>
          <a:p>
            <a:pPr marL="457200" lvl="0" indent="-311150" algn="l" rtl="0">
              <a:spcBef>
                <a:spcPts val="1600"/>
              </a:spcBef>
              <a:spcAft>
                <a:spcPts val="0"/>
              </a:spcAft>
              <a:buSzPts val="1300"/>
              <a:buChar char="●"/>
            </a:pPr>
            <a:r>
              <a:rPr lang="en"/>
              <a:t>The securities are allotted </a:t>
            </a:r>
            <a:r>
              <a:rPr lang="en" b="1"/>
              <a:t>upto the price where issue gets filled </a:t>
            </a:r>
            <a:r>
              <a:rPr lang="en"/>
              <a:t>by bids and the corresponding price is referred to as </a:t>
            </a:r>
            <a:r>
              <a:rPr lang="en" b="1"/>
              <a:t>cut-off </a:t>
            </a:r>
            <a:r>
              <a:rPr lang="en"/>
              <a:t>price for the IPO.</a:t>
            </a:r>
            <a:endParaRPr/>
          </a:p>
          <a:p>
            <a:pPr marL="457200" lvl="0" indent="-311150" algn="l" rtl="0">
              <a:spcBef>
                <a:spcPts val="0"/>
              </a:spcBef>
              <a:spcAft>
                <a:spcPts val="0"/>
              </a:spcAft>
              <a:buSzPts val="1300"/>
              <a:buChar char="●"/>
            </a:pPr>
            <a:r>
              <a:rPr lang="en"/>
              <a:t>If  at the </a:t>
            </a:r>
            <a:r>
              <a:rPr lang="en" b="1"/>
              <a:t>Cap Price </a:t>
            </a:r>
            <a:r>
              <a:rPr lang="en"/>
              <a:t> itself the issue gets over-subscribed, then in such case :</a:t>
            </a:r>
            <a:endParaRPr/>
          </a:p>
          <a:p>
            <a:pPr marL="914400" lvl="1" indent="-311150" algn="l" rtl="0">
              <a:spcBef>
                <a:spcPts val="0"/>
              </a:spcBef>
              <a:spcAft>
                <a:spcPts val="0"/>
              </a:spcAft>
              <a:buSzPts val="1300"/>
              <a:buChar char="○"/>
            </a:pPr>
            <a:r>
              <a:rPr lang="en" sz="1300"/>
              <a:t>If </a:t>
            </a:r>
            <a:r>
              <a:rPr lang="en" sz="1300" b="1"/>
              <a:t>no. of subscribers &lt; total lot size</a:t>
            </a:r>
            <a:r>
              <a:rPr lang="en" sz="1300"/>
              <a:t> ; All subscribers gets at least one share and remaining shares are alloted on proportionate basis.</a:t>
            </a:r>
            <a:endParaRPr sz="1300"/>
          </a:p>
          <a:p>
            <a:pPr marL="914400" lvl="1" indent="-311150" algn="l" rtl="0">
              <a:spcBef>
                <a:spcPts val="0"/>
              </a:spcBef>
              <a:spcAft>
                <a:spcPts val="0"/>
              </a:spcAft>
              <a:buSzPts val="1300"/>
              <a:buChar char="○"/>
            </a:pPr>
            <a:r>
              <a:rPr lang="en" sz="1300"/>
              <a:t>If </a:t>
            </a:r>
            <a:r>
              <a:rPr lang="en" sz="1300" b="1"/>
              <a:t>no. of subscribers &gt; total lot size</a:t>
            </a:r>
            <a:r>
              <a:rPr lang="en" sz="1300"/>
              <a:t> : The registrar arranges for a lottery among the subscribers</a:t>
            </a:r>
            <a:endParaRPr sz="1300"/>
          </a:p>
          <a:p>
            <a:pPr marL="457200" lvl="0" indent="-311150" algn="l" rtl="0">
              <a:spcBef>
                <a:spcPts val="0"/>
              </a:spcBef>
              <a:spcAft>
                <a:spcPts val="0"/>
              </a:spcAft>
              <a:buSzPts val="1300"/>
              <a:buChar char="●"/>
            </a:pPr>
            <a:r>
              <a:rPr lang="en"/>
              <a:t>Money </a:t>
            </a:r>
            <a:r>
              <a:rPr lang="en" b="1"/>
              <a:t>refunded </a:t>
            </a:r>
            <a:r>
              <a:rPr lang="en"/>
              <a:t>back to the bidders bidden below the cut off price.</a:t>
            </a:r>
            <a:endParaRPr sz="1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body" idx="1"/>
          </p:nvPr>
        </p:nvSpPr>
        <p:spPr>
          <a:xfrm>
            <a:off x="1185475" y="285025"/>
            <a:ext cx="7708800" cy="440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Hire an Investment Banker</a:t>
            </a:r>
            <a:endParaRPr sz="2000"/>
          </a:p>
        </p:txBody>
      </p:sp>
      <p:cxnSp>
        <p:nvCxnSpPr>
          <p:cNvPr id="364" name="Google Shape;364;p24"/>
          <p:cNvCxnSpPr/>
          <p:nvPr/>
        </p:nvCxnSpPr>
        <p:spPr>
          <a:xfrm flipH="1">
            <a:off x="2668975" y="790350"/>
            <a:ext cx="12900" cy="492300"/>
          </a:xfrm>
          <a:prstGeom prst="straightConnector1">
            <a:avLst/>
          </a:prstGeom>
          <a:noFill/>
          <a:ln w="9525" cap="flat" cmpd="sng">
            <a:solidFill>
              <a:schemeClr val="dk2"/>
            </a:solidFill>
            <a:prstDash val="solid"/>
            <a:round/>
            <a:headEnd type="none" w="med" len="med"/>
            <a:tailEnd type="triangle" w="med" len="med"/>
          </a:ln>
        </p:spPr>
      </p:cxnSp>
      <p:sp>
        <p:nvSpPr>
          <p:cNvPr id="365" name="Google Shape;365;p24"/>
          <p:cNvSpPr txBox="1"/>
          <p:nvPr/>
        </p:nvSpPr>
        <p:spPr>
          <a:xfrm>
            <a:off x="1185475" y="1282650"/>
            <a:ext cx="29799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34343"/>
                </a:solidFill>
                <a:latin typeface="Nunito"/>
                <a:ea typeface="Nunito"/>
                <a:cs typeface="Nunito"/>
                <a:sym typeface="Nunito"/>
              </a:rPr>
              <a:t>Due Diligence of Filing</a:t>
            </a:r>
            <a:endParaRPr sz="2000">
              <a:solidFill>
                <a:srgbClr val="434343"/>
              </a:solidFill>
              <a:latin typeface="Nunito"/>
              <a:ea typeface="Nunito"/>
              <a:cs typeface="Nunito"/>
              <a:sym typeface="Nunito"/>
            </a:endParaRPr>
          </a:p>
        </p:txBody>
      </p:sp>
      <p:cxnSp>
        <p:nvCxnSpPr>
          <p:cNvPr id="366" name="Google Shape;366;p24"/>
          <p:cNvCxnSpPr/>
          <p:nvPr/>
        </p:nvCxnSpPr>
        <p:spPr>
          <a:xfrm flipH="1">
            <a:off x="2668975" y="1852650"/>
            <a:ext cx="12900" cy="492300"/>
          </a:xfrm>
          <a:prstGeom prst="straightConnector1">
            <a:avLst/>
          </a:prstGeom>
          <a:noFill/>
          <a:ln w="9525" cap="flat" cmpd="sng">
            <a:solidFill>
              <a:schemeClr val="dk2"/>
            </a:solidFill>
            <a:prstDash val="solid"/>
            <a:round/>
            <a:headEnd type="none" w="med" len="med"/>
            <a:tailEnd type="triangle" w="med" len="med"/>
          </a:ln>
        </p:spPr>
      </p:cxnSp>
      <p:sp>
        <p:nvSpPr>
          <p:cNvPr id="367" name="Google Shape;367;p24"/>
          <p:cNvSpPr txBox="1"/>
          <p:nvPr/>
        </p:nvSpPr>
        <p:spPr>
          <a:xfrm>
            <a:off x="1185475" y="2202625"/>
            <a:ext cx="29799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434343"/>
                </a:solidFill>
                <a:latin typeface="Nunito"/>
                <a:ea typeface="Nunito"/>
                <a:cs typeface="Nunito"/>
                <a:sym typeface="Nunito"/>
              </a:rPr>
              <a:t>Pricing</a:t>
            </a:r>
            <a:endParaRPr sz="2000">
              <a:solidFill>
                <a:srgbClr val="434343"/>
              </a:solidFill>
              <a:latin typeface="Nunito"/>
              <a:ea typeface="Nunito"/>
              <a:cs typeface="Nunito"/>
              <a:sym typeface="Nunito"/>
            </a:endParaRPr>
          </a:p>
        </p:txBody>
      </p:sp>
      <p:sp>
        <p:nvSpPr>
          <p:cNvPr id="368" name="Google Shape;368;p24"/>
          <p:cNvSpPr txBox="1"/>
          <p:nvPr/>
        </p:nvSpPr>
        <p:spPr>
          <a:xfrm>
            <a:off x="427550" y="2681875"/>
            <a:ext cx="4936200" cy="23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34343"/>
                </a:solidFill>
                <a:latin typeface="Nunito"/>
                <a:ea typeface="Nunito"/>
                <a:cs typeface="Nunito"/>
                <a:sym typeface="Nunito"/>
              </a:rPr>
              <a:t>E.g: Case 1: (Moderately Subscribed)</a:t>
            </a:r>
            <a:endParaRPr sz="2000">
              <a:solidFill>
                <a:srgbClr val="434343"/>
              </a:solidFill>
              <a:latin typeface="Nunito"/>
              <a:ea typeface="Nunito"/>
              <a:cs typeface="Nunito"/>
              <a:sym typeface="Nunito"/>
            </a:endParaRPr>
          </a:p>
          <a:p>
            <a:pPr marL="0" lvl="0" indent="0" algn="l" rtl="0">
              <a:spcBef>
                <a:spcPts val="0"/>
              </a:spcBef>
              <a:spcAft>
                <a:spcPts val="0"/>
              </a:spcAft>
              <a:buNone/>
            </a:pPr>
            <a:r>
              <a:rPr lang="en" sz="2000">
                <a:solidFill>
                  <a:srgbClr val="434343"/>
                </a:solidFill>
                <a:latin typeface="Nunito"/>
                <a:ea typeface="Nunito"/>
                <a:cs typeface="Nunito"/>
                <a:sym typeface="Nunito"/>
              </a:rPr>
              <a:t>Price Band: 255-275</a:t>
            </a:r>
            <a:endParaRPr sz="2000">
              <a:solidFill>
                <a:srgbClr val="434343"/>
              </a:solidFill>
              <a:latin typeface="Nunito"/>
              <a:ea typeface="Nunito"/>
              <a:cs typeface="Nunito"/>
              <a:sym typeface="Nunito"/>
            </a:endParaRPr>
          </a:p>
          <a:p>
            <a:pPr marL="0" lvl="0" indent="0" algn="l" rtl="0">
              <a:spcBef>
                <a:spcPts val="0"/>
              </a:spcBef>
              <a:spcAft>
                <a:spcPts val="0"/>
              </a:spcAft>
              <a:buNone/>
            </a:pPr>
            <a:endParaRPr sz="1600">
              <a:solidFill>
                <a:srgbClr val="434343"/>
              </a:solidFill>
              <a:latin typeface="Nunito"/>
              <a:ea typeface="Nunito"/>
              <a:cs typeface="Nunito"/>
              <a:sym typeface="Nunito"/>
            </a:endParaRPr>
          </a:p>
          <a:p>
            <a:pPr marL="0" lvl="0" indent="0" algn="l" rtl="0">
              <a:spcBef>
                <a:spcPts val="0"/>
              </a:spcBef>
              <a:spcAft>
                <a:spcPts val="0"/>
              </a:spcAft>
              <a:buNone/>
            </a:pPr>
            <a:r>
              <a:rPr lang="en" sz="1600">
                <a:solidFill>
                  <a:srgbClr val="434343"/>
                </a:solidFill>
                <a:latin typeface="Nunito"/>
                <a:ea typeface="Nunito"/>
                <a:cs typeface="Nunito"/>
                <a:sym typeface="Nunito"/>
              </a:rPr>
              <a:t>-If the Company along with the IB decides</a:t>
            </a:r>
            <a:endParaRPr sz="1600">
              <a:solidFill>
                <a:srgbClr val="434343"/>
              </a:solidFill>
              <a:latin typeface="Nunito"/>
              <a:ea typeface="Nunito"/>
              <a:cs typeface="Nunito"/>
              <a:sym typeface="Nunito"/>
            </a:endParaRPr>
          </a:p>
          <a:p>
            <a:pPr marL="0" lvl="0" indent="0" algn="l" rtl="0">
              <a:spcBef>
                <a:spcPts val="0"/>
              </a:spcBef>
              <a:spcAft>
                <a:spcPts val="0"/>
              </a:spcAft>
              <a:buNone/>
            </a:pPr>
            <a:r>
              <a:rPr lang="en" sz="1600">
                <a:solidFill>
                  <a:srgbClr val="434343"/>
                </a:solidFill>
                <a:latin typeface="Nunito"/>
                <a:ea typeface="Nunito"/>
                <a:cs typeface="Nunito"/>
                <a:sym typeface="Nunito"/>
              </a:rPr>
              <a:t> to sell 10 Cr. shares</a:t>
            </a:r>
            <a:endParaRPr sz="1600">
              <a:solidFill>
                <a:srgbClr val="434343"/>
              </a:solidFill>
              <a:latin typeface="Nunito"/>
              <a:ea typeface="Nunito"/>
              <a:cs typeface="Nunito"/>
              <a:sym typeface="Nunito"/>
            </a:endParaRPr>
          </a:p>
          <a:p>
            <a:pPr marL="0" lvl="0" indent="0" algn="l" rtl="0">
              <a:spcBef>
                <a:spcPts val="0"/>
              </a:spcBef>
              <a:spcAft>
                <a:spcPts val="0"/>
              </a:spcAft>
              <a:buNone/>
            </a:pPr>
            <a:r>
              <a:rPr lang="en" sz="1600">
                <a:solidFill>
                  <a:srgbClr val="434343"/>
                </a:solidFill>
                <a:latin typeface="Nunito"/>
                <a:ea typeface="Nunito"/>
                <a:cs typeface="Nunito"/>
                <a:sym typeface="Nunito"/>
              </a:rPr>
              <a:t>-Cutoff Price 265 </a:t>
            </a:r>
            <a:endParaRPr sz="1600">
              <a:solidFill>
                <a:srgbClr val="434343"/>
              </a:solidFill>
              <a:latin typeface="Nunito"/>
              <a:ea typeface="Nunito"/>
              <a:cs typeface="Nunito"/>
              <a:sym typeface="Nunito"/>
            </a:endParaRPr>
          </a:p>
          <a:p>
            <a:pPr marL="0" lvl="0" indent="0" algn="l" rtl="0">
              <a:spcBef>
                <a:spcPts val="0"/>
              </a:spcBef>
              <a:spcAft>
                <a:spcPts val="0"/>
              </a:spcAft>
              <a:buNone/>
            </a:pPr>
            <a:endParaRPr sz="2000">
              <a:solidFill>
                <a:srgbClr val="434343"/>
              </a:solidFill>
              <a:latin typeface="Nunito"/>
              <a:ea typeface="Nunito"/>
              <a:cs typeface="Nunito"/>
              <a:sym typeface="Nunito"/>
            </a:endParaRPr>
          </a:p>
        </p:txBody>
      </p:sp>
      <p:graphicFrame>
        <p:nvGraphicFramePr>
          <p:cNvPr id="369" name="Google Shape;369;p24"/>
          <p:cNvGraphicFramePr/>
          <p:nvPr/>
        </p:nvGraphicFramePr>
        <p:xfrm>
          <a:off x="5083975" y="2736173"/>
          <a:ext cx="3391225" cy="2345100"/>
        </p:xfrm>
        <a:graphic>
          <a:graphicData uri="http://schemas.openxmlformats.org/drawingml/2006/table">
            <a:tbl>
              <a:tblPr>
                <a:noFill/>
                <a:tableStyleId>{B0259A54-B368-4217-9216-805F0E1B2C2F}</a:tableStyleId>
              </a:tblPr>
              <a:tblGrid>
                <a:gridCol w="1655900">
                  <a:extLst>
                    <a:ext uri="{9D8B030D-6E8A-4147-A177-3AD203B41FA5}">
                      <a16:colId xmlns:a16="http://schemas.microsoft.com/office/drawing/2014/main" val="20000"/>
                    </a:ext>
                  </a:extLst>
                </a:gridCol>
                <a:gridCol w="1735325">
                  <a:extLst>
                    <a:ext uri="{9D8B030D-6E8A-4147-A177-3AD203B41FA5}">
                      <a16:colId xmlns:a16="http://schemas.microsoft.com/office/drawing/2014/main" val="20001"/>
                    </a:ext>
                  </a:extLst>
                </a:gridCol>
              </a:tblGrid>
              <a:tr h="398600">
                <a:tc>
                  <a:txBody>
                    <a:bodyPr/>
                    <a:lstStyle/>
                    <a:p>
                      <a:pPr marL="0" lvl="0" indent="0" algn="l" rtl="0">
                        <a:spcBef>
                          <a:spcPts val="0"/>
                        </a:spcBef>
                        <a:spcAft>
                          <a:spcPts val="0"/>
                        </a:spcAft>
                        <a:buNone/>
                      </a:pPr>
                      <a:r>
                        <a:rPr lang="en"/>
                        <a:t>Price</a:t>
                      </a:r>
                      <a:endParaRPr/>
                    </a:p>
                  </a:txBody>
                  <a:tcPr marL="91425" marR="91425" marT="91425" marB="91425"/>
                </a:tc>
                <a:tc>
                  <a:txBody>
                    <a:bodyPr/>
                    <a:lstStyle/>
                    <a:p>
                      <a:pPr marL="0" lvl="0" indent="0" algn="l" rtl="0">
                        <a:spcBef>
                          <a:spcPts val="0"/>
                        </a:spcBef>
                        <a:spcAft>
                          <a:spcPts val="0"/>
                        </a:spcAft>
                        <a:buNone/>
                      </a:pPr>
                      <a:r>
                        <a:rPr lang="en"/>
                        <a:t>No. of Shares Bid</a:t>
                      </a:r>
                      <a:endParaRPr/>
                    </a:p>
                  </a:txBody>
                  <a:tcPr marL="91425" marR="91425" marT="91425" marB="91425"/>
                </a:tc>
                <a:extLst>
                  <a:ext uri="{0D108BD9-81ED-4DB2-BD59-A6C34878D82A}">
                    <a16:rowId xmlns:a16="http://schemas.microsoft.com/office/drawing/2014/main" val="10000"/>
                  </a:ext>
                </a:extLst>
              </a:tr>
              <a:tr h="369575">
                <a:tc>
                  <a:txBody>
                    <a:bodyPr/>
                    <a:lstStyle/>
                    <a:p>
                      <a:pPr marL="0" lvl="0" indent="0" algn="l" rtl="0">
                        <a:spcBef>
                          <a:spcPts val="0"/>
                        </a:spcBef>
                        <a:spcAft>
                          <a:spcPts val="0"/>
                        </a:spcAft>
                        <a:buNone/>
                      </a:pPr>
                      <a:r>
                        <a:rPr lang="en" sz="1200"/>
                        <a:t>275</a:t>
                      </a:r>
                      <a:endParaRPr sz="1200"/>
                    </a:p>
                  </a:txBody>
                  <a:tcPr marL="91425" marR="91425" marT="91425" marB="91425"/>
                </a:tc>
                <a:tc>
                  <a:txBody>
                    <a:bodyPr/>
                    <a:lstStyle/>
                    <a:p>
                      <a:pPr marL="0" lvl="0" indent="0" algn="l" rtl="0">
                        <a:spcBef>
                          <a:spcPts val="0"/>
                        </a:spcBef>
                        <a:spcAft>
                          <a:spcPts val="0"/>
                        </a:spcAft>
                        <a:buNone/>
                      </a:pPr>
                      <a:r>
                        <a:rPr lang="en" sz="1200"/>
                        <a:t>4 Cr.</a:t>
                      </a:r>
                      <a:endParaRPr sz="1200"/>
                    </a:p>
                  </a:txBody>
                  <a:tcPr marL="91425" marR="91425" marT="91425" marB="91425"/>
                </a:tc>
                <a:extLst>
                  <a:ext uri="{0D108BD9-81ED-4DB2-BD59-A6C34878D82A}">
                    <a16:rowId xmlns:a16="http://schemas.microsoft.com/office/drawing/2014/main" val="10001"/>
                  </a:ext>
                </a:extLst>
              </a:tr>
              <a:tr h="402450">
                <a:tc>
                  <a:txBody>
                    <a:bodyPr/>
                    <a:lstStyle/>
                    <a:p>
                      <a:pPr marL="0" lvl="0" indent="0" algn="l" rtl="0">
                        <a:spcBef>
                          <a:spcPts val="0"/>
                        </a:spcBef>
                        <a:spcAft>
                          <a:spcPts val="0"/>
                        </a:spcAft>
                        <a:buNone/>
                      </a:pPr>
                      <a:r>
                        <a:rPr lang="en" sz="1200"/>
                        <a:t>270</a:t>
                      </a:r>
                      <a:endParaRPr sz="1200"/>
                    </a:p>
                  </a:txBody>
                  <a:tcPr marL="91425" marR="91425" marT="91425" marB="91425"/>
                </a:tc>
                <a:tc>
                  <a:txBody>
                    <a:bodyPr/>
                    <a:lstStyle/>
                    <a:p>
                      <a:pPr marL="0" lvl="0" indent="0" algn="l" rtl="0">
                        <a:spcBef>
                          <a:spcPts val="0"/>
                        </a:spcBef>
                        <a:spcAft>
                          <a:spcPts val="0"/>
                        </a:spcAft>
                        <a:buNone/>
                      </a:pPr>
                      <a:r>
                        <a:rPr lang="en" sz="1200"/>
                        <a:t>5 Cr.</a:t>
                      </a:r>
                      <a:endParaRPr sz="1200"/>
                    </a:p>
                  </a:txBody>
                  <a:tcPr marL="91425" marR="91425" marT="91425" marB="91425"/>
                </a:tc>
                <a:extLst>
                  <a:ext uri="{0D108BD9-81ED-4DB2-BD59-A6C34878D82A}">
                    <a16:rowId xmlns:a16="http://schemas.microsoft.com/office/drawing/2014/main" val="10002"/>
                  </a:ext>
                </a:extLst>
              </a:tr>
              <a:tr h="402450">
                <a:tc>
                  <a:txBody>
                    <a:bodyPr/>
                    <a:lstStyle/>
                    <a:p>
                      <a:pPr marL="0" lvl="0" indent="0" algn="l" rtl="0">
                        <a:spcBef>
                          <a:spcPts val="0"/>
                        </a:spcBef>
                        <a:spcAft>
                          <a:spcPts val="0"/>
                        </a:spcAft>
                        <a:buNone/>
                      </a:pPr>
                      <a:r>
                        <a:rPr lang="en" sz="1200"/>
                        <a:t>265</a:t>
                      </a:r>
                      <a:endParaRPr sz="1200"/>
                    </a:p>
                  </a:txBody>
                  <a:tcPr marL="91425" marR="91425" marT="91425" marB="91425"/>
                </a:tc>
                <a:tc>
                  <a:txBody>
                    <a:bodyPr/>
                    <a:lstStyle/>
                    <a:p>
                      <a:pPr marL="0" lvl="0" indent="0" algn="l" rtl="0">
                        <a:spcBef>
                          <a:spcPts val="0"/>
                        </a:spcBef>
                        <a:spcAft>
                          <a:spcPts val="0"/>
                        </a:spcAft>
                        <a:buNone/>
                      </a:pPr>
                      <a:r>
                        <a:rPr lang="en" sz="1200"/>
                        <a:t>2.5 Cr</a:t>
                      </a:r>
                      <a:endParaRPr sz="1200"/>
                    </a:p>
                  </a:txBody>
                  <a:tcPr marL="91425" marR="91425" marT="91425" marB="91425"/>
                </a:tc>
                <a:extLst>
                  <a:ext uri="{0D108BD9-81ED-4DB2-BD59-A6C34878D82A}">
                    <a16:rowId xmlns:a16="http://schemas.microsoft.com/office/drawing/2014/main" val="10003"/>
                  </a:ext>
                </a:extLst>
              </a:tr>
              <a:tr h="402450">
                <a:tc>
                  <a:txBody>
                    <a:bodyPr/>
                    <a:lstStyle/>
                    <a:p>
                      <a:pPr marL="0" lvl="0" indent="0" algn="l" rtl="0">
                        <a:spcBef>
                          <a:spcPts val="0"/>
                        </a:spcBef>
                        <a:spcAft>
                          <a:spcPts val="0"/>
                        </a:spcAft>
                        <a:buNone/>
                      </a:pPr>
                      <a:r>
                        <a:rPr lang="en" sz="1200"/>
                        <a:t>260</a:t>
                      </a:r>
                      <a:endParaRPr sz="1200"/>
                    </a:p>
                  </a:txBody>
                  <a:tcPr marL="91425" marR="91425" marT="91425" marB="91425"/>
                </a:tc>
                <a:tc>
                  <a:txBody>
                    <a:bodyPr/>
                    <a:lstStyle/>
                    <a:p>
                      <a:pPr marL="0" lvl="0" indent="0" algn="l" rtl="0">
                        <a:spcBef>
                          <a:spcPts val="0"/>
                        </a:spcBef>
                        <a:spcAft>
                          <a:spcPts val="0"/>
                        </a:spcAft>
                        <a:buNone/>
                      </a:pPr>
                      <a:r>
                        <a:rPr lang="en" sz="1200"/>
                        <a:t>2 Cr.</a:t>
                      </a:r>
                      <a:endParaRPr sz="1200"/>
                    </a:p>
                  </a:txBody>
                  <a:tcPr marL="91425" marR="91425" marT="91425" marB="91425"/>
                </a:tc>
                <a:extLst>
                  <a:ext uri="{0D108BD9-81ED-4DB2-BD59-A6C34878D82A}">
                    <a16:rowId xmlns:a16="http://schemas.microsoft.com/office/drawing/2014/main" val="10004"/>
                  </a:ext>
                </a:extLst>
              </a:tr>
              <a:tr h="369575">
                <a:tc>
                  <a:txBody>
                    <a:bodyPr/>
                    <a:lstStyle/>
                    <a:p>
                      <a:pPr marL="0" lvl="0" indent="0" algn="l" rtl="0">
                        <a:spcBef>
                          <a:spcPts val="0"/>
                        </a:spcBef>
                        <a:spcAft>
                          <a:spcPts val="0"/>
                        </a:spcAft>
                        <a:buNone/>
                      </a:pPr>
                      <a:r>
                        <a:rPr lang="en" sz="1200"/>
                        <a:t>255</a:t>
                      </a:r>
                      <a:endParaRPr sz="1200"/>
                    </a:p>
                  </a:txBody>
                  <a:tcPr marL="91425" marR="91425" marT="91425" marB="91425"/>
                </a:tc>
                <a:tc>
                  <a:txBody>
                    <a:bodyPr/>
                    <a:lstStyle/>
                    <a:p>
                      <a:pPr marL="0" lvl="0" indent="0" algn="l" rtl="0">
                        <a:spcBef>
                          <a:spcPts val="0"/>
                        </a:spcBef>
                        <a:spcAft>
                          <a:spcPts val="0"/>
                        </a:spcAft>
                        <a:buNone/>
                      </a:pPr>
                      <a:r>
                        <a:rPr lang="en" sz="1200"/>
                        <a:t>1.5 Cr.</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5"/>
          <p:cNvSpPr txBox="1">
            <a:spLocks noGrp="1"/>
          </p:cNvSpPr>
          <p:nvPr>
            <p:ph type="body" idx="1"/>
          </p:nvPr>
        </p:nvSpPr>
        <p:spPr>
          <a:xfrm>
            <a:off x="1131575" y="117575"/>
            <a:ext cx="7202700" cy="489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434343"/>
                </a:solidFill>
              </a:rPr>
              <a:t>Case 2: (Oversubscribed)</a:t>
            </a:r>
            <a:endParaRPr sz="2000">
              <a:solidFill>
                <a:srgbClr val="434343"/>
              </a:solidFill>
            </a:endParaRPr>
          </a:p>
          <a:p>
            <a:pPr marL="0" lvl="0" indent="0" algn="l" rtl="0">
              <a:lnSpc>
                <a:spcPct val="100000"/>
              </a:lnSpc>
              <a:spcBef>
                <a:spcPts val="0"/>
              </a:spcBef>
              <a:spcAft>
                <a:spcPts val="0"/>
              </a:spcAft>
              <a:buNone/>
            </a:pPr>
            <a:r>
              <a:rPr lang="en" sz="2000">
                <a:solidFill>
                  <a:srgbClr val="434343"/>
                </a:solidFill>
              </a:rPr>
              <a:t>Price Band: 255-275</a:t>
            </a:r>
            <a:endParaRPr sz="20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r>
              <a:rPr lang="en" sz="1600">
                <a:solidFill>
                  <a:srgbClr val="434343"/>
                </a:solidFill>
              </a:rPr>
              <a:t>-If the Company along with the IB decides</a:t>
            </a:r>
            <a:endParaRPr sz="1600">
              <a:solidFill>
                <a:srgbClr val="434343"/>
              </a:solidFill>
            </a:endParaRPr>
          </a:p>
          <a:p>
            <a:pPr marL="0" lvl="0" indent="0" algn="l" rtl="0">
              <a:lnSpc>
                <a:spcPct val="100000"/>
              </a:lnSpc>
              <a:spcBef>
                <a:spcPts val="0"/>
              </a:spcBef>
              <a:spcAft>
                <a:spcPts val="0"/>
              </a:spcAft>
              <a:buNone/>
            </a:pPr>
            <a:r>
              <a:rPr lang="en" sz="1600">
                <a:solidFill>
                  <a:srgbClr val="434343"/>
                </a:solidFill>
              </a:rPr>
              <a:t> to sell 10 Cr. shares</a:t>
            </a:r>
            <a:endParaRPr sz="1600">
              <a:solidFill>
                <a:srgbClr val="434343"/>
              </a:solidFill>
            </a:endParaRPr>
          </a:p>
          <a:p>
            <a:pPr marL="0" lvl="0" indent="0" algn="l" rtl="0">
              <a:lnSpc>
                <a:spcPct val="100000"/>
              </a:lnSpc>
              <a:spcBef>
                <a:spcPts val="0"/>
              </a:spcBef>
              <a:spcAft>
                <a:spcPts val="0"/>
              </a:spcAft>
              <a:buNone/>
            </a:pPr>
            <a:r>
              <a:rPr lang="en" sz="1600">
                <a:solidFill>
                  <a:srgbClr val="434343"/>
                </a:solidFill>
              </a:rPr>
              <a:t>-Cutoff Price 275</a:t>
            </a:r>
            <a:endParaRPr sz="16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r>
              <a:rPr lang="en" sz="2000">
                <a:solidFill>
                  <a:srgbClr val="434343"/>
                </a:solidFill>
              </a:rPr>
              <a:t>Case 3: (Undersubscribed)</a:t>
            </a:r>
            <a:endParaRPr sz="2000">
              <a:solidFill>
                <a:srgbClr val="434343"/>
              </a:solidFill>
            </a:endParaRPr>
          </a:p>
          <a:p>
            <a:pPr marL="0" lvl="0" indent="0" algn="l" rtl="0">
              <a:lnSpc>
                <a:spcPct val="100000"/>
              </a:lnSpc>
              <a:spcBef>
                <a:spcPts val="0"/>
              </a:spcBef>
              <a:spcAft>
                <a:spcPts val="0"/>
              </a:spcAft>
              <a:buNone/>
            </a:pPr>
            <a:r>
              <a:rPr lang="en" sz="2000">
                <a:solidFill>
                  <a:srgbClr val="434343"/>
                </a:solidFill>
              </a:rPr>
              <a:t>Price Band: 255-275</a:t>
            </a:r>
            <a:endParaRPr sz="20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r>
              <a:rPr lang="en" sz="1600">
                <a:solidFill>
                  <a:srgbClr val="434343"/>
                </a:solidFill>
              </a:rPr>
              <a:t>-If the Company along with the IB decides</a:t>
            </a:r>
            <a:endParaRPr sz="1600">
              <a:solidFill>
                <a:srgbClr val="434343"/>
              </a:solidFill>
            </a:endParaRPr>
          </a:p>
          <a:p>
            <a:pPr marL="0" lvl="0" indent="0" algn="l" rtl="0">
              <a:lnSpc>
                <a:spcPct val="100000"/>
              </a:lnSpc>
              <a:spcBef>
                <a:spcPts val="0"/>
              </a:spcBef>
              <a:spcAft>
                <a:spcPts val="0"/>
              </a:spcAft>
              <a:buNone/>
            </a:pPr>
            <a:r>
              <a:rPr lang="en" sz="1600">
                <a:solidFill>
                  <a:srgbClr val="434343"/>
                </a:solidFill>
              </a:rPr>
              <a:t> to sell 10 Cr. shares</a:t>
            </a:r>
            <a:endParaRPr sz="1600">
              <a:solidFill>
                <a:srgbClr val="434343"/>
              </a:solidFill>
            </a:endParaRPr>
          </a:p>
          <a:p>
            <a:pPr marL="0" lvl="0" indent="0" algn="l" rtl="0">
              <a:lnSpc>
                <a:spcPct val="100000"/>
              </a:lnSpc>
              <a:spcBef>
                <a:spcPts val="0"/>
              </a:spcBef>
              <a:spcAft>
                <a:spcPts val="0"/>
              </a:spcAft>
              <a:buNone/>
            </a:pPr>
            <a:r>
              <a:rPr lang="en" sz="1600">
                <a:solidFill>
                  <a:srgbClr val="434343"/>
                </a:solidFill>
              </a:rPr>
              <a:t>-Cutoff Price 255</a:t>
            </a:r>
            <a:endParaRPr sz="1600">
              <a:solidFill>
                <a:srgbClr val="434343"/>
              </a:solidFill>
            </a:endParaRPr>
          </a:p>
          <a:p>
            <a:pPr marL="0" lvl="0" indent="0" algn="l" rtl="0">
              <a:lnSpc>
                <a:spcPct val="100000"/>
              </a:lnSpc>
              <a:spcBef>
                <a:spcPts val="0"/>
              </a:spcBef>
              <a:spcAft>
                <a:spcPts val="0"/>
              </a:spcAft>
              <a:buNone/>
            </a:pPr>
            <a:endParaRPr sz="2000">
              <a:solidFill>
                <a:srgbClr val="434343"/>
              </a:solidFill>
            </a:endParaRPr>
          </a:p>
          <a:p>
            <a:pPr marL="0" lvl="0" indent="0" algn="l" rtl="0">
              <a:lnSpc>
                <a:spcPct val="100000"/>
              </a:lnSpc>
              <a:spcBef>
                <a:spcPts val="0"/>
              </a:spcBef>
              <a:spcAft>
                <a:spcPts val="0"/>
              </a:spcAft>
              <a:buNone/>
            </a:pPr>
            <a:endParaRPr sz="2000">
              <a:solidFill>
                <a:srgbClr val="434343"/>
              </a:solidFill>
            </a:endParaRPr>
          </a:p>
        </p:txBody>
      </p:sp>
      <p:graphicFrame>
        <p:nvGraphicFramePr>
          <p:cNvPr id="375" name="Google Shape;375;p25"/>
          <p:cNvGraphicFramePr/>
          <p:nvPr/>
        </p:nvGraphicFramePr>
        <p:xfrm>
          <a:off x="5039900" y="226647"/>
          <a:ext cx="3391225" cy="2345100"/>
        </p:xfrm>
        <a:graphic>
          <a:graphicData uri="http://schemas.openxmlformats.org/drawingml/2006/table">
            <a:tbl>
              <a:tblPr>
                <a:noFill/>
                <a:tableStyleId>{B0259A54-B368-4217-9216-805F0E1B2C2F}</a:tableStyleId>
              </a:tblPr>
              <a:tblGrid>
                <a:gridCol w="1655900">
                  <a:extLst>
                    <a:ext uri="{9D8B030D-6E8A-4147-A177-3AD203B41FA5}">
                      <a16:colId xmlns:a16="http://schemas.microsoft.com/office/drawing/2014/main" val="20000"/>
                    </a:ext>
                  </a:extLst>
                </a:gridCol>
                <a:gridCol w="1735325">
                  <a:extLst>
                    <a:ext uri="{9D8B030D-6E8A-4147-A177-3AD203B41FA5}">
                      <a16:colId xmlns:a16="http://schemas.microsoft.com/office/drawing/2014/main" val="20001"/>
                    </a:ext>
                  </a:extLst>
                </a:gridCol>
              </a:tblGrid>
              <a:tr h="398600">
                <a:tc>
                  <a:txBody>
                    <a:bodyPr/>
                    <a:lstStyle/>
                    <a:p>
                      <a:pPr marL="0" lvl="0" indent="0" algn="l" rtl="0">
                        <a:spcBef>
                          <a:spcPts val="0"/>
                        </a:spcBef>
                        <a:spcAft>
                          <a:spcPts val="0"/>
                        </a:spcAft>
                        <a:buNone/>
                      </a:pPr>
                      <a:r>
                        <a:rPr lang="en"/>
                        <a:t>Price</a:t>
                      </a:r>
                      <a:endParaRPr/>
                    </a:p>
                  </a:txBody>
                  <a:tcPr marL="91425" marR="91425" marT="91425" marB="91425"/>
                </a:tc>
                <a:tc>
                  <a:txBody>
                    <a:bodyPr/>
                    <a:lstStyle/>
                    <a:p>
                      <a:pPr marL="0" lvl="0" indent="0" algn="l" rtl="0">
                        <a:spcBef>
                          <a:spcPts val="0"/>
                        </a:spcBef>
                        <a:spcAft>
                          <a:spcPts val="0"/>
                        </a:spcAft>
                        <a:buNone/>
                      </a:pPr>
                      <a:r>
                        <a:rPr lang="en"/>
                        <a:t>No. of Shares Bid</a:t>
                      </a:r>
                      <a:endParaRPr/>
                    </a:p>
                  </a:txBody>
                  <a:tcPr marL="91425" marR="91425" marT="91425" marB="91425"/>
                </a:tc>
                <a:extLst>
                  <a:ext uri="{0D108BD9-81ED-4DB2-BD59-A6C34878D82A}">
                    <a16:rowId xmlns:a16="http://schemas.microsoft.com/office/drawing/2014/main" val="10000"/>
                  </a:ext>
                </a:extLst>
              </a:tr>
              <a:tr h="369575">
                <a:tc>
                  <a:txBody>
                    <a:bodyPr/>
                    <a:lstStyle/>
                    <a:p>
                      <a:pPr marL="0" lvl="0" indent="0" algn="l" rtl="0">
                        <a:spcBef>
                          <a:spcPts val="0"/>
                        </a:spcBef>
                        <a:spcAft>
                          <a:spcPts val="0"/>
                        </a:spcAft>
                        <a:buNone/>
                      </a:pPr>
                      <a:r>
                        <a:rPr lang="en" sz="1200"/>
                        <a:t>275</a:t>
                      </a:r>
                      <a:endParaRPr sz="1200"/>
                    </a:p>
                  </a:txBody>
                  <a:tcPr marL="91425" marR="91425" marT="91425" marB="91425"/>
                </a:tc>
                <a:tc>
                  <a:txBody>
                    <a:bodyPr/>
                    <a:lstStyle/>
                    <a:p>
                      <a:pPr marL="0" lvl="0" indent="0" algn="l" rtl="0">
                        <a:spcBef>
                          <a:spcPts val="0"/>
                        </a:spcBef>
                        <a:spcAft>
                          <a:spcPts val="0"/>
                        </a:spcAft>
                        <a:buNone/>
                      </a:pPr>
                      <a:r>
                        <a:rPr lang="en" sz="1200"/>
                        <a:t>11 Cr.</a:t>
                      </a:r>
                      <a:endParaRPr sz="1200"/>
                    </a:p>
                  </a:txBody>
                  <a:tcPr marL="91425" marR="91425" marT="91425" marB="91425"/>
                </a:tc>
                <a:extLst>
                  <a:ext uri="{0D108BD9-81ED-4DB2-BD59-A6C34878D82A}">
                    <a16:rowId xmlns:a16="http://schemas.microsoft.com/office/drawing/2014/main" val="10001"/>
                  </a:ext>
                </a:extLst>
              </a:tr>
              <a:tr h="402450">
                <a:tc>
                  <a:txBody>
                    <a:bodyPr/>
                    <a:lstStyle/>
                    <a:p>
                      <a:pPr marL="0" lvl="0" indent="0" algn="l" rtl="0">
                        <a:spcBef>
                          <a:spcPts val="0"/>
                        </a:spcBef>
                        <a:spcAft>
                          <a:spcPts val="0"/>
                        </a:spcAft>
                        <a:buNone/>
                      </a:pPr>
                      <a:r>
                        <a:rPr lang="en" sz="1200"/>
                        <a:t>270</a:t>
                      </a:r>
                      <a:endParaRPr sz="1200"/>
                    </a:p>
                  </a:txBody>
                  <a:tcPr marL="91425" marR="91425" marT="91425" marB="91425"/>
                </a:tc>
                <a:tc>
                  <a:txBody>
                    <a:bodyPr/>
                    <a:lstStyle/>
                    <a:p>
                      <a:pPr marL="0" lvl="0" indent="0" algn="l" rtl="0">
                        <a:spcBef>
                          <a:spcPts val="0"/>
                        </a:spcBef>
                        <a:spcAft>
                          <a:spcPts val="0"/>
                        </a:spcAft>
                        <a:buNone/>
                      </a:pPr>
                      <a:r>
                        <a:rPr lang="en" sz="1200"/>
                        <a:t>3 Cr.</a:t>
                      </a:r>
                      <a:endParaRPr sz="1200"/>
                    </a:p>
                  </a:txBody>
                  <a:tcPr marL="91425" marR="91425" marT="91425" marB="91425"/>
                </a:tc>
                <a:extLst>
                  <a:ext uri="{0D108BD9-81ED-4DB2-BD59-A6C34878D82A}">
                    <a16:rowId xmlns:a16="http://schemas.microsoft.com/office/drawing/2014/main" val="10002"/>
                  </a:ext>
                </a:extLst>
              </a:tr>
              <a:tr h="402450">
                <a:tc>
                  <a:txBody>
                    <a:bodyPr/>
                    <a:lstStyle/>
                    <a:p>
                      <a:pPr marL="0" lvl="0" indent="0" algn="l" rtl="0">
                        <a:spcBef>
                          <a:spcPts val="0"/>
                        </a:spcBef>
                        <a:spcAft>
                          <a:spcPts val="0"/>
                        </a:spcAft>
                        <a:buNone/>
                      </a:pPr>
                      <a:r>
                        <a:rPr lang="en" sz="1200"/>
                        <a:t>265</a:t>
                      </a:r>
                      <a:endParaRPr sz="1200"/>
                    </a:p>
                  </a:txBody>
                  <a:tcPr marL="91425" marR="91425" marT="91425" marB="91425"/>
                </a:tc>
                <a:tc>
                  <a:txBody>
                    <a:bodyPr/>
                    <a:lstStyle/>
                    <a:p>
                      <a:pPr marL="0" lvl="0" indent="0" algn="l" rtl="0">
                        <a:spcBef>
                          <a:spcPts val="0"/>
                        </a:spcBef>
                        <a:spcAft>
                          <a:spcPts val="0"/>
                        </a:spcAft>
                        <a:buNone/>
                      </a:pPr>
                      <a:r>
                        <a:rPr lang="en" sz="1200"/>
                        <a:t>1.5 Cr</a:t>
                      </a:r>
                      <a:endParaRPr sz="1200"/>
                    </a:p>
                  </a:txBody>
                  <a:tcPr marL="91425" marR="91425" marT="91425" marB="91425"/>
                </a:tc>
                <a:extLst>
                  <a:ext uri="{0D108BD9-81ED-4DB2-BD59-A6C34878D82A}">
                    <a16:rowId xmlns:a16="http://schemas.microsoft.com/office/drawing/2014/main" val="10003"/>
                  </a:ext>
                </a:extLst>
              </a:tr>
              <a:tr h="402450">
                <a:tc>
                  <a:txBody>
                    <a:bodyPr/>
                    <a:lstStyle/>
                    <a:p>
                      <a:pPr marL="0" lvl="0" indent="0" algn="l" rtl="0">
                        <a:spcBef>
                          <a:spcPts val="0"/>
                        </a:spcBef>
                        <a:spcAft>
                          <a:spcPts val="0"/>
                        </a:spcAft>
                        <a:buNone/>
                      </a:pPr>
                      <a:r>
                        <a:rPr lang="en" sz="1200"/>
                        <a:t>260</a:t>
                      </a:r>
                      <a:endParaRPr sz="1200"/>
                    </a:p>
                  </a:txBody>
                  <a:tcPr marL="91425" marR="91425" marT="91425" marB="91425"/>
                </a:tc>
                <a:tc>
                  <a:txBody>
                    <a:bodyPr/>
                    <a:lstStyle/>
                    <a:p>
                      <a:pPr marL="0" lvl="0" indent="0" algn="l" rtl="0">
                        <a:spcBef>
                          <a:spcPts val="0"/>
                        </a:spcBef>
                        <a:spcAft>
                          <a:spcPts val="0"/>
                        </a:spcAft>
                        <a:buNone/>
                      </a:pPr>
                      <a:r>
                        <a:rPr lang="en" sz="1200"/>
                        <a:t>2 Cr.</a:t>
                      </a:r>
                      <a:endParaRPr sz="1200"/>
                    </a:p>
                  </a:txBody>
                  <a:tcPr marL="91425" marR="91425" marT="91425" marB="91425"/>
                </a:tc>
                <a:extLst>
                  <a:ext uri="{0D108BD9-81ED-4DB2-BD59-A6C34878D82A}">
                    <a16:rowId xmlns:a16="http://schemas.microsoft.com/office/drawing/2014/main" val="10004"/>
                  </a:ext>
                </a:extLst>
              </a:tr>
              <a:tr h="369575">
                <a:tc>
                  <a:txBody>
                    <a:bodyPr/>
                    <a:lstStyle/>
                    <a:p>
                      <a:pPr marL="0" lvl="0" indent="0" algn="l" rtl="0">
                        <a:spcBef>
                          <a:spcPts val="0"/>
                        </a:spcBef>
                        <a:spcAft>
                          <a:spcPts val="0"/>
                        </a:spcAft>
                        <a:buNone/>
                      </a:pPr>
                      <a:r>
                        <a:rPr lang="en" sz="1200"/>
                        <a:t>255</a:t>
                      </a:r>
                      <a:endParaRPr sz="1200"/>
                    </a:p>
                  </a:txBody>
                  <a:tcPr marL="91425" marR="91425" marT="91425" marB="91425"/>
                </a:tc>
                <a:tc>
                  <a:txBody>
                    <a:bodyPr/>
                    <a:lstStyle/>
                    <a:p>
                      <a:pPr marL="0" lvl="0" indent="0" algn="l" rtl="0">
                        <a:spcBef>
                          <a:spcPts val="0"/>
                        </a:spcBef>
                        <a:spcAft>
                          <a:spcPts val="0"/>
                        </a:spcAft>
                        <a:buNone/>
                      </a:pPr>
                      <a:r>
                        <a:rPr lang="en" sz="1200"/>
                        <a:t>0.5 Cr.</a:t>
                      </a:r>
                      <a:endParaRPr sz="1200"/>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376" name="Google Shape;376;p25"/>
          <p:cNvGraphicFramePr/>
          <p:nvPr/>
        </p:nvGraphicFramePr>
        <p:xfrm>
          <a:off x="5039900" y="2668123"/>
          <a:ext cx="3391225" cy="2224860"/>
        </p:xfrm>
        <a:graphic>
          <a:graphicData uri="http://schemas.openxmlformats.org/drawingml/2006/table">
            <a:tbl>
              <a:tblPr>
                <a:noFill/>
                <a:tableStyleId>{B0259A54-B368-4217-9216-805F0E1B2C2F}</a:tableStyleId>
              </a:tblPr>
              <a:tblGrid>
                <a:gridCol w="1655900">
                  <a:extLst>
                    <a:ext uri="{9D8B030D-6E8A-4147-A177-3AD203B41FA5}">
                      <a16:colId xmlns:a16="http://schemas.microsoft.com/office/drawing/2014/main" val="20000"/>
                    </a:ext>
                  </a:extLst>
                </a:gridCol>
                <a:gridCol w="1735325">
                  <a:extLst>
                    <a:ext uri="{9D8B030D-6E8A-4147-A177-3AD203B41FA5}">
                      <a16:colId xmlns:a16="http://schemas.microsoft.com/office/drawing/2014/main" val="20001"/>
                    </a:ext>
                  </a:extLst>
                </a:gridCol>
              </a:tblGrid>
              <a:tr h="354900">
                <a:tc>
                  <a:txBody>
                    <a:bodyPr/>
                    <a:lstStyle/>
                    <a:p>
                      <a:pPr marL="0" lvl="0" indent="0" algn="l" rtl="0">
                        <a:spcBef>
                          <a:spcPts val="0"/>
                        </a:spcBef>
                        <a:spcAft>
                          <a:spcPts val="0"/>
                        </a:spcAft>
                        <a:buNone/>
                      </a:pPr>
                      <a:r>
                        <a:rPr lang="en"/>
                        <a:t>Price</a:t>
                      </a:r>
                      <a:endParaRPr/>
                    </a:p>
                  </a:txBody>
                  <a:tcPr marL="91425" marR="91425" marT="91425" marB="91425"/>
                </a:tc>
                <a:tc>
                  <a:txBody>
                    <a:bodyPr/>
                    <a:lstStyle/>
                    <a:p>
                      <a:pPr marL="0" lvl="0" indent="0" algn="l" rtl="0">
                        <a:spcBef>
                          <a:spcPts val="0"/>
                        </a:spcBef>
                        <a:spcAft>
                          <a:spcPts val="0"/>
                        </a:spcAft>
                        <a:buNone/>
                      </a:pPr>
                      <a:r>
                        <a:rPr lang="en"/>
                        <a:t>No. of Shares Bid</a:t>
                      </a:r>
                      <a:endParaRPr/>
                    </a:p>
                  </a:txBody>
                  <a:tcPr marL="91425" marR="91425" marT="91425" marB="91425"/>
                </a:tc>
                <a:extLst>
                  <a:ext uri="{0D108BD9-81ED-4DB2-BD59-A6C34878D82A}">
                    <a16:rowId xmlns:a16="http://schemas.microsoft.com/office/drawing/2014/main" val="10000"/>
                  </a:ext>
                </a:extLst>
              </a:tr>
              <a:tr h="329050">
                <a:tc>
                  <a:txBody>
                    <a:bodyPr/>
                    <a:lstStyle/>
                    <a:p>
                      <a:pPr marL="0" lvl="0" indent="0" algn="l" rtl="0">
                        <a:spcBef>
                          <a:spcPts val="0"/>
                        </a:spcBef>
                        <a:spcAft>
                          <a:spcPts val="0"/>
                        </a:spcAft>
                        <a:buNone/>
                      </a:pPr>
                      <a:r>
                        <a:rPr lang="en" sz="1200"/>
                        <a:t>275</a:t>
                      </a:r>
                      <a:endParaRPr sz="1200"/>
                    </a:p>
                  </a:txBody>
                  <a:tcPr marL="91425" marR="91425" marT="91425" marB="91425"/>
                </a:tc>
                <a:tc>
                  <a:txBody>
                    <a:bodyPr/>
                    <a:lstStyle/>
                    <a:p>
                      <a:pPr marL="0" lvl="0" indent="0" algn="l" rtl="0">
                        <a:spcBef>
                          <a:spcPts val="0"/>
                        </a:spcBef>
                        <a:spcAft>
                          <a:spcPts val="0"/>
                        </a:spcAft>
                        <a:buNone/>
                      </a:pPr>
                      <a:r>
                        <a:rPr lang="en" sz="1200"/>
                        <a:t>0.5Cr.</a:t>
                      </a:r>
                      <a:endParaRPr sz="1200"/>
                    </a:p>
                  </a:txBody>
                  <a:tcPr marL="91425" marR="91425" marT="91425" marB="91425"/>
                </a:tc>
                <a:extLst>
                  <a:ext uri="{0D108BD9-81ED-4DB2-BD59-A6C34878D82A}">
                    <a16:rowId xmlns:a16="http://schemas.microsoft.com/office/drawing/2014/main" val="10001"/>
                  </a:ext>
                </a:extLst>
              </a:tr>
              <a:tr h="358325">
                <a:tc>
                  <a:txBody>
                    <a:bodyPr/>
                    <a:lstStyle/>
                    <a:p>
                      <a:pPr marL="0" lvl="0" indent="0" algn="l" rtl="0">
                        <a:spcBef>
                          <a:spcPts val="0"/>
                        </a:spcBef>
                        <a:spcAft>
                          <a:spcPts val="0"/>
                        </a:spcAft>
                        <a:buNone/>
                      </a:pPr>
                      <a:r>
                        <a:rPr lang="en" sz="1200"/>
                        <a:t>270</a:t>
                      </a:r>
                      <a:endParaRPr sz="1200"/>
                    </a:p>
                  </a:txBody>
                  <a:tcPr marL="91425" marR="91425" marT="91425" marB="91425"/>
                </a:tc>
                <a:tc>
                  <a:txBody>
                    <a:bodyPr/>
                    <a:lstStyle/>
                    <a:p>
                      <a:pPr marL="0" lvl="0" indent="0" algn="l" rtl="0">
                        <a:spcBef>
                          <a:spcPts val="0"/>
                        </a:spcBef>
                        <a:spcAft>
                          <a:spcPts val="0"/>
                        </a:spcAft>
                        <a:buNone/>
                      </a:pPr>
                      <a:r>
                        <a:rPr lang="en" sz="1200"/>
                        <a:t>1 Cr.</a:t>
                      </a:r>
                      <a:endParaRPr sz="1200"/>
                    </a:p>
                  </a:txBody>
                  <a:tcPr marL="91425" marR="91425" marT="91425" marB="91425"/>
                </a:tc>
                <a:extLst>
                  <a:ext uri="{0D108BD9-81ED-4DB2-BD59-A6C34878D82A}">
                    <a16:rowId xmlns:a16="http://schemas.microsoft.com/office/drawing/2014/main" val="10002"/>
                  </a:ext>
                </a:extLst>
              </a:tr>
              <a:tr h="358325">
                <a:tc>
                  <a:txBody>
                    <a:bodyPr/>
                    <a:lstStyle/>
                    <a:p>
                      <a:pPr marL="0" lvl="0" indent="0" algn="l" rtl="0">
                        <a:spcBef>
                          <a:spcPts val="0"/>
                        </a:spcBef>
                        <a:spcAft>
                          <a:spcPts val="0"/>
                        </a:spcAft>
                        <a:buNone/>
                      </a:pPr>
                      <a:r>
                        <a:rPr lang="en" sz="1200"/>
                        <a:t>265</a:t>
                      </a:r>
                      <a:endParaRPr sz="1200"/>
                    </a:p>
                  </a:txBody>
                  <a:tcPr marL="91425" marR="91425" marT="91425" marB="91425"/>
                </a:tc>
                <a:tc>
                  <a:txBody>
                    <a:bodyPr/>
                    <a:lstStyle/>
                    <a:p>
                      <a:pPr marL="0" lvl="0" indent="0" algn="l" rtl="0">
                        <a:spcBef>
                          <a:spcPts val="0"/>
                        </a:spcBef>
                        <a:spcAft>
                          <a:spcPts val="0"/>
                        </a:spcAft>
                        <a:buNone/>
                      </a:pPr>
                      <a:r>
                        <a:rPr lang="en" sz="1200"/>
                        <a:t>2Cr</a:t>
                      </a:r>
                      <a:endParaRPr sz="1200"/>
                    </a:p>
                  </a:txBody>
                  <a:tcPr marL="91425" marR="91425" marT="91425" marB="91425"/>
                </a:tc>
                <a:extLst>
                  <a:ext uri="{0D108BD9-81ED-4DB2-BD59-A6C34878D82A}">
                    <a16:rowId xmlns:a16="http://schemas.microsoft.com/office/drawing/2014/main" val="10003"/>
                  </a:ext>
                </a:extLst>
              </a:tr>
              <a:tr h="358325">
                <a:tc>
                  <a:txBody>
                    <a:bodyPr/>
                    <a:lstStyle/>
                    <a:p>
                      <a:pPr marL="0" lvl="0" indent="0" algn="l" rtl="0">
                        <a:spcBef>
                          <a:spcPts val="0"/>
                        </a:spcBef>
                        <a:spcAft>
                          <a:spcPts val="0"/>
                        </a:spcAft>
                        <a:buNone/>
                      </a:pPr>
                      <a:r>
                        <a:rPr lang="en" sz="1200"/>
                        <a:t>260</a:t>
                      </a:r>
                      <a:endParaRPr sz="1200"/>
                    </a:p>
                  </a:txBody>
                  <a:tcPr marL="91425" marR="91425" marT="91425" marB="91425"/>
                </a:tc>
                <a:tc>
                  <a:txBody>
                    <a:bodyPr/>
                    <a:lstStyle/>
                    <a:p>
                      <a:pPr marL="0" lvl="0" indent="0" algn="l" rtl="0">
                        <a:spcBef>
                          <a:spcPts val="0"/>
                        </a:spcBef>
                        <a:spcAft>
                          <a:spcPts val="0"/>
                        </a:spcAft>
                        <a:buNone/>
                      </a:pPr>
                      <a:r>
                        <a:rPr lang="en" sz="1200"/>
                        <a:t>2 Cr.</a:t>
                      </a:r>
                      <a:endParaRPr sz="1200"/>
                    </a:p>
                  </a:txBody>
                  <a:tcPr marL="91425" marR="91425" marT="91425" marB="91425"/>
                </a:tc>
                <a:extLst>
                  <a:ext uri="{0D108BD9-81ED-4DB2-BD59-A6C34878D82A}">
                    <a16:rowId xmlns:a16="http://schemas.microsoft.com/office/drawing/2014/main" val="10004"/>
                  </a:ext>
                </a:extLst>
              </a:tr>
              <a:tr h="329050">
                <a:tc>
                  <a:txBody>
                    <a:bodyPr/>
                    <a:lstStyle/>
                    <a:p>
                      <a:pPr marL="0" lvl="0" indent="0" algn="l" rtl="0">
                        <a:spcBef>
                          <a:spcPts val="0"/>
                        </a:spcBef>
                        <a:spcAft>
                          <a:spcPts val="0"/>
                        </a:spcAft>
                        <a:buNone/>
                      </a:pPr>
                      <a:r>
                        <a:rPr lang="en" sz="1200"/>
                        <a:t>255</a:t>
                      </a:r>
                      <a:endParaRPr sz="1200"/>
                    </a:p>
                  </a:txBody>
                  <a:tcPr marL="91425" marR="91425" marT="91425" marB="91425"/>
                </a:tc>
                <a:tc>
                  <a:txBody>
                    <a:bodyPr/>
                    <a:lstStyle/>
                    <a:p>
                      <a:pPr marL="0" lvl="0" indent="0" algn="l" rtl="0">
                        <a:spcBef>
                          <a:spcPts val="0"/>
                        </a:spcBef>
                        <a:spcAft>
                          <a:spcPts val="0"/>
                        </a:spcAft>
                        <a:buNone/>
                      </a:pPr>
                      <a:r>
                        <a:rPr lang="en" sz="1200"/>
                        <a:t>4 Cr.</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6"/>
          <p:cNvSpPr txBox="1">
            <a:spLocks noGrp="1"/>
          </p:cNvSpPr>
          <p:nvPr>
            <p:ph type="body" idx="1"/>
          </p:nvPr>
        </p:nvSpPr>
        <p:spPr>
          <a:xfrm>
            <a:off x="1166025" y="466425"/>
            <a:ext cx="7168200" cy="4065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rgbClr val="434343"/>
                </a:solidFill>
              </a:rPr>
              <a:t>Reservations</a:t>
            </a:r>
            <a:endParaRPr sz="2000">
              <a:solidFill>
                <a:srgbClr val="434343"/>
              </a:solidFill>
            </a:endParaRPr>
          </a:p>
        </p:txBody>
      </p:sp>
      <p:cxnSp>
        <p:nvCxnSpPr>
          <p:cNvPr id="382" name="Google Shape;382;p26"/>
          <p:cNvCxnSpPr/>
          <p:nvPr/>
        </p:nvCxnSpPr>
        <p:spPr>
          <a:xfrm flipH="1">
            <a:off x="3277775" y="906925"/>
            <a:ext cx="1373400" cy="4275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6"/>
          <p:cNvCxnSpPr/>
          <p:nvPr/>
        </p:nvCxnSpPr>
        <p:spPr>
          <a:xfrm>
            <a:off x="4664125" y="932825"/>
            <a:ext cx="0" cy="388800"/>
          </a:xfrm>
          <a:prstGeom prst="straightConnector1">
            <a:avLst/>
          </a:prstGeom>
          <a:noFill/>
          <a:ln w="9525" cap="flat" cmpd="sng">
            <a:solidFill>
              <a:schemeClr val="dk2"/>
            </a:solidFill>
            <a:prstDash val="solid"/>
            <a:round/>
            <a:headEnd type="none" w="med" len="med"/>
            <a:tailEnd type="triangle" w="med" len="med"/>
          </a:ln>
        </p:spPr>
      </p:cxnSp>
      <p:cxnSp>
        <p:nvCxnSpPr>
          <p:cNvPr id="384" name="Google Shape;384;p26"/>
          <p:cNvCxnSpPr/>
          <p:nvPr/>
        </p:nvCxnSpPr>
        <p:spPr>
          <a:xfrm>
            <a:off x="4728900" y="932825"/>
            <a:ext cx="1412100" cy="388800"/>
          </a:xfrm>
          <a:prstGeom prst="straightConnector1">
            <a:avLst/>
          </a:prstGeom>
          <a:noFill/>
          <a:ln w="9525" cap="flat" cmpd="sng">
            <a:solidFill>
              <a:schemeClr val="dk2"/>
            </a:solidFill>
            <a:prstDash val="solid"/>
            <a:round/>
            <a:headEnd type="none" w="med" len="med"/>
            <a:tailEnd type="triangle" w="med" len="med"/>
          </a:ln>
        </p:spPr>
      </p:cxnSp>
      <p:sp>
        <p:nvSpPr>
          <p:cNvPr id="385" name="Google Shape;385;p26"/>
          <p:cNvSpPr txBox="1"/>
          <p:nvPr/>
        </p:nvSpPr>
        <p:spPr>
          <a:xfrm>
            <a:off x="2617100" y="1256700"/>
            <a:ext cx="1373400" cy="4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QIB</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50%</a:t>
            </a:r>
            <a:endParaRPr>
              <a:latin typeface="Nunito"/>
              <a:ea typeface="Nunito"/>
              <a:cs typeface="Nunito"/>
              <a:sym typeface="Nunito"/>
            </a:endParaRPr>
          </a:p>
        </p:txBody>
      </p:sp>
      <p:sp>
        <p:nvSpPr>
          <p:cNvPr id="386" name="Google Shape;386;p26"/>
          <p:cNvSpPr txBox="1"/>
          <p:nvPr/>
        </p:nvSpPr>
        <p:spPr>
          <a:xfrm>
            <a:off x="3885300" y="1256700"/>
            <a:ext cx="1373400" cy="42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a:ea typeface="Nunito"/>
                <a:cs typeface="Nunito"/>
                <a:sym typeface="Nunito"/>
              </a:rPr>
              <a:t>Retail</a:t>
            </a:r>
            <a:endParaRPr>
              <a:latin typeface="Nunito"/>
              <a:ea typeface="Nunito"/>
              <a:cs typeface="Nunito"/>
              <a:sym typeface="Nunito"/>
            </a:endParaRPr>
          </a:p>
          <a:p>
            <a:pPr marL="0" lvl="0" indent="0" algn="ctr" rtl="0">
              <a:spcBef>
                <a:spcPts val="0"/>
              </a:spcBef>
              <a:spcAft>
                <a:spcPts val="0"/>
              </a:spcAft>
              <a:buNone/>
            </a:pPr>
            <a:r>
              <a:rPr lang="en">
                <a:latin typeface="Nunito"/>
                <a:ea typeface="Nunito"/>
                <a:cs typeface="Nunito"/>
                <a:sym typeface="Nunito"/>
              </a:rPr>
              <a:t>35%</a:t>
            </a:r>
            <a:endParaRPr>
              <a:latin typeface="Nunito"/>
              <a:ea typeface="Nunito"/>
              <a:cs typeface="Nunito"/>
              <a:sym typeface="Nunito"/>
            </a:endParaRPr>
          </a:p>
        </p:txBody>
      </p:sp>
      <p:sp>
        <p:nvSpPr>
          <p:cNvPr id="387" name="Google Shape;387;p26"/>
          <p:cNvSpPr txBox="1"/>
          <p:nvPr/>
        </p:nvSpPr>
        <p:spPr>
          <a:xfrm>
            <a:off x="5467375" y="1256700"/>
            <a:ext cx="1069200" cy="427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latin typeface="Nunito"/>
                <a:ea typeface="Nunito"/>
                <a:cs typeface="Nunito"/>
                <a:sym typeface="Nunito"/>
              </a:rPr>
              <a:t>NII</a:t>
            </a:r>
            <a:endParaRPr>
              <a:latin typeface="Nunito"/>
              <a:ea typeface="Nunito"/>
              <a:cs typeface="Nunito"/>
              <a:sym typeface="Nunito"/>
            </a:endParaRPr>
          </a:p>
          <a:p>
            <a:pPr marL="0" lvl="0" indent="0" algn="r" rtl="0">
              <a:spcBef>
                <a:spcPts val="0"/>
              </a:spcBef>
              <a:spcAft>
                <a:spcPts val="0"/>
              </a:spcAft>
              <a:buNone/>
            </a:pPr>
            <a:r>
              <a:rPr lang="en">
                <a:latin typeface="Nunito"/>
                <a:ea typeface="Nunito"/>
                <a:cs typeface="Nunito"/>
                <a:sym typeface="Nunito"/>
              </a:rPr>
              <a:t>15%</a:t>
            </a:r>
            <a:endParaRPr>
              <a:latin typeface="Nunito"/>
              <a:ea typeface="Nunito"/>
              <a:cs typeface="Nunito"/>
              <a:sym typeface="Nunito"/>
            </a:endParaRPr>
          </a:p>
        </p:txBody>
      </p:sp>
      <p:sp>
        <p:nvSpPr>
          <p:cNvPr id="388" name="Google Shape;388;p26"/>
          <p:cNvSpPr txBox="1"/>
          <p:nvPr/>
        </p:nvSpPr>
        <p:spPr>
          <a:xfrm>
            <a:off x="375725" y="1774950"/>
            <a:ext cx="6996300" cy="248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Nunito"/>
              <a:buChar char="●"/>
            </a:pPr>
            <a:r>
              <a:rPr lang="en" sz="1800">
                <a:latin typeface="Nunito"/>
                <a:ea typeface="Nunito"/>
                <a:cs typeface="Nunito"/>
                <a:sym typeface="Nunito"/>
              </a:rPr>
              <a:t>Retail can bid at CUT OFF Price OR NORMAL Bid </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Retail can REVISE Bid till closing Day</a:t>
            </a: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QIB/NII CANNOT Bid at CUT OFF Price</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QIB/NII CANNOT Revise Bid once it is made </a:t>
            </a:r>
            <a:endParaRPr sz="1800">
              <a:latin typeface="Nunito"/>
              <a:ea typeface="Nunito"/>
              <a:cs typeface="Nunito"/>
              <a:sym typeface="Nunito"/>
            </a:endParaRPr>
          </a:p>
          <a:p>
            <a:pPr marL="457200" lvl="0" indent="0" algn="l" rtl="0">
              <a:spcBef>
                <a:spcPts val="0"/>
              </a:spcBef>
              <a:spcAft>
                <a:spcPts val="0"/>
              </a:spcAft>
              <a:buNone/>
            </a:pPr>
            <a:endParaRPr sz="1800">
              <a:latin typeface="Nunito"/>
              <a:ea typeface="Nunito"/>
              <a:cs typeface="Nunito"/>
              <a:sym typeface="Nunito"/>
            </a:endParaRPr>
          </a:p>
        </p:txBody>
      </p:sp>
      <p:cxnSp>
        <p:nvCxnSpPr>
          <p:cNvPr id="389" name="Google Shape;389;p26"/>
          <p:cNvCxnSpPr/>
          <p:nvPr/>
        </p:nvCxnSpPr>
        <p:spPr>
          <a:xfrm>
            <a:off x="647800" y="3834950"/>
            <a:ext cx="8097300" cy="39000"/>
          </a:xfrm>
          <a:prstGeom prst="straightConnector1">
            <a:avLst/>
          </a:prstGeom>
          <a:noFill/>
          <a:ln w="19050" cap="flat" cmpd="sng">
            <a:solidFill>
              <a:schemeClr val="dk2"/>
            </a:solidFill>
            <a:prstDash val="solid"/>
            <a:round/>
            <a:headEnd type="none" w="med" len="med"/>
            <a:tailEnd type="triangle" w="med" len="med"/>
          </a:ln>
        </p:spPr>
      </p:cxnSp>
      <p:sp>
        <p:nvSpPr>
          <p:cNvPr id="390" name="Google Shape;390;p26"/>
          <p:cNvSpPr txBox="1"/>
          <p:nvPr/>
        </p:nvSpPr>
        <p:spPr>
          <a:xfrm>
            <a:off x="51825" y="4171900"/>
            <a:ext cx="1710300" cy="5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Nunito"/>
                <a:ea typeface="Nunito"/>
                <a:cs typeface="Nunito"/>
                <a:sym typeface="Nunito"/>
              </a:rPr>
              <a:t>Prospectus and Price Band</a:t>
            </a:r>
            <a:endParaRPr sz="1600">
              <a:latin typeface="Nunito"/>
              <a:ea typeface="Nunito"/>
              <a:cs typeface="Nunito"/>
              <a:sym typeface="Nunito"/>
            </a:endParaRPr>
          </a:p>
        </p:txBody>
      </p:sp>
      <p:cxnSp>
        <p:nvCxnSpPr>
          <p:cNvPr id="391" name="Google Shape;391;p26"/>
          <p:cNvCxnSpPr/>
          <p:nvPr/>
        </p:nvCxnSpPr>
        <p:spPr>
          <a:xfrm>
            <a:off x="842125" y="3847900"/>
            <a:ext cx="0" cy="3240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26"/>
          <p:cNvCxnSpPr/>
          <p:nvPr/>
        </p:nvCxnSpPr>
        <p:spPr>
          <a:xfrm>
            <a:off x="2863250" y="3860875"/>
            <a:ext cx="0" cy="375600"/>
          </a:xfrm>
          <a:prstGeom prst="straightConnector1">
            <a:avLst/>
          </a:prstGeom>
          <a:noFill/>
          <a:ln w="9525" cap="flat" cmpd="sng">
            <a:solidFill>
              <a:schemeClr val="dk2"/>
            </a:solidFill>
            <a:prstDash val="solid"/>
            <a:round/>
            <a:headEnd type="none" w="med" len="med"/>
            <a:tailEnd type="none" w="med" len="med"/>
          </a:ln>
        </p:spPr>
      </p:cxnSp>
      <p:sp>
        <p:nvSpPr>
          <p:cNvPr id="393" name="Google Shape;393;p26"/>
          <p:cNvSpPr txBox="1"/>
          <p:nvPr/>
        </p:nvSpPr>
        <p:spPr>
          <a:xfrm>
            <a:off x="1940325" y="4262550"/>
            <a:ext cx="1710300" cy="5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Nunito"/>
                <a:ea typeface="Nunito"/>
                <a:cs typeface="Nunito"/>
                <a:sym typeface="Nunito"/>
              </a:rPr>
              <a:t>Issue Open for Bidding</a:t>
            </a:r>
            <a:endParaRPr sz="1600">
              <a:latin typeface="Nunito"/>
              <a:ea typeface="Nunito"/>
              <a:cs typeface="Nunito"/>
              <a:sym typeface="Nunito"/>
            </a:endParaRPr>
          </a:p>
        </p:txBody>
      </p:sp>
      <p:sp>
        <p:nvSpPr>
          <p:cNvPr id="394" name="Google Shape;394;p26"/>
          <p:cNvSpPr txBox="1"/>
          <p:nvPr/>
        </p:nvSpPr>
        <p:spPr>
          <a:xfrm>
            <a:off x="4087925" y="4262550"/>
            <a:ext cx="1710300" cy="5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Nunito"/>
                <a:ea typeface="Nunito"/>
                <a:cs typeface="Nunito"/>
                <a:sym typeface="Nunito"/>
              </a:rPr>
              <a:t>Issue Close</a:t>
            </a:r>
            <a:endParaRPr sz="1600">
              <a:latin typeface="Nunito"/>
              <a:ea typeface="Nunito"/>
              <a:cs typeface="Nunito"/>
              <a:sym typeface="Nunito"/>
            </a:endParaRPr>
          </a:p>
        </p:txBody>
      </p:sp>
      <p:cxnSp>
        <p:nvCxnSpPr>
          <p:cNvPr id="395" name="Google Shape;395;p26"/>
          <p:cNvCxnSpPr>
            <a:endCxn id="394" idx="0"/>
          </p:cNvCxnSpPr>
          <p:nvPr/>
        </p:nvCxnSpPr>
        <p:spPr>
          <a:xfrm flipH="1">
            <a:off x="4943075" y="3873750"/>
            <a:ext cx="6300" cy="3888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26"/>
          <p:cNvSpPr txBox="1"/>
          <p:nvPr/>
        </p:nvSpPr>
        <p:spPr>
          <a:xfrm>
            <a:off x="6961075" y="4262550"/>
            <a:ext cx="1710300" cy="5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Nunito"/>
                <a:ea typeface="Nunito"/>
                <a:cs typeface="Nunito"/>
                <a:sym typeface="Nunito"/>
              </a:rPr>
              <a:t>Listing</a:t>
            </a:r>
            <a:endParaRPr sz="1600">
              <a:latin typeface="Nunito"/>
              <a:ea typeface="Nunito"/>
              <a:cs typeface="Nunito"/>
              <a:sym typeface="Nunito"/>
            </a:endParaRPr>
          </a:p>
        </p:txBody>
      </p:sp>
      <p:cxnSp>
        <p:nvCxnSpPr>
          <p:cNvPr id="397" name="Google Shape;397;p26"/>
          <p:cNvCxnSpPr/>
          <p:nvPr/>
        </p:nvCxnSpPr>
        <p:spPr>
          <a:xfrm rot="10800000">
            <a:off x="7838325" y="3899850"/>
            <a:ext cx="0" cy="375600"/>
          </a:xfrm>
          <a:prstGeom prst="straightConnector1">
            <a:avLst/>
          </a:prstGeom>
          <a:noFill/>
          <a:ln w="9525" cap="flat" cmpd="sng">
            <a:solidFill>
              <a:schemeClr val="dk2"/>
            </a:solidFill>
            <a:prstDash val="solid"/>
            <a:round/>
            <a:headEnd type="none" w="med" len="med"/>
            <a:tailEnd type="none" w="med" len="med"/>
          </a:ln>
        </p:spPr>
      </p:cxnSp>
      <p:sp>
        <p:nvSpPr>
          <p:cNvPr id="398" name="Google Shape;398;p26"/>
          <p:cNvSpPr txBox="1"/>
          <p:nvPr/>
        </p:nvSpPr>
        <p:spPr>
          <a:xfrm>
            <a:off x="1308550" y="3536975"/>
            <a:ext cx="12048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5 days</a:t>
            </a:r>
            <a:endParaRPr>
              <a:latin typeface="Nunito"/>
              <a:ea typeface="Nunito"/>
              <a:cs typeface="Nunito"/>
              <a:sym typeface="Nunito"/>
            </a:endParaRPr>
          </a:p>
        </p:txBody>
      </p:sp>
      <p:sp>
        <p:nvSpPr>
          <p:cNvPr id="399" name="Google Shape;399;p26"/>
          <p:cNvSpPr txBox="1"/>
          <p:nvPr/>
        </p:nvSpPr>
        <p:spPr>
          <a:xfrm>
            <a:off x="3271475" y="3536975"/>
            <a:ext cx="12048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3-7 days</a:t>
            </a:r>
            <a:endParaRPr>
              <a:latin typeface="Nunito"/>
              <a:ea typeface="Nunito"/>
              <a:cs typeface="Nunito"/>
              <a:sym typeface="Nunito"/>
            </a:endParaRPr>
          </a:p>
        </p:txBody>
      </p:sp>
      <p:sp>
        <p:nvSpPr>
          <p:cNvPr id="400" name="Google Shape;400;p26"/>
          <p:cNvSpPr txBox="1"/>
          <p:nvPr/>
        </p:nvSpPr>
        <p:spPr>
          <a:xfrm>
            <a:off x="5798225" y="3536975"/>
            <a:ext cx="17103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3 days or more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7"/>
          <p:cNvSpPr txBox="1">
            <a:spLocks noGrp="1"/>
          </p:cNvSpPr>
          <p:nvPr>
            <p:ph type="title"/>
          </p:nvPr>
        </p:nvSpPr>
        <p:spPr>
          <a:xfrm>
            <a:off x="1291600" y="1831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SBI Cards Book building issue</a:t>
            </a:r>
            <a:endParaRPr/>
          </a:p>
        </p:txBody>
      </p:sp>
      <p:sp>
        <p:nvSpPr>
          <p:cNvPr id="406" name="Google Shape;406;p27"/>
          <p:cNvSpPr txBox="1">
            <a:spLocks noGrp="1"/>
          </p:cNvSpPr>
          <p:nvPr>
            <p:ph type="body" idx="1"/>
          </p:nvPr>
        </p:nvSpPr>
        <p:spPr>
          <a:xfrm>
            <a:off x="1291600" y="798900"/>
            <a:ext cx="8114700" cy="139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b="1"/>
              <a:t>SBI Cards* :</a:t>
            </a:r>
            <a:endParaRPr/>
          </a:p>
          <a:p>
            <a:pPr marL="0" lvl="0" indent="0" algn="l" rtl="0">
              <a:spcBef>
                <a:spcPts val="0"/>
              </a:spcBef>
              <a:spcAft>
                <a:spcPts val="0"/>
              </a:spcAft>
              <a:buNone/>
            </a:pPr>
            <a:endParaRPr sz="400"/>
          </a:p>
          <a:p>
            <a:pPr marL="0" lvl="0" indent="0" algn="l" rtl="0">
              <a:spcBef>
                <a:spcPts val="0"/>
              </a:spcBef>
              <a:spcAft>
                <a:spcPts val="0"/>
              </a:spcAft>
              <a:buNone/>
            </a:pPr>
            <a:r>
              <a:rPr lang="en"/>
              <a:t>Issue period : 2</a:t>
            </a:r>
            <a:r>
              <a:rPr lang="en" baseline="30000"/>
              <a:t>nd</a:t>
            </a:r>
            <a:r>
              <a:rPr lang="en"/>
              <a:t>-5̣</a:t>
            </a:r>
            <a:r>
              <a:rPr lang="en" baseline="30000"/>
              <a:t>th</a:t>
            </a:r>
            <a:r>
              <a:rPr lang="en"/>
              <a:t> March’20                                  Price Band : ₹ 750- ₹ 755</a:t>
            </a:r>
            <a:endParaRPr/>
          </a:p>
          <a:p>
            <a:pPr marL="0" lvl="0" indent="0" algn="l" rtl="0">
              <a:spcBef>
                <a:spcPts val="0"/>
              </a:spcBef>
              <a:spcAft>
                <a:spcPts val="0"/>
              </a:spcAft>
              <a:buNone/>
            </a:pPr>
            <a:r>
              <a:rPr lang="en"/>
              <a:t>Face Value ; ₹ 10                                                         Lot size(min.) : 19 shares                                          Registrar : Link in time</a:t>
            </a:r>
            <a:endParaRPr/>
          </a:p>
          <a:p>
            <a:pPr marL="0" lvl="0" indent="0" algn="l" rtl="0">
              <a:spcBef>
                <a:spcPts val="0"/>
              </a:spcBef>
              <a:spcAft>
                <a:spcPts val="0"/>
              </a:spcAft>
              <a:buNone/>
            </a:pPr>
            <a:r>
              <a:rPr lang="en"/>
              <a:t>Book Running Lead Managers : SBI Capital, Kotak Capital, BOFA Securities,  HSBC, Nomura, Axis Capital, </a:t>
            </a:r>
            <a:endParaRPr/>
          </a:p>
          <a:p>
            <a:pPr marL="0" lvl="0" indent="0" algn="l" rtl="0">
              <a:spcBef>
                <a:spcPts val="0"/>
              </a:spcBef>
              <a:spcAft>
                <a:spcPts val="0"/>
              </a:spcAft>
              <a:buNone/>
            </a:pPr>
            <a:r>
              <a:rPr lang="en"/>
              <a:t>Discovered price : ₹ 755 (ceiling price of price band due to massive subscription)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Lottery Conducted among the retail investors as the no of applicant was higher than the total no of lots reserved. </a:t>
            </a:r>
            <a:endParaRPr/>
          </a:p>
          <a:p>
            <a:pPr marL="0" lvl="0" indent="0" algn="l" rtl="0">
              <a:spcBef>
                <a:spcPts val="0"/>
              </a:spcBef>
              <a:spcAft>
                <a:spcPts val="1600"/>
              </a:spcAft>
              <a:buNone/>
            </a:pPr>
            <a:endParaRPr sz="400"/>
          </a:p>
        </p:txBody>
      </p:sp>
      <p:graphicFrame>
        <p:nvGraphicFramePr>
          <p:cNvPr id="407" name="Google Shape;407;p27"/>
          <p:cNvGraphicFramePr/>
          <p:nvPr/>
        </p:nvGraphicFramePr>
        <p:xfrm>
          <a:off x="888888" y="2415250"/>
          <a:ext cx="7835925" cy="1828710"/>
        </p:xfrm>
        <a:graphic>
          <a:graphicData uri="http://schemas.openxmlformats.org/drawingml/2006/table">
            <a:tbl>
              <a:tblPr>
                <a:noFill/>
                <a:tableStyleId>{B0259A54-B368-4217-9216-805F0E1B2C2F}</a:tableStyleId>
              </a:tblPr>
              <a:tblGrid>
                <a:gridCol w="1102075">
                  <a:extLst>
                    <a:ext uri="{9D8B030D-6E8A-4147-A177-3AD203B41FA5}">
                      <a16:colId xmlns:a16="http://schemas.microsoft.com/office/drawing/2014/main" val="20000"/>
                    </a:ext>
                  </a:extLst>
                </a:gridCol>
                <a:gridCol w="1102075">
                  <a:extLst>
                    <a:ext uri="{9D8B030D-6E8A-4147-A177-3AD203B41FA5}">
                      <a16:colId xmlns:a16="http://schemas.microsoft.com/office/drawing/2014/main" val="20001"/>
                    </a:ext>
                  </a:extLst>
                </a:gridCol>
                <a:gridCol w="1102075">
                  <a:extLst>
                    <a:ext uri="{9D8B030D-6E8A-4147-A177-3AD203B41FA5}">
                      <a16:colId xmlns:a16="http://schemas.microsoft.com/office/drawing/2014/main" val="20002"/>
                    </a:ext>
                  </a:extLst>
                </a:gridCol>
                <a:gridCol w="1102075">
                  <a:extLst>
                    <a:ext uri="{9D8B030D-6E8A-4147-A177-3AD203B41FA5}">
                      <a16:colId xmlns:a16="http://schemas.microsoft.com/office/drawing/2014/main" val="20003"/>
                    </a:ext>
                  </a:extLst>
                </a:gridCol>
                <a:gridCol w="1102075">
                  <a:extLst>
                    <a:ext uri="{9D8B030D-6E8A-4147-A177-3AD203B41FA5}">
                      <a16:colId xmlns:a16="http://schemas.microsoft.com/office/drawing/2014/main" val="20004"/>
                    </a:ext>
                  </a:extLst>
                </a:gridCol>
                <a:gridCol w="1102075">
                  <a:extLst>
                    <a:ext uri="{9D8B030D-6E8A-4147-A177-3AD203B41FA5}">
                      <a16:colId xmlns:a16="http://schemas.microsoft.com/office/drawing/2014/main" val="20005"/>
                    </a:ext>
                  </a:extLst>
                </a:gridCol>
                <a:gridCol w="1223475">
                  <a:extLst>
                    <a:ext uri="{9D8B030D-6E8A-4147-A177-3AD203B41FA5}">
                      <a16:colId xmlns:a16="http://schemas.microsoft.com/office/drawing/2014/main" val="20006"/>
                    </a:ext>
                  </a:extLst>
                </a:gridCol>
              </a:tblGrid>
              <a:tr h="3962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QIB</a:t>
                      </a:r>
                      <a:endParaRPr/>
                    </a:p>
                  </a:txBody>
                  <a:tcPr marL="91425" marR="91425" marT="91425" marB="91425"/>
                </a:tc>
                <a:tc>
                  <a:txBody>
                    <a:bodyPr/>
                    <a:lstStyle/>
                    <a:p>
                      <a:pPr marL="0" lvl="0" indent="0" algn="ctr" rtl="0">
                        <a:spcBef>
                          <a:spcPts val="0"/>
                        </a:spcBef>
                        <a:spcAft>
                          <a:spcPts val="0"/>
                        </a:spcAft>
                        <a:buNone/>
                      </a:pPr>
                      <a:r>
                        <a:rPr lang="en"/>
                        <a:t>NII</a:t>
                      </a:r>
                      <a:endParaRPr/>
                    </a:p>
                  </a:txBody>
                  <a:tcPr marL="91425" marR="91425" marT="91425" marB="91425"/>
                </a:tc>
                <a:tc>
                  <a:txBody>
                    <a:bodyPr/>
                    <a:lstStyle/>
                    <a:p>
                      <a:pPr marL="0" lvl="0" indent="0" algn="ctr" rtl="0">
                        <a:spcBef>
                          <a:spcPts val="0"/>
                        </a:spcBef>
                        <a:spcAft>
                          <a:spcPts val="0"/>
                        </a:spcAft>
                        <a:buNone/>
                      </a:pPr>
                      <a:r>
                        <a:rPr lang="en"/>
                        <a:t>RII</a:t>
                      </a:r>
                      <a:endParaRPr/>
                    </a:p>
                  </a:txBody>
                  <a:tcPr marL="91425" marR="91425" marT="91425" marB="91425"/>
                </a:tc>
                <a:tc>
                  <a:txBody>
                    <a:bodyPr/>
                    <a:lstStyle/>
                    <a:p>
                      <a:pPr marL="0" lvl="0" indent="0" algn="ctr" rtl="0">
                        <a:spcBef>
                          <a:spcPts val="0"/>
                        </a:spcBef>
                        <a:spcAft>
                          <a:spcPts val="0"/>
                        </a:spcAft>
                        <a:buNone/>
                      </a:pPr>
                      <a:r>
                        <a:rPr lang="en"/>
                        <a:t>Employee</a:t>
                      </a:r>
                      <a:endParaRPr/>
                    </a:p>
                  </a:txBody>
                  <a:tcPr marL="91425" marR="91425" marT="91425" marB="91425"/>
                </a:tc>
                <a:tc>
                  <a:txBody>
                    <a:bodyPr/>
                    <a:lstStyle/>
                    <a:p>
                      <a:pPr marL="0" lvl="0" indent="0" algn="ctr" rtl="0">
                        <a:spcBef>
                          <a:spcPts val="0"/>
                        </a:spcBef>
                        <a:spcAft>
                          <a:spcPts val="0"/>
                        </a:spcAft>
                        <a:buNone/>
                      </a:pPr>
                      <a:r>
                        <a:rPr lang="en"/>
                        <a:t>Others</a:t>
                      </a:r>
                      <a:endParaRPr/>
                    </a:p>
                  </a:txBody>
                  <a:tcPr marL="91425" marR="91425" marT="91425" marB="91425"/>
                </a:tc>
                <a:tc>
                  <a:txBody>
                    <a:bodyPr/>
                    <a:lstStyle/>
                    <a:p>
                      <a:pPr marL="0" lvl="0" indent="0" algn="ctr" rtl="0">
                        <a:spcBef>
                          <a:spcPts val="0"/>
                        </a:spcBef>
                        <a:spcAft>
                          <a:spcPts val="0"/>
                        </a:spcAft>
                        <a:buNone/>
                      </a:pPr>
                      <a:r>
                        <a:rPr lang="en"/>
                        <a:t>Total</a:t>
                      </a:r>
                      <a:endParaRPr/>
                    </a:p>
                  </a:txBody>
                  <a:tcPr marL="91425" marR="91425" marT="91425" marB="91425"/>
                </a:tc>
                <a:extLst>
                  <a:ext uri="{0D108BD9-81ED-4DB2-BD59-A6C34878D82A}">
                    <a16:rowId xmlns:a16="http://schemas.microsoft.com/office/drawing/2014/main" val="10000"/>
                  </a:ext>
                </a:extLst>
              </a:tr>
              <a:tr h="333100">
                <a:tc>
                  <a:txBody>
                    <a:bodyPr/>
                    <a:lstStyle/>
                    <a:p>
                      <a:pPr marL="0" lvl="0" indent="0" algn="ctr" rtl="0">
                        <a:spcBef>
                          <a:spcPts val="0"/>
                        </a:spcBef>
                        <a:spcAft>
                          <a:spcPts val="0"/>
                        </a:spcAft>
                        <a:buNone/>
                      </a:pPr>
                      <a:r>
                        <a:rPr lang="en"/>
                        <a:t>Shares Offered</a:t>
                      </a:r>
                      <a:endParaRPr/>
                    </a:p>
                  </a:txBody>
                  <a:tcPr marL="91425" marR="91425" marT="91425" marB="91425"/>
                </a:tc>
                <a:tc>
                  <a:txBody>
                    <a:bodyPr/>
                    <a:lstStyle/>
                    <a:p>
                      <a:pPr marL="0" lvl="0" indent="0" algn="ctr" rtl="0">
                        <a:spcBef>
                          <a:spcPts val="0"/>
                        </a:spcBef>
                        <a:spcAft>
                          <a:spcPts val="0"/>
                        </a:spcAft>
                        <a:buNone/>
                      </a:pPr>
                      <a:r>
                        <a:rPr lang="en"/>
                        <a:t>24,224,003</a:t>
                      </a:r>
                      <a:endParaRPr/>
                    </a:p>
                  </a:txBody>
                  <a:tcPr marL="91425" marR="91425" marT="91425" marB="91425" anchor="ctr"/>
                </a:tc>
                <a:tc>
                  <a:txBody>
                    <a:bodyPr/>
                    <a:lstStyle/>
                    <a:p>
                      <a:pPr marL="0" lvl="0" indent="0" algn="ctr" rtl="0">
                        <a:spcBef>
                          <a:spcPts val="0"/>
                        </a:spcBef>
                        <a:spcAft>
                          <a:spcPts val="0"/>
                        </a:spcAft>
                        <a:buNone/>
                      </a:pPr>
                      <a:r>
                        <a:rPr lang="en"/>
                        <a:t>18,341,418</a:t>
                      </a:r>
                      <a:endParaRPr/>
                    </a:p>
                  </a:txBody>
                  <a:tcPr marL="91425" marR="91425" marT="91425" marB="91425" anchor="ctr"/>
                </a:tc>
                <a:tc>
                  <a:txBody>
                    <a:bodyPr/>
                    <a:lstStyle/>
                    <a:p>
                      <a:pPr marL="0" lvl="0" indent="0" algn="ctr" rtl="0">
                        <a:spcBef>
                          <a:spcPts val="0"/>
                        </a:spcBef>
                        <a:spcAft>
                          <a:spcPts val="0"/>
                        </a:spcAft>
                        <a:buNone/>
                      </a:pPr>
                      <a:r>
                        <a:rPr lang="en"/>
                        <a:t>42,796,641</a:t>
                      </a:r>
                      <a:endParaRPr/>
                    </a:p>
                  </a:txBody>
                  <a:tcPr marL="91425" marR="91425" marT="91425" marB="91425" anchor="ctr"/>
                </a:tc>
                <a:tc>
                  <a:txBody>
                    <a:bodyPr/>
                    <a:lstStyle/>
                    <a:p>
                      <a:pPr marL="0" lvl="0" indent="0" algn="ctr" rtl="0">
                        <a:spcBef>
                          <a:spcPts val="0"/>
                        </a:spcBef>
                        <a:spcAft>
                          <a:spcPts val="0"/>
                        </a:spcAft>
                        <a:buNone/>
                      </a:pPr>
                      <a:r>
                        <a:rPr lang="en"/>
                        <a:t>1,864,669</a:t>
                      </a:r>
                      <a:endParaRPr/>
                    </a:p>
                  </a:txBody>
                  <a:tcPr marL="91425" marR="91425" marT="91425" marB="91425" anchor="ctr"/>
                </a:tc>
                <a:tc>
                  <a:txBody>
                    <a:bodyPr/>
                    <a:lstStyle/>
                    <a:p>
                      <a:pPr marL="0" lvl="0" indent="0" algn="ctr" rtl="0">
                        <a:spcBef>
                          <a:spcPts val="0"/>
                        </a:spcBef>
                        <a:spcAft>
                          <a:spcPts val="0"/>
                        </a:spcAft>
                        <a:buNone/>
                      </a:pPr>
                      <a:r>
                        <a:rPr lang="en"/>
                        <a:t>13,052,680</a:t>
                      </a:r>
                      <a:endParaRPr/>
                    </a:p>
                  </a:txBody>
                  <a:tcPr marL="91425" marR="91425" marT="91425" marB="91425" anchor="ctr"/>
                </a:tc>
                <a:tc>
                  <a:txBody>
                    <a:bodyPr/>
                    <a:lstStyle/>
                    <a:p>
                      <a:pPr marL="0" lvl="0" indent="0" algn="ctr" rtl="0">
                        <a:spcBef>
                          <a:spcPts val="0"/>
                        </a:spcBef>
                        <a:spcAft>
                          <a:spcPts val="0"/>
                        </a:spcAft>
                        <a:buNone/>
                      </a:pPr>
                      <a:r>
                        <a:rPr lang="en"/>
                        <a:t>100,279,411</a:t>
                      </a:r>
                      <a:endParaRPr/>
                    </a:p>
                  </a:txBody>
                  <a:tcPr marL="91425" marR="91425" marT="91425" marB="91425" anchor="ctr"/>
                </a:tc>
                <a:extLst>
                  <a:ext uri="{0D108BD9-81ED-4DB2-BD59-A6C34878D82A}">
                    <a16:rowId xmlns:a16="http://schemas.microsoft.com/office/drawing/2014/main" val="10001"/>
                  </a:ext>
                </a:extLst>
              </a:tr>
              <a:tr h="333100">
                <a:tc>
                  <a:txBody>
                    <a:bodyPr/>
                    <a:lstStyle/>
                    <a:p>
                      <a:pPr marL="0" lvl="0" indent="0" algn="ctr" rtl="0">
                        <a:spcBef>
                          <a:spcPts val="0"/>
                        </a:spcBef>
                        <a:spcAft>
                          <a:spcPts val="0"/>
                        </a:spcAft>
                        <a:buNone/>
                      </a:pPr>
                      <a:r>
                        <a:rPr lang="en"/>
                        <a:t>Shares Subscribed (times)</a:t>
                      </a:r>
                      <a:endParaRPr/>
                    </a:p>
                  </a:txBody>
                  <a:tcPr marL="91425" marR="91425" marT="91425" marB="91425"/>
                </a:tc>
                <a:tc>
                  <a:txBody>
                    <a:bodyPr/>
                    <a:lstStyle/>
                    <a:p>
                      <a:pPr marL="0" lvl="0" indent="0" algn="ctr" rtl="0">
                        <a:spcBef>
                          <a:spcPts val="0"/>
                        </a:spcBef>
                        <a:spcAft>
                          <a:spcPts val="0"/>
                        </a:spcAft>
                        <a:buNone/>
                      </a:pPr>
                      <a:r>
                        <a:rPr lang="en"/>
                        <a:t>57.18x</a:t>
                      </a:r>
                      <a:endParaRPr/>
                    </a:p>
                  </a:txBody>
                  <a:tcPr marL="91425" marR="91425" marT="91425" marB="91425" anchor="ctr"/>
                </a:tc>
                <a:tc>
                  <a:txBody>
                    <a:bodyPr/>
                    <a:lstStyle/>
                    <a:p>
                      <a:pPr marL="0" lvl="0" indent="0" algn="ctr" rtl="0">
                        <a:spcBef>
                          <a:spcPts val="0"/>
                        </a:spcBef>
                        <a:spcAft>
                          <a:spcPts val="0"/>
                        </a:spcAft>
                        <a:buNone/>
                      </a:pPr>
                      <a:r>
                        <a:rPr lang="en"/>
                        <a:t>45.23x</a:t>
                      </a:r>
                      <a:endParaRPr/>
                    </a:p>
                  </a:txBody>
                  <a:tcPr marL="91425" marR="91425" marT="91425" marB="91425" anchor="ctr"/>
                </a:tc>
                <a:tc>
                  <a:txBody>
                    <a:bodyPr/>
                    <a:lstStyle/>
                    <a:p>
                      <a:pPr marL="0" lvl="0" indent="0" algn="ctr" rtl="0">
                        <a:spcBef>
                          <a:spcPts val="0"/>
                        </a:spcBef>
                        <a:spcAft>
                          <a:spcPts val="0"/>
                        </a:spcAft>
                        <a:buNone/>
                      </a:pPr>
                      <a:r>
                        <a:rPr lang="en"/>
                        <a:t>2.50x</a:t>
                      </a:r>
                      <a:endParaRPr/>
                    </a:p>
                  </a:txBody>
                  <a:tcPr marL="91425" marR="91425" marT="91425" marB="91425" anchor="ctr"/>
                </a:tc>
                <a:tc>
                  <a:txBody>
                    <a:bodyPr/>
                    <a:lstStyle/>
                    <a:p>
                      <a:pPr marL="0" lvl="0" indent="0" algn="ctr" rtl="0">
                        <a:spcBef>
                          <a:spcPts val="0"/>
                        </a:spcBef>
                        <a:spcAft>
                          <a:spcPts val="0"/>
                        </a:spcAft>
                        <a:buNone/>
                      </a:pPr>
                      <a:r>
                        <a:rPr lang="en"/>
                        <a:t>4.74x</a:t>
                      </a:r>
                      <a:endParaRPr/>
                    </a:p>
                  </a:txBody>
                  <a:tcPr marL="91425" marR="91425" marT="91425" marB="91425" anchor="ctr"/>
                </a:tc>
                <a:tc>
                  <a:txBody>
                    <a:bodyPr/>
                    <a:lstStyle/>
                    <a:p>
                      <a:pPr marL="0" lvl="0" indent="0" algn="ctr" rtl="0">
                        <a:spcBef>
                          <a:spcPts val="0"/>
                        </a:spcBef>
                        <a:spcAft>
                          <a:spcPts val="0"/>
                        </a:spcAft>
                        <a:buNone/>
                      </a:pPr>
                      <a:r>
                        <a:rPr lang="en"/>
                        <a:t>25.36x</a:t>
                      </a:r>
                      <a:endParaRPr/>
                    </a:p>
                  </a:txBody>
                  <a:tcPr marL="91425" marR="91425" marT="91425" marB="91425" anchor="ctr"/>
                </a:tc>
                <a:tc>
                  <a:txBody>
                    <a:bodyPr/>
                    <a:lstStyle/>
                    <a:p>
                      <a:pPr marL="0" lvl="0" indent="0" algn="ctr" rtl="0">
                        <a:spcBef>
                          <a:spcPts val="0"/>
                        </a:spcBef>
                        <a:spcAft>
                          <a:spcPts val="0"/>
                        </a:spcAft>
                        <a:buNone/>
                      </a:pPr>
                      <a:r>
                        <a:rPr lang="en"/>
                        <a:t>26.54x</a:t>
                      </a:r>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408" name="Google Shape;408;p27"/>
          <p:cNvSpPr txBox="1"/>
          <p:nvPr/>
        </p:nvSpPr>
        <p:spPr>
          <a:xfrm>
            <a:off x="952500" y="4823525"/>
            <a:ext cx="6251100" cy="2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*Source : NSE</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28"/>
          <p:cNvPicPr preferRelativeResize="0"/>
          <p:nvPr/>
        </p:nvPicPr>
        <p:blipFill>
          <a:blip r:embed="rId3">
            <a:alphaModFix/>
          </a:blip>
          <a:stretch>
            <a:fillRect/>
          </a:stretch>
        </p:blipFill>
        <p:spPr>
          <a:xfrm>
            <a:off x="1123538" y="158797"/>
            <a:ext cx="6896924" cy="1533475"/>
          </a:xfrm>
          <a:prstGeom prst="rect">
            <a:avLst/>
          </a:prstGeom>
          <a:noFill/>
          <a:ln>
            <a:noFill/>
          </a:ln>
        </p:spPr>
      </p:pic>
      <p:pic>
        <p:nvPicPr>
          <p:cNvPr id="414" name="Google Shape;414;p28"/>
          <p:cNvPicPr preferRelativeResize="0"/>
          <p:nvPr/>
        </p:nvPicPr>
        <p:blipFill>
          <a:blip r:embed="rId4">
            <a:alphaModFix/>
          </a:blip>
          <a:stretch>
            <a:fillRect/>
          </a:stretch>
        </p:blipFill>
        <p:spPr>
          <a:xfrm>
            <a:off x="1123550" y="1847000"/>
            <a:ext cx="6896900" cy="1313702"/>
          </a:xfrm>
          <a:prstGeom prst="rect">
            <a:avLst/>
          </a:prstGeom>
          <a:noFill/>
          <a:ln>
            <a:noFill/>
          </a:ln>
        </p:spPr>
      </p:pic>
      <p:pic>
        <p:nvPicPr>
          <p:cNvPr id="415" name="Google Shape;415;p28"/>
          <p:cNvPicPr preferRelativeResize="0"/>
          <p:nvPr/>
        </p:nvPicPr>
        <p:blipFill>
          <a:blip r:embed="rId5">
            <a:alphaModFix/>
          </a:blip>
          <a:stretch>
            <a:fillRect/>
          </a:stretch>
        </p:blipFill>
        <p:spPr>
          <a:xfrm>
            <a:off x="1123550" y="3315425"/>
            <a:ext cx="6896900" cy="1694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BOOK BUILDING ISSUE</a:t>
            </a:r>
            <a:endParaRPr/>
          </a:p>
        </p:txBody>
      </p:sp>
      <p:sp>
        <p:nvSpPr>
          <p:cNvPr id="421" name="Google Shape;421;p29"/>
          <p:cNvSpPr txBox="1">
            <a:spLocks noGrp="1"/>
          </p:cNvSpPr>
          <p:nvPr>
            <p:ph type="body" idx="1"/>
          </p:nvPr>
        </p:nvSpPr>
        <p:spPr>
          <a:xfrm>
            <a:off x="749475" y="1597875"/>
            <a:ext cx="7584900" cy="293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Book building helps in evaluating the intrinsic worth of the issue of the company being offered as both Qualitative factors and market forces are factored in.</a:t>
            </a:r>
            <a:endParaRPr/>
          </a:p>
          <a:p>
            <a:pPr marL="457200" lvl="0" indent="-311150" algn="l" rtl="0">
              <a:spcBef>
                <a:spcPts val="0"/>
              </a:spcBef>
              <a:spcAft>
                <a:spcPts val="0"/>
              </a:spcAft>
              <a:buSzPts val="1300"/>
              <a:buChar char="❏"/>
            </a:pPr>
            <a:r>
              <a:rPr lang="en"/>
              <a:t>Book building is a process of fixing price for an issue on feedback from potential investors on how they are willing to bid when the issue goes live.</a:t>
            </a:r>
            <a:endParaRPr/>
          </a:p>
          <a:p>
            <a:pPr marL="457200" lvl="0" indent="-311150" algn="l" rtl="0">
              <a:spcBef>
                <a:spcPts val="0"/>
              </a:spcBef>
              <a:spcAft>
                <a:spcPts val="0"/>
              </a:spcAft>
              <a:buSzPts val="1300"/>
              <a:buChar char="❏"/>
            </a:pPr>
            <a:r>
              <a:rPr lang="en"/>
              <a:t>Investors have a voice while pricing the issue</a:t>
            </a:r>
            <a:endParaRPr/>
          </a:p>
          <a:p>
            <a:pPr marL="457200" lvl="0" indent="-311150" algn="l" rtl="0">
              <a:spcBef>
                <a:spcPts val="0"/>
              </a:spcBef>
              <a:spcAft>
                <a:spcPts val="0"/>
              </a:spcAft>
              <a:buSzPts val="1300"/>
              <a:buChar char="❏"/>
            </a:pPr>
            <a:r>
              <a:rPr lang="en"/>
              <a:t>It leads to efficiency in capital raising for the issuer with improved issue procedures, leading to effective issue- cost cutting and reduced paper works and lead times.</a:t>
            </a:r>
            <a:endParaRPr/>
          </a:p>
          <a:p>
            <a:pPr marL="457200" lvl="0" indent="-311150" algn="l" rtl="0">
              <a:spcBef>
                <a:spcPts val="0"/>
              </a:spcBef>
              <a:spcAft>
                <a:spcPts val="0"/>
              </a:spcAft>
              <a:buSzPts val="1300"/>
              <a:buChar char="❏"/>
            </a:pPr>
            <a:r>
              <a:rPr lang="en"/>
              <a:t>Provides flexibility to increase/decrease price or the size or the extension of bidding on reacting to the demand side of the issue.</a:t>
            </a:r>
            <a:endParaRPr/>
          </a:p>
          <a:p>
            <a:pPr marL="457200" lvl="0" indent="-311150" algn="l" rtl="0">
              <a:spcBef>
                <a:spcPts val="0"/>
              </a:spcBef>
              <a:spcAft>
                <a:spcPts val="0"/>
              </a:spcAft>
              <a:buSzPts val="1300"/>
              <a:buChar char="❏"/>
            </a:pPr>
            <a:r>
              <a:rPr lang="en"/>
              <a:t>Book building process inspires investors confidence leading to a larger investor’s world</a:t>
            </a:r>
            <a:endParaRPr/>
          </a:p>
          <a:p>
            <a:pPr marL="457200" lvl="0" indent="-311150" algn="l" rtl="0">
              <a:spcBef>
                <a:spcPts val="0"/>
              </a:spcBef>
              <a:spcAft>
                <a:spcPts val="0"/>
              </a:spcAft>
              <a:buSzPts val="1300"/>
              <a:buChar char="❏"/>
            </a:pPr>
            <a:r>
              <a:rPr lang="en"/>
              <a:t>Immediate allotment and listing of the placement portion of the securities.</a:t>
            </a:r>
            <a:endParaRPr/>
          </a:p>
          <a:p>
            <a:pPr marL="45720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txBox="1">
            <a:spLocks noGrp="1"/>
          </p:cNvSpPr>
          <p:nvPr>
            <p:ph type="title"/>
          </p:nvPr>
        </p:nvSpPr>
        <p:spPr>
          <a:xfrm>
            <a:off x="1303800" y="1531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of Book Building Process</a:t>
            </a:r>
            <a:endParaRPr/>
          </a:p>
        </p:txBody>
      </p:sp>
      <p:sp>
        <p:nvSpPr>
          <p:cNvPr id="427" name="Google Shape;427;p30"/>
          <p:cNvSpPr txBox="1">
            <a:spLocks noGrp="1"/>
          </p:cNvSpPr>
          <p:nvPr>
            <p:ph type="body" idx="1"/>
          </p:nvPr>
        </p:nvSpPr>
        <p:spPr>
          <a:xfrm>
            <a:off x="1303800" y="785025"/>
            <a:ext cx="7030500" cy="2168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process is appropriate for mega issues only.</a:t>
            </a:r>
            <a:endParaRPr/>
          </a:p>
          <a:p>
            <a:pPr marL="457200" lvl="0" indent="-311150" algn="l" rtl="0">
              <a:spcBef>
                <a:spcPts val="0"/>
              </a:spcBef>
              <a:spcAft>
                <a:spcPts val="0"/>
              </a:spcAft>
              <a:buSzPts val="1300"/>
              <a:buChar char="❏"/>
            </a:pPr>
            <a:r>
              <a:rPr lang="en"/>
              <a:t>In case of small issues, company can adjust some attributes of offer to lure the potential investors but  for large issues, risk-return preference can’t be estimated easily.</a:t>
            </a:r>
            <a:endParaRPr/>
          </a:p>
          <a:p>
            <a:pPr marL="457200" lvl="0" indent="-311150" algn="l" rtl="0">
              <a:spcBef>
                <a:spcPts val="0"/>
              </a:spcBef>
              <a:spcAft>
                <a:spcPts val="0"/>
              </a:spcAft>
              <a:buSzPts val="1300"/>
              <a:buChar char="❏"/>
            </a:pPr>
            <a:r>
              <a:rPr lang="en"/>
              <a:t>The company should be fundamentally strong and should be well-known for the potential investors.</a:t>
            </a:r>
            <a:endParaRPr/>
          </a:p>
          <a:p>
            <a:pPr marL="457200" lvl="0" indent="-311150" algn="l" rtl="0">
              <a:spcBef>
                <a:spcPts val="0"/>
              </a:spcBef>
              <a:spcAft>
                <a:spcPts val="0"/>
              </a:spcAft>
              <a:buSzPts val="1300"/>
              <a:buChar char="❏"/>
            </a:pPr>
            <a:r>
              <a:rPr lang="en"/>
              <a:t>This process works efficiently in matured market space*  only and such a space and conditions are not commonly found in practice.</a:t>
            </a:r>
            <a:endParaRPr/>
          </a:p>
          <a:p>
            <a:pPr marL="457200" lvl="0" indent="-311150" algn="l" rtl="0">
              <a:spcBef>
                <a:spcPts val="0"/>
              </a:spcBef>
              <a:spcAft>
                <a:spcPts val="0"/>
              </a:spcAft>
              <a:buSzPts val="1300"/>
              <a:buChar char="❏"/>
            </a:pPr>
            <a:r>
              <a:rPr lang="en"/>
              <a:t>There is a due presence of price rigging on listing as promoters may try to bailout the syndicate members.</a:t>
            </a:r>
            <a:endParaRPr/>
          </a:p>
        </p:txBody>
      </p:sp>
      <p:sp>
        <p:nvSpPr>
          <p:cNvPr id="428" name="Google Shape;428;p30"/>
          <p:cNvSpPr txBox="1"/>
          <p:nvPr/>
        </p:nvSpPr>
        <p:spPr>
          <a:xfrm>
            <a:off x="1303800" y="4502150"/>
            <a:ext cx="7030500" cy="61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Matured market space - where investors are aware of various parameters affecting the market price of the securities</a:t>
            </a:r>
            <a:endParaRPr>
              <a:latin typeface="Nunito"/>
              <a:ea typeface="Nunito"/>
              <a:cs typeface="Nunito"/>
              <a:sym typeface="Nunito"/>
            </a:endParaRPr>
          </a:p>
        </p:txBody>
      </p:sp>
      <p:sp>
        <p:nvSpPr>
          <p:cNvPr id="429" name="Google Shape;429;p30"/>
          <p:cNvSpPr txBox="1"/>
          <p:nvPr/>
        </p:nvSpPr>
        <p:spPr>
          <a:xfrm>
            <a:off x="75150" y="2836250"/>
            <a:ext cx="8993700" cy="166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u="sng"/>
              <a:t>Risks to Investors (SBI Cards)</a:t>
            </a:r>
            <a:endParaRPr sz="1100" b="1" u="sng"/>
          </a:p>
          <a:p>
            <a:pPr marL="0" lvl="0" indent="0" algn="l" rtl="0">
              <a:spcBef>
                <a:spcPts val="0"/>
              </a:spcBef>
              <a:spcAft>
                <a:spcPts val="0"/>
              </a:spcAft>
              <a:buNone/>
            </a:pPr>
            <a:r>
              <a:rPr lang="en" sz="1100"/>
              <a:t>I. The six merchant bankers associated with the Offer have handled 46 issues in the past three financial years, out of which 17 issues closed below the issue price on listing date.</a:t>
            </a:r>
            <a:endParaRPr sz="1100"/>
          </a:p>
          <a:p>
            <a:pPr marL="0" lvl="0" indent="0" algn="l" rtl="0">
              <a:spcBef>
                <a:spcPts val="0"/>
              </a:spcBef>
              <a:spcAft>
                <a:spcPts val="0"/>
              </a:spcAft>
              <a:buNone/>
            </a:pPr>
            <a:r>
              <a:rPr lang="en" sz="1100"/>
              <a:t>II. There are no listed peers in India engaged in Issuer's line of business.</a:t>
            </a:r>
            <a:endParaRPr sz="1100"/>
          </a:p>
          <a:p>
            <a:pPr marL="0" lvl="0" indent="0" algn="l" rtl="0">
              <a:spcBef>
                <a:spcPts val="0"/>
              </a:spcBef>
              <a:spcAft>
                <a:spcPts val="0"/>
              </a:spcAft>
              <a:buNone/>
            </a:pPr>
            <a:r>
              <a:rPr lang="en" sz="1100"/>
              <a:t>III. The Price/Earnings ratio based on diluted EPS on a restated consolidated basis for FY19 for the Issuer at the upper end of the Price Band is 80.06 and is higher as compared to the NIFTY 50 index Price/Earnings ratio of</a:t>
            </a:r>
            <a:endParaRPr sz="1100"/>
          </a:p>
          <a:p>
            <a:pPr marL="0" lvl="0" indent="0" algn="l" rtl="0">
              <a:spcBef>
                <a:spcPts val="0"/>
              </a:spcBef>
              <a:spcAft>
                <a:spcPts val="0"/>
              </a:spcAft>
              <a:buNone/>
            </a:pPr>
            <a:r>
              <a:rPr lang="en" sz="1100"/>
              <a:t>27.50 (as on February 20, 2020).</a:t>
            </a:r>
            <a:endParaRPr sz="1100"/>
          </a:p>
          <a:p>
            <a:pPr marL="0" lvl="0" indent="0" algn="l" rtl="0">
              <a:spcBef>
                <a:spcPts val="0"/>
              </a:spcBef>
              <a:spcAft>
                <a:spcPts val="0"/>
              </a:spcAft>
              <a:buNone/>
            </a:pPr>
            <a:r>
              <a:rPr lang="en" sz="1100"/>
              <a:t>IV. Average cost of acquisition of Equity Shares for the Selling Shareholders is in the range of `28.69 to `81.19 per Equity Share and the Offer Price at upper end of the Price Band is ` 755 per Equity Share.</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differences between Fixed Price Issue and Book Building Issue</a:t>
            </a:r>
            <a:endParaRPr/>
          </a:p>
        </p:txBody>
      </p:sp>
      <p:graphicFrame>
        <p:nvGraphicFramePr>
          <p:cNvPr id="435" name="Google Shape;435;p31"/>
          <p:cNvGraphicFramePr/>
          <p:nvPr/>
        </p:nvGraphicFramePr>
        <p:xfrm>
          <a:off x="952500" y="1794575"/>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Parameter</a:t>
                      </a:r>
                      <a:endParaRPr b="1"/>
                    </a:p>
                  </a:txBody>
                  <a:tcPr marL="91425" marR="91425" marT="91425" marB="91425"/>
                </a:tc>
                <a:tc>
                  <a:txBody>
                    <a:bodyPr/>
                    <a:lstStyle/>
                    <a:p>
                      <a:pPr marL="0" lvl="0" indent="0" algn="ctr" rtl="0">
                        <a:spcBef>
                          <a:spcPts val="0"/>
                        </a:spcBef>
                        <a:spcAft>
                          <a:spcPts val="0"/>
                        </a:spcAft>
                        <a:buNone/>
                      </a:pPr>
                      <a:r>
                        <a:rPr lang="en" b="1"/>
                        <a:t>Fixed Price Issue</a:t>
                      </a:r>
                      <a:endParaRPr b="1"/>
                    </a:p>
                  </a:txBody>
                  <a:tcPr marL="91425" marR="91425" marT="91425" marB="91425"/>
                </a:tc>
                <a:tc>
                  <a:txBody>
                    <a:bodyPr/>
                    <a:lstStyle/>
                    <a:p>
                      <a:pPr marL="0" lvl="0" indent="0" algn="ctr" rtl="0">
                        <a:spcBef>
                          <a:spcPts val="0"/>
                        </a:spcBef>
                        <a:spcAft>
                          <a:spcPts val="0"/>
                        </a:spcAft>
                        <a:buNone/>
                      </a:pPr>
                      <a:r>
                        <a:rPr lang="en" b="1"/>
                        <a:t>Book Building Issue</a:t>
                      </a:r>
                      <a:endParaRPr b="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36" name="Google Shape;436;p31"/>
          <p:cNvGraphicFramePr/>
          <p:nvPr/>
        </p:nvGraphicFramePr>
        <p:xfrm>
          <a:off x="952500" y="2381250"/>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666666"/>
                          </a:solidFill>
                        </a:rPr>
                        <a:t>Price Discovering</a:t>
                      </a:r>
                      <a:endParaRPr b="1">
                        <a:solidFill>
                          <a:srgbClr val="666666"/>
                        </a:solidFill>
                      </a:endParaRPr>
                    </a:p>
                  </a:txBody>
                  <a:tcPr marL="91425" marR="91425" marT="91425" marB="91425"/>
                </a:tc>
                <a:tc>
                  <a:txBody>
                    <a:bodyPr/>
                    <a:lstStyle/>
                    <a:p>
                      <a:pPr marL="0" lvl="0" indent="0" algn="ctr" rtl="0">
                        <a:spcBef>
                          <a:spcPts val="0"/>
                        </a:spcBef>
                        <a:spcAft>
                          <a:spcPts val="0"/>
                        </a:spcAft>
                        <a:buNone/>
                      </a:pPr>
                      <a:r>
                        <a:rPr lang="en"/>
                        <a:t>Absolute</a:t>
                      </a:r>
                      <a:endParaRPr/>
                    </a:p>
                  </a:txBody>
                  <a:tcPr marL="91425" marR="91425" marT="91425" marB="91425"/>
                </a:tc>
                <a:tc>
                  <a:txBody>
                    <a:bodyPr/>
                    <a:lstStyle/>
                    <a:p>
                      <a:pPr marL="0" lvl="0" indent="0" algn="ctr" rtl="0">
                        <a:spcBef>
                          <a:spcPts val="0"/>
                        </a:spcBef>
                        <a:spcAft>
                          <a:spcPts val="0"/>
                        </a:spcAft>
                        <a:buNone/>
                      </a:pPr>
                      <a:r>
                        <a:rPr lang="en"/>
                        <a:t>Dynamic</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37" name="Google Shape;437;p31"/>
          <p:cNvGraphicFramePr/>
          <p:nvPr/>
        </p:nvGraphicFramePr>
        <p:xfrm>
          <a:off x="952500" y="2928138"/>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666666"/>
                          </a:solidFill>
                        </a:rPr>
                        <a:t>Demand Tracking</a:t>
                      </a:r>
                      <a:endParaRPr b="1">
                        <a:solidFill>
                          <a:srgbClr val="666666"/>
                        </a:solidFill>
                      </a:endParaRPr>
                    </a:p>
                  </a:txBody>
                  <a:tcPr marL="91425" marR="91425" marT="91425" marB="91425"/>
                </a:tc>
                <a:tc>
                  <a:txBody>
                    <a:bodyPr/>
                    <a:lstStyle/>
                    <a:p>
                      <a:pPr marL="0" lvl="0" indent="0" algn="ctr" rtl="0">
                        <a:spcBef>
                          <a:spcPts val="0"/>
                        </a:spcBef>
                        <a:spcAft>
                          <a:spcPts val="0"/>
                        </a:spcAft>
                        <a:buNone/>
                      </a:pPr>
                      <a:r>
                        <a:rPr lang="en"/>
                        <a:t>Only at the closure</a:t>
                      </a:r>
                      <a:endParaRPr/>
                    </a:p>
                  </a:txBody>
                  <a:tcPr marL="91425" marR="91425" marT="91425" marB="91425"/>
                </a:tc>
                <a:tc>
                  <a:txBody>
                    <a:bodyPr/>
                    <a:lstStyle/>
                    <a:p>
                      <a:pPr marL="0" lvl="0" indent="0" algn="ctr" rtl="0">
                        <a:spcBef>
                          <a:spcPts val="0"/>
                        </a:spcBef>
                        <a:spcAft>
                          <a:spcPts val="0"/>
                        </a:spcAft>
                        <a:buNone/>
                      </a:pPr>
                      <a:r>
                        <a:rPr lang="en"/>
                        <a:t>Dynamic</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38" name="Google Shape;438;p31"/>
          <p:cNvGraphicFramePr/>
          <p:nvPr/>
        </p:nvGraphicFramePr>
        <p:xfrm>
          <a:off x="952500" y="3475025"/>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666666"/>
                          </a:solidFill>
                        </a:rPr>
                        <a:t>Reservation</a:t>
                      </a:r>
                      <a:endParaRPr b="1">
                        <a:solidFill>
                          <a:srgbClr val="666666"/>
                        </a:solidFill>
                      </a:endParaRPr>
                    </a:p>
                  </a:txBody>
                  <a:tcPr marL="91425" marR="91425" marT="91425" marB="91425"/>
                </a:tc>
                <a:tc>
                  <a:txBody>
                    <a:bodyPr/>
                    <a:lstStyle/>
                    <a:p>
                      <a:pPr marL="0" lvl="0" indent="0" algn="ctr" rtl="0">
                        <a:spcBef>
                          <a:spcPts val="0"/>
                        </a:spcBef>
                        <a:spcAft>
                          <a:spcPts val="0"/>
                        </a:spcAft>
                        <a:buNone/>
                      </a:pPr>
                      <a:r>
                        <a:rPr lang="en"/>
                        <a:t>Retail 50%</a:t>
                      </a:r>
                      <a:endParaRPr/>
                    </a:p>
                  </a:txBody>
                  <a:tcPr marL="91425" marR="91425" marT="91425" marB="91425"/>
                </a:tc>
                <a:tc>
                  <a:txBody>
                    <a:bodyPr/>
                    <a:lstStyle/>
                    <a:p>
                      <a:pPr marL="0" lvl="0" indent="0" algn="ctr" rtl="0">
                        <a:spcBef>
                          <a:spcPts val="0"/>
                        </a:spcBef>
                        <a:spcAft>
                          <a:spcPts val="0"/>
                        </a:spcAft>
                        <a:buNone/>
                      </a:pPr>
                      <a:r>
                        <a:rPr lang="en"/>
                        <a:t>Retail 35%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39" name="Google Shape;439;p31"/>
          <p:cNvGraphicFramePr/>
          <p:nvPr/>
        </p:nvGraphicFramePr>
        <p:xfrm>
          <a:off x="952500" y="4011775"/>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666666"/>
                          </a:solidFill>
                        </a:rPr>
                        <a:t>TimeLine</a:t>
                      </a:r>
                      <a:endParaRPr b="1">
                        <a:solidFill>
                          <a:srgbClr val="666666"/>
                        </a:solidFill>
                      </a:endParaRPr>
                    </a:p>
                  </a:txBody>
                  <a:tcPr marL="91425" marR="91425" marT="91425" marB="91425"/>
                </a:tc>
                <a:tc>
                  <a:txBody>
                    <a:bodyPr/>
                    <a:lstStyle/>
                    <a:p>
                      <a:pPr marL="0" lvl="0" indent="0" algn="ctr" rtl="0">
                        <a:spcBef>
                          <a:spcPts val="0"/>
                        </a:spcBef>
                        <a:spcAft>
                          <a:spcPts val="0"/>
                        </a:spcAft>
                        <a:buNone/>
                      </a:pPr>
                      <a:r>
                        <a:rPr lang="en"/>
                        <a:t>3-10 days</a:t>
                      </a:r>
                      <a:endParaRPr/>
                    </a:p>
                  </a:txBody>
                  <a:tcPr marL="91425" marR="91425" marT="91425" marB="91425"/>
                </a:tc>
                <a:tc>
                  <a:txBody>
                    <a:bodyPr/>
                    <a:lstStyle/>
                    <a:p>
                      <a:pPr marL="0" lvl="0" indent="0" algn="ctr" rtl="0">
                        <a:spcBef>
                          <a:spcPts val="0"/>
                        </a:spcBef>
                        <a:spcAft>
                          <a:spcPts val="0"/>
                        </a:spcAft>
                        <a:buNone/>
                      </a:pPr>
                      <a:r>
                        <a:rPr lang="en"/>
                        <a:t>3-7 + 3(extra if req.) days</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40" name="Google Shape;440;p31"/>
          <p:cNvGraphicFramePr/>
          <p:nvPr/>
        </p:nvGraphicFramePr>
        <p:xfrm>
          <a:off x="952500" y="4568800"/>
          <a:ext cx="7239000" cy="396210"/>
        </p:xfrm>
        <a:graphic>
          <a:graphicData uri="http://schemas.openxmlformats.org/drawingml/2006/table">
            <a:tbl>
              <a:tblPr>
                <a:noFill/>
                <a:tableStyleId>{B0259A54-B368-4217-9216-805F0E1B2C2F}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666666"/>
                          </a:solidFill>
                        </a:rPr>
                        <a:t>Risk</a:t>
                      </a:r>
                      <a:endParaRPr b="1">
                        <a:solidFill>
                          <a:srgbClr val="666666"/>
                        </a:solidFill>
                      </a:endParaRPr>
                    </a:p>
                  </a:txBody>
                  <a:tcPr marL="91425" marR="91425" marT="91425" marB="91425"/>
                </a:tc>
                <a:tc>
                  <a:txBody>
                    <a:bodyPr/>
                    <a:lstStyle/>
                    <a:p>
                      <a:pPr marL="0" lvl="0" indent="0" algn="ctr" rtl="0">
                        <a:spcBef>
                          <a:spcPts val="0"/>
                        </a:spcBef>
                        <a:spcAft>
                          <a:spcPts val="0"/>
                        </a:spcAft>
                        <a:buNone/>
                      </a:pPr>
                      <a:r>
                        <a:rPr lang="en"/>
                        <a:t>Higher</a:t>
                      </a:r>
                      <a:endParaRPr/>
                    </a:p>
                  </a:txBody>
                  <a:tcPr marL="91425" marR="91425" marT="91425" marB="91425"/>
                </a:tc>
                <a:tc>
                  <a:txBody>
                    <a:bodyPr/>
                    <a:lstStyle/>
                    <a:p>
                      <a:pPr marL="0" lvl="0" indent="0" algn="ctr" rtl="0">
                        <a:spcBef>
                          <a:spcPts val="0"/>
                        </a:spcBef>
                        <a:spcAft>
                          <a:spcPts val="0"/>
                        </a:spcAft>
                        <a:buNone/>
                      </a:pPr>
                      <a:r>
                        <a:rPr lang="en"/>
                        <a:t>Lower</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PRICE ISSUE</a:t>
            </a:r>
            <a:endParaRPr/>
          </a:p>
        </p:txBody>
      </p:sp>
      <p:sp>
        <p:nvSpPr>
          <p:cNvPr id="285" name="Google Shape;285;p14"/>
          <p:cNvSpPr txBox="1">
            <a:spLocks noGrp="1"/>
          </p:cNvSpPr>
          <p:nvPr>
            <p:ph type="body" idx="1"/>
          </p:nvPr>
        </p:nvSpPr>
        <p:spPr>
          <a:xfrm>
            <a:off x="1303800" y="1782350"/>
            <a:ext cx="7030500" cy="3027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issue price of IPO is non-dynamic and price is pre-fixed well before offering to investors.</a:t>
            </a:r>
            <a:endParaRPr/>
          </a:p>
          <a:p>
            <a:pPr marL="457200" lvl="0" indent="-311150" algn="l" rtl="0">
              <a:spcBef>
                <a:spcPts val="0"/>
              </a:spcBef>
              <a:spcAft>
                <a:spcPts val="0"/>
              </a:spcAft>
              <a:buSzPts val="1300"/>
              <a:buChar char="●"/>
            </a:pPr>
            <a:r>
              <a:rPr lang="en"/>
              <a:t>All investors have to pay for the full share price while bidding</a:t>
            </a:r>
            <a:endParaRPr/>
          </a:p>
          <a:p>
            <a:pPr marL="457200" lvl="0" indent="-311150" algn="l" rtl="0">
              <a:spcBef>
                <a:spcPts val="0"/>
              </a:spcBef>
              <a:spcAft>
                <a:spcPts val="0"/>
              </a:spcAft>
              <a:buSzPts val="1300"/>
              <a:buChar char="●"/>
            </a:pPr>
            <a:r>
              <a:rPr lang="en"/>
              <a:t>Here, demand tracking is non-dynamic, we get to know about the demand when once the issue is closed</a:t>
            </a:r>
            <a:endParaRPr/>
          </a:p>
          <a:p>
            <a:pPr marL="457200" lvl="0" indent="-311150" algn="l" rtl="0">
              <a:spcBef>
                <a:spcPts val="0"/>
              </a:spcBef>
              <a:spcAft>
                <a:spcPts val="0"/>
              </a:spcAft>
              <a:buSzPts val="1300"/>
              <a:buChar char="●"/>
            </a:pPr>
            <a:r>
              <a:rPr lang="en"/>
              <a:t>The issue price is fixed by the underwriters/investment banks to achieve the target funds for the company after evaluating the company’s assets, liabilities and financials.</a:t>
            </a:r>
            <a:endParaRPr/>
          </a:p>
          <a:p>
            <a:pPr marL="457200" lvl="0" indent="-311150" algn="l" rtl="0">
              <a:spcBef>
                <a:spcPts val="0"/>
              </a:spcBef>
              <a:spcAft>
                <a:spcPts val="0"/>
              </a:spcAft>
              <a:buSzPts val="1300"/>
              <a:buChar char="●"/>
            </a:pPr>
            <a:r>
              <a:rPr lang="en"/>
              <a:t>In a general observed market trend, fixed price IPO is mostly over-subscribed</a:t>
            </a:r>
            <a:endParaRPr/>
          </a:p>
          <a:p>
            <a:pPr marL="457200" lvl="0" indent="-311150" algn="l" rtl="0">
              <a:spcBef>
                <a:spcPts val="0"/>
              </a:spcBef>
              <a:spcAft>
                <a:spcPts val="0"/>
              </a:spcAft>
              <a:buSzPts val="1300"/>
              <a:buChar char="●"/>
            </a:pPr>
            <a:r>
              <a:rPr lang="en"/>
              <a:t>According to SEBI’s guidelines 50% equity is reserved for investors, investing &lt;2 lakhs and rest for the high amount investors.</a:t>
            </a:r>
            <a:endParaRPr/>
          </a:p>
          <a:p>
            <a:pPr marL="457200" lvl="0" indent="0" algn="l" rtl="0">
              <a:spcBef>
                <a:spcPts val="1600"/>
              </a:spcBef>
              <a:spcAft>
                <a:spcPts val="1600"/>
              </a:spcAft>
              <a:buNone/>
            </a:pPr>
            <a:r>
              <a:rPr lang="en" b="1"/>
              <a:t>Example : </a:t>
            </a:r>
            <a:r>
              <a:rPr lang="en"/>
              <a:t>All recent mainline IPOs such as Shine Fashions(I) Ltd., Bodhi Tree                  .                 Multimedia, Sigma Solve Ltd. etc are examples of Fixed Price IPOs.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2"/>
          <p:cNvSpPr txBox="1">
            <a:spLocks noGrp="1"/>
          </p:cNvSpPr>
          <p:nvPr>
            <p:ph type="title"/>
          </p:nvPr>
        </p:nvSpPr>
        <p:spPr>
          <a:xfrm>
            <a:off x="1056750" y="2124775"/>
            <a:ext cx="7030500" cy="514200"/>
          </a:xfrm>
          <a:prstGeom prst="rect">
            <a:avLst/>
          </a:prstGeom>
          <a:effectLst>
            <a:outerShdw blurRad="57150" dist="19050" dir="5400000" algn="bl" rotWithShape="0">
              <a:srgbClr val="000000">
                <a:alpha val="50000"/>
              </a:srgbClr>
            </a:outerShdw>
            <a:reflection stA="51000" dist="38100" dir="5400000" fadeDir="5400012"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PRICE ISSUE PROCESS</a:t>
            </a:r>
            <a:endParaRPr/>
          </a:p>
        </p:txBody>
      </p:sp>
      <p:sp>
        <p:nvSpPr>
          <p:cNvPr id="291" name="Google Shape;291;p15"/>
          <p:cNvSpPr txBox="1">
            <a:spLocks noGrp="1"/>
          </p:cNvSpPr>
          <p:nvPr>
            <p:ph type="body" idx="1"/>
          </p:nvPr>
        </p:nvSpPr>
        <p:spPr>
          <a:xfrm>
            <a:off x="1303800" y="1990050"/>
            <a:ext cx="7030500" cy="2652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company and promoters decides to raise capital through rolling out an Initial Public Offering(IPO).</a:t>
            </a:r>
            <a:endParaRPr/>
          </a:p>
          <a:p>
            <a:pPr marL="457200" lvl="0" indent="-311150" algn="l" rtl="0">
              <a:spcBef>
                <a:spcPts val="0"/>
              </a:spcBef>
              <a:spcAft>
                <a:spcPts val="0"/>
              </a:spcAft>
              <a:buSzPts val="1300"/>
              <a:buChar char="●"/>
            </a:pPr>
            <a:r>
              <a:rPr lang="en"/>
              <a:t>The promoters and company would  hire the underwriters/ investments banks, who evaluates different financial parameters(from assets to liabilities) of the company</a:t>
            </a:r>
            <a:endParaRPr/>
          </a:p>
          <a:p>
            <a:pPr marL="457200" lvl="0" indent="-311150" algn="l" rtl="0">
              <a:spcBef>
                <a:spcPts val="0"/>
              </a:spcBef>
              <a:spcAft>
                <a:spcPts val="0"/>
              </a:spcAft>
              <a:buSzPts val="1300"/>
              <a:buChar char="●"/>
            </a:pPr>
            <a:r>
              <a:rPr lang="en"/>
              <a:t>Then after the proper evaluation and analyzation of these figures, they arrive at a fixed price suitable to raise target funds and worth of the company.</a:t>
            </a:r>
            <a:endParaRPr/>
          </a:p>
          <a:p>
            <a:pPr marL="457200" lvl="0" indent="-311150" algn="l" rtl="0">
              <a:spcBef>
                <a:spcPts val="0"/>
              </a:spcBef>
              <a:spcAft>
                <a:spcPts val="0"/>
              </a:spcAft>
              <a:buSzPts val="1300"/>
              <a:buChar char="●"/>
            </a:pPr>
            <a:r>
              <a:rPr lang="en"/>
              <a:t>Now the investment bank/underwriter will draft a Draft Red Herring Prospectus (DRHP) to present it before SEBI for getting a clearance.</a:t>
            </a:r>
            <a:endParaRPr/>
          </a:p>
          <a:p>
            <a:pPr marL="457200" lvl="0" indent="-311150" algn="l" rtl="0">
              <a:spcBef>
                <a:spcPts val="0"/>
              </a:spcBef>
              <a:spcAft>
                <a:spcPts val="0"/>
              </a:spcAft>
              <a:buSzPts val="1300"/>
              <a:buChar char="●"/>
            </a:pPr>
            <a:r>
              <a:rPr lang="en"/>
              <a:t>These prospectus contains various details ranging from volume and price band of IPO to about promoters and company’s business operations.</a:t>
            </a:r>
            <a:endParaRPr/>
          </a:p>
          <a:p>
            <a:pPr marL="457200" lvl="0" indent="-311150" algn="l" rtl="0">
              <a:spcBef>
                <a:spcPts val="0"/>
              </a:spcBef>
              <a:spcAft>
                <a:spcPts val="0"/>
              </a:spcAft>
              <a:buSzPts val="1300"/>
              <a:buChar char="●"/>
            </a:pPr>
            <a:r>
              <a:rPr lang="en"/>
              <a:t>After approval by SEBI it’s also often referred as IPO Final Prospectus(or RHP).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PRICE ISSUE PROCESS</a:t>
            </a:r>
            <a:endParaRPr/>
          </a:p>
        </p:txBody>
      </p:sp>
      <p:sp>
        <p:nvSpPr>
          <p:cNvPr id="297" name="Google Shape;297;p16"/>
          <p:cNvSpPr txBox="1">
            <a:spLocks noGrp="1"/>
          </p:cNvSpPr>
          <p:nvPr>
            <p:ph type="body" idx="1"/>
          </p:nvPr>
        </p:nvSpPr>
        <p:spPr>
          <a:xfrm>
            <a:off x="1303800" y="1990050"/>
            <a:ext cx="7030500" cy="2743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Now, after filing prospectus, the bidding process will start and interested bidders can submit their bids to syndicate member/broker through ASBA.</a:t>
            </a:r>
            <a:endParaRPr/>
          </a:p>
          <a:p>
            <a:pPr marL="457200" lvl="0" indent="-311150" algn="l" rtl="0">
              <a:spcBef>
                <a:spcPts val="0"/>
              </a:spcBef>
              <a:spcAft>
                <a:spcPts val="0"/>
              </a:spcAft>
              <a:buSzPts val="1300"/>
              <a:buChar char="●"/>
            </a:pPr>
            <a:r>
              <a:rPr lang="en"/>
              <a:t>Here, in case of fixed price IPO the bidder has to pay the complete amount printed on the order form  for the lot according to the fixed price per equity for issue.</a:t>
            </a:r>
            <a:endParaRPr/>
          </a:p>
          <a:p>
            <a:pPr marL="457200" lvl="0" indent="-311150" algn="l" rtl="0">
              <a:spcBef>
                <a:spcPts val="0"/>
              </a:spcBef>
              <a:spcAft>
                <a:spcPts val="0"/>
              </a:spcAft>
              <a:buSzPts val="1300"/>
              <a:buChar char="●"/>
            </a:pPr>
            <a:r>
              <a:rPr lang="en"/>
              <a:t>This type of issue is non-dynamic because the price is fixed well in advance and bidders know the allotment price before the issue of equities.</a:t>
            </a:r>
            <a:endParaRPr/>
          </a:p>
          <a:p>
            <a:pPr marL="457200" lvl="0" indent="-311150" algn="l" rtl="0">
              <a:spcBef>
                <a:spcPts val="0"/>
              </a:spcBef>
              <a:spcAft>
                <a:spcPts val="0"/>
              </a:spcAft>
              <a:buSzPts val="1300"/>
              <a:buChar char="●"/>
            </a:pPr>
            <a:r>
              <a:rPr lang="en"/>
              <a:t>The demand of IPO among  people can only be known, when once the issue is closed.</a:t>
            </a:r>
            <a:endParaRPr/>
          </a:p>
          <a:p>
            <a:pPr marL="457200" lvl="0" indent="-311150" algn="l" rtl="0">
              <a:spcBef>
                <a:spcPts val="0"/>
              </a:spcBef>
              <a:spcAft>
                <a:spcPts val="0"/>
              </a:spcAft>
              <a:buSzPts val="1300"/>
              <a:buChar char="●"/>
            </a:pPr>
            <a:r>
              <a:rPr lang="en"/>
              <a:t>As it does not allow price discovery process to market, so there is a possibility of undervaluation which attracts bidders and oversubscription levels are higher.</a:t>
            </a:r>
            <a:endParaRPr/>
          </a:p>
          <a:p>
            <a:pPr marL="457200" lvl="0" indent="-311150" algn="l" rtl="0">
              <a:spcBef>
                <a:spcPts val="0"/>
              </a:spcBef>
              <a:spcAft>
                <a:spcPts val="0"/>
              </a:spcAft>
              <a:buSzPts val="1300"/>
              <a:buChar char="●"/>
            </a:pPr>
            <a:r>
              <a:rPr lang="en"/>
              <a:t>If oversubscription levels are significantly higher the the allotment is done on lottery basis.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Shine Fashions Fixed Price Issue</a:t>
            </a:r>
            <a:endParaRPr/>
          </a:p>
        </p:txBody>
      </p:sp>
      <p:sp>
        <p:nvSpPr>
          <p:cNvPr id="303" name="Google Shape;303;p17"/>
          <p:cNvSpPr txBox="1">
            <a:spLocks noGrp="1"/>
          </p:cNvSpPr>
          <p:nvPr>
            <p:ph type="body" idx="1"/>
          </p:nvPr>
        </p:nvSpPr>
        <p:spPr>
          <a:xfrm>
            <a:off x="1303800" y="1721250"/>
            <a:ext cx="7030500" cy="13074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sz="1700" b="1"/>
              <a:t>Shine Fashions :</a:t>
            </a:r>
            <a:endParaRPr/>
          </a:p>
          <a:p>
            <a:pPr marL="0" lvl="0" indent="0" algn="l" rtl="0">
              <a:lnSpc>
                <a:spcPct val="20000"/>
              </a:lnSpc>
              <a:spcBef>
                <a:spcPts val="1600"/>
              </a:spcBef>
              <a:spcAft>
                <a:spcPts val="0"/>
              </a:spcAft>
              <a:buNone/>
            </a:pPr>
            <a:r>
              <a:rPr lang="en"/>
              <a:t>Issue Period : 22</a:t>
            </a:r>
            <a:r>
              <a:rPr lang="en" baseline="30000"/>
              <a:t>nd</a:t>
            </a:r>
            <a:r>
              <a:rPr lang="en"/>
              <a:t>-26</a:t>
            </a:r>
            <a:r>
              <a:rPr lang="en" baseline="30000"/>
              <a:t>th</a:t>
            </a:r>
            <a:r>
              <a:rPr lang="en"/>
              <a:t> October’20                         Fixed price : ₹ 40 per equity share</a:t>
            </a:r>
            <a:endParaRPr/>
          </a:p>
          <a:p>
            <a:pPr marL="0" lvl="0" indent="0" algn="l" rtl="0">
              <a:lnSpc>
                <a:spcPct val="20000"/>
              </a:lnSpc>
              <a:spcBef>
                <a:spcPts val="1600"/>
              </a:spcBef>
              <a:spcAft>
                <a:spcPts val="0"/>
              </a:spcAft>
              <a:buNone/>
            </a:pPr>
            <a:r>
              <a:rPr lang="en"/>
              <a:t>Face Value ; ₹ 10                                                        Lot size(min.) : 3000 shares</a:t>
            </a:r>
            <a:endParaRPr/>
          </a:p>
          <a:p>
            <a:pPr marL="0" lvl="0" indent="0" algn="l" rtl="0">
              <a:lnSpc>
                <a:spcPct val="20000"/>
              </a:lnSpc>
              <a:spcBef>
                <a:spcPts val="1600"/>
              </a:spcBef>
              <a:spcAft>
                <a:spcPts val="0"/>
              </a:spcAft>
              <a:buNone/>
            </a:pPr>
            <a:r>
              <a:rPr lang="en"/>
              <a:t>Registrar  : Cameo Corporate Services Ltd.            </a:t>
            </a:r>
            <a:endParaRPr/>
          </a:p>
          <a:p>
            <a:pPr marL="0" lvl="0" indent="0" algn="l" rtl="0">
              <a:lnSpc>
                <a:spcPct val="20000"/>
              </a:lnSpc>
              <a:spcBef>
                <a:spcPts val="1600"/>
              </a:spcBef>
              <a:spcAft>
                <a:spcPts val="1600"/>
              </a:spcAft>
              <a:buNone/>
            </a:pPr>
            <a:r>
              <a:rPr lang="en"/>
              <a:t>Lead Managers : SHRENI SHARES Pvt. Ltd.</a:t>
            </a:r>
            <a:endParaRPr/>
          </a:p>
        </p:txBody>
      </p:sp>
      <p:graphicFrame>
        <p:nvGraphicFramePr>
          <p:cNvPr id="304" name="Google Shape;304;p17"/>
          <p:cNvGraphicFramePr/>
          <p:nvPr/>
        </p:nvGraphicFramePr>
        <p:xfrm>
          <a:off x="1303800" y="3248575"/>
          <a:ext cx="7239000" cy="1401990"/>
        </p:xfrm>
        <a:graphic>
          <a:graphicData uri="http://schemas.openxmlformats.org/drawingml/2006/table">
            <a:tbl>
              <a:tblPr>
                <a:noFill/>
                <a:tableStyleId>{B0259A54-B368-4217-9216-805F0E1B2C2F}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NII</a:t>
                      </a:r>
                      <a:endParaRPr/>
                    </a:p>
                  </a:txBody>
                  <a:tcPr marL="91425" marR="91425" marT="91425" marB="91425"/>
                </a:tc>
                <a:tc>
                  <a:txBody>
                    <a:bodyPr/>
                    <a:lstStyle/>
                    <a:p>
                      <a:pPr marL="0" lvl="0" indent="0" algn="ctr" rtl="0">
                        <a:spcBef>
                          <a:spcPts val="0"/>
                        </a:spcBef>
                        <a:spcAft>
                          <a:spcPts val="0"/>
                        </a:spcAft>
                        <a:buNone/>
                      </a:pPr>
                      <a:r>
                        <a:rPr lang="en"/>
                        <a:t>RII</a:t>
                      </a:r>
                      <a:endParaRPr/>
                    </a:p>
                  </a:txBody>
                  <a:tcPr marL="91425" marR="91425" marT="91425" marB="91425"/>
                </a:tc>
                <a:tc>
                  <a:txBody>
                    <a:bodyPr/>
                    <a:lstStyle/>
                    <a:p>
                      <a:pPr marL="0" lvl="0" indent="0" algn="ctr" rtl="0">
                        <a:spcBef>
                          <a:spcPts val="0"/>
                        </a:spcBef>
                        <a:spcAft>
                          <a:spcPts val="0"/>
                        </a:spcAft>
                        <a:buNone/>
                      </a:pPr>
                      <a:r>
                        <a:rPr lang="en"/>
                        <a:t>Total</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Shares Offered</a:t>
                      </a:r>
                      <a:endParaRPr/>
                    </a:p>
                  </a:txBody>
                  <a:tcPr marL="91425" marR="91425" marT="91425" marB="91425"/>
                </a:tc>
                <a:tc>
                  <a:txBody>
                    <a:bodyPr/>
                    <a:lstStyle/>
                    <a:p>
                      <a:pPr marL="0" lvl="0" indent="0" algn="ctr" rtl="0">
                        <a:spcBef>
                          <a:spcPts val="0"/>
                        </a:spcBef>
                        <a:spcAft>
                          <a:spcPts val="0"/>
                        </a:spcAft>
                        <a:buNone/>
                      </a:pPr>
                      <a:r>
                        <a:rPr lang="en"/>
                        <a:t>189,000</a:t>
                      </a:r>
                      <a:endParaRPr/>
                    </a:p>
                  </a:txBody>
                  <a:tcPr marL="91425" marR="91425" marT="91425" marB="91425"/>
                </a:tc>
                <a:tc>
                  <a:txBody>
                    <a:bodyPr/>
                    <a:lstStyle/>
                    <a:p>
                      <a:pPr marL="0" lvl="0" indent="0" algn="ctr" rtl="0">
                        <a:spcBef>
                          <a:spcPts val="0"/>
                        </a:spcBef>
                        <a:spcAft>
                          <a:spcPts val="0"/>
                        </a:spcAft>
                        <a:buNone/>
                      </a:pPr>
                      <a:r>
                        <a:rPr lang="en"/>
                        <a:t>189,000</a:t>
                      </a:r>
                      <a:endParaRPr/>
                    </a:p>
                  </a:txBody>
                  <a:tcPr marL="91425" marR="91425" marT="91425" marB="91425"/>
                </a:tc>
                <a:tc>
                  <a:txBody>
                    <a:bodyPr/>
                    <a:lstStyle/>
                    <a:p>
                      <a:pPr marL="0" lvl="0" indent="0" algn="ctr" rtl="0">
                        <a:spcBef>
                          <a:spcPts val="0"/>
                        </a:spcBef>
                        <a:spcAft>
                          <a:spcPts val="0"/>
                        </a:spcAft>
                        <a:buNone/>
                      </a:pPr>
                      <a:r>
                        <a:rPr lang="en"/>
                        <a:t>378,000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Shares Subscription (times)</a:t>
                      </a:r>
                      <a:endParaRPr/>
                    </a:p>
                  </a:txBody>
                  <a:tcPr marL="91425" marR="91425" marT="91425" marB="91425"/>
                </a:tc>
                <a:tc>
                  <a:txBody>
                    <a:bodyPr/>
                    <a:lstStyle/>
                    <a:p>
                      <a:pPr marL="0" lvl="0" indent="0" algn="ctr" rtl="0">
                        <a:spcBef>
                          <a:spcPts val="0"/>
                        </a:spcBef>
                        <a:spcAft>
                          <a:spcPts val="0"/>
                        </a:spcAft>
                        <a:buNone/>
                      </a:pPr>
                      <a:r>
                        <a:rPr lang="en"/>
                        <a:t>1.83x</a:t>
                      </a:r>
                      <a:endParaRPr/>
                    </a:p>
                  </a:txBody>
                  <a:tcPr marL="91425" marR="91425" marT="91425" marB="91425"/>
                </a:tc>
                <a:tc>
                  <a:txBody>
                    <a:bodyPr/>
                    <a:lstStyle/>
                    <a:p>
                      <a:pPr marL="0" lvl="0" indent="0" algn="ctr" rtl="0">
                        <a:spcBef>
                          <a:spcPts val="0"/>
                        </a:spcBef>
                        <a:spcAft>
                          <a:spcPts val="0"/>
                        </a:spcAft>
                        <a:buNone/>
                      </a:pPr>
                      <a:r>
                        <a:rPr lang="en"/>
                        <a:t>1.63x</a:t>
                      </a:r>
                      <a:endParaRPr/>
                    </a:p>
                  </a:txBody>
                  <a:tcPr marL="91425" marR="91425" marT="91425" marB="91425"/>
                </a:tc>
                <a:tc>
                  <a:txBody>
                    <a:bodyPr/>
                    <a:lstStyle/>
                    <a:p>
                      <a:pPr marL="0" lvl="0" indent="0" algn="ctr" rtl="0">
                        <a:spcBef>
                          <a:spcPts val="0"/>
                        </a:spcBef>
                        <a:spcAft>
                          <a:spcPts val="0"/>
                        </a:spcAft>
                        <a:buNone/>
                      </a:pPr>
                      <a:r>
                        <a:rPr lang="en"/>
                        <a:t>1.73x</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aphicFrame>
        <p:nvGraphicFramePr>
          <p:cNvPr id="309" name="Google Shape;309;p18"/>
          <p:cNvGraphicFramePr/>
          <p:nvPr/>
        </p:nvGraphicFramePr>
        <p:xfrm>
          <a:off x="1233500" y="1276700"/>
          <a:ext cx="7239000" cy="2912375"/>
        </p:xfrm>
        <a:graphic>
          <a:graphicData uri="http://schemas.openxmlformats.org/drawingml/2006/table">
            <a:tbl>
              <a:tblPr>
                <a:noFill/>
                <a:tableStyleId>{B0259A54-B368-4217-9216-805F0E1B2C2F}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82475">
                <a:tc>
                  <a:txBody>
                    <a:bodyPr/>
                    <a:lstStyle/>
                    <a:p>
                      <a:pPr marL="0" lvl="0" indent="0" algn="ctr" rtl="0">
                        <a:spcBef>
                          <a:spcPts val="0"/>
                        </a:spcBef>
                        <a:spcAft>
                          <a:spcPts val="0"/>
                        </a:spcAft>
                        <a:buNone/>
                      </a:pPr>
                      <a:r>
                        <a:rPr lang="en" sz="2000" b="1"/>
                        <a:t>Date*</a:t>
                      </a:r>
                      <a:endParaRPr sz="2000" b="1"/>
                    </a:p>
                  </a:txBody>
                  <a:tcPr marL="91425" marR="91425" marT="91425" marB="91425" anchor="ctr"/>
                </a:tc>
                <a:tc>
                  <a:txBody>
                    <a:bodyPr/>
                    <a:lstStyle/>
                    <a:p>
                      <a:pPr marL="0" lvl="0" indent="0" algn="ctr" rtl="0">
                        <a:spcBef>
                          <a:spcPts val="0"/>
                        </a:spcBef>
                        <a:spcAft>
                          <a:spcPts val="0"/>
                        </a:spcAft>
                        <a:buNone/>
                      </a:pPr>
                      <a:r>
                        <a:rPr lang="en" sz="2000" b="1"/>
                        <a:t>NII</a:t>
                      </a:r>
                      <a:endParaRPr sz="2000" b="1"/>
                    </a:p>
                  </a:txBody>
                  <a:tcPr marL="91425" marR="91425" marT="91425" marB="91425" anchor="ctr"/>
                </a:tc>
                <a:tc>
                  <a:txBody>
                    <a:bodyPr/>
                    <a:lstStyle/>
                    <a:p>
                      <a:pPr marL="0" lvl="0" indent="0" algn="ctr" rtl="0">
                        <a:spcBef>
                          <a:spcPts val="0"/>
                        </a:spcBef>
                        <a:spcAft>
                          <a:spcPts val="0"/>
                        </a:spcAft>
                        <a:buNone/>
                      </a:pPr>
                      <a:r>
                        <a:rPr lang="en" sz="2000" b="1"/>
                        <a:t>Retail</a:t>
                      </a:r>
                      <a:endParaRPr sz="2000" b="1"/>
                    </a:p>
                  </a:txBody>
                  <a:tcPr marL="91425" marR="91425" marT="91425" marB="91425" anchor="ctr"/>
                </a:tc>
                <a:tc>
                  <a:txBody>
                    <a:bodyPr/>
                    <a:lstStyle/>
                    <a:p>
                      <a:pPr marL="0" lvl="0" indent="0" algn="ctr" rtl="0">
                        <a:spcBef>
                          <a:spcPts val="0"/>
                        </a:spcBef>
                        <a:spcAft>
                          <a:spcPts val="0"/>
                        </a:spcAft>
                        <a:buNone/>
                      </a:pPr>
                      <a:r>
                        <a:rPr lang="en" sz="2000" b="1"/>
                        <a:t>Total</a:t>
                      </a:r>
                      <a:endParaRPr sz="2000" b="1"/>
                    </a:p>
                  </a:txBody>
                  <a:tcPr marL="91425" marR="91425" marT="91425" marB="91425" anchor="ctr"/>
                </a:tc>
                <a:extLst>
                  <a:ext uri="{0D108BD9-81ED-4DB2-BD59-A6C34878D82A}">
                    <a16:rowId xmlns:a16="http://schemas.microsoft.com/office/drawing/2014/main" val="10000"/>
                  </a:ext>
                </a:extLst>
              </a:tr>
              <a:tr h="582475">
                <a:tc>
                  <a:txBody>
                    <a:bodyPr/>
                    <a:lstStyle/>
                    <a:p>
                      <a:pPr marL="0" lvl="0" indent="0" algn="ctr" rtl="0">
                        <a:spcBef>
                          <a:spcPts val="0"/>
                        </a:spcBef>
                        <a:spcAft>
                          <a:spcPts val="0"/>
                        </a:spcAft>
                        <a:buNone/>
                      </a:pPr>
                      <a:r>
                        <a:rPr lang="en" b="1">
                          <a:solidFill>
                            <a:srgbClr val="666666"/>
                          </a:solidFill>
                        </a:rPr>
                        <a:t>Oct 22, 2020</a:t>
                      </a:r>
                      <a:endParaRPr b="1">
                        <a:solidFill>
                          <a:srgbClr val="666666"/>
                        </a:solidFill>
                      </a:endParaRPr>
                    </a:p>
                  </a:txBody>
                  <a:tcPr marL="91425" marR="91425" marT="91425" marB="91425" anchor="ctr"/>
                </a:tc>
                <a:tc>
                  <a:txBody>
                    <a:bodyPr/>
                    <a:lstStyle/>
                    <a:p>
                      <a:pPr marL="0" lvl="0" indent="0" algn="ctr" rtl="0">
                        <a:spcBef>
                          <a:spcPts val="0"/>
                        </a:spcBef>
                        <a:spcAft>
                          <a:spcPts val="0"/>
                        </a:spcAft>
                        <a:buNone/>
                      </a:pPr>
                      <a:r>
                        <a:rPr lang="en"/>
                        <a:t>0.86x</a:t>
                      </a:r>
                      <a:endParaRPr/>
                    </a:p>
                  </a:txBody>
                  <a:tcPr marL="91425" marR="91425" marT="91425" marB="91425" anchor="ctr"/>
                </a:tc>
                <a:tc>
                  <a:txBody>
                    <a:bodyPr/>
                    <a:lstStyle/>
                    <a:p>
                      <a:pPr marL="0" lvl="0" indent="0" algn="ctr" rtl="0">
                        <a:spcBef>
                          <a:spcPts val="0"/>
                        </a:spcBef>
                        <a:spcAft>
                          <a:spcPts val="0"/>
                        </a:spcAft>
                        <a:buNone/>
                      </a:pPr>
                      <a:r>
                        <a:rPr lang="en"/>
                        <a:t>0.32x</a:t>
                      </a:r>
                      <a:endParaRPr/>
                    </a:p>
                  </a:txBody>
                  <a:tcPr marL="91425" marR="91425" marT="91425" marB="91425" anchor="ctr"/>
                </a:tc>
                <a:tc>
                  <a:txBody>
                    <a:bodyPr/>
                    <a:lstStyle/>
                    <a:p>
                      <a:pPr marL="0" lvl="0" indent="0" algn="ctr" rtl="0">
                        <a:spcBef>
                          <a:spcPts val="0"/>
                        </a:spcBef>
                        <a:spcAft>
                          <a:spcPts val="0"/>
                        </a:spcAft>
                        <a:buNone/>
                      </a:pPr>
                      <a:r>
                        <a:rPr lang="en"/>
                        <a:t>0.59x</a:t>
                      </a:r>
                      <a:endParaRPr/>
                    </a:p>
                  </a:txBody>
                  <a:tcPr marL="91425" marR="91425" marT="91425" marB="91425" anchor="ctr"/>
                </a:tc>
                <a:extLst>
                  <a:ext uri="{0D108BD9-81ED-4DB2-BD59-A6C34878D82A}">
                    <a16:rowId xmlns:a16="http://schemas.microsoft.com/office/drawing/2014/main" val="10001"/>
                  </a:ext>
                </a:extLst>
              </a:tr>
              <a:tr h="582475">
                <a:tc>
                  <a:txBody>
                    <a:bodyPr/>
                    <a:lstStyle/>
                    <a:p>
                      <a:pPr marL="0" lvl="0" indent="0" algn="ctr" rtl="0">
                        <a:spcBef>
                          <a:spcPts val="0"/>
                        </a:spcBef>
                        <a:spcAft>
                          <a:spcPts val="0"/>
                        </a:spcAft>
                        <a:buNone/>
                      </a:pPr>
                      <a:r>
                        <a:rPr lang="en" b="1">
                          <a:solidFill>
                            <a:srgbClr val="666666"/>
                          </a:solidFill>
                        </a:rPr>
                        <a:t>Oct 23, 2020</a:t>
                      </a:r>
                      <a:endParaRPr b="1">
                        <a:solidFill>
                          <a:srgbClr val="666666"/>
                        </a:solidFill>
                      </a:endParaRPr>
                    </a:p>
                  </a:txBody>
                  <a:tcPr marL="91425" marR="91425" marT="91425" marB="91425" anchor="ctr"/>
                </a:tc>
                <a:tc>
                  <a:txBody>
                    <a:bodyPr/>
                    <a:lstStyle/>
                    <a:p>
                      <a:pPr marL="0" lvl="0" indent="0" algn="ctr" rtl="0">
                        <a:spcBef>
                          <a:spcPts val="0"/>
                        </a:spcBef>
                        <a:spcAft>
                          <a:spcPts val="0"/>
                        </a:spcAft>
                        <a:buNone/>
                      </a:pPr>
                      <a:r>
                        <a:rPr lang="en"/>
                        <a:t>1.52x</a:t>
                      </a:r>
                      <a:endParaRPr/>
                    </a:p>
                  </a:txBody>
                  <a:tcPr marL="91425" marR="91425" marT="91425" marB="91425" anchor="ctr"/>
                </a:tc>
                <a:tc>
                  <a:txBody>
                    <a:bodyPr/>
                    <a:lstStyle/>
                    <a:p>
                      <a:pPr marL="0" lvl="0" indent="0" algn="ctr" rtl="0">
                        <a:spcBef>
                          <a:spcPts val="0"/>
                        </a:spcBef>
                        <a:spcAft>
                          <a:spcPts val="0"/>
                        </a:spcAft>
                        <a:buNone/>
                      </a:pPr>
                      <a:r>
                        <a:rPr lang="en"/>
                        <a:t>0.81x</a:t>
                      </a:r>
                      <a:endParaRPr/>
                    </a:p>
                  </a:txBody>
                  <a:tcPr marL="91425" marR="91425" marT="91425" marB="91425" anchor="ctr"/>
                </a:tc>
                <a:tc>
                  <a:txBody>
                    <a:bodyPr/>
                    <a:lstStyle/>
                    <a:p>
                      <a:pPr marL="0" lvl="0" indent="0" algn="ctr" rtl="0">
                        <a:spcBef>
                          <a:spcPts val="0"/>
                        </a:spcBef>
                        <a:spcAft>
                          <a:spcPts val="0"/>
                        </a:spcAft>
                        <a:buNone/>
                      </a:pPr>
                      <a:r>
                        <a:rPr lang="en"/>
                        <a:t>1.17x</a:t>
                      </a:r>
                      <a:endParaRPr/>
                    </a:p>
                  </a:txBody>
                  <a:tcPr marL="91425" marR="91425" marT="91425" marB="91425" anchor="ctr"/>
                </a:tc>
                <a:extLst>
                  <a:ext uri="{0D108BD9-81ED-4DB2-BD59-A6C34878D82A}">
                    <a16:rowId xmlns:a16="http://schemas.microsoft.com/office/drawing/2014/main" val="10002"/>
                  </a:ext>
                </a:extLst>
              </a:tr>
              <a:tr h="582475">
                <a:tc>
                  <a:txBody>
                    <a:bodyPr/>
                    <a:lstStyle/>
                    <a:p>
                      <a:pPr marL="0" lvl="0" indent="0" algn="ctr" rtl="0">
                        <a:spcBef>
                          <a:spcPts val="0"/>
                        </a:spcBef>
                        <a:spcAft>
                          <a:spcPts val="0"/>
                        </a:spcAft>
                        <a:buNone/>
                      </a:pPr>
                      <a:r>
                        <a:rPr lang="en" b="1">
                          <a:solidFill>
                            <a:srgbClr val="666666"/>
                          </a:solidFill>
                        </a:rPr>
                        <a:t>Oct 25, 2020</a:t>
                      </a:r>
                      <a:endParaRPr b="1">
                        <a:solidFill>
                          <a:srgbClr val="666666"/>
                        </a:solidFill>
                      </a:endParaRPr>
                    </a:p>
                  </a:txBody>
                  <a:tcPr marL="91425" marR="91425" marT="91425" marB="91425" anchor="ctr"/>
                </a:tc>
                <a:tc>
                  <a:txBody>
                    <a:bodyPr/>
                    <a:lstStyle/>
                    <a:p>
                      <a:pPr marL="0" lvl="0" indent="0" algn="ctr" rtl="0">
                        <a:spcBef>
                          <a:spcPts val="0"/>
                        </a:spcBef>
                        <a:spcAft>
                          <a:spcPts val="0"/>
                        </a:spcAft>
                        <a:buNone/>
                      </a:pPr>
                      <a:r>
                        <a:rPr lang="en"/>
                        <a:t>1.52x</a:t>
                      </a:r>
                      <a:endParaRPr/>
                    </a:p>
                  </a:txBody>
                  <a:tcPr marL="91425" marR="91425" marT="91425" marB="91425" anchor="ctr"/>
                </a:tc>
                <a:tc>
                  <a:txBody>
                    <a:bodyPr/>
                    <a:lstStyle/>
                    <a:p>
                      <a:pPr marL="0" lvl="0" indent="0" algn="ctr" rtl="0">
                        <a:spcBef>
                          <a:spcPts val="0"/>
                        </a:spcBef>
                        <a:spcAft>
                          <a:spcPts val="0"/>
                        </a:spcAft>
                        <a:buNone/>
                      </a:pPr>
                      <a:r>
                        <a:rPr lang="en"/>
                        <a:t>0.81x</a:t>
                      </a:r>
                      <a:endParaRPr/>
                    </a:p>
                  </a:txBody>
                  <a:tcPr marL="91425" marR="91425" marT="91425" marB="91425" anchor="ctr"/>
                </a:tc>
                <a:tc>
                  <a:txBody>
                    <a:bodyPr/>
                    <a:lstStyle/>
                    <a:p>
                      <a:pPr marL="0" lvl="0" indent="0" algn="ctr" rtl="0">
                        <a:spcBef>
                          <a:spcPts val="0"/>
                        </a:spcBef>
                        <a:spcAft>
                          <a:spcPts val="0"/>
                        </a:spcAft>
                        <a:buNone/>
                      </a:pPr>
                      <a:r>
                        <a:rPr lang="en"/>
                        <a:t>1.17x</a:t>
                      </a:r>
                      <a:endParaRPr/>
                    </a:p>
                  </a:txBody>
                  <a:tcPr marL="91425" marR="91425" marT="91425" marB="91425" anchor="ctr"/>
                </a:tc>
                <a:extLst>
                  <a:ext uri="{0D108BD9-81ED-4DB2-BD59-A6C34878D82A}">
                    <a16:rowId xmlns:a16="http://schemas.microsoft.com/office/drawing/2014/main" val="10003"/>
                  </a:ext>
                </a:extLst>
              </a:tr>
              <a:tr h="582475">
                <a:tc>
                  <a:txBody>
                    <a:bodyPr/>
                    <a:lstStyle/>
                    <a:p>
                      <a:pPr marL="0" lvl="0" indent="0" algn="ctr" rtl="0">
                        <a:spcBef>
                          <a:spcPts val="0"/>
                        </a:spcBef>
                        <a:spcAft>
                          <a:spcPts val="0"/>
                        </a:spcAft>
                        <a:buNone/>
                      </a:pPr>
                      <a:r>
                        <a:rPr lang="en" b="1">
                          <a:solidFill>
                            <a:srgbClr val="666666"/>
                          </a:solidFill>
                        </a:rPr>
                        <a:t>Oct 26, 2020</a:t>
                      </a:r>
                      <a:endParaRPr b="1">
                        <a:solidFill>
                          <a:srgbClr val="666666"/>
                        </a:solidFill>
                      </a:endParaRPr>
                    </a:p>
                  </a:txBody>
                  <a:tcPr marL="91425" marR="91425" marT="91425" marB="91425" anchor="ctr"/>
                </a:tc>
                <a:tc>
                  <a:txBody>
                    <a:bodyPr/>
                    <a:lstStyle/>
                    <a:p>
                      <a:pPr marL="0" lvl="0" indent="0" algn="ctr" rtl="0">
                        <a:spcBef>
                          <a:spcPts val="0"/>
                        </a:spcBef>
                        <a:spcAft>
                          <a:spcPts val="0"/>
                        </a:spcAft>
                        <a:buNone/>
                      </a:pPr>
                      <a:r>
                        <a:rPr lang="en"/>
                        <a:t>1.83x</a:t>
                      </a:r>
                      <a:endParaRPr/>
                    </a:p>
                  </a:txBody>
                  <a:tcPr marL="91425" marR="91425" marT="91425" marB="91425" anchor="ctr"/>
                </a:tc>
                <a:tc>
                  <a:txBody>
                    <a:bodyPr/>
                    <a:lstStyle/>
                    <a:p>
                      <a:pPr marL="0" lvl="0" indent="0" algn="ctr" rtl="0">
                        <a:spcBef>
                          <a:spcPts val="0"/>
                        </a:spcBef>
                        <a:spcAft>
                          <a:spcPts val="0"/>
                        </a:spcAft>
                        <a:buNone/>
                      </a:pPr>
                      <a:r>
                        <a:rPr lang="en"/>
                        <a:t>1.63x</a:t>
                      </a:r>
                      <a:endParaRPr/>
                    </a:p>
                  </a:txBody>
                  <a:tcPr marL="91425" marR="91425" marT="91425" marB="91425" anchor="ctr"/>
                </a:tc>
                <a:tc>
                  <a:txBody>
                    <a:bodyPr/>
                    <a:lstStyle/>
                    <a:p>
                      <a:pPr marL="0" lvl="0" indent="0" algn="ctr" rtl="0">
                        <a:spcBef>
                          <a:spcPts val="0"/>
                        </a:spcBef>
                        <a:spcAft>
                          <a:spcPts val="0"/>
                        </a:spcAft>
                        <a:buNone/>
                      </a:pPr>
                      <a:r>
                        <a:rPr lang="en"/>
                        <a:t>1.73x</a:t>
                      </a:r>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310" name="Google Shape;310;p18"/>
          <p:cNvSpPr txBox="1"/>
          <p:nvPr/>
        </p:nvSpPr>
        <p:spPr>
          <a:xfrm>
            <a:off x="1246175" y="4654800"/>
            <a:ext cx="6414000" cy="3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By the end of the day</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 BUILDING ISSUE</a:t>
            </a:r>
            <a:endParaRPr/>
          </a:p>
        </p:txBody>
      </p:sp>
      <p:sp>
        <p:nvSpPr>
          <p:cNvPr id="316" name="Google Shape;316;p19"/>
          <p:cNvSpPr txBox="1">
            <a:spLocks noGrp="1"/>
          </p:cNvSpPr>
          <p:nvPr>
            <p:ph type="body" idx="1"/>
          </p:nvPr>
        </p:nvSpPr>
        <p:spPr>
          <a:xfrm>
            <a:off x="1303800" y="1990050"/>
            <a:ext cx="7030500" cy="3067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Mechanism of </a:t>
            </a:r>
            <a:r>
              <a:rPr lang="en" sz="1600" b="1"/>
              <a:t>Price Discovery of the IPO</a:t>
            </a:r>
            <a:r>
              <a:rPr lang="en" sz="1600"/>
              <a:t> during a fixed period of time.</a:t>
            </a:r>
            <a:endParaRPr sz="1600"/>
          </a:p>
          <a:p>
            <a:pPr marL="457200" lvl="0" indent="-330200" algn="l" rtl="0">
              <a:spcBef>
                <a:spcPts val="0"/>
              </a:spcBef>
              <a:spcAft>
                <a:spcPts val="0"/>
              </a:spcAft>
              <a:buSzPts val="1600"/>
              <a:buChar char="●"/>
            </a:pPr>
            <a:r>
              <a:rPr lang="en" sz="1600"/>
              <a:t>Price Range: </a:t>
            </a:r>
            <a:r>
              <a:rPr lang="en" sz="1600" b="1"/>
              <a:t>Floor Price </a:t>
            </a:r>
            <a:r>
              <a:rPr lang="en" sz="1600"/>
              <a:t>and </a:t>
            </a:r>
            <a:r>
              <a:rPr lang="en" sz="1600" b="1"/>
              <a:t>Cap Price </a:t>
            </a:r>
            <a:r>
              <a:rPr lang="en" sz="1600"/>
              <a:t>(max </a:t>
            </a:r>
            <a:r>
              <a:rPr lang="en" sz="1600" b="1"/>
              <a:t>20% higher </a:t>
            </a:r>
            <a:r>
              <a:rPr lang="en" sz="1600"/>
              <a:t>from floor price)</a:t>
            </a:r>
            <a:endParaRPr sz="1600"/>
          </a:p>
          <a:p>
            <a:pPr marL="457200" lvl="0" indent="-330200" algn="l" rtl="0">
              <a:spcBef>
                <a:spcPts val="0"/>
              </a:spcBef>
              <a:spcAft>
                <a:spcPts val="0"/>
              </a:spcAft>
              <a:buSzPts val="1600"/>
              <a:buChar char="●"/>
            </a:pPr>
            <a:r>
              <a:rPr lang="en" sz="1600"/>
              <a:t>Decided analysing the assets liabilities by investment banks</a:t>
            </a:r>
            <a:endParaRPr sz="1600"/>
          </a:p>
          <a:p>
            <a:pPr marL="457200" lvl="0" indent="-330200" algn="l" rtl="0">
              <a:spcBef>
                <a:spcPts val="0"/>
              </a:spcBef>
              <a:spcAft>
                <a:spcPts val="0"/>
              </a:spcAft>
              <a:buSzPts val="1600"/>
              <a:buChar char="●"/>
            </a:pPr>
            <a:r>
              <a:rPr lang="en" sz="1600"/>
              <a:t>Price discovery based on the </a:t>
            </a:r>
            <a:r>
              <a:rPr lang="en" sz="1600" b="1"/>
              <a:t>bidding </a:t>
            </a:r>
            <a:r>
              <a:rPr lang="en" sz="1600"/>
              <a:t>of the investors</a:t>
            </a:r>
            <a:endParaRPr sz="1600"/>
          </a:p>
          <a:p>
            <a:pPr marL="457200" lvl="0" indent="0" algn="l" rtl="0">
              <a:spcBef>
                <a:spcPts val="1600"/>
              </a:spcBef>
              <a:spcAft>
                <a:spcPts val="0"/>
              </a:spcAft>
              <a:buNone/>
            </a:pPr>
            <a:endParaRPr sz="1400" b="1"/>
          </a:p>
          <a:p>
            <a:pPr marL="457200" lvl="0" indent="0" algn="l" rtl="0">
              <a:spcBef>
                <a:spcPts val="1600"/>
              </a:spcBef>
              <a:spcAft>
                <a:spcPts val="1600"/>
              </a:spcAft>
              <a:buNone/>
            </a:pPr>
            <a:r>
              <a:rPr lang="en" sz="1400" b="1"/>
              <a:t>Example:</a:t>
            </a:r>
            <a:r>
              <a:rPr lang="en" sz="1400"/>
              <a:t> All recent mainline IPOs such as SBI cards, IRCTC, UTI AMC, Mazagon Dock              .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180550" y="1907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 BUILDING: Processing</a:t>
            </a:r>
            <a:endParaRPr/>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pSp>
        <p:nvGrpSpPr>
          <p:cNvPr id="323" name="Google Shape;323;p20"/>
          <p:cNvGrpSpPr/>
          <p:nvPr/>
        </p:nvGrpSpPr>
        <p:grpSpPr>
          <a:xfrm>
            <a:off x="5632317" y="1189775"/>
            <a:ext cx="3305700" cy="3483050"/>
            <a:chOff x="5632317" y="1189775"/>
            <a:chExt cx="3305700" cy="3483050"/>
          </a:xfrm>
        </p:grpSpPr>
        <p:sp>
          <p:nvSpPr>
            <p:cNvPr id="324" name="Google Shape;324;p20"/>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Approval</a:t>
              </a:r>
              <a:endParaRPr>
                <a:solidFill>
                  <a:srgbClr val="FFFFFF"/>
                </a:solidFill>
                <a:latin typeface="Roboto"/>
                <a:ea typeface="Roboto"/>
                <a:cs typeface="Roboto"/>
                <a:sym typeface="Roboto"/>
              </a:endParaRPr>
            </a:p>
          </p:txBody>
        </p:sp>
        <p:sp>
          <p:nvSpPr>
            <p:cNvPr id="325" name="Google Shape;325;p20"/>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SEBI approves the DRHP and gives permission.</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Final RHP publishes after approval</a:t>
              </a:r>
              <a:endParaRPr sz="1600">
                <a:solidFill>
                  <a:schemeClr val="dk2"/>
                </a:solidFill>
                <a:latin typeface="Nunito"/>
                <a:ea typeface="Nunito"/>
                <a:cs typeface="Nunito"/>
                <a:sym typeface="Nunito"/>
              </a:endParaRPr>
            </a:p>
          </p:txBody>
        </p:sp>
      </p:grpSp>
      <p:grpSp>
        <p:nvGrpSpPr>
          <p:cNvPr id="326" name="Google Shape;326;p20"/>
          <p:cNvGrpSpPr/>
          <p:nvPr/>
        </p:nvGrpSpPr>
        <p:grpSpPr>
          <a:xfrm>
            <a:off x="0" y="1189989"/>
            <a:ext cx="3546900" cy="3482836"/>
            <a:chOff x="0" y="1189989"/>
            <a:chExt cx="3546900" cy="3482836"/>
          </a:xfrm>
        </p:grpSpPr>
        <p:sp>
          <p:nvSpPr>
            <p:cNvPr id="327" name="Google Shape;327;p20"/>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Asset Evaluation</a:t>
              </a:r>
              <a:endParaRPr>
                <a:solidFill>
                  <a:srgbClr val="FFFFFF"/>
                </a:solidFill>
                <a:latin typeface="Roboto"/>
                <a:ea typeface="Roboto"/>
                <a:cs typeface="Roboto"/>
                <a:sym typeface="Roboto"/>
              </a:endParaRPr>
            </a:p>
          </p:txBody>
        </p:sp>
        <p:sp>
          <p:nvSpPr>
            <p:cNvPr id="328" name="Google Shape;328;p20"/>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chemeClr val="dk2"/>
                </a:buClr>
                <a:buSzPts val="1600"/>
                <a:buFont typeface="Nunito"/>
                <a:buChar char="●"/>
              </a:pPr>
              <a:r>
                <a:rPr lang="en" sz="1600" dirty="0">
                  <a:solidFill>
                    <a:schemeClr val="dk2"/>
                  </a:solidFill>
                  <a:latin typeface="Nunito"/>
                  <a:ea typeface="Nunito"/>
                  <a:cs typeface="Nunito"/>
                  <a:sym typeface="Nunito"/>
                </a:rPr>
                <a:t>Evaluation of the assets and business of the company by Investment bank</a:t>
              </a:r>
              <a:endParaRPr sz="1600" dirty="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dirty="0">
                  <a:solidFill>
                    <a:schemeClr val="dk2"/>
                  </a:solidFill>
                  <a:latin typeface="Nunito"/>
                  <a:ea typeface="Nunito"/>
                  <a:cs typeface="Nunito"/>
                  <a:sym typeface="Nunito"/>
                </a:rPr>
                <a:t>Fixing the floor and cap price</a:t>
              </a:r>
              <a:endParaRPr sz="1200" dirty="0">
                <a:solidFill>
                  <a:schemeClr val="dk2"/>
                </a:solidFill>
                <a:latin typeface="Roboto"/>
                <a:ea typeface="Roboto"/>
                <a:cs typeface="Roboto"/>
                <a:sym typeface="Roboto"/>
              </a:endParaRPr>
            </a:p>
          </p:txBody>
        </p:sp>
      </p:grpSp>
      <p:grpSp>
        <p:nvGrpSpPr>
          <p:cNvPr id="329" name="Google Shape;329;p20"/>
          <p:cNvGrpSpPr/>
          <p:nvPr/>
        </p:nvGrpSpPr>
        <p:grpSpPr>
          <a:xfrm>
            <a:off x="2944204" y="1189775"/>
            <a:ext cx="3305700" cy="3483050"/>
            <a:chOff x="2944204" y="1189775"/>
            <a:chExt cx="3305700" cy="3483050"/>
          </a:xfrm>
        </p:grpSpPr>
        <p:sp>
          <p:nvSpPr>
            <p:cNvPr id="330" name="Google Shape;330;p20"/>
            <p:cNvSpPr/>
            <p:nvPr/>
          </p:nvSpPr>
          <p:spPr>
            <a:xfrm>
              <a:off x="2944204" y="1189775"/>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Filing DRHP</a:t>
              </a:r>
              <a:endParaRPr>
                <a:solidFill>
                  <a:srgbClr val="FFFFFF"/>
                </a:solidFill>
                <a:latin typeface="Roboto"/>
                <a:ea typeface="Roboto"/>
                <a:cs typeface="Roboto"/>
                <a:sym typeface="Roboto"/>
              </a:endParaRPr>
            </a:p>
          </p:txBody>
        </p:sp>
        <p:sp>
          <p:nvSpPr>
            <p:cNvPr id="331" name="Google Shape;331;p20"/>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Drafting a Red Herring Prospectus(DRHP) to present it to the SEBI for clearance</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Contains every details of the IPO and company.</a:t>
              </a:r>
              <a:endParaRPr sz="1600">
                <a:solidFill>
                  <a:schemeClr val="dk2"/>
                </a:solidFill>
                <a:latin typeface="Nunito"/>
                <a:ea typeface="Nunito"/>
                <a:cs typeface="Nunito"/>
                <a:sym typeface="Nuni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180550" y="1907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 BUILDING: Processing</a:t>
            </a:r>
            <a:endParaRPr/>
          </a:p>
        </p:txBody>
      </p:sp>
      <p:sp>
        <p:nvSpPr>
          <p:cNvPr id="337" name="Google Shape;337;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pSp>
        <p:nvGrpSpPr>
          <p:cNvPr id="338" name="Google Shape;338;p21"/>
          <p:cNvGrpSpPr/>
          <p:nvPr/>
        </p:nvGrpSpPr>
        <p:grpSpPr>
          <a:xfrm>
            <a:off x="5632317" y="1189775"/>
            <a:ext cx="3305700" cy="3483050"/>
            <a:chOff x="5632317" y="1189775"/>
            <a:chExt cx="3305700" cy="3483050"/>
          </a:xfrm>
        </p:grpSpPr>
        <p:sp>
          <p:nvSpPr>
            <p:cNvPr id="339" name="Google Shape;339;p21"/>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Price Discovery</a:t>
              </a:r>
              <a:endParaRPr>
                <a:solidFill>
                  <a:srgbClr val="FFFFFF"/>
                </a:solidFill>
                <a:latin typeface="Roboto"/>
                <a:ea typeface="Roboto"/>
                <a:cs typeface="Roboto"/>
                <a:sym typeface="Roboto"/>
              </a:endParaRPr>
            </a:p>
          </p:txBody>
        </p:sp>
        <p:sp>
          <p:nvSpPr>
            <p:cNvPr id="340" name="Google Shape;340;p2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Price is discovered based on the bidding </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Investment bank decides the final price</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Possibilities are as follows:</a:t>
              </a:r>
              <a:endParaRPr sz="1600">
                <a:solidFill>
                  <a:schemeClr val="dk2"/>
                </a:solidFill>
                <a:latin typeface="Nunito"/>
                <a:ea typeface="Nunito"/>
                <a:cs typeface="Nunito"/>
                <a:sym typeface="Nunito"/>
              </a:endParaRPr>
            </a:p>
          </p:txBody>
        </p:sp>
      </p:grpSp>
      <p:grpSp>
        <p:nvGrpSpPr>
          <p:cNvPr id="341" name="Google Shape;341;p21"/>
          <p:cNvGrpSpPr/>
          <p:nvPr/>
        </p:nvGrpSpPr>
        <p:grpSpPr>
          <a:xfrm>
            <a:off x="0" y="1189989"/>
            <a:ext cx="3546900" cy="3482836"/>
            <a:chOff x="0" y="1189989"/>
            <a:chExt cx="3546900" cy="3482836"/>
          </a:xfrm>
        </p:grpSpPr>
        <p:sp>
          <p:nvSpPr>
            <p:cNvPr id="342" name="Google Shape;342;p21"/>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Hiring of Register</a:t>
              </a:r>
              <a:endParaRPr>
                <a:solidFill>
                  <a:srgbClr val="FFFFFF"/>
                </a:solidFill>
                <a:latin typeface="Roboto"/>
                <a:ea typeface="Roboto"/>
                <a:cs typeface="Roboto"/>
                <a:sym typeface="Roboto"/>
              </a:endParaRPr>
            </a:p>
          </p:txBody>
        </p:sp>
        <p:sp>
          <p:nvSpPr>
            <p:cNvPr id="343" name="Google Shape;343;p2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For smooth conductance of the issue.</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Mediates between the investors and investment banks</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Collects and refunds back money</a:t>
              </a:r>
              <a:endParaRPr sz="1600">
                <a:solidFill>
                  <a:schemeClr val="dk2"/>
                </a:solidFill>
                <a:latin typeface="Nunito"/>
                <a:ea typeface="Nunito"/>
                <a:cs typeface="Nunito"/>
                <a:sym typeface="Nunito"/>
              </a:endParaRPr>
            </a:p>
          </p:txBody>
        </p:sp>
      </p:grpSp>
      <p:grpSp>
        <p:nvGrpSpPr>
          <p:cNvPr id="344" name="Google Shape;344;p21"/>
          <p:cNvGrpSpPr/>
          <p:nvPr/>
        </p:nvGrpSpPr>
        <p:grpSpPr>
          <a:xfrm>
            <a:off x="2944204" y="1189775"/>
            <a:ext cx="3305700" cy="3483050"/>
            <a:chOff x="2944204" y="1189775"/>
            <a:chExt cx="3305700" cy="3483050"/>
          </a:xfrm>
        </p:grpSpPr>
        <p:sp>
          <p:nvSpPr>
            <p:cNvPr id="345" name="Google Shape;345;p21"/>
            <p:cNvSpPr/>
            <p:nvPr/>
          </p:nvSpPr>
          <p:spPr>
            <a:xfrm>
              <a:off x="2944204" y="1189775"/>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Bidding</a:t>
              </a:r>
              <a:endParaRPr>
                <a:solidFill>
                  <a:srgbClr val="FFFFFF"/>
                </a:solidFill>
                <a:latin typeface="Roboto"/>
                <a:ea typeface="Roboto"/>
                <a:cs typeface="Roboto"/>
                <a:sym typeface="Roboto"/>
              </a:endParaRPr>
            </a:p>
          </p:txBody>
        </p:sp>
        <p:sp>
          <p:nvSpPr>
            <p:cNvPr id="346" name="Google Shape;346;p2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Bidding time frame is decided</a:t>
              </a:r>
              <a:endParaRPr sz="1600">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Investors can bid according to the </a:t>
              </a:r>
              <a:r>
                <a:rPr lang="en" sz="1600" b="1">
                  <a:solidFill>
                    <a:schemeClr val="dk2"/>
                  </a:solidFill>
                  <a:latin typeface="Nunito"/>
                  <a:ea typeface="Nunito"/>
                  <a:cs typeface="Nunito"/>
                  <a:sym typeface="Nunito"/>
                </a:rPr>
                <a:t>Tick Price</a:t>
              </a:r>
              <a:endParaRPr sz="1600" b="1">
                <a:solidFill>
                  <a:schemeClr val="dk2"/>
                </a:solidFill>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Retail investors can bid at the cut off price itself.</a:t>
              </a:r>
              <a:endParaRPr sz="1600">
                <a:solidFill>
                  <a:schemeClr val="dk2"/>
                </a:solidFill>
                <a:latin typeface="Nunito"/>
                <a:ea typeface="Nunito"/>
                <a:cs typeface="Nunito"/>
                <a:sym typeface="Nunito"/>
              </a:endParaRPr>
            </a:p>
          </p:txBody>
        </p:sp>
      </p:gr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2C7004-FAD2-4B38-B8A1-629E7FBF8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5F2796-8EB4-459F-99E7-28D5E8C8E37A}">
  <ds:schemaRefs>
    <ds:schemaRef ds:uri="http://schemas.microsoft.com/sharepoint/v3/contenttype/forms"/>
  </ds:schemaRefs>
</ds:datastoreItem>
</file>

<file path=customXml/itemProps3.xml><?xml version="1.0" encoding="utf-8"?>
<ds:datastoreItem xmlns:ds="http://schemas.openxmlformats.org/officeDocument/2006/customXml" ds:itemID="{BBB94C97-7517-4D96-B3A2-34419774B69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Momentum</vt:lpstr>
      <vt:lpstr>TYPES OF IPO ISSUE  BOOK BUILDING ISSUE FIXED PRICE ISSUE</vt:lpstr>
      <vt:lpstr>FIXED PRICE ISSUE</vt:lpstr>
      <vt:lpstr>FIXED PRICE ISSUE PROCESS</vt:lpstr>
      <vt:lpstr>FIXED PRICE ISSUE PROCESS</vt:lpstr>
      <vt:lpstr>Shine Fashions Fixed Price Issue</vt:lpstr>
      <vt:lpstr>PowerPoint Presentation</vt:lpstr>
      <vt:lpstr>BOOK BUILDING ISSUE</vt:lpstr>
      <vt:lpstr>BOOK BUILDING: Processing</vt:lpstr>
      <vt:lpstr>BOOK BUILDING: Processing</vt:lpstr>
      <vt:lpstr>BOOK BUILDING : Price Discovery</vt:lpstr>
      <vt:lpstr>BOOK BUILDING PROCESS : ALLOTMENT</vt:lpstr>
      <vt:lpstr>PowerPoint Presentation</vt:lpstr>
      <vt:lpstr>PowerPoint Presentation</vt:lpstr>
      <vt:lpstr>PowerPoint Presentation</vt:lpstr>
      <vt:lpstr>SBI Cards Book building issue</vt:lpstr>
      <vt:lpstr>PowerPoint Presentation</vt:lpstr>
      <vt:lpstr>BENEFITS OF BOOK BUILDING ISSUE</vt:lpstr>
      <vt:lpstr>Limitations of Book Building Process</vt:lpstr>
      <vt:lpstr>Key differences between Fixed Price Issue and Book Building Issue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IPO ISSUE  BOOK BUILDING ISSUE FIXED PRICE ISSUE</dc:title>
  <cp:revision>6</cp:revision>
  <dcterms:modified xsi:type="dcterms:W3CDTF">2020-11-08T10:48:40Z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