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4"/>
  </p:notesMasterIdLst>
  <p:sldIdLst>
    <p:sldId id="256" r:id="rId5"/>
    <p:sldId id="282" r:id="rId6"/>
    <p:sldId id="257" r:id="rId7"/>
    <p:sldId id="258"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83" r:id="rId22"/>
    <p:sldId id="284" r:id="rId23"/>
    <p:sldId id="273" r:id="rId24"/>
    <p:sldId id="274" r:id="rId25"/>
    <p:sldId id="275" r:id="rId26"/>
    <p:sldId id="276" r:id="rId27"/>
    <p:sldId id="277" r:id="rId28"/>
    <p:sldId id="278" r:id="rId29"/>
    <p:sldId id="279" r:id="rId30"/>
    <p:sldId id="280" r:id="rId31"/>
    <p:sldId id="285" r:id="rId32"/>
    <p:sldId id="281" r:id="rId33"/>
  </p:sldIdLst>
  <p:sldSz cx="9144000" cy="5143500" type="screen16x9"/>
  <p:notesSz cx="6858000" cy="9144000"/>
  <p:embeddedFontLst>
    <p:embeddedFont>
      <p:font typeface="Lato" panose="020B0604020202020204" charset="0"/>
      <p:regular r:id="rId35"/>
      <p:bold r:id="rId36"/>
      <p:italic r:id="rId37"/>
      <p:boldItalic r:id="rId38"/>
    </p:embeddedFont>
    <p:embeddedFont>
      <p:font typeface="Raleway" panose="020B0604020202020204" charset="0"/>
      <p:regular r:id="rId39"/>
      <p:bold r:id="rId40"/>
      <p:italic r:id="rId41"/>
      <p:boldItalic r:id="rId42"/>
    </p:embeddedFon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ksh Pate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B7F23-9F88-4F31-8EE6-131E3DB6DF43}" v="336" dt="2020-10-28T04:46:02.128"/>
    <p1510:client id="{495DBFB4-ACC2-4CD3-8A8C-98E4D2AD44A3}" v="17" dt="2020-10-28T05:07:49.416"/>
    <p1510:client id="{59D1AAA4-73F6-4C3F-8E5B-9599604819A3}" v="2" dt="2020-10-27T10:20:05.426"/>
    <p1510:client id="{CE656DE5-2DDB-4E65-A001-6A622F4FB440}" v="16" dt="2020-10-28T05:22:55.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Kumar" userId="S::alokkumar10022001@iitkgp.ac.in::c0f58e5c-2f42-462f-9f3f-968bc205c723" providerId="AD" clId="Web-{CE656DE5-2DDB-4E65-A001-6A622F4FB440}"/>
    <pc:docChg chg="modSld">
      <pc:chgData name="Alok Kumar" userId="S::alokkumar10022001@iitkgp.ac.in::c0f58e5c-2f42-462f-9f3f-968bc205c723" providerId="AD" clId="Web-{CE656DE5-2DDB-4E65-A001-6A622F4FB440}" dt="2020-10-28T05:22:55.204" v="14" actId="20577"/>
      <pc:docMkLst>
        <pc:docMk/>
      </pc:docMkLst>
      <pc:sldChg chg="modSp">
        <pc:chgData name="Alok Kumar" userId="S::alokkumar10022001@iitkgp.ac.in::c0f58e5c-2f42-462f-9f3f-968bc205c723" providerId="AD" clId="Web-{CE656DE5-2DDB-4E65-A001-6A622F4FB440}" dt="2020-10-28T05:22:55.204" v="14" actId="20577"/>
        <pc:sldMkLst>
          <pc:docMk/>
          <pc:sldMk cId="0" sldId="279"/>
        </pc:sldMkLst>
        <pc:spChg chg="mod">
          <ac:chgData name="Alok Kumar" userId="S::alokkumar10022001@iitkgp.ac.in::c0f58e5c-2f42-462f-9f3f-968bc205c723" providerId="AD" clId="Web-{CE656DE5-2DDB-4E65-A001-6A622F4FB440}" dt="2020-10-28T05:22:55.204" v="14" actId="20577"/>
          <ac:spMkLst>
            <pc:docMk/>
            <pc:sldMk cId="0" sldId="279"/>
            <ac:spMk id="243" creationId="{00000000-0000-0000-0000-000000000000}"/>
          </ac:spMkLst>
        </pc:spChg>
      </pc:sldChg>
    </pc:docChg>
  </pc:docChgLst>
  <pc:docChgLst>
    <pc:chgData name="Ashish Birla" userId="S::1712ashb@iitkgp.ac.in::a091a6c9-b117-4222-8a8a-84c573df8fce" providerId="AD" clId="Web-{59D1AAA4-73F6-4C3F-8E5B-9599604819A3}"/>
    <pc:docChg chg="">
      <pc:chgData name="Ashish Birla" userId="S::1712ashb@iitkgp.ac.in::a091a6c9-b117-4222-8a8a-84c573df8fce" providerId="AD" clId="Web-{59D1AAA4-73F6-4C3F-8E5B-9599604819A3}" dt="2020-10-27T10:20:05.426" v="1"/>
      <pc:docMkLst>
        <pc:docMk/>
      </pc:docMkLst>
      <pc:sldChg chg="delCm">
        <pc:chgData name="Ashish Birla" userId="S::1712ashb@iitkgp.ac.in::a091a6c9-b117-4222-8a8a-84c573df8fce" providerId="AD" clId="Web-{59D1AAA4-73F6-4C3F-8E5B-9599604819A3}" dt="2020-10-27T10:19:53.035" v="0"/>
        <pc:sldMkLst>
          <pc:docMk/>
          <pc:sldMk cId="0" sldId="275"/>
        </pc:sldMkLst>
      </pc:sldChg>
      <pc:sldChg chg="delCm">
        <pc:chgData name="Ashish Birla" userId="S::1712ashb@iitkgp.ac.in::a091a6c9-b117-4222-8a8a-84c573df8fce" providerId="AD" clId="Web-{59D1AAA4-73F6-4C3F-8E5B-9599604819A3}" dt="2020-10-27T10:20:05.426" v="1"/>
        <pc:sldMkLst>
          <pc:docMk/>
          <pc:sldMk cId="0" sldId="280"/>
        </pc:sldMkLst>
      </pc:sldChg>
    </pc:docChg>
  </pc:docChgLst>
  <pc:docChgLst>
    <pc:chgData name="Patel Yaksh Vinodbhai" userId="S::yvkpatel@iitkgp.ac.in::18869669-f32a-4e87-8d72-0b58137a6456" providerId="AD" clId="Web-{495DBFB4-ACC2-4CD3-8A8C-98E4D2AD44A3}"/>
    <pc:docChg chg="addSld modSld sldOrd">
      <pc:chgData name="Patel Yaksh Vinodbhai" userId="S::yvkpatel@iitkgp.ac.in::18869669-f32a-4e87-8d72-0b58137a6456" providerId="AD" clId="Web-{495DBFB4-ACC2-4CD3-8A8C-98E4D2AD44A3}" dt="2020-10-28T05:07:46.602" v="15" actId="20577"/>
      <pc:docMkLst>
        <pc:docMk/>
      </pc:docMkLst>
      <pc:sldChg chg="modSp">
        <pc:chgData name="Patel Yaksh Vinodbhai" userId="S::yvkpatel@iitkgp.ac.in::18869669-f32a-4e87-8d72-0b58137a6456" providerId="AD" clId="Web-{495DBFB4-ACC2-4CD3-8A8C-98E4D2AD44A3}" dt="2020-10-28T04:37:05.029" v="0" actId="1076"/>
        <pc:sldMkLst>
          <pc:docMk/>
          <pc:sldMk cId="0" sldId="257"/>
        </pc:sldMkLst>
        <pc:spChg chg="mod">
          <ac:chgData name="Patel Yaksh Vinodbhai" userId="S::yvkpatel@iitkgp.ac.in::18869669-f32a-4e87-8d72-0b58137a6456" providerId="AD" clId="Web-{495DBFB4-ACC2-4CD3-8A8C-98E4D2AD44A3}" dt="2020-10-28T04:37:05.029" v="0" actId="1076"/>
          <ac:spMkLst>
            <pc:docMk/>
            <pc:sldMk cId="0" sldId="257"/>
            <ac:spMk id="78" creationId="{00000000-0000-0000-0000-000000000000}"/>
          </ac:spMkLst>
        </pc:spChg>
      </pc:sldChg>
      <pc:sldChg chg="addSp modSp">
        <pc:chgData name="Patel Yaksh Vinodbhai" userId="S::yvkpatel@iitkgp.ac.in::18869669-f32a-4e87-8d72-0b58137a6456" providerId="AD" clId="Web-{495DBFB4-ACC2-4CD3-8A8C-98E4D2AD44A3}" dt="2020-10-28T04:39:56.001" v="6" actId="1076"/>
        <pc:sldMkLst>
          <pc:docMk/>
          <pc:sldMk cId="652608322" sldId="284"/>
        </pc:sldMkLst>
        <pc:spChg chg="mod">
          <ac:chgData name="Patel Yaksh Vinodbhai" userId="S::yvkpatel@iitkgp.ac.in::18869669-f32a-4e87-8d72-0b58137a6456" providerId="AD" clId="Web-{495DBFB4-ACC2-4CD3-8A8C-98E4D2AD44A3}" dt="2020-10-28T04:39:56.001" v="6" actId="1076"/>
          <ac:spMkLst>
            <pc:docMk/>
            <pc:sldMk cId="652608322" sldId="284"/>
            <ac:spMk id="2" creationId="{5E22AC47-525B-400D-A901-CE0C33E0DA26}"/>
          </ac:spMkLst>
        </pc:spChg>
        <pc:spChg chg="add mod">
          <ac:chgData name="Patel Yaksh Vinodbhai" userId="S::yvkpatel@iitkgp.ac.in::18869669-f32a-4e87-8d72-0b58137a6456" providerId="AD" clId="Web-{495DBFB4-ACC2-4CD3-8A8C-98E4D2AD44A3}" dt="2020-10-28T04:38:44.843" v="2"/>
          <ac:spMkLst>
            <pc:docMk/>
            <pc:sldMk cId="652608322" sldId="284"/>
            <ac:spMk id="3" creationId="{D7D68500-492C-4803-982D-6601E682B136}"/>
          </ac:spMkLst>
        </pc:spChg>
      </pc:sldChg>
      <pc:sldChg chg="modSp add ord replId">
        <pc:chgData name="Patel Yaksh Vinodbhai" userId="S::yvkpatel@iitkgp.ac.in::18869669-f32a-4e87-8d72-0b58137a6456" providerId="AD" clId="Web-{495DBFB4-ACC2-4CD3-8A8C-98E4D2AD44A3}" dt="2020-10-28T05:07:46.602" v="15" actId="20577"/>
        <pc:sldMkLst>
          <pc:docMk/>
          <pc:sldMk cId="3455033664" sldId="285"/>
        </pc:sldMkLst>
        <pc:spChg chg="mod">
          <ac:chgData name="Patel Yaksh Vinodbhai" userId="S::yvkpatel@iitkgp.ac.in::18869669-f32a-4e87-8d72-0b58137a6456" providerId="AD" clId="Web-{495DBFB4-ACC2-4CD3-8A8C-98E4D2AD44A3}" dt="2020-10-28T05:07:46.602" v="15" actId="20577"/>
          <ac:spMkLst>
            <pc:docMk/>
            <pc:sldMk cId="3455033664" sldId="285"/>
            <ac:spMk id="148" creationId="{00000000-0000-0000-0000-000000000000}"/>
          </ac:spMkLst>
        </pc:spChg>
      </pc:sldChg>
    </pc:docChg>
  </pc:docChgLst>
  <pc:docChgLst>
    <pc:chgData name="Nikhil Pankaj Mantri" userId="S::mantri.dpn09@iitkgp.ac.in::cadf9912-a6ab-4899-9f78-a1e8d11764bd" providerId="AD" clId="Web-{353B7F23-9F88-4F31-8EE6-131E3DB6DF43}"/>
    <pc:docChg chg="addSld delSld modSld">
      <pc:chgData name="Nikhil Pankaj Mantri" userId="S::mantri.dpn09@iitkgp.ac.in::cadf9912-a6ab-4899-9f78-a1e8d11764bd" providerId="AD" clId="Web-{353B7F23-9F88-4F31-8EE6-131E3DB6DF43}" dt="2020-10-28T04:46:02.128" v="328" actId="1076"/>
      <pc:docMkLst>
        <pc:docMk/>
      </pc:docMkLst>
      <pc:sldChg chg="addSp delSp modSp">
        <pc:chgData name="Nikhil Pankaj Mantri" userId="S::mantri.dpn09@iitkgp.ac.in::cadf9912-a6ab-4899-9f78-a1e8d11764bd" providerId="AD" clId="Web-{353B7F23-9F88-4F31-8EE6-131E3DB6DF43}" dt="2020-10-28T04:46:02.128" v="328" actId="1076"/>
        <pc:sldMkLst>
          <pc:docMk/>
          <pc:sldMk cId="0" sldId="256"/>
        </pc:sldMkLst>
        <pc:spChg chg="add mod">
          <ac:chgData name="Nikhil Pankaj Mantri" userId="S::mantri.dpn09@iitkgp.ac.in::cadf9912-a6ab-4899-9f78-a1e8d11764bd" providerId="AD" clId="Web-{353B7F23-9F88-4F31-8EE6-131E3DB6DF43}" dt="2020-10-28T04:46:02.128" v="328" actId="1076"/>
          <ac:spMkLst>
            <pc:docMk/>
            <pc:sldMk cId="0" sldId="256"/>
            <ac:spMk id="2" creationId="{911FBF12-81E7-468C-91F0-98231324B46F}"/>
          </ac:spMkLst>
        </pc:spChg>
        <pc:spChg chg="mod">
          <ac:chgData name="Nikhil Pankaj Mantri" userId="S::mantri.dpn09@iitkgp.ac.in::cadf9912-a6ab-4899-9f78-a1e8d11764bd" providerId="AD" clId="Web-{353B7F23-9F88-4F31-8EE6-131E3DB6DF43}" dt="2020-10-28T04:45:57.175" v="327"/>
          <ac:spMkLst>
            <pc:docMk/>
            <pc:sldMk cId="0" sldId="256"/>
            <ac:spMk id="72" creationId="{00000000-0000-0000-0000-000000000000}"/>
          </ac:spMkLst>
        </pc:spChg>
        <pc:spChg chg="del mod">
          <ac:chgData name="Nikhil Pankaj Mantri" userId="S::mantri.dpn09@iitkgp.ac.in::cadf9912-a6ab-4899-9f78-a1e8d11764bd" providerId="AD" clId="Web-{353B7F23-9F88-4F31-8EE6-131E3DB6DF43}" dt="2020-10-28T04:17:05.105" v="30"/>
          <ac:spMkLst>
            <pc:docMk/>
            <pc:sldMk cId="0" sldId="256"/>
            <ac:spMk id="73" creationId="{00000000-0000-0000-0000-000000000000}"/>
          </ac:spMkLst>
        </pc:spChg>
      </pc:sldChg>
      <pc:sldChg chg="addSp delSp modSp">
        <pc:chgData name="Nikhil Pankaj Mantri" userId="S::mantri.dpn09@iitkgp.ac.in::cadf9912-a6ab-4899-9f78-a1e8d11764bd" providerId="AD" clId="Web-{353B7F23-9F88-4F31-8EE6-131E3DB6DF43}" dt="2020-10-28T04:13:28.085" v="21" actId="1076"/>
        <pc:sldMkLst>
          <pc:docMk/>
          <pc:sldMk cId="0" sldId="260"/>
        </pc:sldMkLst>
        <pc:spChg chg="add del">
          <ac:chgData name="Nikhil Pankaj Mantri" userId="S::mantri.dpn09@iitkgp.ac.in::cadf9912-a6ab-4899-9f78-a1e8d11764bd" providerId="AD" clId="Web-{353B7F23-9F88-4F31-8EE6-131E3DB6DF43}" dt="2020-10-28T04:12:12.318" v="4"/>
          <ac:spMkLst>
            <pc:docMk/>
            <pc:sldMk cId="0" sldId="260"/>
            <ac:spMk id="4" creationId="{8637E1F0-86D3-47DE-984A-F532B1FB659C}"/>
          </ac:spMkLst>
        </pc:spChg>
        <pc:spChg chg="add mod">
          <ac:chgData name="Nikhil Pankaj Mantri" userId="S::mantri.dpn09@iitkgp.ac.in::cadf9912-a6ab-4899-9f78-a1e8d11764bd" providerId="AD" clId="Web-{353B7F23-9F88-4F31-8EE6-131E3DB6DF43}" dt="2020-10-28T04:12:37.256" v="10" actId="1076"/>
          <ac:spMkLst>
            <pc:docMk/>
            <pc:sldMk cId="0" sldId="260"/>
            <ac:spMk id="5" creationId="{8637E1F0-86D3-47DE-984A-F532B1FB659C}"/>
          </ac:spMkLst>
        </pc:spChg>
        <pc:spChg chg="add mod">
          <ac:chgData name="Nikhil Pankaj Mantri" userId="S::mantri.dpn09@iitkgp.ac.in::cadf9912-a6ab-4899-9f78-a1e8d11764bd" providerId="AD" clId="Web-{353B7F23-9F88-4F31-8EE6-131E3DB6DF43}" dt="2020-10-28T04:13:20.632" v="20" actId="1076"/>
          <ac:spMkLst>
            <pc:docMk/>
            <pc:sldMk cId="0" sldId="260"/>
            <ac:spMk id="6" creationId="{C7B1623F-99C5-450C-8A9A-CC421FC0B442}"/>
          </ac:spMkLst>
        </pc:spChg>
        <pc:spChg chg="mod">
          <ac:chgData name="Nikhil Pankaj Mantri" userId="S::mantri.dpn09@iitkgp.ac.in::cadf9912-a6ab-4899-9f78-a1e8d11764bd" providerId="AD" clId="Web-{353B7F23-9F88-4F31-8EE6-131E3DB6DF43}" dt="2020-10-28T04:13:28.085" v="21" actId="1076"/>
          <ac:spMkLst>
            <pc:docMk/>
            <pc:sldMk cId="0" sldId="260"/>
            <ac:spMk id="95" creationId="{00000000-0000-0000-0000-000000000000}"/>
          </ac:spMkLst>
        </pc:spChg>
      </pc:sldChg>
      <pc:sldChg chg="addSp delSp modSp del">
        <pc:chgData name="Nikhil Pankaj Mantri" userId="S::mantri.dpn09@iitkgp.ac.in::cadf9912-a6ab-4899-9f78-a1e8d11764bd" providerId="AD" clId="Web-{353B7F23-9F88-4F31-8EE6-131E3DB6DF43}" dt="2020-10-28T04:13:49.460" v="22"/>
        <pc:sldMkLst>
          <pc:docMk/>
          <pc:sldMk cId="0" sldId="261"/>
        </pc:sldMkLst>
        <pc:spChg chg="add mod">
          <ac:chgData name="Nikhil Pankaj Mantri" userId="S::mantri.dpn09@iitkgp.ac.in::cadf9912-a6ab-4899-9f78-a1e8d11764bd" providerId="AD" clId="Web-{353B7F23-9F88-4F31-8EE6-131E3DB6DF43}" dt="2020-10-28T04:12:04.364" v="2"/>
          <ac:spMkLst>
            <pc:docMk/>
            <pc:sldMk cId="0" sldId="261"/>
            <ac:spMk id="3" creationId="{78AB9157-24FA-444D-9FDF-FEF29766E42D}"/>
          </ac:spMkLst>
        </pc:spChg>
        <pc:spChg chg="add mod">
          <ac:chgData name="Nikhil Pankaj Mantri" userId="S::mantri.dpn09@iitkgp.ac.in::cadf9912-a6ab-4899-9f78-a1e8d11764bd" providerId="AD" clId="Web-{353B7F23-9F88-4F31-8EE6-131E3DB6DF43}" dt="2020-10-28T04:12:43.193" v="11"/>
          <ac:spMkLst>
            <pc:docMk/>
            <pc:sldMk cId="0" sldId="261"/>
            <ac:spMk id="5" creationId="{800F813C-3C12-4F52-AE57-ADCCEF3C43F9}"/>
          </ac:spMkLst>
        </pc:spChg>
        <pc:spChg chg="del">
          <ac:chgData name="Nikhil Pankaj Mantri" userId="S::mantri.dpn09@iitkgp.ac.in::cadf9912-a6ab-4899-9f78-a1e8d11764bd" providerId="AD" clId="Web-{353B7F23-9F88-4F31-8EE6-131E3DB6DF43}" dt="2020-10-28T04:12:43.193" v="11"/>
          <ac:spMkLst>
            <pc:docMk/>
            <pc:sldMk cId="0" sldId="261"/>
            <ac:spMk id="101" creationId="{00000000-0000-0000-0000-000000000000}"/>
          </ac:spMkLst>
        </pc:spChg>
        <pc:spChg chg="del mod">
          <ac:chgData name="Nikhil Pankaj Mantri" userId="S::mantri.dpn09@iitkgp.ac.in::cadf9912-a6ab-4899-9f78-a1e8d11764bd" providerId="AD" clId="Web-{353B7F23-9F88-4F31-8EE6-131E3DB6DF43}" dt="2020-10-28T04:12:04.364" v="2"/>
          <ac:spMkLst>
            <pc:docMk/>
            <pc:sldMk cId="0" sldId="261"/>
            <ac:spMk id="102" creationId="{00000000-0000-0000-0000-000000000000}"/>
          </ac:spMkLst>
        </pc:spChg>
      </pc:sldChg>
      <pc:sldChg chg="modSp">
        <pc:chgData name="Nikhil Pankaj Mantri" userId="S::mantri.dpn09@iitkgp.ac.in::cadf9912-a6ab-4899-9f78-a1e8d11764bd" providerId="AD" clId="Web-{353B7F23-9F88-4F31-8EE6-131E3DB6DF43}" dt="2020-10-28T04:39:30.916" v="308" actId="20577"/>
        <pc:sldMkLst>
          <pc:docMk/>
          <pc:sldMk cId="0" sldId="265"/>
        </pc:sldMkLst>
        <pc:spChg chg="mod">
          <ac:chgData name="Nikhil Pankaj Mantri" userId="S::mantri.dpn09@iitkgp.ac.in::cadf9912-a6ab-4899-9f78-a1e8d11764bd" providerId="AD" clId="Web-{353B7F23-9F88-4F31-8EE6-131E3DB6DF43}" dt="2020-10-28T04:39:30.916" v="308" actId="20577"/>
          <ac:spMkLst>
            <pc:docMk/>
            <pc:sldMk cId="0" sldId="265"/>
            <ac:spMk id="136" creationId="{00000000-0000-0000-0000-000000000000}"/>
          </ac:spMkLst>
        </pc:spChg>
      </pc:sldChg>
      <pc:sldChg chg="modSp">
        <pc:chgData name="Nikhil Pankaj Mantri" userId="S::mantri.dpn09@iitkgp.ac.in::cadf9912-a6ab-4899-9f78-a1e8d11764bd" providerId="AD" clId="Web-{353B7F23-9F88-4F31-8EE6-131E3DB6DF43}" dt="2020-10-28T04:31:31.593" v="300" actId="20577"/>
        <pc:sldMkLst>
          <pc:docMk/>
          <pc:sldMk cId="0" sldId="281"/>
        </pc:sldMkLst>
        <pc:spChg chg="mod">
          <ac:chgData name="Nikhil Pankaj Mantri" userId="S::mantri.dpn09@iitkgp.ac.in::cadf9912-a6ab-4899-9f78-a1e8d11764bd" providerId="AD" clId="Web-{353B7F23-9F88-4F31-8EE6-131E3DB6DF43}" dt="2020-10-28T04:31:31.593" v="300" actId="20577"/>
          <ac:spMkLst>
            <pc:docMk/>
            <pc:sldMk cId="0" sldId="281"/>
            <ac:spMk id="260" creationId="{00000000-0000-0000-0000-000000000000}"/>
          </ac:spMkLst>
        </pc:spChg>
      </pc:sldChg>
      <pc:sldChg chg="modSp new">
        <pc:chgData name="Nikhil Pankaj Mantri" userId="S::mantri.dpn09@iitkgp.ac.in::cadf9912-a6ab-4899-9f78-a1e8d11764bd" providerId="AD" clId="Web-{353B7F23-9F88-4F31-8EE6-131E3DB6DF43}" dt="2020-10-28T04:41:16.715" v="313" actId="20577"/>
        <pc:sldMkLst>
          <pc:docMk/>
          <pc:sldMk cId="1323584564" sldId="282"/>
        </pc:sldMkLst>
        <pc:spChg chg="mod">
          <ac:chgData name="Nikhil Pankaj Mantri" userId="S::mantri.dpn09@iitkgp.ac.in::cadf9912-a6ab-4899-9f78-a1e8d11764bd" providerId="AD" clId="Web-{353B7F23-9F88-4F31-8EE6-131E3DB6DF43}" dt="2020-10-28T04:41:16.715" v="313" actId="20577"/>
          <ac:spMkLst>
            <pc:docMk/>
            <pc:sldMk cId="1323584564" sldId="282"/>
            <ac:spMk id="2" creationId="{D40203F4-9807-4218-9C2C-4BDC7A1C0EA3}"/>
          </ac:spMkLst>
        </pc:spChg>
      </pc:sldChg>
      <pc:sldChg chg="addSp delSp modSp new">
        <pc:chgData name="Nikhil Pankaj Mantri" userId="S::mantri.dpn09@iitkgp.ac.in::cadf9912-a6ab-4899-9f78-a1e8d11764bd" providerId="AD" clId="Web-{353B7F23-9F88-4F31-8EE6-131E3DB6DF43}" dt="2020-10-28T04:27:09.619" v="232" actId="14100"/>
        <pc:sldMkLst>
          <pc:docMk/>
          <pc:sldMk cId="1962211200" sldId="283"/>
        </pc:sldMkLst>
        <pc:spChg chg="del">
          <ac:chgData name="Nikhil Pankaj Mantri" userId="S::mantri.dpn09@iitkgp.ac.in::cadf9912-a6ab-4899-9f78-a1e8d11764bd" providerId="AD" clId="Web-{353B7F23-9F88-4F31-8EE6-131E3DB6DF43}" dt="2020-10-28T04:26:33.555" v="219"/>
          <ac:spMkLst>
            <pc:docMk/>
            <pc:sldMk cId="1962211200" sldId="283"/>
            <ac:spMk id="2" creationId="{CF374FDE-D6B4-4A98-8C3B-A91FAED472C9}"/>
          </ac:spMkLst>
        </pc:spChg>
        <pc:spChg chg="del mod">
          <ac:chgData name="Nikhil Pankaj Mantri" userId="S::mantri.dpn09@iitkgp.ac.in::cadf9912-a6ab-4899-9f78-a1e8d11764bd" providerId="AD" clId="Web-{353B7F23-9F88-4F31-8EE6-131E3DB6DF43}" dt="2020-10-28T04:26:41.134" v="221"/>
          <ac:spMkLst>
            <pc:docMk/>
            <pc:sldMk cId="1962211200" sldId="283"/>
            <ac:spMk id="3" creationId="{E2050C67-87B3-4223-AB40-651FB47EF0B5}"/>
          </ac:spMkLst>
        </pc:spChg>
        <pc:spChg chg="add mod">
          <ac:chgData name="Nikhil Pankaj Mantri" userId="S::mantri.dpn09@iitkgp.ac.in::cadf9912-a6ab-4899-9f78-a1e8d11764bd" providerId="AD" clId="Web-{353B7F23-9F88-4F31-8EE6-131E3DB6DF43}" dt="2020-10-28T04:27:09.619" v="232" actId="14100"/>
          <ac:spMkLst>
            <pc:docMk/>
            <pc:sldMk cId="1962211200" sldId="283"/>
            <ac:spMk id="4" creationId="{799DC81C-F34B-4549-91D7-035D0255E586}"/>
          </ac:spMkLst>
        </pc:spChg>
      </pc:sldChg>
      <pc:sldChg chg="addSp delSp modSp new">
        <pc:chgData name="Nikhil Pankaj Mantri" userId="S::mantri.dpn09@iitkgp.ac.in::cadf9912-a6ab-4899-9f78-a1e8d11764bd" providerId="AD" clId="Web-{353B7F23-9F88-4F31-8EE6-131E3DB6DF43}" dt="2020-10-28T04:30:13.904" v="298"/>
        <pc:sldMkLst>
          <pc:docMk/>
          <pc:sldMk cId="652608322" sldId="284"/>
        </pc:sldMkLst>
        <pc:spChg chg="mod">
          <ac:chgData name="Nikhil Pankaj Mantri" userId="S::mantri.dpn09@iitkgp.ac.in::cadf9912-a6ab-4899-9f78-a1e8d11764bd" providerId="AD" clId="Web-{353B7F23-9F88-4F31-8EE6-131E3DB6DF43}" dt="2020-10-28T04:28:05.792" v="241" actId="1076"/>
          <ac:spMkLst>
            <pc:docMk/>
            <pc:sldMk cId="652608322" sldId="284"/>
            <ac:spMk id="2" creationId="{5E22AC47-525B-400D-A901-CE0C33E0DA26}"/>
          </ac:spMkLst>
        </pc:spChg>
        <pc:spChg chg="del">
          <ac:chgData name="Nikhil Pankaj Mantri" userId="S::mantri.dpn09@iitkgp.ac.in::cadf9912-a6ab-4899-9f78-a1e8d11764bd" providerId="AD" clId="Web-{353B7F23-9F88-4F31-8EE6-131E3DB6DF43}" dt="2020-10-28T04:28:18.714" v="245"/>
          <ac:spMkLst>
            <pc:docMk/>
            <pc:sldMk cId="652608322" sldId="284"/>
            <ac:spMk id="3" creationId="{BFF5D064-2B20-47CC-B90C-C87A1DC532E2}"/>
          </ac:spMkLst>
        </pc:spChg>
        <pc:spChg chg="add mod">
          <ac:chgData name="Nikhil Pankaj Mantri" userId="S::mantri.dpn09@iitkgp.ac.in::cadf9912-a6ab-4899-9f78-a1e8d11764bd" providerId="AD" clId="Web-{353B7F23-9F88-4F31-8EE6-131E3DB6DF43}" dt="2020-10-28T04:28:26.292" v="251" actId="14100"/>
          <ac:spMkLst>
            <pc:docMk/>
            <pc:sldMk cId="652608322" sldId="284"/>
            <ac:spMk id="4" creationId="{6B86B001-12DD-4614-909C-1E97FEEC7BF6}"/>
          </ac:spMkLst>
        </pc:spChg>
        <pc:spChg chg="add mod">
          <ac:chgData name="Nikhil Pankaj Mantri" userId="S::mantri.dpn09@iitkgp.ac.in::cadf9912-a6ab-4899-9f78-a1e8d11764bd" providerId="AD" clId="Web-{353B7F23-9F88-4F31-8EE6-131E3DB6DF43}" dt="2020-10-28T04:28:47.136" v="258" actId="1076"/>
          <ac:spMkLst>
            <pc:docMk/>
            <pc:sldMk cId="652608322" sldId="284"/>
            <ac:spMk id="7" creationId="{E6F46A56-EEFB-4E35-8FDD-8F08670E8D5A}"/>
          </ac:spMkLst>
        </pc:spChg>
        <pc:graphicFrameChg chg="add mod modGraphic">
          <ac:chgData name="Nikhil Pankaj Mantri" userId="S::mantri.dpn09@iitkgp.ac.in::cadf9912-a6ab-4899-9f78-a1e8d11764bd" providerId="AD" clId="Web-{353B7F23-9F88-4F31-8EE6-131E3DB6DF43}" dt="2020-10-28T04:30:13.904" v="298"/>
          <ac:graphicFrameMkLst>
            <pc:docMk/>
            <pc:sldMk cId="652608322" sldId="284"/>
            <ac:graphicFrameMk id="6" creationId="{A41F023F-8A09-43D1-B874-36B1F589C78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48586133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48586133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53f1533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53f1533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484c7bc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484c7b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5125046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5125046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5125046a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5125046a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84c7bcc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84c7bc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5125046a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5125046a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5125046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5125046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3d45490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3d45490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3d4549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3d4549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48586133d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48586133d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e7af7e9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e7af7e9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48586133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48586133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3d454900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3d454900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3d454900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3d454900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53f1533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53f1533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775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5125046a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5125046a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4858613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4858613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48586133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48586133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48586133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48586133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4600b9b1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4600b9b1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48586133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48586133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48586133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48586133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48586133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48586133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prudentialprivatecapital.com/perspectives/how-to-complete-a-private-placement" TargetMode="External"/><Relationship Id="rId7" Type="http://schemas.openxmlformats.org/officeDocument/2006/relationships/hyperlink" Target="https://scroll.in/latest/962215/reliance-jio-announces-investment-of-over-rs-6500-crore-by-private-equity-firm-general-atlantic"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s://www.livemint.com/news/india/ril-s-jio-sets-a-record-as-pe-funds-pump-in-rs-60-753-crore-11592139436572.html" TargetMode="External"/><Relationship Id="rId5" Type="http://schemas.openxmlformats.org/officeDocument/2006/relationships/hyperlink" Target="https://economictimes.indiatimes.com/markets/stocks/news/hpcl-raises-rs-2000-cr-debt/articleshow/78829765.cms" TargetMode="External"/><Relationship Id="rId4" Type="http://schemas.openxmlformats.org/officeDocument/2006/relationships/hyperlink" Target="https://www.prudentialprivatecapital.com/perspectives/what-is-a-private-placem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p/privatecompany.as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s/shareholder.as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Public Issue vs Private Placement of IPOs</a:t>
            </a:r>
            <a:endParaRPr sz="4400"/>
          </a:p>
        </p:txBody>
      </p:sp>
      <p:sp>
        <p:nvSpPr>
          <p:cNvPr id="2" name="TextBox 1">
            <a:extLst>
              <a:ext uri="{FF2B5EF4-FFF2-40B4-BE49-F238E27FC236}">
                <a16:creationId xmlns:a16="http://schemas.microsoft.com/office/drawing/2014/main" id="{911FBF12-81E7-468C-91F0-98231324B46F}"/>
              </a:ext>
            </a:extLst>
          </p:cNvPr>
          <p:cNvSpPr txBox="1"/>
          <p:nvPr/>
        </p:nvSpPr>
        <p:spPr>
          <a:xfrm>
            <a:off x="2427576" y="2401599"/>
            <a:ext cx="353550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t>By Group 5.</a:t>
            </a:r>
            <a:endParaRPr lang="en-US" sz="1800"/>
          </a:p>
          <a:p>
            <a:r>
              <a:rPr lang="en-GB" sz="1800" b="1"/>
              <a:t>Group Members:</a:t>
            </a:r>
            <a:endParaRPr lang="en-GB"/>
          </a:p>
          <a:p>
            <a:r>
              <a:rPr lang="en-GB" sz="1800"/>
              <a:t>Ashish Birla (17AG36003)</a:t>
            </a:r>
            <a:endParaRPr lang="en-GB"/>
          </a:p>
          <a:p>
            <a:r>
              <a:rPr lang="en-GB" sz="1800"/>
              <a:t>Alok Kumar (18IM10004)</a:t>
            </a:r>
            <a:endParaRPr lang="en-GB"/>
          </a:p>
          <a:p>
            <a:r>
              <a:rPr lang="en-GB" sz="1800"/>
              <a:t>Nikhil Mantri (17AE3FP06)</a:t>
            </a:r>
            <a:endParaRPr lang="en-GB"/>
          </a:p>
          <a:p>
            <a:r>
              <a:rPr lang="en-GB" sz="1800"/>
              <a:t>Yaksh Patel (17ME3FP01)</a:t>
            </a:r>
            <a:endParaRPr lang="en-GB"/>
          </a:p>
          <a:p>
            <a:endParaRPr lang="en-GB"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story of Facebook IPO</a:t>
            </a:r>
            <a:endParaRPr/>
          </a:p>
        </p:txBody>
      </p:sp>
      <p:sp>
        <p:nvSpPr>
          <p:cNvPr id="136" name="Google Shape;136;p22"/>
          <p:cNvSpPr txBox="1">
            <a:spLocks noGrp="1"/>
          </p:cNvSpPr>
          <p:nvPr>
            <p:ph type="body" idx="1"/>
          </p:nvPr>
        </p:nvSpPr>
        <p:spPr>
          <a:xfrm>
            <a:off x="698675" y="1146100"/>
            <a:ext cx="8101500" cy="3396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But the company based on its strong fundamentals and motivation, went on to progress.</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By 2018, the share price became 184$ per share and as of today it is 278$ per share.</a:t>
            </a:r>
            <a:endParaRPr sz="1500">
              <a:solidFill>
                <a:srgbClr val="111111"/>
              </a:solidFill>
              <a:highlight>
                <a:srgbClr val="FFFFFF"/>
              </a:highlight>
              <a:latin typeface="Arial"/>
              <a:ea typeface="Arial"/>
              <a:cs typeface="Arial"/>
              <a:sym typeface="Arial"/>
            </a:endParaRPr>
          </a:p>
          <a:p>
            <a:pPr indent="0">
              <a:spcBef>
                <a:spcPts val="2100"/>
              </a:spcBef>
              <a:buNone/>
            </a:pPr>
            <a:r>
              <a:rPr lang="en" sz="1500" b="1">
                <a:solidFill>
                  <a:srgbClr val="111111"/>
                </a:solidFill>
                <a:highlight>
                  <a:srgbClr val="FFFFFF"/>
                </a:highlight>
                <a:latin typeface="Arial"/>
                <a:ea typeface="Arial"/>
                <a:cs typeface="Arial"/>
                <a:sym typeface="Arial"/>
              </a:rPr>
              <a:t>Conclusion </a:t>
            </a:r>
            <a:r>
              <a:rPr lang="en" sz="1500">
                <a:solidFill>
                  <a:srgbClr val="111111"/>
                </a:solidFill>
                <a:highlight>
                  <a:srgbClr val="FFFFFF"/>
                </a:highlight>
                <a:latin typeface="Arial"/>
                <a:ea typeface="Arial"/>
                <a:cs typeface="Arial"/>
                <a:sym typeface="Arial"/>
              </a:rPr>
              <a:t>: Though in 6 years, the share price became 4.5 times the IPO share price, but looking at it from an IPO perspective, 365 Careers states that it wasn't a successful one because the investors were not happy, the company could have sold the shares at a discounted price but they sold it at the highest possible price. This ultimately hurt the stock price for months and there were many investors who bought shares at 38$ and sold them at less than 26$ per share. </a:t>
            </a:r>
          </a:p>
          <a:p>
            <a:pPr marL="0" lvl="0" indent="0" algn="l" rtl="0">
              <a:spcBef>
                <a:spcPts val="2100"/>
              </a:spcBef>
              <a:spcAft>
                <a:spcPts val="0"/>
              </a:spcAft>
              <a:buNone/>
            </a:pPr>
            <a:endParaRPr sz="1500">
              <a:solidFill>
                <a:srgbClr val="111111"/>
              </a:solidFill>
              <a:highlight>
                <a:srgbClr val="FFFFFF"/>
              </a:highlight>
              <a:latin typeface="Arial"/>
              <a:ea typeface="Arial"/>
              <a:cs typeface="Arial"/>
              <a:sym typeface="Arial"/>
            </a:endParaRPr>
          </a:p>
          <a:p>
            <a:pPr marL="914400" lvl="0" indent="0" algn="l" rtl="0">
              <a:spcBef>
                <a:spcPts val="2100"/>
              </a:spcBef>
              <a:spcAft>
                <a:spcPts val="2100"/>
              </a:spcAft>
              <a:buNone/>
            </a:pPr>
            <a:endParaRPr sz="1500">
              <a:solidFill>
                <a:srgbClr val="111111"/>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3"/>
          <p:cNvPicPr preferRelativeResize="0"/>
          <p:nvPr/>
        </p:nvPicPr>
        <p:blipFill>
          <a:blip r:embed="rId3">
            <a:alphaModFix/>
          </a:blip>
          <a:stretch>
            <a:fillRect/>
          </a:stretch>
        </p:blipFill>
        <p:spPr>
          <a:xfrm>
            <a:off x="1466925" y="562750"/>
            <a:ext cx="6350926" cy="4012574"/>
          </a:xfrm>
          <a:prstGeom prst="rect">
            <a:avLst/>
          </a:prstGeom>
          <a:noFill/>
          <a:ln>
            <a:noFill/>
          </a:ln>
        </p:spPr>
      </p:pic>
      <p:cxnSp>
        <p:nvCxnSpPr>
          <p:cNvPr id="142" name="Google Shape;142;p23"/>
          <p:cNvCxnSpPr/>
          <p:nvPr/>
        </p:nvCxnSpPr>
        <p:spPr>
          <a:xfrm>
            <a:off x="1057525" y="2237375"/>
            <a:ext cx="1065600" cy="1000500"/>
          </a:xfrm>
          <a:prstGeom prst="straightConnector1">
            <a:avLst/>
          </a:prstGeom>
          <a:noFill/>
          <a:ln w="9525" cap="flat" cmpd="sng">
            <a:solidFill>
              <a:schemeClr val="dk2"/>
            </a:solidFill>
            <a:prstDash val="solid"/>
            <a:round/>
            <a:headEnd type="none" w="med" len="med"/>
            <a:tailEnd type="triangle" w="med" len="med"/>
          </a:ln>
        </p:spPr>
      </p:cxnSp>
      <p:sp>
        <p:nvSpPr>
          <p:cNvPr id="143" name="Google Shape;143;p23"/>
          <p:cNvSpPr txBox="1"/>
          <p:nvPr/>
        </p:nvSpPr>
        <p:spPr>
          <a:xfrm>
            <a:off x="579050" y="2030750"/>
            <a:ext cx="6633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$ 38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136900" y="1932450"/>
            <a:ext cx="4870200" cy="127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sz="3000">
                <a:solidFill>
                  <a:srgbClr val="FFFFFF"/>
                </a:solidFill>
              </a:rPr>
              <a:t>Private Placement</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Placements</a:t>
            </a:r>
            <a:endParaRPr/>
          </a:p>
        </p:txBody>
      </p:sp>
      <p:sp>
        <p:nvSpPr>
          <p:cNvPr id="154" name="Google Shape;154;p25"/>
          <p:cNvSpPr txBox="1">
            <a:spLocks noGrp="1"/>
          </p:cNvSpPr>
          <p:nvPr>
            <p:ph type="body" idx="1"/>
          </p:nvPr>
        </p:nvSpPr>
        <p:spPr>
          <a:xfrm>
            <a:off x="521250" y="1393375"/>
            <a:ext cx="8101500" cy="2850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Private Placement is a private alternative to issuing, or selling, a publicly offered security as a means for raising capital.</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In a private placement, both the offering and sale of debt or equity securities is made between a business, or issuer, and a select number of investors.</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Investors generally include banks, mutual fund companies, wealthy individual investors, insurance companies, etc.</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Private Placements are exempted from registering with Securities and Exchange Commission.</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111111"/>
                </a:solidFill>
                <a:highlight>
                  <a:schemeClr val="lt1"/>
                </a:highlight>
                <a:latin typeface="Arial"/>
                <a:ea typeface="Arial"/>
                <a:cs typeface="Arial"/>
                <a:sym typeface="Arial"/>
              </a:rPr>
              <a:t>Regulation D (also referred to as Reg D.) of the SEC act of 1933 after the market crash of 1929 provides an exemption from registration for private placement offerings.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Placements</a:t>
            </a:r>
            <a:endParaRPr/>
          </a:p>
        </p:txBody>
      </p:sp>
      <p:sp>
        <p:nvSpPr>
          <p:cNvPr id="160" name="Google Shape;160;p26"/>
          <p:cNvSpPr txBox="1">
            <a:spLocks noGrp="1"/>
          </p:cNvSpPr>
          <p:nvPr>
            <p:ph type="body" idx="1"/>
          </p:nvPr>
        </p:nvSpPr>
        <p:spPr>
          <a:xfrm>
            <a:off x="521250" y="1487675"/>
            <a:ext cx="8101500" cy="78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2100"/>
              </a:spcAft>
              <a:buNone/>
            </a:pPr>
            <a:r>
              <a:rPr lang="en" sz="1500">
                <a:solidFill>
                  <a:srgbClr val="000000"/>
                </a:solidFill>
                <a:highlight>
                  <a:srgbClr val="FFFFFF"/>
                </a:highlight>
                <a:latin typeface="Arial"/>
                <a:ea typeface="Arial"/>
                <a:cs typeface="Arial"/>
                <a:sym typeface="Arial"/>
              </a:rPr>
              <a:t>Companies, both public and private, issue in the private placement market for a variety of reasons as follows:</a:t>
            </a:r>
            <a:endParaRPr sz="1500">
              <a:solidFill>
                <a:srgbClr val="000000"/>
              </a:solidFill>
              <a:highlight>
                <a:srgbClr val="FFFFFF"/>
              </a:highlight>
              <a:latin typeface="Arial"/>
              <a:ea typeface="Arial"/>
              <a:cs typeface="Arial"/>
              <a:sym typeface="Arial"/>
            </a:endParaRPr>
          </a:p>
        </p:txBody>
      </p:sp>
      <p:sp>
        <p:nvSpPr>
          <p:cNvPr id="161" name="Google Shape;161;p26"/>
          <p:cNvSpPr txBox="1">
            <a:spLocks noGrp="1"/>
          </p:cNvSpPr>
          <p:nvPr>
            <p:ph type="body" idx="1"/>
          </p:nvPr>
        </p:nvSpPr>
        <p:spPr>
          <a:xfrm>
            <a:off x="521250" y="2325675"/>
            <a:ext cx="8101500" cy="18156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Desire to access long-term, fixed rate capital</a:t>
            </a:r>
            <a:endParaRPr sz="1500">
              <a:solidFill>
                <a:srgbClr val="000000"/>
              </a:solidFill>
              <a:highlight>
                <a:srgbClr val="FFFFFF"/>
              </a:highlight>
              <a:latin typeface="Arial"/>
              <a:ea typeface="Arial"/>
              <a:cs typeface="Arial"/>
              <a:sym typeface="Arial"/>
            </a:endParaRPr>
          </a:p>
          <a:p>
            <a:pPr marL="457200" lvl="0" indent="-323850" algn="l" rtl="0">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Diversify financing sources</a:t>
            </a:r>
            <a:endParaRPr sz="1500">
              <a:solidFill>
                <a:srgbClr val="000000"/>
              </a:solidFill>
              <a:highlight>
                <a:srgbClr val="FFFFFF"/>
              </a:highlight>
              <a:latin typeface="Arial"/>
              <a:ea typeface="Arial"/>
              <a:cs typeface="Arial"/>
              <a:sym typeface="Arial"/>
            </a:endParaRPr>
          </a:p>
          <a:p>
            <a:pPr marL="457200" lvl="0" indent="-323850" algn="l" rtl="0">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Add additional financing capacities beyond existing investors (for eg., banks, private equity, etc)</a:t>
            </a:r>
            <a:endParaRPr sz="1500">
              <a:solidFill>
                <a:srgbClr val="000000"/>
              </a:solidFill>
              <a:highlight>
                <a:srgbClr val="FFFFFF"/>
              </a:highlight>
              <a:latin typeface="Arial"/>
              <a:ea typeface="Arial"/>
              <a:cs typeface="Arial"/>
              <a:sym typeface="Arial"/>
            </a:endParaRPr>
          </a:p>
          <a:p>
            <a:pPr marL="457200" lvl="0" indent="-323850" algn="l" rtl="0">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Maintain confidentiality in case of privately held businesses</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Private Issues</a:t>
            </a:r>
            <a:endParaRPr/>
          </a:p>
        </p:txBody>
      </p:sp>
      <p:sp>
        <p:nvSpPr>
          <p:cNvPr id="167" name="Google Shape;167;p27"/>
          <p:cNvSpPr txBox="1">
            <a:spLocks noGrp="1"/>
          </p:cNvSpPr>
          <p:nvPr>
            <p:ph type="body" idx="1"/>
          </p:nvPr>
        </p:nvSpPr>
        <p:spPr>
          <a:xfrm>
            <a:off x="521250" y="1393375"/>
            <a:ext cx="8101500" cy="2850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Arial"/>
              <a:buChar char="●"/>
            </a:pPr>
            <a:r>
              <a:rPr lang="en" sz="1400" b="1">
                <a:solidFill>
                  <a:srgbClr val="000000"/>
                </a:solidFill>
                <a:highlight>
                  <a:srgbClr val="FFFFFF"/>
                </a:highlight>
                <a:latin typeface="Arial"/>
                <a:ea typeface="Arial"/>
                <a:cs typeface="Arial"/>
                <a:sym typeface="Arial"/>
              </a:rPr>
              <a:t>Private Placement:</a:t>
            </a:r>
            <a:r>
              <a:rPr lang="en" sz="1400">
                <a:solidFill>
                  <a:srgbClr val="000000"/>
                </a:solidFill>
                <a:highlight>
                  <a:srgbClr val="FFFFFF"/>
                </a:highlight>
                <a:latin typeface="Arial"/>
                <a:ea typeface="Arial"/>
                <a:cs typeface="Arial"/>
                <a:sym typeface="Arial"/>
              </a:rPr>
              <a:t> The sale of securities to a relatively small number of select investors as a way of raising capital. This is a wholesale issue of securities to institutional investors by an </a:t>
            </a:r>
            <a:r>
              <a:rPr lang="en" sz="1400" b="1">
                <a:solidFill>
                  <a:srgbClr val="000000"/>
                </a:solidFill>
                <a:highlight>
                  <a:srgbClr val="FFFFFF"/>
                </a:highlight>
                <a:latin typeface="Arial"/>
                <a:ea typeface="Arial"/>
                <a:cs typeface="Arial"/>
                <a:sym typeface="Arial"/>
              </a:rPr>
              <a:t>unlisted</a:t>
            </a:r>
            <a:r>
              <a:rPr lang="en" sz="1400">
                <a:solidFill>
                  <a:srgbClr val="000000"/>
                </a:solidFill>
                <a:highlight>
                  <a:srgbClr val="FFFFFF"/>
                </a:highlight>
                <a:latin typeface="Arial"/>
                <a:ea typeface="Arial"/>
                <a:cs typeface="Arial"/>
                <a:sym typeface="Arial"/>
              </a:rPr>
              <a:t> company.</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Montserrat"/>
              <a:buChar char="●"/>
            </a:pPr>
            <a:r>
              <a:rPr lang="en" sz="1400" b="1">
                <a:solidFill>
                  <a:srgbClr val="000000"/>
                </a:solidFill>
                <a:highlight>
                  <a:srgbClr val="FFFFFF"/>
                </a:highlight>
                <a:latin typeface="Arial"/>
                <a:ea typeface="Arial"/>
                <a:cs typeface="Arial"/>
                <a:sym typeface="Arial"/>
              </a:rPr>
              <a:t>Preferential Issue:</a:t>
            </a:r>
            <a:r>
              <a:rPr lang="en" sz="1400">
                <a:solidFill>
                  <a:srgbClr val="000000"/>
                </a:solidFill>
                <a:highlight>
                  <a:srgbClr val="FFFFFF"/>
                </a:highlight>
                <a:latin typeface="Arial"/>
                <a:ea typeface="Arial"/>
                <a:cs typeface="Arial"/>
                <a:sym typeface="Arial"/>
              </a:rPr>
              <a:t> A </a:t>
            </a:r>
            <a:r>
              <a:rPr lang="en" sz="1400" b="1">
                <a:solidFill>
                  <a:srgbClr val="000000"/>
                </a:solidFill>
                <a:highlight>
                  <a:srgbClr val="FFFFFF"/>
                </a:highlight>
                <a:latin typeface="Arial"/>
                <a:ea typeface="Arial"/>
                <a:cs typeface="Arial"/>
                <a:sym typeface="Arial"/>
              </a:rPr>
              <a:t>private placement</a:t>
            </a:r>
            <a:r>
              <a:rPr lang="en" sz="1400">
                <a:solidFill>
                  <a:srgbClr val="000000"/>
                </a:solidFill>
                <a:highlight>
                  <a:srgbClr val="FFFFFF"/>
                </a:highlight>
                <a:latin typeface="Arial"/>
                <a:ea typeface="Arial"/>
                <a:cs typeface="Arial"/>
                <a:sym typeface="Arial"/>
              </a:rPr>
              <a:t> of securities by a </a:t>
            </a:r>
            <a:r>
              <a:rPr lang="en" sz="1400" b="1">
                <a:solidFill>
                  <a:srgbClr val="000000"/>
                </a:solidFill>
                <a:highlight>
                  <a:srgbClr val="FFFFFF"/>
                </a:highlight>
                <a:latin typeface="Arial"/>
                <a:ea typeface="Arial"/>
                <a:cs typeface="Arial"/>
                <a:sym typeface="Arial"/>
              </a:rPr>
              <a:t>listed</a:t>
            </a:r>
            <a:r>
              <a:rPr lang="en" sz="1400">
                <a:solidFill>
                  <a:srgbClr val="000000"/>
                </a:solidFill>
                <a:highlight>
                  <a:srgbClr val="FFFFFF"/>
                </a:highlight>
                <a:latin typeface="Arial"/>
                <a:ea typeface="Arial"/>
                <a:cs typeface="Arial"/>
                <a:sym typeface="Arial"/>
              </a:rPr>
              <a:t> company. Securities are issued to an identified set of investors which may include promoters, strategic investors, employees and such groups.</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Montserrat"/>
              <a:buChar char="●"/>
            </a:pPr>
            <a:r>
              <a:rPr lang="en" sz="1400" b="1">
                <a:solidFill>
                  <a:srgbClr val="000000"/>
                </a:solidFill>
                <a:highlight>
                  <a:srgbClr val="FFFFFF"/>
                </a:highlight>
                <a:latin typeface="Arial"/>
                <a:ea typeface="Arial"/>
                <a:cs typeface="Arial"/>
                <a:sym typeface="Arial"/>
              </a:rPr>
              <a:t>Qualified Institutional Placement (QIP):</a:t>
            </a:r>
            <a:r>
              <a:rPr lang="en" sz="1400">
                <a:solidFill>
                  <a:srgbClr val="000000"/>
                </a:solidFill>
                <a:highlight>
                  <a:srgbClr val="FFFFFF"/>
                </a:highlight>
                <a:latin typeface="Arial"/>
                <a:ea typeface="Arial"/>
                <a:cs typeface="Arial"/>
                <a:sym typeface="Arial"/>
              </a:rPr>
              <a:t> A </a:t>
            </a:r>
            <a:r>
              <a:rPr lang="en" sz="1400" b="1">
                <a:solidFill>
                  <a:srgbClr val="000000"/>
                </a:solidFill>
                <a:highlight>
                  <a:srgbClr val="FFFFFF"/>
                </a:highlight>
                <a:latin typeface="Arial"/>
                <a:ea typeface="Arial"/>
                <a:cs typeface="Arial"/>
                <a:sym typeface="Arial"/>
              </a:rPr>
              <a:t>private placement</a:t>
            </a:r>
            <a:r>
              <a:rPr lang="en" sz="1400">
                <a:solidFill>
                  <a:srgbClr val="000000"/>
                </a:solidFill>
                <a:highlight>
                  <a:srgbClr val="FFFFFF"/>
                </a:highlight>
                <a:latin typeface="Arial"/>
                <a:ea typeface="Arial"/>
                <a:cs typeface="Arial"/>
                <a:sym typeface="Arial"/>
              </a:rPr>
              <a:t> of securities by a </a:t>
            </a:r>
            <a:r>
              <a:rPr lang="en" sz="1400" b="1">
                <a:solidFill>
                  <a:srgbClr val="000000"/>
                </a:solidFill>
                <a:highlight>
                  <a:srgbClr val="FFFFFF"/>
                </a:highlight>
                <a:latin typeface="Arial"/>
                <a:ea typeface="Arial"/>
                <a:cs typeface="Arial"/>
                <a:sym typeface="Arial"/>
              </a:rPr>
              <a:t>listed</a:t>
            </a:r>
            <a:r>
              <a:rPr lang="en" sz="1400">
                <a:solidFill>
                  <a:srgbClr val="000000"/>
                </a:solidFill>
                <a:highlight>
                  <a:srgbClr val="FFFFFF"/>
                </a:highlight>
                <a:latin typeface="Arial"/>
                <a:ea typeface="Arial"/>
                <a:cs typeface="Arial"/>
                <a:sym typeface="Arial"/>
              </a:rPr>
              <a:t> company to a set of institutional investors termed as qualified institutional buyers is a QIP.</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521250" y="1703625"/>
            <a:ext cx="8101500" cy="2672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If a private company does private placement it doesn’t affect their share price since they are not publicly listed.</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However, if a publicly listed company private placement leads to decline in the share price at least in near term.</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 reason for decline in share price is due to the dilution of the ownership of existing shareholders in the proportion of the placement.</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There might be exceptions in increase of share price (in long term) if company is planning to raise capital for a project which could provide extra returns and thus extra profits.</a:t>
            </a:r>
            <a:endParaRPr sz="1500">
              <a:solidFill>
                <a:srgbClr val="111111"/>
              </a:solidFill>
              <a:highlight>
                <a:srgbClr val="FFFFFF"/>
              </a:highlight>
              <a:latin typeface="Arial"/>
              <a:ea typeface="Arial"/>
              <a:cs typeface="Arial"/>
              <a:sym typeface="Arial"/>
            </a:endParaRPr>
          </a:p>
        </p:txBody>
      </p:sp>
      <p:sp>
        <p:nvSpPr>
          <p:cNvPr id="173" name="Google Shape;173;p28"/>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600">
                <a:highlight>
                  <a:schemeClr val="lt1"/>
                </a:highlight>
              </a:rPr>
              <a:t>Effect on Share Price of a Company due to Private Placement</a:t>
            </a:r>
            <a:endParaRPr sz="2600"/>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p:nvPr/>
        </p:nvSpPr>
        <p:spPr>
          <a:xfrm>
            <a:off x="2664400" y="3232050"/>
            <a:ext cx="1677600" cy="11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Rate Lock</a:t>
            </a:r>
            <a:endParaRPr sz="1300" b="1"/>
          </a:p>
          <a:p>
            <a:pPr marL="0" lvl="0" indent="0" algn="l" rtl="0">
              <a:spcBef>
                <a:spcPts val="0"/>
              </a:spcBef>
              <a:spcAft>
                <a:spcPts val="0"/>
              </a:spcAft>
              <a:buNone/>
            </a:pPr>
            <a:r>
              <a:rPr lang="en" sz="1100"/>
              <a:t>A coupon rate is locked in, finalizing the maturity, payment schedule and closing date.</a:t>
            </a:r>
            <a:endParaRPr sz="1100"/>
          </a:p>
        </p:txBody>
      </p:sp>
      <p:sp>
        <p:nvSpPr>
          <p:cNvPr id="179" name="Google Shape;179;p29"/>
          <p:cNvSpPr txBox="1"/>
          <p:nvPr/>
        </p:nvSpPr>
        <p:spPr>
          <a:xfrm>
            <a:off x="4691500" y="3232050"/>
            <a:ext cx="1838400" cy="11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300" b="1"/>
              <a:t>Pricing</a:t>
            </a:r>
            <a:endParaRPr sz="1300" b="1"/>
          </a:p>
          <a:p>
            <a:pPr marL="0" lvl="0" indent="0" algn="l" rtl="0">
              <a:spcBef>
                <a:spcPts val="0"/>
              </a:spcBef>
              <a:spcAft>
                <a:spcPts val="0"/>
              </a:spcAft>
              <a:buNone/>
            </a:pPr>
            <a:r>
              <a:rPr lang="en" sz="1100"/>
              <a:t>If the investor determines they would like to proceed with the purchase of the issue, the economic terms for the deal are finalized.</a:t>
            </a:r>
            <a:endParaRPr sz="600"/>
          </a:p>
        </p:txBody>
      </p:sp>
      <p:sp>
        <p:nvSpPr>
          <p:cNvPr id="180" name="Google Shape;180;p29"/>
          <p:cNvSpPr txBox="1"/>
          <p:nvPr/>
        </p:nvSpPr>
        <p:spPr>
          <a:xfrm>
            <a:off x="7042300" y="1779700"/>
            <a:ext cx="2059200" cy="1686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Investment Risk Analysis</a:t>
            </a:r>
            <a:endParaRPr sz="1000" b="1"/>
          </a:p>
          <a:p>
            <a:pPr marL="0" lvl="0" indent="0" algn="l" rtl="0">
              <a:spcBef>
                <a:spcPts val="0"/>
              </a:spcBef>
              <a:spcAft>
                <a:spcPts val="0"/>
              </a:spcAft>
              <a:buClr>
                <a:srgbClr val="000000"/>
              </a:buClr>
              <a:buSzPts val="1100"/>
              <a:buFont typeface="Arial"/>
              <a:buNone/>
            </a:pPr>
            <a:r>
              <a:rPr lang="en" sz="1100"/>
              <a:t>An investor establishes a view of the issuer’s credit quality through an analysis of factors such as competitive position, company size, profitability, leverage and cash flow uses.</a:t>
            </a:r>
            <a:endParaRPr sz="1100"/>
          </a:p>
          <a:p>
            <a:pPr marL="0" lvl="0" indent="0" algn="l" rtl="0">
              <a:spcBef>
                <a:spcPts val="0"/>
              </a:spcBef>
              <a:spcAft>
                <a:spcPts val="0"/>
              </a:spcAft>
              <a:buNone/>
            </a:pPr>
            <a:endParaRPr/>
          </a:p>
        </p:txBody>
      </p:sp>
      <p:cxnSp>
        <p:nvCxnSpPr>
          <p:cNvPr id="181" name="Google Shape;181;p29"/>
          <p:cNvCxnSpPr>
            <a:stCxn id="182" idx="3"/>
          </p:cNvCxnSpPr>
          <p:nvPr/>
        </p:nvCxnSpPr>
        <p:spPr>
          <a:xfrm>
            <a:off x="6529900" y="2047975"/>
            <a:ext cx="512400" cy="31500"/>
          </a:xfrm>
          <a:prstGeom prst="straightConnector1">
            <a:avLst/>
          </a:prstGeom>
          <a:noFill/>
          <a:ln w="9525" cap="flat" cmpd="sng">
            <a:solidFill>
              <a:schemeClr val="dk2"/>
            </a:solidFill>
            <a:prstDash val="solid"/>
            <a:round/>
            <a:headEnd type="none" w="med" len="med"/>
            <a:tailEnd type="triangle" w="med" len="med"/>
          </a:ln>
        </p:spPr>
      </p:cxnSp>
      <p:cxnSp>
        <p:nvCxnSpPr>
          <p:cNvPr id="183" name="Google Shape;183;p29"/>
          <p:cNvCxnSpPr/>
          <p:nvPr/>
        </p:nvCxnSpPr>
        <p:spPr>
          <a:xfrm rot="10800000" flipH="1">
            <a:off x="1898688" y="1823425"/>
            <a:ext cx="311400" cy="30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29"/>
          <p:cNvCxnSpPr/>
          <p:nvPr/>
        </p:nvCxnSpPr>
        <p:spPr>
          <a:xfrm rot="10800000" flipH="1">
            <a:off x="4030900" y="1823425"/>
            <a:ext cx="311400" cy="3000"/>
          </a:xfrm>
          <a:prstGeom prst="straightConnector1">
            <a:avLst/>
          </a:prstGeom>
          <a:noFill/>
          <a:ln w="9525" cap="flat" cmpd="sng">
            <a:solidFill>
              <a:schemeClr val="dk2"/>
            </a:solidFill>
            <a:prstDash val="solid"/>
            <a:round/>
            <a:headEnd type="none" w="med" len="med"/>
            <a:tailEnd type="triangle" w="med" len="med"/>
          </a:ln>
        </p:spPr>
      </p:cxnSp>
      <p:cxnSp>
        <p:nvCxnSpPr>
          <p:cNvPr id="185" name="Google Shape;185;p29"/>
          <p:cNvCxnSpPr/>
          <p:nvPr/>
        </p:nvCxnSpPr>
        <p:spPr>
          <a:xfrm flipH="1">
            <a:off x="6539800" y="3315150"/>
            <a:ext cx="502500" cy="2511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29"/>
          <p:cNvCxnSpPr/>
          <p:nvPr/>
        </p:nvCxnSpPr>
        <p:spPr>
          <a:xfrm rot="10800000">
            <a:off x="4341988" y="3825000"/>
            <a:ext cx="349500" cy="63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9"/>
          <p:cNvSpPr txBox="1"/>
          <p:nvPr/>
        </p:nvSpPr>
        <p:spPr>
          <a:xfrm>
            <a:off x="351600" y="1277425"/>
            <a:ext cx="1547100" cy="11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Deal Launch</a:t>
            </a:r>
            <a:endParaRPr sz="1300" b="1"/>
          </a:p>
          <a:p>
            <a:pPr marL="0" lvl="0" indent="0" algn="l" rtl="0">
              <a:spcBef>
                <a:spcPts val="0"/>
              </a:spcBef>
              <a:spcAft>
                <a:spcPts val="0"/>
              </a:spcAft>
              <a:buNone/>
            </a:pPr>
            <a:r>
              <a:rPr lang="en" sz="1100"/>
              <a:t>The issue is offered to the investor to purchase; a decision must be made by a specific date.</a:t>
            </a:r>
            <a:endParaRPr sz="1100"/>
          </a:p>
        </p:txBody>
      </p:sp>
      <p:sp>
        <p:nvSpPr>
          <p:cNvPr id="188" name="Google Shape;188;p29"/>
          <p:cNvSpPr txBox="1"/>
          <p:nvPr/>
        </p:nvSpPr>
        <p:spPr>
          <a:xfrm>
            <a:off x="2192500" y="1277425"/>
            <a:ext cx="1838400" cy="11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Negotiations</a:t>
            </a:r>
            <a:endParaRPr sz="1300" b="1"/>
          </a:p>
          <a:p>
            <a:pPr marL="0" lvl="0" indent="0" algn="l" rtl="0">
              <a:spcBef>
                <a:spcPts val="0"/>
              </a:spcBef>
              <a:spcAft>
                <a:spcPts val="0"/>
              </a:spcAft>
              <a:buNone/>
            </a:pPr>
            <a:r>
              <a:rPr lang="en" sz="1100"/>
              <a:t>Terms and issuance parameters are negotiated; legal documentation is solidified.</a:t>
            </a:r>
            <a:endParaRPr/>
          </a:p>
        </p:txBody>
      </p:sp>
      <p:sp>
        <p:nvSpPr>
          <p:cNvPr id="182" name="Google Shape;182;p29"/>
          <p:cNvSpPr txBox="1"/>
          <p:nvPr/>
        </p:nvSpPr>
        <p:spPr>
          <a:xfrm>
            <a:off x="4342300" y="1277425"/>
            <a:ext cx="2187600" cy="1541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Information Gathering</a:t>
            </a:r>
            <a:endParaRPr sz="1300" b="1"/>
          </a:p>
          <a:p>
            <a:pPr marL="0" lvl="0" indent="0" algn="l" rtl="0">
              <a:spcBef>
                <a:spcPts val="0"/>
              </a:spcBef>
              <a:spcAft>
                <a:spcPts val="0"/>
              </a:spcAft>
              <a:buNone/>
            </a:pPr>
            <a:r>
              <a:rPr lang="en" sz="1100"/>
              <a:t>The investor does their due diligence on the company, including reviewing financial statements, researching management and studying the company’s future opportunities in the market and their industry.</a:t>
            </a:r>
            <a:endParaRPr sz="1100"/>
          </a:p>
        </p:txBody>
      </p:sp>
      <p:sp>
        <p:nvSpPr>
          <p:cNvPr id="189" name="Google Shape;189;p29"/>
          <p:cNvSpPr txBox="1"/>
          <p:nvPr/>
        </p:nvSpPr>
        <p:spPr>
          <a:xfrm>
            <a:off x="512500" y="3233250"/>
            <a:ext cx="1677600" cy="11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Closing</a:t>
            </a:r>
            <a:endParaRPr sz="1300" b="1"/>
          </a:p>
          <a:p>
            <a:pPr marL="0" lvl="0" indent="0" algn="l" rtl="0">
              <a:spcBef>
                <a:spcPts val="0"/>
              </a:spcBef>
              <a:spcAft>
                <a:spcPts val="0"/>
              </a:spcAft>
              <a:buNone/>
            </a:pPr>
            <a:r>
              <a:rPr lang="en" sz="1100"/>
              <a:t>The company transfers the issue to the investor, and the investor transfers capital to the company.</a:t>
            </a:r>
            <a:endParaRPr sz="1100"/>
          </a:p>
        </p:txBody>
      </p:sp>
      <p:cxnSp>
        <p:nvCxnSpPr>
          <p:cNvPr id="190" name="Google Shape;190;p29"/>
          <p:cNvCxnSpPr/>
          <p:nvPr/>
        </p:nvCxnSpPr>
        <p:spPr>
          <a:xfrm rot="10800000">
            <a:off x="2190088" y="3827400"/>
            <a:ext cx="474300" cy="3900"/>
          </a:xfrm>
          <a:prstGeom prst="straightConnector1">
            <a:avLst/>
          </a:prstGeom>
          <a:noFill/>
          <a:ln w="9525" cap="flat" cmpd="sng">
            <a:solidFill>
              <a:schemeClr val="dk2"/>
            </a:solidFill>
            <a:prstDash val="solid"/>
            <a:round/>
            <a:headEnd type="none" w="med" len="med"/>
            <a:tailEnd type="triangle" w="med" len="med"/>
          </a:ln>
        </p:spPr>
      </p:cxnSp>
      <p:sp>
        <p:nvSpPr>
          <p:cNvPr id="191" name="Google Shape;191;p29"/>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Placements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DC81C-F34B-4549-91D7-035D0255E586}"/>
              </a:ext>
            </a:extLst>
          </p:cNvPr>
          <p:cNvSpPr txBox="1"/>
          <p:nvPr/>
        </p:nvSpPr>
        <p:spPr>
          <a:xfrm>
            <a:off x="719571" y="797502"/>
            <a:ext cx="7691869"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b="1">
                <a:latin typeface="Raleway"/>
              </a:rPr>
              <a:t>Private Placement Example (Jio Spree)</a:t>
            </a:r>
          </a:p>
          <a:p>
            <a:endParaRPr lang="en-US"/>
          </a:p>
          <a:p>
            <a:pPr>
              <a:buChar char="•"/>
            </a:pPr>
            <a:r>
              <a:rPr lang="en-US"/>
              <a:t>Jio Platforms Ltd, has emerged as the highest ever grossing company in India in terms of private equity (PE) investments, at a time when the world is under a lockdown in 2020.</a:t>
            </a:r>
          </a:p>
          <a:p>
            <a:pPr>
              <a:buChar char="•"/>
            </a:pPr>
            <a:endParaRPr lang="en-US"/>
          </a:p>
          <a:p>
            <a:pPr>
              <a:buChar char="•"/>
            </a:pPr>
            <a:r>
              <a:rPr lang="en-US"/>
              <a:t>Jio Platforms has announced a sale of 22.38% stake worth ₹1.04 trillion to 10 global investors in just a span of eight weeks - raised ₹43,574 crore from </a:t>
            </a:r>
            <a:r>
              <a:rPr lang="en-US" b="1"/>
              <a:t>Facebook</a:t>
            </a:r>
            <a:r>
              <a:rPr lang="en-US"/>
              <a:t>, ₹5,656 crore from </a:t>
            </a:r>
            <a:r>
              <a:rPr lang="en-US" b="1"/>
              <a:t>Silver Lake (PE fund)</a:t>
            </a:r>
            <a:r>
              <a:rPr lang="en-US"/>
              <a:t>, ₹11,367 crore from </a:t>
            </a:r>
            <a:r>
              <a:rPr lang="en-US" b="1"/>
              <a:t>Vista Equity Partners (PE firm)</a:t>
            </a:r>
            <a:r>
              <a:rPr lang="en-US"/>
              <a:t>, Rs 6,598.38 crore from </a:t>
            </a:r>
            <a:r>
              <a:rPr lang="en-US" b="1"/>
              <a:t>General Atlantic</a:t>
            </a:r>
            <a:r>
              <a:rPr lang="en-US"/>
              <a:t>, ₹4,546.80 crore from </a:t>
            </a:r>
            <a:r>
              <a:rPr lang="en-US" b="1"/>
              <a:t>TPG Capital</a:t>
            </a:r>
            <a:r>
              <a:rPr lang="en-US"/>
              <a:t>, ₹1,894.50 crore from </a:t>
            </a:r>
            <a:r>
              <a:rPr lang="en-US" b="1"/>
              <a:t>L Catterton</a:t>
            </a:r>
            <a:r>
              <a:rPr lang="en-US"/>
              <a:t> and other private equity firms such as </a:t>
            </a:r>
            <a:r>
              <a:rPr lang="en-US" b="1"/>
              <a:t>KKR and Co.</a:t>
            </a:r>
            <a:r>
              <a:rPr lang="en-US"/>
              <a:t>, </a:t>
            </a:r>
            <a:r>
              <a:rPr lang="en-US" b="1"/>
              <a:t>Mubadala</a:t>
            </a:r>
            <a:r>
              <a:rPr lang="en-US"/>
              <a:t> and </a:t>
            </a:r>
            <a:r>
              <a:rPr lang="en-US" b="1"/>
              <a:t>ADIA</a:t>
            </a:r>
            <a:r>
              <a:rPr lang="en-US"/>
              <a:t>.</a:t>
            </a:r>
          </a:p>
          <a:p>
            <a:endParaRPr lang="en-US"/>
          </a:p>
          <a:p>
            <a:pPr>
              <a:buChar char="•"/>
            </a:pPr>
            <a:r>
              <a:rPr lang="en-US"/>
              <a:t>Of this, deals worth at least ₹60,753.36 crore are private equity investments from eight marquee global investors. This is by far the largest known PE investment in a single company in India.</a:t>
            </a:r>
          </a:p>
        </p:txBody>
      </p:sp>
    </p:spTree>
    <p:extLst>
      <p:ext uri="{BB962C8B-B14F-4D97-AF65-F5344CB8AC3E}">
        <p14:creationId xmlns:p14="http://schemas.microsoft.com/office/powerpoint/2010/main" val="196221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AC47-525B-400D-A901-CE0C33E0DA26}"/>
              </a:ext>
            </a:extLst>
          </p:cNvPr>
          <p:cNvSpPr>
            <a:spLocks noGrp="1"/>
          </p:cNvSpPr>
          <p:nvPr>
            <p:ph type="title"/>
          </p:nvPr>
        </p:nvSpPr>
        <p:spPr>
          <a:xfrm>
            <a:off x="780182" y="773938"/>
            <a:ext cx="7951672" cy="635400"/>
          </a:xfrm>
        </p:spPr>
        <p:txBody>
          <a:bodyPr/>
          <a:lstStyle/>
          <a:p>
            <a:r>
              <a:rPr lang="en-GB" sz="2700"/>
              <a:t>Private Placement Example (RBL Bank)</a:t>
            </a:r>
            <a:endParaRPr lang="en-US" sz="2700"/>
          </a:p>
          <a:p>
            <a:endParaRPr lang="en-GB" sz="2700"/>
          </a:p>
        </p:txBody>
      </p:sp>
      <p:sp>
        <p:nvSpPr>
          <p:cNvPr id="4" name="TextBox 3">
            <a:extLst>
              <a:ext uri="{FF2B5EF4-FFF2-40B4-BE49-F238E27FC236}">
                <a16:creationId xmlns:a16="http://schemas.microsoft.com/office/drawing/2014/main" id="{6B86B001-12DD-4614-909C-1E97FEEC7BF6}"/>
              </a:ext>
            </a:extLst>
          </p:cNvPr>
          <p:cNvSpPr txBox="1"/>
          <p:nvPr/>
        </p:nvSpPr>
        <p:spPr>
          <a:xfrm>
            <a:off x="771525" y="1511877"/>
            <a:ext cx="321728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t>Private sector lender </a:t>
            </a:r>
            <a:r>
              <a:rPr lang="en-US" b="1"/>
              <a:t>RBL Bank</a:t>
            </a:r>
            <a:r>
              <a:rPr lang="en-US"/>
              <a:t> has raised Rs 1566 crore through a preferential share issue to a set of investors, this was approved by board on August 20, 2020.</a:t>
            </a:r>
          </a:p>
          <a:p>
            <a:pPr>
              <a:buChar char="•"/>
            </a:pPr>
            <a:endParaRPr lang="en-US"/>
          </a:p>
          <a:p>
            <a:pPr>
              <a:buChar char="•"/>
            </a:pPr>
            <a:r>
              <a:rPr lang="en-US"/>
              <a:t>The money will be raised from </a:t>
            </a:r>
            <a:r>
              <a:rPr lang="en-US" b="1"/>
              <a:t>Maple II BV</a:t>
            </a:r>
            <a:r>
              <a:rPr lang="en-US"/>
              <a:t>, </a:t>
            </a:r>
            <a:r>
              <a:rPr lang="en-US" b="1"/>
              <a:t>ICICI Prudential Life</a:t>
            </a:r>
            <a:r>
              <a:rPr lang="en-US"/>
              <a:t>, </a:t>
            </a:r>
            <a:r>
              <a:rPr lang="en-US" b="1"/>
              <a:t>CDC Group Plc</a:t>
            </a:r>
            <a:r>
              <a:rPr lang="en-US"/>
              <a:t>, </a:t>
            </a:r>
            <a:r>
              <a:rPr lang="en-US" b="1"/>
              <a:t>Gaja Trustee company</a:t>
            </a:r>
            <a:r>
              <a:rPr lang="en-US"/>
              <a:t> and </a:t>
            </a:r>
            <a:r>
              <a:rPr lang="en-US" b="1"/>
              <a:t>Gaja Capital fund II</a:t>
            </a:r>
            <a:r>
              <a:rPr lang="en-US"/>
              <a:t>.</a:t>
            </a:r>
          </a:p>
        </p:txBody>
      </p:sp>
      <p:graphicFrame>
        <p:nvGraphicFramePr>
          <p:cNvPr id="6" name="Table 5">
            <a:extLst>
              <a:ext uri="{FF2B5EF4-FFF2-40B4-BE49-F238E27FC236}">
                <a16:creationId xmlns:a16="http://schemas.microsoft.com/office/drawing/2014/main" id="{A41F023F-8A09-43D1-B874-36B1F589C78B}"/>
              </a:ext>
            </a:extLst>
          </p:cNvPr>
          <p:cNvGraphicFramePr>
            <a:graphicFrameLocks noGrp="1"/>
          </p:cNvGraphicFramePr>
          <p:nvPr>
            <p:extLst>
              <p:ext uri="{D42A27DB-BD31-4B8C-83A1-F6EECF244321}">
                <p14:modId xmlns:p14="http://schemas.microsoft.com/office/powerpoint/2010/main" val="2179208043"/>
              </p:ext>
            </p:extLst>
          </p:nvPr>
        </p:nvGraphicFramePr>
        <p:xfrm>
          <a:off x="4273261" y="1519670"/>
          <a:ext cx="4551014" cy="2288332"/>
        </p:xfrm>
        <a:graphic>
          <a:graphicData uri="http://schemas.openxmlformats.org/drawingml/2006/table">
            <a:tbl>
              <a:tblPr firstRow="1" bandRow="1">
                <a:tableStyleId>{5940675A-B579-460E-94D1-54222C63F5DA}</a:tableStyleId>
              </a:tblPr>
              <a:tblGrid>
                <a:gridCol w="2275507">
                  <a:extLst>
                    <a:ext uri="{9D8B030D-6E8A-4147-A177-3AD203B41FA5}">
                      <a16:colId xmlns:a16="http://schemas.microsoft.com/office/drawing/2014/main" val="3239854525"/>
                    </a:ext>
                  </a:extLst>
                </a:gridCol>
                <a:gridCol w="2275507">
                  <a:extLst>
                    <a:ext uri="{9D8B030D-6E8A-4147-A177-3AD203B41FA5}">
                      <a16:colId xmlns:a16="http://schemas.microsoft.com/office/drawing/2014/main" val="1763477204"/>
                    </a:ext>
                  </a:extLst>
                </a:gridCol>
              </a:tblGrid>
              <a:tr h="417778">
                <a:tc>
                  <a:txBody>
                    <a:bodyPr/>
                    <a:lstStyle/>
                    <a:p>
                      <a:pPr algn="ctr" rtl="0" fontAlgn="t">
                        <a:spcBef>
                          <a:spcPts val="0"/>
                        </a:spcBef>
                        <a:spcAft>
                          <a:spcPts val="0"/>
                        </a:spcAft>
                      </a:pPr>
                      <a:r>
                        <a:rPr lang="en-GB" sz="1400">
                          <a:solidFill>
                            <a:schemeClr val="bg2"/>
                          </a:solidFill>
                          <a:effectLst/>
                        </a:rPr>
                        <a:t>Investors</a:t>
                      </a:r>
                      <a:endParaRPr lang="en-GB">
                        <a:solidFill>
                          <a:schemeClr val="bg2"/>
                        </a:solidFill>
                        <a:effectLst/>
                      </a:endParaRPr>
                    </a:p>
                  </a:txBody>
                  <a:tcPr marL="95250" marR="95250" marT="95250" marB="95250"/>
                </a:tc>
                <a:tc>
                  <a:txBody>
                    <a:bodyPr/>
                    <a:lstStyle/>
                    <a:p>
                      <a:pPr algn="ctr" rtl="0" fontAlgn="t">
                        <a:spcBef>
                          <a:spcPts val="0"/>
                        </a:spcBef>
                        <a:spcAft>
                          <a:spcPts val="0"/>
                        </a:spcAft>
                      </a:pPr>
                      <a:r>
                        <a:rPr lang="en-GB" sz="1400">
                          <a:solidFill>
                            <a:schemeClr val="bg2"/>
                          </a:solidFill>
                          <a:effectLst/>
                        </a:rPr>
                        <a:t>Percentage Stake</a:t>
                      </a:r>
                      <a:endParaRPr lang="en-GB">
                        <a:solidFill>
                          <a:schemeClr val="bg2"/>
                        </a:solidFill>
                        <a:effectLst/>
                      </a:endParaRPr>
                    </a:p>
                  </a:txBody>
                  <a:tcPr marL="95250" marR="95250" marT="95250" marB="95250"/>
                </a:tc>
                <a:extLst>
                  <a:ext uri="{0D108BD9-81ED-4DB2-BD59-A6C34878D82A}">
                    <a16:rowId xmlns:a16="http://schemas.microsoft.com/office/drawing/2014/main" val="3918703156"/>
                  </a:ext>
                </a:extLst>
              </a:tr>
              <a:tr h="417778">
                <a:tc>
                  <a:txBody>
                    <a:bodyPr/>
                    <a:lstStyle/>
                    <a:p>
                      <a:pPr rtl="0" fontAlgn="t">
                        <a:spcBef>
                          <a:spcPts val="0"/>
                        </a:spcBef>
                        <a:spcAft>
                          <a:spcPts val="0"/>
                        </a:spcAft>
                      </a:pPr>
                      <a:r>
                        <a:rPr lang="en-GB" sz="1400">
                          <a:solidFill>
                            <a:schemeClr val="bg2"/>
                          </a:solidFill>
                          <a:effectLst/>
                        </a:rPr>
                        <a:t>Maple II BV</a:t>
                      </a:r>
                      <a:endParaRPr lang="en-GB">
                        <a:solidFill>
                          <a:schemeClr val="bg2"/>
                        </a:solidFill>
                        <a:effectLst/>
                      </a:endParaRPr>
                    </a:p>
                  </a:txBody>
                  <a:tcPr marL="95250" marR="95250" marT="95250" marB="95250"/>
                </a:tc>
                <a:tc>
                  <a:txBody>
                    <a:bodyPr/>
                    <a:lstStyle/>
                    <a:p>
                      <a:pPr algn="ctr" rtl="0" fontAlgn="t">
                        <a:spcBef>
                          <a:spcPts val="0"/>
                        </a:spcBef>
                        <a:spcAft>
                          <a:spcPts val="0"/>
                        </a:spcAft>
                      </a:pPr>
                      <a:r>
                        <a:rPr lang="en-GB" sz="1400">
                          <a:solidFill>
                            <a:schemeClr val="bg2"/>
                          </a:solidFill>
                          <a:effectLst/>
                        </a:rPr>
                        <a:t>9.45%</a:t>
                      </a:r>
                      <a:endParaRPr lang="en-GB">
                        <a:solidFill>
                          <a:schemeClr val="bg2"/>
                        </a:solidFill>
                        <a:effectLst/>
                      </a:endParaRPr>
                    </a:p>
                  </a:txBody>
                  <a:tcPr marL="95250" marR="95250" marT="95250" marB="95250"/>
                </a:tc>
                <a:extLst>
                  <a:ext uri="{0D108BD9-81ED-4DB2-BD59-A6C34878D82A}">
                    <a16:rowId xmlns:a16="http://schemas.microsoft.com/office/drawing/2014/main" val="3375920072"/>
                  </a:ext>
                </a:extLst>
              </a:tr>
              <a:tr h="417778">
                <a:tc>
                  <a:txBody>
                    <a:bodyPr/>
                    <a:lstStyle/>
                    <a:p>
                      <a:pPr rtl="0" fontAlgn="t">
                        <a:spcBef>
                          <a:spcPts val="0"/>
                        </a:spcBef>
                        <a:spcAft>
                          <a:spcPts val="0"/>
                        </a:spcAft>
                      </a:pPr>
                      <a:r>
                        <a:rPr lang="en-GB" sz="1400">
                          <a:solidFill>
                            <a:schemeClr val="bg2"/>
                          </a:solidFill>
                          <a:effectLst/>
                        </a:rPr>
                        <a:t>CDC Group Plc</a:t>
                      </a:r>
                      <a:endParaRPr lang="en-GB">
                        <a:solidFill>
                          <a:schemeClr val="bg2"/>
                        </a:solidFill>
                        <a:effectLst/>
                      </a:endParaRPr>
                    </a:p>
                  </a:txBody>
                  <a:tcPr marL="95250" marR="95250" marT="95250" marB="95250"/>
                </a:tc>
                <a:tc>
                  <a:txBody>
                    <a:bodyPr/>
                    <a:lstStyle/>
                    <a:p>
                      <a:pPr algn="ctr" rtl="0" fontAlgn="t">
                        <a:spcBef>
                          <a:spcPts val="0"/>
                        </a:spcBef>
                        <a:spcAft>
                          <a:spcPts val="0"/>
                        </a:spcAft>
                      </a:pPr>
                      <a:r>
                        <a:rPr lang="en-GB" sz="1400">
                          <a:solidFill>
                            <a:schemeClr val="bg2"/>
                          </a:solidFill>
                          <a:effectLst/>
                        </a:rPr>
                        <a:t>5.55%</a:t>
                      </a:r>
                      <a:endParaRPr lang="en-GB">
                        <a:solidFill>
                          <a:schemeClr val="bg2"/>
                        </a:solidFill>
                        <a:effectLst/>
                      </a:endParaRPr>
                    </a:p>
                  </a:txBody>
                  <a:tcPr marL="95250" marR="95250" marT="95250" marB="95250"/>
                </a:tc>
                <a:extLst>
                  <a:ext uri="{0D108BD9-81ED-4DB2-BD59-A6C34878D82A}">
                    <a16:rowId xmlns:a16="http://schemas.microsoft.com/office/drawing/2014/main" val="1665738540"/>
                  </a:ext>
                </a:extLst>
              </a:tr>
              <a:tr h="417778">
                <a:tc>
                  <a:txBody>
                    <a:bodyPr/>
                    <a:lstStyle/>
                    <a:p>
                      <a:pPr rtl="0" fontAlgn="t">
                        <a:spcBef>
                          <a:spcPts val="0"/>
                        </a:spcBef>
                        <a:spcAft>
                          <a:spcPts val="0"/>
                        </a:spcAft>
                      </a:pPr>
                      <a:r>
                        <a:rPr lang="en-GB" sz="1400">
                          <a:solidFill>
                            <a:schemeClr val="bg2"/>
                          </a:solidFill>
                          <a:effectLst/>
                        </a:rPr>
                        <a:t>ICICI Prudential Life</a:t>
                      </a:r>
                      <a:endParaRPr lang="en-GB">
                        <a:solidFill>
                          <a:schemeClr val="bg2"/>
                        </a:solidFill>
                        <a:effectLst/>
                      </a:endParaRPr>
                    </a:p>
                  </a:txBody>
                  <a:tcPr marL="95250" marR="95250" marT="95250" marB="95250"/>
                </a:tc>
                <a:tc>
                  <a:txBody>
                    <a:bodyPr/>
                    <a:lstStyle/>
                    <a:p>
                      <a:pPr algn="ctr" rtl="0" fontAlgn="t">
                        <a:spcBef>
                          <a:spcPts val="0"/>
                        </a:spcBef>
                        <a:spcAft>
                          <a:spcPts val="0"/>
                        </a:spcAft>
                      </a:pPr>
                      <a:r>
                        <a:rPr lang="en-GB" sz="1400">
                          <a:solidFill>
                            <a:schemeClr val="bg2"/>
                          </a:solidFill>
                          <a:effectLst/>
                        </a:rPr>
                        <a:t>3.13%</a:t>
                      </a:r>
                      <a:endParaRPr lang="en-GB">
                        <a:solidFill>
                          <a:schemeClr val="bg2"/>
                        </a:solidFill>
                        <a:effectLst/>
                      </a:endParaRPr>
                    </a:p>
                  </a:txBody>
                  <a:tcPr marL="95250" marR="95250" marT="95250" marB="95250"/>
                </a:tc>
                <a:extLst>
                  <a:ext uri="{0D108BD9-81ED-4DB2-BD59-A6C34878D82A}">
                    <a16:rowId xmlns:a16="http://schemas.microsoft.com/office/drawing/2014/main" val="2527967917"/>
                  </a:ext>
                </a:extLst>
              </a:tr>
              <a:tr h="573230">
                <a:tc>
                  <a:txBody>
                    <a:bodyPr/>
                    <a:lstStyle/>
                    <a:p>
                      <a:pPr rtl="0" fontAlgn="t">
                        <a:spcBef>
                          <a:spcPts val="0"/>
                        </a:spcBef>
                        <a:spcAft>
                          <a:spcPts val="0"/>
                        </a:spcAft>
                      </a:pPr>
                      <a:r>
                        <a:rPr lang="en-GB" sz="1400">
                          <a:solidFill>
                            <a:schemeClr val="bg2"/>
                          </a:solidFill>
                          <a:effectLst/>
                        </a:rPr>
                        <a:t>Gaja Trustee and Gaja Capital</a:t>
                      </a:r>
                      <a:endParaRPr lang="en-GB">
                        <a:solidFill>
                          <a:schemeClr val="bg2"/>
                        </a:solidFill>
                        <a:effectLst/>
                      </a:endParaRPr>
                    </a:p>
                  </a:txBody>
                  <a:tcPr marL="95250" marR="95250" marT="95250" marB="95250"/>
                </a:tc>
                <a:tc>
                  <a:txBody>
                    <a:bodyPr/>
                    <a:lstStyle/>
                    <a:p>
                      <a:pPr algn="ctr" rtl="0" fontAlgn="t">
                        <a:spcBef>
                          <a:spcPts val="0"/>
                        </a:spcBef>
                        <a:spcAft>
                          <a:spcPts val="0"/>
                        </a:spcAft>
                      </a:pPr>
                      <a:r>
                        <a:rPr lang="en-GB" sz="1400">
                          <a:solidFill>
                            <a:schemeClr val="bg2"/>
                          </a:solidFill>
                          <a:effectLst/>
                        </a:rPr>
                        <a:t>1.42%</a:t>
                      </a:r>
                      <a:endParaRPr lang="en-GB">
                        <a:solidFill>
                          <a:schemeClr val="bg2"/>
                        </a:solidFill>
                        <a:effectLst/>
                      </a:endParaRPr>
                    </a:p>
                  </a:txBody>
                  <a:tcPr marL="95250" marR="95250" marT="95250" marB="95250"/>
                </a:tc>
                <a:extLst>
                  <a:ext uri="{0D108BD9-81ED-4DB2-BD59-A6C34878D82A}">
                    <a16:rowId xmlns:a16="http://schemas.microsoft.com/office/drawing/2014/main" val="991426866"/>
                  </a:ext>
                </a:extLst>
              </a:tr>
            </a:tbl>
          </a:graphicData>
        </a:graphic>
      </p:graphicFrame>
      <p:sp>
        <p:nvSpPr>
          <p:cNvPr id="7" name="TextBox 6">
            <a:extLst>
              <a:ext uri="{FF2B5EF4-FFF2-40B4-BE49-F238E27FC236}">
                <a16:creationId xmlns:a16="http://schemas.microsoft.com/office/drawing/2014/main" id="{E6F46A56-EEFB-4E35-8FDD-8F08670E8D5A}"/>
              </a:ext>
            </a:extLst>
          </p:cNvPr>
          <p:cNvSpPr txBox="1"/>
          <p:nvPr/>
        </p:nvSpPr>
        <p:spPr>
          <a:xfrm>
            <a:off x="3642014" y="236263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D7D68500-492C-4803-982D-6601E682B136}"/>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5260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03F4-9807-4218-9C2C-4BDC7A1C0EA3}"/>
              </a:ext>
            </a:extLst>
          </p:cNvPr>
          <p:cNvSpPr>
            <a:spLocks noGrp="1"/>
          </p:cNvSpPr>
          <p:nvPr>
            <p:ph type="title"/>
          </p:nvPr>
        </p:nvSpPr>
        <p:spPr>
          <a:xfrm>
            <a:off x="516828" y="1339234"/>
            <a:ext cx="8296800" cy="1821255"/>
          </a:xfrm>
        </p:spPr>
        <p:txBody>
          <a:bodyPr/>
          <a:lstStyle/>
          <a:p>
            <a:pPr algn="l"/>
            <a:r>
              <a:rPr lang="en-GB" sz="2000"/>
              <a:t>Contents:</a:t>
            </a:r>
            <a:br>
              <a:rPr lang="en-GB" sz="2000"/>
            </a:br>
            <a:r>
              <a:rPr lang="en-GB" sz="2000"/>
              <a:t>1. Public Placement of IPOs</a:t>
            </a:r>
            <a:br>
              <a:rPr lang="en-GB" sz="2000"/>
            </a:br>
            <a:r>
              <a:rPr lang="en-GB" sz="2000"/>
              <a:t>2. Process Overview</a:t>
            </a:r>
            <a:br>
              <a:rPr lang="en-GB" sz="2000"/>
            </a:br>
            <a:r>
              <a:rPr lang="en-GB" sz="2000"/>
              <a:t>3. Example</a:t>
            </a:r>
            <a:br>
              <a:rPr lang="en-GB" sz="2000"/>
            </a:br>
            <a:r>
              <a:rPr lang="en-GB" sz="2000"/>
              <a:t>4. Private Placement of IPOs</a:t>
            </a:r>
            <a:br>
              <a:rPr lang="en-GB" sz="2000"/>
            </a:br>
            <a:r>
              <a:rPr lang="en-GB" sz="2000"/>
              <a:t>5. Example</a:t>
            </a:r>
            <a:br>
              <a:rPr lang="en-GB" sz="2000"/>
            </a:br>
            <a:r>
              <a:rPr lang="en-GB" sz="2000"/>
              <a:t>6. Difference between the two</a:t>
            </a:r>
          </a:p>
        </p:txBody>
      </p:sp>
    </p:spTree>
    <p:extLst>
      <p:ext uri="{BB962C8B-B14F-4D97-AF65-F5344CB8AC3E}">
        <p14:creationId xmlns:p14="http://schemas.microsoft.com/office/powerpoint/2010/main" val="132358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1411213" y="4932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Types of financing available to businesses</a:t>
            </a:r>
            <a:endParaRPr sz="2300"/>
          </a:p>
        </p:txBody>
      </p:sp>
      <p:pic>
        <p:nvPicPr>
          <p:cNvPr id="197" name="Google Shape;197;p30"/>
          <p:cNvPicPr preferRelativeResize="0"/>
          <p:nvPr/>
        </p:nvPicPr>
        <p:blipFill>
          <a:blip r:embed="rId3">
            <a:alphaModFix/>
          </a:blip>
          <a:stretch>
            <a:fillRect/>
          </a:stretch>
        </p:blipFill>
        <p:spPr>
          <a:xfrm>
            <a:off x="1891038" y="1063075"/>
            <a:ext cx="5361935" cy="3627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1411200" y="557188"/>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Public Issue vs Private Placement</a:t>
            </a:r>
            <a:endParaRPr/>
          </a:p>
          <a:p>
            <a:pPr marL="0" lvl="0" indent="0" algn="l" rtl="0">
              <a:spcBef>
                <a:spcPts val="0"/>
              </a:spcBef>
              <a:spcAft>
                <a:spcPts val="0"/>
              </a:spcAft>
              <a:buNone/>
            </a:pPr>
            <a:endParaRPr/>
          </a:p>
        </p:txBody>
      </p:sp>
      <p:sp>
        <p:nvSpPr>
          <p:cNvPr id="203" name="Google Shape;203;p31"/>
          <p:cNvSpPr txBox="1">
            <a:spLocks noGrp="1"/>
          </p:cNvSpPr>
          <p:nvPr>
            <p:ph type="body" idx="1"/>
          </p:nvPr>
        </p:nvSpPr>
        <p:spPr>
          <a:xfrm>
            <a:off x="1411251" y="1583925"/>
            <a:ext cx="65778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Differences between Public issue and Private placement of securities can be in terms of</a:t>
            </a:r>
            <a:endParaRPr sz="1600"/>
          </a:p>
          <a:p>
            <a:pPr marL="457200" lvl="0" indent="-330200" algn="l" rtl="0">
              <a:spcBef>
                <a:spcPts val="1200"/>
              </a:spcBef>
              <a:spcAft>
                <a:spcPts val="0"/>
              </a:spcAft>
              <a:buSzPts val="1600"/>
              <a:buChar char="●"/>
            </a:pPr>
            <a:r>
              <a:rPr lang="en" sz="1600"/>
              <a:t>Issuing of securities</a:t>
            </a:r>
            <a:endParaRPr sz="1600"/>
          </a:p>
          <a:p>
            <a:pPr marL="457200" lvl="0" indent="-330200" algn="l" rtl="0">
              <a:spcBef>
                <a:spcPts val="1200"/>
              </a:spcBef>
              <a:spcAft>
                <a:spcPts val="0"/>
              </a:spcAft>
              <a:buSzPts val="1600"/>
              <a:buChar char="●"/>
            </a:pPr>
            <a:r>
              <a:rPr lang="en" sz="1600"/>
              <a:t>Disclosure of information and Financial reporting</a:t>
            </a:r>
            <a:endParaRPr sz="1600"/>
          </a:p>
          <a:p>
            <a:pPr marL="457200" lvl="0" indent="-330200" algn="l" rtl="0">
              <a:spcBef>
                <a:spcPts val="1200"/>
              </a:spcBef>
              <a:spcAft>
                <a:spcPts val="0"/>
              </a:spcAft>
              <a:buSzPts val="1600"/>
              <a:buChar char="●"/>
            </a:pPr>
            <a:r>
              <a:rPr lang="en" sz="1600"/>
              <a:t>Transferability of security between investors</a:t>
            </a:r>
            <a:endParaRPr sz="1600"/>
          </a:p>
          <a:p>
            <a:pPr marL="457200" lvl="0" indent="-330200" algn="l" rtl="0">
              <a:spcBef>
                <a:spcPts val="1200"/>
              </a:spcBef>
              <a:spcAft>
                <a:spcPts val="0"/>
              </a:spcAft>
              <a:buSzPts val="1600"/>
              <a:buChar char="●"/>
            </a:pPr>
            <a:r>
              <a:rPr lang="en" sz="1600"/>
              <a:t>Pros and Cons of Public Issue and Private placement</a:t>
            </a:r>
            <a:endParaRPr sz="1600"/>
          </a:p>
          <a:p>
            <a:pPr marL="0" lvl="0" indent="0" algn="l" rtl="0">
              <a:spcBef>
                <a:spcPts val="12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07375" y="557125"/>
            <a:ext cx="85290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Difference in issuing of securities</a:t>
            </a:r>
            <a:endParaRPr/>
          </a:p>
        </p:txBody>
      </p:sp>
      <p:sp>
        <p:nvSpPr>
          <p:cNvPr id="209" name="Google Shape;209;p32"/>
          <p:cNvSpPr txBox="1">
            <a:spLocks noGrp="1"/>
          </p:cNvSpPr>
          <p:nvPr>
            <p:ph type="body" idx="1"/>
          </p:nvPr>
        </p:nvSpPr>
        <p:spPr>
          <a:xfrm>
            <a:off x="307442"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Roboto"/>
                <a:ea typeface="Roboto"/>
                <a:cs typeface="Roboto"/>
                <a:sym typeface="Roboto"/>
              </a:rPr>
              <a:t>Public Issue is a method of selling securities to the public where there are large number of investors</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A public issue of securities is underwritten by investment banks, who then make the securities available for sale on the open market.</a:t>
            </a:r>
            <a:endParaRPr sz="1300">
              <a:solidFill>
                <a:srgbClr val="000000"/>
              </a:solidFill>
              <a:highlight>
                <a:schemeClr val="lt1"/>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Public issue is under the regulation by the SEBI</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120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Can be advertised to attract more public investors.</a:t>
            </a:r>
            <a:endParaRPr sz="1300">
              <a:solidFill>
                <a:srgbClr val="000000"/>
              </a:solidFill>
              <a:highlight>
                <a:srgbClr val="FFFFFF"/>
              </a:highlight>
              <a:latin typeface="Arial"/>
              <a:ea typeface="Arial"/>
              <a:cs typeface="Arial"/>
              <a:sym typeface="Arial"/>
            </a:endParaRPr>
          </a:p>
          <a:p>
            <a:pPr marL="0" lvl="0" indent="0" algn="l" rtl="0">
              <a:spcBef>
                <a:spcPts val="1200"/>
              </a:spcBef>
              <a:spcAft>
                <a:spcPts val="1600"/>
              </a:spcAft>
              <a:buNone/>
            </a:pPr>
            <a:endParaRPr sz="1300">
              <a:solidFill>
                <a:srgbClr val="000000"/>
              </a:solidFill>
            </a:endParaRPr>
          </a:p>
        </p:txBody>
      </p:sp>
      <p:sp>
        <p:nvSpPr>
          <p:cNvPr id="210" name="Google Shape;210;p32"/>
          <p:cNvSpPr txBox="1">
            <a:spLocks noGrp="1"/>
          </p:cNvSpPr>
          <p:nvPr>
            <p:ph type="body" idx="2"/>
          </p:nvPr>
        </p:nvSpPr>
        <p:spPr>
          <a:xfrm>
            <a:off x="4692703"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In Private Placement, the company issues its shares directly to a small selected group of investors.</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latin typeface="Roboto"/>
                <a:ea typeface="Roboto"/>
                <a:cs typeface="Roboto"/>
                <a:sym typeface="Roboto"/>
              </a:rPr>
              <a:t>In the case of Private Placement, there is no involvement of mediators since all the dealings are done directly between the issuers and investors.</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Cannot be traded in secondary market</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No advertisement of offer can be published by the issuer</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sz="1300">
              <a:solidFill>
                <a:srgbClr val="000000"/>
              </a:solidFill>
            </a:endParaRPr>
          </a:p>
        </p:txBody>
      </p:sp>
      <p:sp>
        <p:nvSpPr>
          <p:cNvPr id="211" name="Google Shape;211;p32"/>
          <p:cNvSpPr txBox="1"/>
          <p:nvPr/>
        </p:nvSpPr>
        <p:spPr>
          <a:xfrm>
            <a:off x="307442"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100">
                <a:solidFill>
                  <a:srgbClr val="FF0000"/>
                </a:solidFill>
                <a:latin typeface="Lato"/>
                <a:ea typeface="Lato"/>
                <a:cs typeface="Lato"/>
                <a:sym typeface="Lato"/>
              </a:rPr>
              <a:t>Public Issue</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
        <p:nvSpPr>
          <p:cNvPr id="212" name="Google Shape;212;p32"/>
          <p:cNvSpPr txBox="1"/>
          <p:nvPr/>
        </p:nvSpPr>
        <p:spPr>
          <a:xfrm>
            <a:off x="4692703"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rgbClr val="FF0000"/>
                </a:solidFill>
                <a:latin typeface="Lato"/>
                <a:ea typeface="Lato"/>
                <a:cs typeface="Lato"/>
                <a:sym typeface="Lato"/>
              </a:rPr>
              <a:t>Private Placement</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3"/>
          <p:cNvPicPr preferRelativeResize="0"/>
          <p:nvPr/>
        </p:nvPicPr>
        <p:blipFill>
          <a:blip r:embed="rId3">
            <a:alphaModFix/>
          </a:blip>
          <a:stretch>
            <a:fillRect/>
          </a:stretch>
        </p:blipFill>
        <p:spPr>
          <a:xfrm>
            <a:off x="320375" y="1027925"/>
            <a:ext cx="4136125" cy="2822050"/>
          </a:xfrm>
          <a:prstGeom prst="rect">
            <a:avLst/>
          </a:prstGeom>
          <a:noFill/>
          <a:ln>
            <a:noFill/>
          </a:ln>
        </p:spPr>
      </p:pic>
      <p:pic>
        <p:nvPicPr>
          <p:cNvPr id="218" name="Google Shape;218;p33"/>
          <p:cNvPicPr preferRelativeResize="0"/>
          <p:nvPr/>
        </p:nvPicPr>
        <p:blipFill>
          <a:blip r:embed="rId4">
            <a:alphaModFix/>
          </a:blip>
          <a:stretch>
            <a:fillRect/>
          </a:stretch>
        </p:blipFill>
        <p:spPr>
          <a:xfrm>
            <a:off x="4687500" y="1027925"/>
            <a:ext cx="4136125" cy="288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07375" y="557125"/>
            <a:ext cx="85290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Difference in terms of financial reporting</a:t>
            </a:r>
            <a:endParaRPr/>
          </a:p>
        </p:txBody>
      </p:sp>
      <p:sp>
        <p:nvSpPr>
          <p:cNvPr id="224" name="Google Shape;224;p34"/>
          <p:cNvSpPr txBox="1">
            <a:spLocks noGrp="1"/>
          </p:cNvSpPr>
          <p:nvPr>
            <p:ph type="body" idx="1"/>
          </p:nvPr>
        </p:nvSpPr>
        <p:spPr>
          <a:xfrm>
            <a:off x="307442"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Detailed financial reporting is necessary once an public offering is issued, and any shareholder must be able to access the company's financial statements at any time. This information should provide enough disclosure to investors so they can make informed investment decisions.</a:t>
            </a:r>
            <a:endParaRPr sz="1300">
              <a:solidFill>
                <a:srgbClr val="111111"/>
              </a:solidFill>
              <a:highlight>
                <a:schemeClr val="lt1"/>
              </a:highlight>
              <a:latin typeface="Arial"/>
              <a:ea typeface="Arial"/>
              <a:cs typeface="Arial"/>
              <a:sym typeface="Arial"/>
            </a:endParaRPr>
          </a:p>
          <a:p>
            <a:pPr marL="0" lvl="0" indent="0" algn="l" rtl="0">
              <a:lnSpc>
                <a:spcPct val="200000"/>
              </a:lnSpc>
              <a:spcBef>
                <a:spcPts val="2100"/>
              </a:spcBef>
              <a:spcAft>
                <a:spcPts val="1600"/>
              </a:spcAft>
              <a:buNone/>
            </a:pPr>
            <a:endParaRPr sz="1300">
              <a:solidFill>
                <a:srgbClr val="000000"/>
              </a:solidFill>
            </a:endParaRPr>
          </a:p>
        </p:txBody>
      </p:sp>
      <p:sp>
        <p:nvSpPr>
          <p:cNvPr id="225" name="Google Shape;225;p34"/>
          <p:cNvSpPr txBox="1">
            <a:spLocks noGrp="1"/>
          </p:cNvSpPr>
          <p:nvPr>
            <p:ph type="body" idx="2"/>
          </p:nvPr>
        </p:nvSpPr>
        <p:spPr>
          <a:xfrm>
            <a:off x="4692703"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These securities are exempt from many of the financial reporting requirements of public offerings to the general public. So, companies employing this type of financing do not need to comply with the same reporting and disclosure regulations. </a:t>
            </a:r>
            <a:endParaRPr sz="1300">
              <a:solidFill>
                <a:srgbClr val="111111"/>
              </a:solidFill>
              <a:highlight>
                <a:srgbClr val="FFFFFF"/>
              </a:highlight>
              <a:latin typeface="Arial"/>
              <a:ea typeface="Arial"/>
              <a:cs typeface="Arial"/>
              <a:sym typeface="Arial"/>
            </a:endParaRPr>
          </a:p>
          <a:p>
            <a:pPr marL="0" lvl="0" indent="0" algn="l" rtl="0">
              <a:lnSpc>
                <a:spcPct val="200000"/>
              </a:lnSpc>
              <a:spcBef>
                <a:spcPts val="0"/>
              </a:spcBef>
              <a:spcAft>
                <a:spcPts val="0"/>
              </a:spcAft>
              <a:buNone/>
            </a:pPr>
            <a:endParaRPr sz="1300">
              <a:solidFill>
                <a:srgbClr val="111111"/>
              </a:solidFill>
              <a:highlight>
                <a:srgbClr val="FFFFFF"/>
              </a:highlight>
              <a:latin typeface="Arial"/>
              <a:ea typeface="Arial"/>
              <a:cs typeface="Arial"/>
              <a:sym typeface="Arial"/>
            </a:endParaRPr>
          </a:p>
          <a:p>
            <a:pPr marL="0" lvl="0" indent="0" algn="l" rtl="0">
              <a:lnSpc>
                <a:spcPct val="200000"/>
              </a:lnSpc>
              <a:spcBef>
                <a:spcPts val="0"/>
              </a:spcBef>
              <a:spcAft>
                <a:spcPts val="0"/>
              </a:spcAft>
              <a:buNone/>
            </a:pPr>
            <a:endParaRPr sz="1300">
              <a:solidFill>
                <a:srgbClr val="111111"/>
              </a:solidFill>
              <a:highlight>
                <a:srgbClr val="FFFFFF"/>
              </a:highlight>
              <a:latin typeface="Arial"/>
              <a:ea typeface="Arial"/>
              <a:cs typeface="Arial"/>
              <a:sym typeface="Arial"/>
            </a:endParaRPr>
          </a:p>
          <a:p>
            <a:pPr marL="0" lvl="0" indent="0" algn="l" rtl="0">
              <a:lnSpc>
                <a:spcPct val="200000"/>
              </a:lnSpc>
              <a:spcBef>
                <a:spcPts val="0"/>
              </a:spcBef>
              <a:spcAft>
                <a:spcPts val="0"/>
              </a:spcAft>
              <a:buNone/>
            </a:pPr>
            <a:endParaRPr sz="1300">
              <a:solidFill>
                <a:srgbClr val="111111"/>
              </a:solidFill>
              <a:highlight>
                <a:srgbClr val="FFFFFF"/>
              </a:highlight>
              <a:latin typeface="Arial"/>
              <a:ea typeface="Arial"/>
              <a:cs typeface="Arial"/>
              <a:sym typeface="Arial"/>
            </a:endParaRPr>
          </a:p>
          <a:p>
            <a:pPr marL="0" lvl="0" indent="0" algn="l" rtl="0">
              <a:lnSpc>
                <a:spcPct val="200000"/>
              </a:lnSpc>
              <a:spcBef>
                <a:spcPts val="0"/>
              </a:spcBef>
              <a:spcAft>
                <a:spcPts val="1600"/>
              </a:spcAft>
              <a:buNone/>
            </a:pPr>
            <a:endParaRPr sz="1300"/>
          </a:p>
        </p:txBody>
      </p:sp>
      <p:sp>
        <p:nvSpPr>
          <p:cNvPr id="226" name="Google Shape;226;p34"/>
          <p:cNvSpPr txBox="1"/>
          <p:nvPr/>
        </p:nvSpPr>
        <p:spPr>
          <a:xfrm>
            <a:off x="307442"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100">
                <a:solidFill>
                  <a:srgbClr val="FF0000"/>
                </a:solidFill>
                <a:latin typeface="Lato"/>
                <a:ea typeface="Lato"/>
                <a:cs typeface="Lato"/>
                <a:sym typeface="Lato"/>
              </a:rPr>
              <a:t>Public Issue</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
        <p:nvSpPr>
          <p:cNvPr id="227" name="Google Shape;227;p34"/>
          <p:cNvSpPr txBox="1"/>
          <p:nvPr/>
        </p:nvSpPr>
        <p:spPr>
          <a:xfrm>
            <a:off x="4692703"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solidFill>
                  <a:srgbClr val="FF0000"/>
                </a:solidFill>
                <a:latin typeface="Lato"/>
                <a:ea typeface="Lato"/>
                <a:cs typeface="Lato"/>
                <a:sym typeface="Lato"/>
              </a:rPr>
              <a:t>Private Placement</a:t>
            </a:r>
            <a:endParaRPr sz="2100">
              <a:solidFill>
                <a:srgbClr val="FF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07375" y="557125"/>
            <a:ext cx="85290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Difference in terms of transferability</a:t>
            </a:r>
            <a:endParaRPr/>
          </a:p>
        </p:txBody>
      </p:sp>
      <p:sp>
        <p:nvSpPr>
          <p:cNvPr id="233" name="Google Shape;233;p35"/>
          <p:cNvSpPr txBox="1">
            <a:spLocks noGrp="1"/>
          </p:cNvSpPr>
          <p:nvPr>
            <p:ph type="body" idx="1"/>
          </p:nvPr>
        </p:nvSpPr>
        <p:spPr>
          <a:xfrm>
            <a:off x="307442"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Publicly issued securities are highly transferable</a:t>
            </a:r>
            <a:endParaRPr sz="1300">
              <a:solidFill>
                <a:srgbClr val="111111"/>
              </a:solidFill>
              <a:highlight>
                <a:srgbClr val="FFFFFF"/>
              </a:highlight>
              <a:latin typeface="Arial"/>
              <a:ea typeface="Arial"/>
              <a:cs typeface="Arial"/>
              <a:sym typeface="Arial"/>
            </a:endParaRPr>
          </a:p>
          <a:p>
            <a:pPr marL="457200" lvl="0" indent="-311150" algn="l" rtl="0">
              <a:lnSpc>
                <a:spcPct val="200000"/>
              </a:lnSpc>
              <a:spcBef>
                <a:spcPts val="1200"/>
              </a:spcBef>
              <a:spcAft>
                <a:spcPts val="0"/>
              </a:spcAft>
              <a:buClr>
                <a:srgbClr val="111111"/>
              </a:buClr>
              <a:buSzPts val="1300"/>
              <a:buFont typeface="Arial"/>
              <a:buChar char="●"/>
            </a:pPr>
            <a:r>
              <a:rPr lang="en" sz="1300">
                <a:highlight>
                  <a:srgbClr val="FFFFFF"/>
                </a:highlight>
                <a:latin typeface="Arial"/>
                <a:ea typeface="Arial"/>
                <a:cs typeface="Arial"/>
                <a:sym typeface="Arial"/>
              </a:rPr>
              <a:t>It enables an easy transfer of ownership as the securities are freely transferable in the secondary market.</a:t>
            </a:r>
            <a:endParaRPr sz="1300">
              <a:highlight>
                <a:srgbClr val="FFFFFF"/>
              </a:highlight>
              <a:latin typeface="Arial"/>
              <a:ea typeface="Arial"/>
              <a:cs typeface="Arial"/>
              <a:sym typeface="Arial"/>
            </a:endParaRPr>
          </a:p>
          <a:p>
            <a:pPr marL="0" lvl="0" indent="0" algn="l" rtl="0">
              <a:lnSpc>
                <a:spcPct val="200000"/>
              </a:lnSpc>
              <a:spcBef>
                <a:spcPts val="1200"/>
              </a:spcBef>
              <a:spcAft>
                <a:spcPts val="1600"/>
              </a:spcAft>
              <a:buNone/>
            </a:pPr>
            <a:endParaRPr sz="1300">
              <a:solidFill>
                <a:srgbClr val="000000"/>
              </a:solidFill>
              <a:latin typeface="Arial"/>
              <a:ea typeface="Arial"/>
              <a:cs typeface="Arial"/>
              <a:sym typeface="Arial"/>
            </a:endParaRPr>
          </a:p>
        </p:txBody>
      </p:sp>
      <p:sp>
        <p:nvSpPr>
          <p:cNvPr id="234" name="Google Shape;234;p35"/>
          <p:cNvSpPr txBox="1">
            <a:spLocks noGrp="1"/>
          </p:cNvSpPr>
          <p:nvPr>
            <p:ph type="body" idx="2"/>
          </p:nvPr>
        </p:nvSpPr>
        <p:spPr>
          <a:xfrm>
            <a:off x="4692703" y="1781550"/>
            <a:ext cx="4143900" cy="27285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In a QIP, the allotted securities are not to be sold by the allottee for a period of one year from the date of allotment, except on the stock exchange.</a:t>
            </a:r>
            <a:endParaRPr sz="1300">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In the case of a preferential issue, the equity shares and convertible securities allotted are subject to certain conditions and are non-transferable, for a period of three years from the date of trading approval.</a:t>
            </a:r>
            <a:endParaRPr sz="13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1600"/>
              </a:spcAft>
              <a:buNone/>
            </a:pPr>
            <a:endParaRPr sz="1300">
              <a:solidFill>
                <a:srgbClr val="000000"/>
              </a:solidFill>
              <a:latin typeface="Arial"/>
              <a:ea typeface="Arial"/>
              <a:cs typeface="Arial"/>
              <a:sym typeface="Arial"/>
            </a:endParaRPr>
          </a:p>
        </p:txBody>
      </p:sp>
      <p:sp>
        <p:nvSpPr>
          <p:cNvPr id="235" name="Google Shape;235;p35"/>
          <p:cNvSpPr txBox="1"/>
          <p:nvPr/>
        </p:nvSpPr>
        <p:spPr>
          <a:xfrm>
            <a:off x="307442"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100">
                <a:solidFill>
                  <a:srgbClr val="FF0000"/>
                </a:solidFill>
                <a:latin typeface="Lato"/>
                <a:ea typeface="Lato"/>
                <a:cs typeface="Lato"/>
                <a:sym typeface="Lato"/>
              </a:rPr>
              <a:t>Public Issue</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
        <p:nvSpPr>
          <p:cNvPr id="236" name="Google Shape;236;p35"/>
          <p:cNvSpPr txBox="1"/>
          <p:nvPr/>
        </p:nvSpPr>
        <p:spPr>
          <a:xfrm>
            <a:off x="4692703"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rgbClr val="FF0000"/>
                </a:solidFill>
                <a:latin typeface="Lato"/>
                <a:ea typeface="Lato"/>
                <a:cs typeface="Lato"/>
                <a:sym typeface="Lato"/>
              </a:rPr>
              <a:t>Private Placement</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224100" y="547075"/>
            <a:ext cx="86958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pros: Public and Private placement</a:t>
            </a:r>
            <a:endParaRPr/>
          </a:p>
        </p:txBody>
      </p:sp>
      <p:sp>
        <p:nvSpPr>
          <p:cNvPr id="242" name="Google Shape;242;p36"/>
          <p:cNvSpPr txBox="1">
            <a:spLocks noGrp="1"/>
          </p:cNvSpPr>
          <p:nvPr>
            <p:ph type="body" idx="1"/>
          </p:nvPr>
        </p:nvSpPr>
        <p:spPr>
          <a:xfrm>
            <a:off x="307442" y="1781650"/>
            <a:ext cx="4143900" cy="27285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111111"/>
              </a:buClr>
              <a:buSzPts val="1400"/>
              <a:buFont typeface="Arial"/>
              <a:buChar char="●"/>
            </a:pPr>
            <a:r>
              <a:rPr lang="en">
                <a:highlight>
                  <a:srgbClr val="FFFFFF"/>
                </a:highlight>
                <a:latin typeface="Arial"/>
                <a:ea typeface="Arial"/>
                <a:cs typeface="Arial"/>
                <a:sym typeface="Arial"/>
              </a:rPr>
              <a:t>Access to an abundance of capital</a:t>
            </a:r>
            <a:endParaRPr>
              <a:highlight>
                <a:srgbClr val="FFFFFF"/>
              </a:highlight>
              <a:latin typeface="Arial"/>
              <a:ea typeface="Arial"/>
              <a:cs typeface="Arial"/>
              <a:sym typeface="Arial"/>
            </a:endParaRPr>
          </a:p>
          <a:p>
            <a:pPr marL="457200" lvl="0" indent="-317500" algn="l" rtl="0">
              <a:lnSpc>
                <a:spcPct val="150000"/>
              </a:lnSpc>
              <a:spcBef>
                <a:spcPts val="1200"/>
              </a:spcBef>
              <a:spcAft>
                <a:spcPts val="0"/>
              </a:spcAft>
              <a:buSzPts val="1400"/>
              <a:buFont typeface="Arial"/>
              <a:buChar char="●"/>
            </a:pPr>
            <a:r>
              <a:rPr lang="en">
                <a:highlight>
                  <a:srgbClr val="FFFFFF"/>
                </a:highlight>
                <a:latin typeface="Arial"/>
                <a:ea typeface="Arial"/>
                <a:cs typeface="Arial"/>
                <a:sym typeface="Arial"/>
              </a:rPr>
              <a:t>Easy transparency and boost value</a:t>
            </a:r>
            <a:endParaRPr>
              <a:highlight>
                <a:srgbClr val="FFFFFF"/>
              </a:highlight>
              <a:latin typeface="Arial"/>
              <a:ea typeface="Arial"/>
              <a:cs typeface="Arial"/>
              <a:sym typeface="Arial"/>
            </a:endParaRPr>
          </a:p>
          <a:p>
            <a:pPr marL="457200" lvl="0" indent="-317500" algn="l" rtl="0">
              <a:lnSpc>
                <a:spcPct val="150000"/>
              </a:lnSpc>
              <a:spcBef>
                <a:spcPts val="1200"/>
              </a:spcBef>
              <a:spcAft>
                <a:spcPts val="0"/>
              </a:spcAft>
              <a:buSzPts val="1400"/>
              <a:buFont typeface="Arial"/>
              <a:buChar char="●"/>
            </a:pPr>
            <a:r>
              <a:rPr lang="en">
                <a:highlight>
                  <a:srgbClr val="FFFFFF"/>
                </a:highlight>
                <a:latin typeface="Arial"/>
                <a:ea typeface="Arial"/>
                <a:cs typeface="Arial"/>
                <a:sym typeface="Arial"/>
              </a:rPr>
              <a:t>Increased visibility to market</a:t>
            </a:r>
            <a:endParaRPr>
              <a:highlight>
                <a:srgbClr val="FFFFFF"/>
              </a:highlight>
              <a:latin typeface="Arial"/>
              <a:ea typeface="Arial"/>
              <a:cs typeface="Arial"/>
              <a:sym typeface="Arial"/>
            </a:endParaRPr>
          </a:p>
          <a:p>
            <a:pPr marL="457200" lvl="0" indent="-317500" algn="l" rtl="0">
              <a:lnSpc>
                <a:spcPct val="150000"/>
              </a:lnSpc>
              <a:spcBef>
                <a:spcPts val="1200"/>
              </a:spcBef>
              <a:spcAft>
                <a:spcPts val="1200"/>
              </a:spcAft>
              <a:buSzPts val="1400"/>
              <a:buFont typeface="Arial"/>
              <a:buChar char="●"/>
            </a:pPr>
            <a:r>
              <a:rPr lang="en">
                <a:highlight>
                  <a:srgbClr val="FFFFFF"/>
                </a:highlight>
                <a:latin typeface="Arial"/>
                <a:ea typeface="Arial"/>
                <a:cs typeface="Arial"/>
                <a:sym typeface="Arial"/>
              </a:rPr>
              <a:t>Liquidity</a:t>
            </a:r>
            <a:endParaRPr>
              <a:solidFill>
                <a:srgbClr val="000000"/>
              </a:solidFill>
            </a:endParaRPr>
          </a:p>
        </p:txBody>
      </p:sp>
      <p:sp>
        <p:nvSpPr>
          <p:cNvPr id="243" name="Google Shape;243;p36"/>
          <p:cNvSpPr txBox="1">
            <a:spLocks noGrp="1"/>
          </p:cNvSpPr>
          <p:nvPr>
            <p:ph type="body" idx="2"/>
          </p:nvPr>
        </p:nvSpPr>
        <p:spPr>
          <a:xfrm>
            <a:off x="4692703" y="1781550"/>
            <a:ext cx="4143900" cy="27285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111111"/>
              </a:buClr>
              <a:buSzPts val="1400"/>
              <a:buFont typeface="Arial"/>
              <a:buChar char="●"/>
            </a:pPr>
            <a:r>
              <a:rPr lang="en" dirty="0">
                <a:solidFill>
                  <a:srgbClr val="111111"/>
                </a:solidFill>
                <a:highlight>
                  <a:srgbClr val="FFFFFF"/>
                </a:highlight>
                <a:latin typeface="Arial"/>
                <a:ea typeface="Arial"/>
                <a:cs typeface="Arial"/>
                <a:sym typeface="Arial"/>
              </a:rPr>
              <a:t>Freedom to choose investors</a:t>
            </a:r>
            <a:endParaRPr dirty="0">
              <a:solidFill>
                <a:srgbClr val="111111"/>
              </a:solidFill>
              <a:highlight>
                <a:srgbClr val="FFFFFF"/>
              </a:highlight>
              <a:latin typeface="Arial"/>
              <a:ea typeface="Arial"/>
              <a:cs typeface="Arial"/>
              <a:sym typeface="Arial"/>
            </a:endParaRPr>
          </a:p>
          <a:p>
            <a:pPr marL="457200" lvl="0" indent="-317500" algn="l" rtl="0">
              <a:lnSpc>
                <a:spcPct val="200000"/>
              </a:lnSpc>
              <a:spcBef>
                <a:spcPts val="0"/>
              </a:spcBef>
              <a:spcAft>
                <a:spcPts val="0"/>
              </a:spcAft>
              <a:buClr>
                <a:srgbClr val="111111"/>
              </a:buClr>
              <a:buSzPts val="1400"/>
              <a:buFont typeface="Arial"/>
              <a:buChar char="●"/>
            </a:pPr>
            <a:r>
              <a:rPr lang="en" dirty="0">
                <a:solidFill>
                  <a:srgbClr val="111111"/>
                </a:solidFill>
                <a:highlight>
                  <a:srgbClr val="FFFFFF"/>
                </a:highlight>
                <a:latin typeface="Arial"/>
                <a:ea typeface="Arial"/>
                <a:cs typeface="Arial"/>
                <a:sym typeface="Arial"/>
              </a:rPr>
              <a:t>Private status is sustained</a:t>
            </a:r>
            <a:endParaRPr dirty="0">
              <a:solidFill>
                <a:srgbClr val="111111"/>
              </a:solidFill>
              <a:highlight>
                <a:srgbClr val="FFFFFF"/>
              </a:highlight>
              <a:latin typeface="Arial"/>
              <a:ea typeface="Arial"/>
              <a:cs typeface="Arial"/>
              <a:sym typeface="Arial"/>
            </a:endParaRPr>
          </a:p>
          <a:p>
            <a:pPr marL="457200" lvl="0" indent="-317500" algn="l" rtl="0">
              <a:lnSpc>
                <a:spcPct val="200000"/>
              </a:lnSpc>
              <a:spcBef>
                <a:spcPts val="0"/>
              </a:spcBef>
              <a:spcAft>
                <a:spcPts val="0"/>
              </a:spcAft>
              <a:buClr>
                <a:srgbClr val="111111"/>
              </a:buClr>
              <a:buSzPts val="1400"/>
              <a:buFont typeface="Arial"/>
              <a:buChar char="●"/>
            </a:pPr>
            <a:r>
              <a:rPr lang="en" dirty="0">
                <a:solidFill>
                  <a:srgbClr val="151515"/>
                </a:solidFill>
                <a:highlight>
                  <a:srgbClr val="FFFFFF"/>
                </a:highlight>
                <a:latin typeface="Arial"/>
                <a:ea typeface="Arial"/>
                <a:cs typeface="Arial"/>
                <a:sym typeface="Arial"/>
              </a:rPr>
              <a:t>Flexibility</a:t>
            </a:r>
            <a:endParaRPr dirty="0">
              <a:solidFill>
                <a:srgbClr val="151515"/>
              </a:solidFill>
              <a:highlight>
                <a:srgbClr val="FFFFFF"/>
              </a:highlight>
              <a:latin typeface="Arial"/>
              <a:ea typeface="Arial"/>
              <a:cs typeface="Arial"/>
              <a:sym typeface="Arial"/>
            </a:endParaRPr>
          </a:p>
          <a:p>
            <a:pPr marL="457200" lvl="0" indent="-317500" algn="l" rtl="0">
              <a:lnSpc>
                <a:spcPct val="200000"/>
              </a:lnSpc>
              <a:spcBef>
                <a:spcPts val="0"/>
              </a:spcBef>
              <a:spcAft>
                <a:spcPts val="0"/>
              </a:spcAft>
              <a:buClr>
                <a:srgbClr val="111111"/>
              </a:buClr>
              <a:buSzPts val="1400"/>
              <a:buFont typeface="Arial"/>
              <a:buChar char="●"/>
            </a:pPr>
            <a:r>
              <a:rPr lang="en" dirty="0">
                <a:solidFill>
                  <a:srgbClr val="111111"/>
                </a:solidFill>
                <a:highlight>
                  <a:schemeClr val="lt1"/>
                </a:highlight>
                <a:latin typeface="Arial"/>
                <a:ea typeface="Arial"/>
                <a:cs typeface="Arial"/>
                <a:sym typeface="Arial"/>
              </a:rPr>
              <a:t>Ease and speed of Execution</a:t>
            </a:r>
            <a:endParaRPr dirty="0">
              <a:solidFill>
                <a:srgbClr val="111111"/>
              </a:solidFill>
              <a:highlight>
                <a:schemeClr val="lt1"/>
              </a:highlight>
              <a:latin typeface="Arial"/>
              <a:ea typeface="Arial"/>
              <a:cs typeface="Arial"/>
              <a:sym typeface="Arial"/>
            </a:endParaRPr>
          </a:p>
          <a:p>
            <a:pPr marL="0" lvl="0" indent="0" algn="l" rtl="0">
              <a:lnSpc>
                <a:spcPct val="200000"/>
              </a:lnSpc>
              <a:spcBef>
                <a:spcPts val="0"/>
              </a:spcBef>
              <a:spcAft>
                <a:spcPts val="0"/>
              </a:spcAft>
              <a:buNone/>
            </a:pPr>
            <a:endParaRPr>
              <a:solidFill>
                <a:srgbClr val="151515"/>
              </a:solidFill>
              <a:highlight>
                <a:srgbClr val="FFFFFF"/>
              </a:highlight>
              <a:latin typeface="Arial"/>
              <a:ea typeface="Arial"/>
              <a:cs typeface="Arial"/>
              <a:sym typeface="Arial"/>
            </a:endParaRPr>
          </a:p>
          <a:p>
            <a:pPr marL="0" lvl="0" indent="0" algn="l" rtl="0">
              <a:lnSpc>
                <a:spcPct val="200000"/>
              </a:lnSpc>
              <a:spcBef>
                <a:spcPts val="0"/>
              </a:spcBef>
              <a:spcAft>
                <a:spcPts val="1600"/>
              </a:spcAft>
              <a:buNone/>
            </a:pPr>
            <a:endParaRPr/>
          </a:p>
        </p:txBody>
      </p:sp>
      <p:sp>
        <p:nvSpPr>
          <p:cNvPr id="244" name="Google Shape;244;p36"/>
          <p:cNvSpPr txBox="1"/>
          <p:nvPr/>
        </p:nvSpPr>
        <p:spPr>
          <a:xfrm>
            <a:off x="307442"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solidFill>
                  <a:srgbClr val="FF0000"/>
                </a:solidFill>
                <a:latin typeface="Lato"/>
                <a:ea typeface="Lato"/>
                <a:cs typeface="Lato"/>
                <a:sym typeface="Lato"/>
              </a:rPr>
              <a:t>Public Issue / IPO</a:t>
            </a:r>
            <a:endParaRPr>
              <a:latin typeface="Lato"/>
              <a:ea typeface="Lato"/>
              <a:cs typeface="Lato"/>
              <a:sym typeface="Lato"/>
            </a:endParaRPr>
          </a:p>
        </p:txBody>
      </p:sp>
      <p:sp>
        <p:nvSpPr>
          <p:cNvPr id="245" name="Google Shape;245;p36"/>
          <p:cNvSpPr txBox="1"/>
          <p:nvPr/>
        </p:nvSpPr>
        <p:spPr>
          <a:xfrm>
            <a:off x="4692703"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solidFill>
                  <a:srgbClr val="FF0000"/>
                </a:solidFill>
                <a:latin typeface="Lato"/>
                <a:ea typeface="Lato"/>
                <a:cs typeface="Lato"/>
                <a:sym typeface="Lato"/>
              </a:rPr>
              <a:t>Private Placement</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153750" y="551150"/>
            <a:ext cx="8836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cons: Public and Private issue</a:t>
            </a:r>
            <a:endParaRPr/>
          </a:p>
        </p:txBody>
      </p:sp>
      <p:sp>
        <p:nvSpPr>
          <p:cNvPr id="251" name="Google Shape;251;p37"/>
          <p:cNvSpPr txBox="1">
            <a:spLocks noGrp="1"/>
          </p:cNvSpPr>
          <p:nvPr>
            <p:ph type="body" idx="1"/>
          </p:nvPr>
        </p:nvSpPr>
        <p:spPr>
          <a:xfrm>
            <a:off x="307442" y="1781650"/>
            <a:ext cx="4143900" cy="27285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111111"/>
              </a:buClr>
              <a:buSzPts val="1400"/>
              <a:buFont typeface="Arial"/>
              <a:buChar char="●"/>
            </a:pPr>
            <a:r>
              <a:rPr lang="en">
                <a:highlight>
                  <a:srgbClr val="FFFFFF"/>
                </a:highlight>
                <a:latin typeface="Roboto"/>
                <a:ea typeface="Roboto"/>
                <a:cs typeface="Roboto"/>
                <a:sym typeface="Roboto"/>
              </a:rPr>
              <a:t>Lengthy and complex process: The procedure of the Public Issue of shares is time-consuming, lengthy and generally expensive.</a:t>
            </a:r>
            <a:endParaRPr>
              <a:highlight>
                <a:srgbClr val="FFFFFF"/>
              </a:highlight>
              <a:latin typeface="Arial"/>
              <a:ea typeface="Arial"/>
              <a:cs typeface="Arial"/>
              <a:sym typeface="Arial"/>
            </a:endParaRPr>
          </a:p>
          <a:p>
            <a:pPr marL="457200" lvl="0" indent="-317500" algn="l" rtl="0">
              <a:lnSpc>
                <a:spcPct val="200000"/>
              </a:lnSpc>
              <a:spcBef>
                <a:spcPts val="1200"/>
              </a:spcBef>
              <a:spcAft>
                <a:spcPts val="0"/>
              </a:spcAft>
              <a:buSzPts val="1400"/>
              <a:buFont typeface="Arial"/>
              <a:buChar char="●"/>
            </a:pPr>
            <a:r>
              <a:rPr lang="en">
                <a:highlight>
                  <a:srgbClr val="FFFFFF"/>
                </a:highlight>
                <a:latin typeface="Arial"/>
                <a:ea typeface="Arial"/>
                <a:cs typeface="Arial"/>
                <a:sym typeface="Arial"/>
              </a:rPr>
              <a:t>Reduced Privacy</a:t>
            </a:r>
            <a:endParaRPr>
              <a:highlight>
                <a:srgbClr val="FFFFFF"/>
              </a:highlight>
              <a:latin typeface="Arial"/>
              <a:ea typeface="Arial"/>
              <a:cs typeface="Arial"/>
              <a:sym typeface="Arial"/>
            </a:endParaRPr>
          </a:p>
          <a:p>
            <a:pPr marL="457200" lvl="0" indent="-317500" algn="l" rtl="0">
              <a:lnSpc>
                <a:spcPct val="200000"/>
              </a:lnSpc>
              <a:spcBef>
                <a:spcPts val="1200"/>
              </a:spcBef>
              <a:spcAft>
                <a:spcPts val="1200"/>
              </a:spcAft>
              <a:buSzPts val="1400"/>
              <a:buFont typeface="Arial"/>
              <a:buChar char="●"/>
            </a:pPr>
            <a:r>
              <a:rPr lang="en">
                <a:highlight>
                  <a:srgbClr val="FFFFFF"/>
                </a:highlight>
                <a:latin typeface="Arial"/>
                <a:ea typeface="Arial"/>
                <a:cs typeface="Arial"/>
                <a:sym typeface="Arial"/>
              </a:rPr>
              <a:t>External control</a:t>
            </a:r>
            <a:endParaRPr>
              <a:highlight>
                <a:srgbClr val="FFFFFF"/>
              </a:highlight>
              <a:latin typeface="Arial"/>
              <a:ea typeface="Arial"/>
              <a:cs typeface="Arial"/>
              <a:sym typeface="Arial"/>
            </a:endParaRPr>
          </a:p>
        </p:txBody>
      </p:sp>
      <p:sp>
        <p:nvSpPr>
          <p:cNvPr id="252" name="Google Shape;252;p37"/>
          <p:cNvSpPr txBox="1">
            <a:spLocks noGrp="1"/>
          </p:cNvSpPr>
          <p:nvPr>
            <p:ph type="body" idx="2"/>
          </p:nvPr>
        </p:nvSpPr>
        <p:spPr>
          <a:xfrm>
            <a:off x="4692703" y="1781550"/>
            <a:ext cx="4143900" cy="27285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Liquidity not available to investors</a:t>
            </a:r>
            <a:endParaRPr>
              <a:solidFill>
                <a:srgbClr val="000000"/>
              </a:solidFill>
              <a:highlight>
                <a:srgbClr val="FFFFFF"/>
              </a:highlight>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Roboto"/>
              <a:buChar char="●"/>
            </a:pPr>
            <a:r>
              <a:rPr lang="en">
                <a:solidFill>
                  <a:srgbClr val="000000"/>
                </a:solidFill>
                <a:highlight>
                  <a:srgbClr val="FFFFFF"/>
                </a:highlight>
                <a:latin typeface="Arial"/>
                <a:ea typeface="Arial"/>
                <a:cs typeface="Arial"/>
                <a:sym typeface="Arial"/>
              </a:rPr>
              <a:t>Small number of investors available for issuer company</a:t>
            </a:r>
            <a:endParaRPr>
              <a:solidFill>
                <a:srgbClr val="000000"/>
              </a:solidFill>
              <a:highlight>
                <a:srgbClr val="FFFFFF"/>
              </a:highlight>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Discounted Shares or Higher Returns Requirement by investors</a:t>
            </a:r>
            <a:endParaRPr>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a:solidFill>
                <a:srgbClr val="000000"/>
              </a:solidFill>
              <a:latin typeface="Arial"/>
              <a:ea typeface="Arial"/>
              <a:cs typeface="Arial"/>
              <a:sym typeface="Arial"/>
            </a:endParaRPr>
          </a:p>
        </p:txBody>
      </p:sp>
      <p:sp>
        <p:nvSpPr>
          <p:cNvPr id="253" name="Google Shape;253;p37"/>
          <p:cNvSpPr txBox="1"/>
          <p:nvPr/>
        </p:nvSpPr>
        <p:spPr>
          <a:xfrm>
            <a:off x="307442"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rgbClr val="FF0000"/>
                </a:solidFill>
                <a:latin typeface="Lato"/>
                <a:ea typeface="Lato"/>
                <a:cs typeface="Lato"/>
                <a:sym typeface="Lato"/>
              </a:rPr>
              <a:t>Public Issue / IPO</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
        <p:nvSpPr>
          <p:cNvPr id="254" name="Google Shape;254;p37"/>
          <p:cNvSpPr txBox="1"/>
          <p:nvPr/>
        </p:nvSpPr>
        <p:spPr>
          <a:xfrm>
            <a:off x="4692703" y="1248525"/>
            <a:ext cx="3719700" cy="3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rgbClr val="FF0000"/>
                </a:solidFill>
                <a:latin typeface="Lato"/>
                <a:ea typeface="Lato"/>
                <a:cs typeface="Lato"/>
                <a:sym typeface="Lato"/>
              </a:rPr>
              <a:t>Private Placement</a:t>
            </a:r>
            <a:endParaRPr sz="2100">
              <a:solidFill>
                <a:srgbClr val="FF0000"/>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136900" y="1932450"/>
            <a:ext cx="4870200" cy="1278600"/>
          </a:xfrm>
          <a:prstGeom prst="rect">
            <a:avLst/>
          </a:prstGeom>
        </p:spPr>
        <p:txBody>
          <a:bodyPr spcFirstLastPara="1" wrap="square" lIns="91425" tIns="91425" rIns="91425" bIns="91425" anchor="ctr" anchorCtr="0">
            <a:noAutofit/>
          </a:bodyPr>
          <a:lstStyle/>
          <a:p>
            <a:pPr>
              <a:buClr>
                <a:schemeClr val="dk2"/>
              </a:buClr>
              <a:buSzPts val="1100"/>
            </a:pPr>
            <a:r>
              <a:rPr lang="en" sz="3000">
                <a:solidFill>
                  <a:srgbClr val="FFFFFF"/>
                </a:solidFill>
              </a:rPr>
              <a:t>Thank You!</a:t>
            </a:r>
            <a:endParaRPr>
              <a:solidFill>
                <a:srgbClr val="FFFFFF"/>
              </a:solidFill>
            </a:endParaRPr>
          </a:p>
        </p:txBody>
      </p:sp>
    </p:spTree>
    <p:extLst>
      <p:ext uri="{BB962C8B-B14F-4D97-AF65-F5344CB8AC3E}">
        <p14:creationId xmlns:p14="http://schemas.microsoft.com/office/powerpoint/2010/main" val="345503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0" name="Google Shape;260;p38"/>
          <p:cNvSpPr txBox="1">
            <a:spLocks noGrp="1"/>
          </p:cNvSpPr>
          <p:nvPr>
            <p:ph type="body" idx="1"/>
          </p:nvPr>
        </p:nvSpPr>
        <p:spPr>
          <a:xfrm>
            <a:off x="381751" y="1602675"/>
            <a:ext cx="8388600" cy="3002400"/>
          </a:xfrm>
          <a:prstGeom prst="rect">
            <a:avLst/>
          </a:prstGeom>
        </p:spPr>
        <p:txBody>
          <a:bodyPr spcFirstLastPara="1" wrap="square" lIns="91425" tIns="91425" rIns="91425" bIns="91425" anchor="t" anchorCtr="0">
            <a:noAutofit/>
          </a:bodyPr>
          <a:lstStyle/>
          <a:p>
            <a:pPr lvl="0" algn="l">
              <a:lnSpc>
                <a:spcPct val="114999"/>
              </a:lnSpc>
              <a:spcBef>
                <a:spcPts val="0"/>
              </a:spcBef>
              <a:spcAft>
                <a:spcPts val="0"/>
              </a:spcAft>
            </a:pPr>
            <a:r>
              <a:rPr lang="en">
                <a:hlinkClick r:id="rId3"/>
              </a:rPr>
              <a:t>https://www.prudentialprivatecapital.com/perspectives/how-to-complete-a-private-placement</a:t>
            </a:r>
            <a:endParaRPr lang="en-US"/>
          </a:p>
          <a:p>
            <a:pPr lvl="0" algn="l">
              <a:lnSpc>
                <a:spcPct val="114999"/>
              </a:lnSpc>
              <a:spcAft>
                <a:spcPts val="0"/>
              </a:spcAft>
            </a:pPr>
            <a:r>
              <a:rPr lang="en">
                <a:hlinkClick r:id="rId4"/>
              </a:rPr>
              <a:t>https://www.prudentialprivatecapital.com/perspectives/what-is-a-private-placement</a:t>
            </a:r>
            <a:endParaRPr/>
          </a:p>
          <a:p>
            <a:pPr lvl="0" algn="l">
              <a:lnSpc>
                <a:spcPct val="114999"/>
              </a:lnSpc>
              <a:spcAft>
                <a:spcPts val="0"/>
              </a:spcAft>
            </a:pPr>
            <a:r>
              <a:rPr lang="en">
                <a:hlinkClick r:id="rId5"/>
              </a:rPr>
              <a:t>https://economictimes.indiatimes.com/markets/stocks/news/hpcl-raises-rs-2000-cr-debt/articleshow/78829765.cms</a:t>
            </a:r>
            <a:endParaRPr/>
          </a:p>
          <a:p>
            <a:pPr>
              <a:lnSpc>
                <a:spcPct val="114999"/>
              </a:lnSpc>
            </a:pPr>
            <a:r>
              <a:rPr lang="en">
                <a:hlinkClick r:id="rId6"/>
              </a:rPr>
              <a:t>https://www.livemint.com/news/india/ril-s-jio-sets-a-record-as-pe-funds-pump-in-rs-60-753-crore-11592139436572.html</a:t>
            </a:r>
            <a:endParaRPr lang="en"/>
          </a:p>
          <a:p>
            <a:pPr>
              <a:lnSpc>
                <a:spcPct val="114999"/>
              </a:lnSpc>
            </a:pPr>
            <a:r>
              <a:rPr lang="en">
                <a:hlinkClick r:id="rId7"/>
              </a:rPr>
              <a:t>https://scroll.in/latest/962215/reliance-jio-announces-investment-of-over-rs-6500-crore-by-private-equity-firm-general-atlantic</a:t>
            </a:r>
            <a:endParaRPr lang="en"/>
          </a:p>
          <a:p>
            <a:pPr marL="285750" indent="-285750">
              <a:lnSpc>
                <a:spcPct val="114999"/>
              </a:lnSpc>
            </a:pPr>
            <a:endParaRPr lang="en" u="sng">
              <a:solidFill>
                <a:schemeClr val="hlink"/>
              </a:solidFill>
            </a:endParaRPr>
          </a:p>
          <a:p>
            <a:pPr marL="285750" lvl="0" indent="-285750" algn="l" rtl="0">
              <a:spcBef>
                <a:spcPts val="1600"/>
              </a:spcBef>
              <a:spcAft>
                <a:spcPts val="0"/>
              </a:spcAft>
            </a:pPr>
            <a:endParaRPr/>
          </a:p>
          <a:p>
            <a:pPr marL="285750" lvl="0" indent="-285750" algn="l" rtl="0">
              <a:spcBef>
                <a:spcPts val="1600"/>
              </a:spcBef>
              <a:spcAft>
                <a:spcPts val="1600"/>
              </a:spcAft>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136900" y="1934649"/>
            <a:ext cx="4870200"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3000">
                <a:solidFill>
                  <a:srgbClr val="FFFFFF"/>
                </a:solidFill>
              </a:rPr>
              <a:t>Public Placement of IPOs</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 Placement of IPOs</a:t>
            </a:r>
            <a:endParaRPr/>
          </a:p>
        </p:txBody>
      </p:sp>
      <p:sp>
        <p:nvSpPr>
          <p:cNvPr id="84" name="Google Shape;84;p15"/>
          <p:cNvSpPr txBox="1">
            <a:spLocks noGrp="1"/>
          </p:cNvSpPr>
          <p:nvPr>
            <p:ph type="body" idx="1"/>
          </p:nvPr>
        </p:nvSpPr>
        <p:spPr>
          <a:xfrm>
            <a:off x="1235999" y="1211350"/>
            <a:ext cx="6892800" cy="3002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latin typeface="Arial"/>
                <a:ea typeface="Arial"/>
                <a:cs typeface="Arial"/>
                <a:sym typeface="Arial"/>
              </a:rPr>
              <a:t>An initial public offering (IPO) refers to the process of offering shares of a </a:t>
            </a:r>
            <a:r>
              <a:rPr lang="en" sz="1500">
                <a:solidFill>
                  <a:srgbClr val="000000"/>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private corporation</a:t>
            </a:r>
            <a:r>
              <a:rPr lang="en" sz="1500">
                <a:solidFill>
                  <a:srgbClr val="000000"/>
                </a:solidFill>
                <a:highlight>
                  <a:srgbClr val="FFFFFF"/>
                </a:highlight>
                <a:latin typeface="Arial"/>
                <a:ea typeface="Arial"/>
                <a:cs typeface="Arial"/>
                <a:sym typeface="Arial"/>
              </a:rPr>
              <a:t> to the public in a new stock issuance. Public share issuance allows a company to raise capital from public investors.</a:t>
            </a:r>
            <a:endParaRPr sz="1500">
              <a:solidFill>
                <a:srgbClr val="000000"/>
              </a:solidFill>
              <a:highlight>
                <a:srgbClr val="FFFFFF"/>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The transition from a private to a public company can be an important time for private investors to fully realize gains from their investment as it typically includes share premiums for current private investors.</a:t>
            </a:r>
            <a:endParaRPr sz="1500">
              <a:solidFill>
                <a:srgbClr val="000000"/>
              </a:solidFill>
              <a:highlight>
                <a:srgbClr val="FFFFFF"/>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Meanwhile, it also allows public investors to participate in the offering.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 Placement of IPOs</a:t>
            </a:r>
            <a:endParaRPr/>
          </a:p>
        </p:txBody>
      </p:sp>
      <p:sp>
        <p:nvSpPr>
          <p:cNvPr id="90" name="Google Shape;90;p16"/>
          <p:cNvSpPr txBox="1">
            <a:spLocks noGrp="1"/>
          </p:cNvSpPr>
          <p:nvPr>
            <p:ph type="body" idx="1"/>
          </p:nvPr>
        </p:nvSpPr>
        <p:spPr>
          <a:xfrm>
            <a:off x="773525" y="1069900"/>
            <a:ext cx="7805700" cy="3396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Arial"/>
              <a:buChar char="●"/>
            </a:pPr>
            <a:r>
              <a:rPr lang="en" sz="1500">
                <a:solidFill>
                  <a:srgbClr val="111111"/>
                </a:solidFill>
                <a:highlight>
                  <a:srgbClr val="FFFFFF"/>
                </a:highlight>
                <a:latin typeface="Arial"/>
                <a:ea typeface="Arial"/>
                <a:cs typeface="Arial"/>
                <a:sym typeface="Arial"/>
              </a:rPr>
              <a:t>When a company reaches a stage in its growth process where it believes it is mature enough for the rigors of the regulations along with the benefits and responsibilities to public </a:t>
            </a:r>
            <a:r>
              <a:rPr lang="en" sz="1500" u="sng">
                <a:solidFill>
                  <a:srgbClr val="2C40D0"/>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shareholders</a:t>
            </a:r>
            <a:r>
              <a:rPr lang="en" sz="1500">
                <a:solidFill>
                  <a:srgbClr val="111111"/>
                </a:solidFill>
                <a:highlight>
                  <a:srgbClr val="FFFFFF"/>
                </a:highlight>
                <a:latin typeface="Arial"/>
                <a:ea typeface="Arial"/>
                <a:cs typeface="Arial"/>
                <a:sym typeface="Arial"/>
              </a:rPr>
              <a:t>, it will begin to advertise its interest in going public.</a:t>
            </a:r>
            <a:endParaRPr sz="1500">
              <a:solidFill>
                <a:srgbClr val="111111"/>
              </a:solidFill>
              <a:highlight>
                <a:srgbClr val="FFFFFF"/>
              </a:highlight>
              <a:latin typeface="Arial"/>
              <a:ea typeface="Arial"/>
              <a:cs typeface="Arial"/>
              <a:sym typeface="Arial"/>
            </a:endParaRPr>
          </a:p>
          <a:p>
            <a:pPr marL="457200" lvl="0" indent="0" algn="l" rtl="0">
              <a:spcBef>
                <a:spcPts val="0"/>
              </a:spcBef>
              <a:spcAft>
                <a:spcPts val="0"/>
              </a:spcAft>
              <a:buNone/>
            </a:pPr>
            <a:endParaRPr sz="1500" b="1">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b="1">
                <a:solidFill>
                  <a:srgbClr val="111111"/>
                </a:solidFill>
                <a:highlight>
                  <a:srgbClr val="FFFFFF"/>
                </a:highlight>
                <a:latin typeface="Arial"/>
                <a:ea typeface="Arial"/>
                <a:cs typeface="Arial"/>
                <a:sym typeface="Arial"/>
              </a:rPr>
              <a:t>Roadshow</a:t>
            </a:r>
            <a:r>
              <a:rPr lang="en" sz="1500">
                <a:solidFill>
                  <a:srgbClr val="111111"/>
                </a:solidFill>
                <a:highlight>
                  <a:srgbClr val="FFFFFF"/>
                </a:highlight>
                <a:latin typeface="Arial"/>
                <a:ea typeface="Arial"/>
                <a:cs typeface="Arial"/>
                <a:sym typeface="Arial"/>
              </a:rPr>
              <a:t> : </a:t>
            </a:r>
            <a:r>
              <a:rPr lang="en" sz="1500">
                <a:solidFill>
                  <a:srgbClr val="222222"/>
                </a:solidFill>
                <a:highlight>
                  <a:srgbClr val="FFFFFF"/>
                </a:highlight>
                <a:latin typeface="Arial"/>
                <a:ea typeface="Arial"/>
                <a:cs typeface="Arial"/>
                <a:sym typeface="Arial"/>
              </a:rPr>
              <a:t>A </a:t>
            </a:r>
            <a:r>
              <a:rPr lang="en" sz="1500" b="1">
                <a:solidFill>
                  <a:srgbClr val="222222"/>
                </a:solidFill>
                <a:highlight>
                  <a:srgbClr val="FFFFFF"/>
                </a:highlight>
                <a:latin typeface="Arial"/>
                <a:ea typeface="Arial"/>
                <a:cs typeface="Arial"/>
                <a:sym typeface="Arial"/>
              </a:rPr>
              <a:t>roadshow</a:t>
            </a:r>
            <a:r>
              <a:rPr lang="en" sz="1500">
                <a:solidFill>
                  <a:srgbClr val="222222"/>
                </a:solidFill>
                <a:highlight>
                  <a:srgbClr val="FFFFFF"/>
                </a:highlight>
                <a:latin typeface="Arial"/>
                <a:ea typeface="Arial"/>
                <a:cs typeface="Arial"/>
                <a:sym typeface="Arial"/>
              </a:rPr>
              <a:t> is a series of presentations made in various locations leading up to an </a:t>
            </a:r>
            <a:r>
              <a:rPr lang="en" sz="1500" b="1">
                <a:solidFill>
                  <a:srgbClr val="222222"/>
                </a:solidFill>
                <a:highlight>
                  <a:srgbClr val="FFFFFF"/>
                </a:highlight>
                <a:latin typeface="Arial"/>
                <a:ea typeface="Arial"/>
                <a:cs typeface="Arial"/>
                <a:sym typeface="Arial"/>
              </a:rPr>
              <a:t>initial public offering</a:t>
            </a:r>
            <a:r>
              <a:rPr lang="en" sz="1500">
                <a:solidFill>
                  <a:srgbClr val="222222"/>
                </a:solidFill>
                <a:highlight>
                  <a:srgbClr val="FFFFFF"/>
                </a:highlight>
                <a:latin typeface="Arial"/>
                <a:ea typeface="Arial"/>
                <a:cs typeface="Arial"/>
                <a:sym typeface="Arial"/>
              </a:rPr>
              <a:t> (</a:t>
            </a:r>
            <a:r>
              <a:rPr lang="en" sz="1500" b="1">
                <a:solidFill>
                  <a:srgbClr val="222222"/>
                </a:solidFill>
                <a:highlight>
                  <a:srgbClr val="FFFFFF"/>
                </a:highlight>
                <a:latin typeface="Arial"/>
                <a:ea typeface="Arial"/>
                <a:cs typeface="Arial"/>
                <a:sym typeface="Arial"/>
              </a:rPr>
              <a:t>IPO</a:t>
            </a:r>
            <a:r>
              <a:rPr lang="en" sz="1500">
                <a:solidFill>
                  <a:srgbClr val="222222"/>
                </a:solidFill>
                <a:highlight>
                  <a:srgbClr val="FFFFFF"/>
                </a:highlight>
                <a:latin typeface="Arial"/>
                <a:ea typeface="Arial"/>
                <a:cs typeface="Arial"/>
                <a:sym typeface="Arial"/>
              </a:rPr>
              <a:t>). The </a:t>
            </a:r>
            <a:r>
              <a:rPr lang="en" sz="1500" b="1">
                <a:solidFill>
                  <a:srgbClr val="222222"/>
                </a:solidFill>
                <a:highlight>
                  <a:srgbClr val="FFFFFF"/>
                </a:highlight>
                <a:latin typeface="Arial"/>
                <a:ea typeface="Arial"/>
                <a:cs typeface="Arial"/>
                <a:sym typeface="Arial"/>
              </a:rPr>
              <a:t>roadshow</a:t>
            </a:r>
            <a:r>
              <a:rPr lang="en" sz="1500">
                <a:solidFill>
                  <a:srgbClr val="222222"/>
                </a:solidFill>
                <a:highlight>
                  <a:srgbClr val="FFFFFF"/>
                </a:highlight>
                <a:latin typeface="Arial"/>
                <a:ea typeface="Arial"/>
                <a:cs typeface="Arial"/>
                <a:sym typeface="Arial"/>
              </a:rPr>
              <a:t> is a sales pitch or promotion made by the underwriting firm and a company's management team to potential investors before going public.</a:t>
            </a:r>
            <a:endParaRPr sz="1500">
              <a:solidFill>
                <a:srgbClr val="111111"/>
              </a:solidFill>
              <a:highlight>
                <a:srgbClr val="FFFFFF"/>
              </a:highlight>
              <a:latin typeface="Arial"/>
              <a:ea typeface="Arial"/>
              <a:cs typeface="Arial"/>
              <a:sym typeface="Arial"/>
            </a:endParaRPr>
          </a:p>
          <a:p>
            <a:pPr marL="457200" lvl="0" indent="0" algn="l" rtl="0">
              <a:spcBef>
                <a:spcPts val="0"/>
              </a:spcBef>
              <a:spcAft>
                <a:spcPts val="0"/>
              </a:spcAft>
              <a:buNone/>
            </a:pP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An IPO is a big step for a company as it provides the company with access to raising a lot of money. This gives the company a greater ability to grow and expand. The increased transparency and share listing credibility can also be a factor in helping it obtain better terms when seeking borrowed funds as well.</a:t>
            </a:r>
            <a:endParaRPr sz="150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1067259" y="569456"/>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Advantages of a Public IPO</a:t>
            </a:r>
            <a:endParaRPr sz="2400"/>
          </a:p>
        </p:txBody>
      </p:sp>
      <p:sp>
        <p:nvSpPr>
          <p:cNvPr id="96" name="Google Shape;96;p17"/>
          <p:cNvSpPr txBox="1">
            <a:spLocks noGrp="1"/>
          </p:cNvSpPr>
          <p:nvPr>
            <p:ph type="body" idx="1"/>
          </p:nvPr>
        </p:nvSpPr>
        <p:spPr>
          <a:xfrm>
            <a:off x="931200" y="1146100"/>
            <a:ext cx="7390200" cy="3396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Public companies can attract and retain better management and skilled employees through stock options.</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According to Investopedia, IPOs can give a company a lower cost of capital for both equity and debt. </a:t>
            </a:r>
            <a:endParaRPr sz="1500">
              <a:solidFill>
                <a:srgbClr val="111111"/>
              </a:solidFill>
              <a:highlight>
                <a:srgbClr val="FFFFFF"/>
              </a:highlight>
              <a:latin typeface="Arial"/>
              <a:ea typeface="Arial"/>
              <a:cs typeface="Arial"/>
              <a:sym typeface="Arial"/>
            </a:endParaRPr>
          </a:p>
        </p:txBody>
      </p:sp>
      <p:sp>
        <p:nvSpPr>
          <p:cNvPr id="5" name="Google Shape;102;p18">
            <a:extLst>
              <a:ext uri="{FF2B5EF4-FFF2-40B4-BE49-F238E27FC236}">
                <a16:creationId xmlns:a16="http://schemas.microsoft.com/office/drawing/2014/main" id="{8637E1F0-86D3-47DE-984A-F532B1FB659C}"/>
              </a:ext>
            </a:extLst>
          </p:cNvPr>
          <p:cNvSpPr txBox="1">
            <a:spLocks noGrp="1"/>
          </p:cNvSpPr>
          <p:nvPr/>
        </p:nvSpPr>
        <p:spPr>
          <a:xfrm>
            <a:off x="929001" y="2730714"/>
            <a:ext cx="7890533" cy="2149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 risk that required funding will not be raised if the market does not accept the IPO price.</a:t>
            </a:r>
            <a:endParaRPr sz="1500">
              <a:solidFill>
                <a:srgbClr val="111111"/>
              </a:solidFill>
              <a:highlight>
                <a:srgbClr val="FFFFFF"/>
              </a:highlight>
              <a:latin typeface="Arial"/>
              <a:ea typeface="Arial"/>
              <a:cs typeface="Arial"/>
              <a:sym typeface="Arial"/>
            </a:endParaRPr>
          </a:p>
          <a:p>
            <a:pPr indent="-323850">
              <a:buClr>
                <a:srgbClr val="111111"/>
              </a:buClr>
              <a:buSzPts val="1500"/>
              <a:buFont typeface="Arial"/>
              <a:buChar char="●"/>
            </a:pPr>
            <a:r>
              <a:rPr lang="en" sz="1500">
                <a:solidFill>
                  <a:srgbClr val="111111"/>
                </a:solidFill>
                <a:highlight>
                  <a:srgbClr val="FFFFFF"/>
                </a:highlight>
                <a:latin typeface="Arial"/>
                <a:ea typeface="Arial"/>
                <a:cs typeface="Arial"/>
                <a:sym typeface="Arial"/>
              </a:rPr>
              <a:t>Strategies used to inflate the value of a public company's shares, such as using excessive debt to buy back stock, can increase the risk and instability in the firm. </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Huge upfront costs are involved in launching the IPO.</a:t>
            </a:r>
            <a:endParaRPr sz="1500">
              <a:solidFill>
                <a:srgbClr val="111111"/>
              </a:solidFill>
              <a:highlight>
                <a:srgbClr val="FFFFFF"/>
              </a:highlight>
              <a:latin typeface="Arial"/>
              <a:ea typeface="Arial"/>
              <a:cs typeface="Arial"/>
              <a:sym typeface="Arial"/>
            </a:endParaRPr>
          </a:p>
        </p:txBody>
      </p:sp>
      <p:sp>
        <p:nvSpPr>
          <p:cNvPr id="6" name="Google Shape;101;p18">
            <a:extLst>
              <a:ext uri="{FF2B5EF4-FFF2-40B4-BE49-F238E27FC236}">
                <a16:creationId xmlns:a16="http://schemas.microsoft.com/office/drawing/2014/main" id="{C7B1623F-99C5-450C-8A9A-CC421FC0B442}"/>
              </a:ext>
            </a:extLst>
          </p:cNvPr>
          <p:cNvSpPr txBox="1">
            <a:spLocks noGrp="1"/>
          </p:cNvSpPr>
          <p:nvPr/>
        </p:nvSpPr>
        <p:spPr>
          <a:xfrm>
            <a:off x="1067259" y="2251484"/>
            <a:ext cx="63216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 sz="2400"/>
              <a:t>Disadvantages of a Public IPO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953650" y="505650"/>
            <a:ext cx="80172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Overview of the process</a:t>
            </a:r>
            <a:endParaRPr/>
          </a:p>
        </p:txBody>
      </p:sp>
      <p:sp>
        <p:nvSpPr>
          <p:cNvPr id="108" name="Google Shape;108;p19"/>
          <p:cNvSpPr txBox="1"/>
          <p:nvPr/>
        </p:nvSpPr>
        <p:spPr>
          <a:xfrm>
            <a:off x="140675" y="1221400"/>
            <a:ext cx="1898700" cy="121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Selection of Underwriter(s)</a:t>
            </a:r>
            <a:endParaRPr sz="1300" b="1"/>
          </a:p>
          <a:p>
            <a:pPr marL="0" lvl="0" indent="0" algn="l" rtl="0">
              <a:spcBef>
                <a:spcPts val="0"/>
              </a:spcBef>
              <a:spcAft>
                <a:spcPts val="0"/>
              </a:spcAft>
              <a:buNone/>
            </a:pPr>
            <a:r>
              <a:rPr lang="en" sz="1100" i="1"/>
              <a:t>Criteria :</a:t>
            </a:r>
            <a:r>
              <a:rPr lang="en" sz="1100"/>
              <a:t> </a:t>
            </a:r>
            <a:endParaRPr sz="1100"/>
          </a:p>
          <a:p>
            <a:pPr marL="457200" lvl="0" indent="-298450" algn="l" rtl="0">
              <a:spcBef>
                <a:spcPts val="0"/>
              </a:spcBef>
              <a:spcAft>
                <a:spcPts val="0"/>
              </a:spcAft>
              <a:buSzPts val="1100"/>
              <a:buChar char="●"/>
            </a:pPr>
            <a:r>
              <a:rPr lang="en" sz="1100"/>
              <a:t>Industry Expertise</a:t>
            </a:r>
            <a:endParaRPr sz="1100"/>
          </a:p>
          <a:p>
            <a:pPr marL="457200" lvl="0" indent="-298450" algn="l" rtl="0">
              <a:spcBef>
                <a:spcPts val="0"/>
              </a:spcBef>
              <a:spcAft>
                <a:spcPts val="0"/>
              </a:spcAft>
              <a:buSzPts val="1100"/>
              <a:buChar char="●"/>
            </a:pPr>
            <a:r>
              <a:rPr lang="en" sz="1100"/>
              <a:t>Reputation</a:t>
            </a:r>
            <a:endParaRPr sz="1100"/>
          </a:p>
          <a:p>
            <a:pPr marL="457200" lvl="0" indent="-298450" algn="l" rtl="0">
              <a:spcBef>
                <a:spcPts val="0"/>
              </a:spcBef>
              <a:spcAft>
                <a:spcPts val="0"/>
              </a:spcAft>
              <a:buSzPts val="1100"/>
              <a:buChar char="●"/>
            </a:pPr>
            <a:r>
              <a:rPr lang="en" sz="1100"/>
              <a:t>Distribution Network</a:t>
            </a:r>
            <a:endParaRPr sz="1100"/>
          </a:p>
        </p:txBody>
      </p:sp>
      <p:sp>
        <p:nvSpPr>
          <p:cNvPr id="109" name="Google Shape;109;p19"/>
          <p:cNvSpPr txBox="1"/>
          <p:nvPr/>
        </p:nvSpPr>
        <p:spPr>
          <a:xfrm>
            <a:off x="2486300" y="1221400"/>
            <a:ext cx="3138000" cy="1541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Due Diligence and Regulatory Filings</a:t>
            </a:r>
            <a:endParaRPr sz="1300" b="1"/>
          </a:p>
          <a:p>
            <a:pPr marL="457200" lvl="0" indent="-298450" algn="l" rtl="0">
              <a:spcBef>
                <a:spcPts val="0"/>
              </a:spcBef>
              <a:spcAft>
                <a:spcPts val="0"/>
              </a:spcAft>
              <a:buSzPts val="1100"/>
              <a:buAutoNum type="arabicPeriod"/>
            </a:pPr>
            <a:r>
              <a:rPr lang="en" sz="1100"/>
              <a:t>Underwriting Arrangements:</a:t>
            </a:r>
            <a:endParaRPr sz="1100"/>
          </a:p>
          <a:p>
            <a:pPr marL="457200" lvl="0" indent="-298450" algn="l" rtl="0">
              <a:spcBef>
                <a:spcPts val="0"/>
              </a:spcBef>
              <a:spcAft>
                <a:spcPts val="0"/>
              </a:spcAft>
              <a:buSzPts val="1100"/>
              <a:buChar char="●"/>
            </a:pPr>
            <a:r>
              <a:rPr lang="en" sz="1100" i="1"/>
              <a:t>Firm Commitment</a:t>
            </a:r>
            <a:endParaRPr sz="1100" i="1"/>
          </a:p>
          <a:p>
            <a:pPr marL="457200" lvl="0" indent="-298450" algn="l" rtl="0">
              <a:spcBef>
                <a:spcPts val="0"/>
              </a:spcBef>
              <a:spcAft>
                <a:spcPts val="0"/>
              </a:spcAft>
              <a:buSzPts val="1100"/>
              <a:buChar char="●"/>
            </a:pPr>
            <a:r>
              <a:rPr lang="en" sz="1100" i="1"/>
              <a:t>Best Efforts Agreement</a:t>
            </a:r>
            <a:endParaRPr sz="1100" i="1"/>
          </a:p>
          <a:p>
            <a:pPr marL="457200" lvl="0" indent="-298450" algn="l" rtl="0">
              <a:spcBef>
                <a:spcPts val="0"/>
              </a:spcBef>
              <a:spcAft>
                <a:spcPts val="0"/>
              </a:spcAft>
              <a:buSzPts val="1100"/>
              <a:buChar char="●"/>
            </a:pPr>
            <a:r>
              <a:rPr lang="en" sz="1100" i="1"/>
              <a:t>All or None Agreement</a:t>
            </a:r>
            <a:endParaRPr sz="1100" i="1"/>
          </a:p>
          <a:p>
            <a:pPr marL="457200" lvl="0" indent="-298450" algn="l" rtl="0">
              <a:spcBef>
                <a:spcPts val="0"/>
              </a:spcBef>
              <a:spcAft>
                <a:spcPts val="0"/>
              </a:spcAft>
              <a:buClr>
                <a:srgbClr val="000000"/>
              </a:buClr>
              <a:buSzPts val="1100"/>
              <a:buAutoNum type="arabicPeriod"/>
            </a:pPr>
            <a:r>
              <a:rPr lang="en" sz="1100">
                <a:solidFill>
                  <a:srgbClr val="000000"/>
                </a:solidFill>
              </a:rPr>
              <a:t>Red Herring Document</a:t>
            </a:r>
            <a:endParaRPr sz="1100"/>
          </a:p>
          <a:p>
            <a:pPr marL="457200" lvl="0" indent="-298450" algn="l" rtl="0">
              <a:spcBef>
                <a:spcPts val="0"/>
              </a:spcBef>
              <a:spcAft>
                <a:spcPts val="0"/>
              </a:spcAft>
              <a:buSzPts val="1100"/>
              <a:buAutoNum type="arabicPeriod"/>
            </a:pPr>
            <a:r>
              <a:rPr lang="en" sz="1100"/>
              <a:t>The Prospectus</a:t>
            </a:r>
            <a:endParaRPr sz="1100"/>
          </a:p>
          <a:p>
            <a:pPr marL="457200" lvl="0" indent="-298450" algn="l" rtl="0">
              <a:spcBef>
                <a:spcPts val="0"/>
              </a:spcBef>
              <a:spcAft>
                <a:spcPts val="0"/>
              </a:spcAft>
              <a:buSzPts val="1100"/>
              <a:buAutoNum type="arabicPeriod"/>
            </a:pPr>
            <a:r>
              <a:rPr lang="en" sz="1100"/>
              <a:t>Filing with SEBI &amp; Stock Exchanges</a:t>
            </a:r>
            <a:endParaRPr sz="1100"/>
          </a:p>
          <a:p>
            <a:pPr marL="0" lvl="0" indent="0" algn="l" rtl="0">
              <a:spcBef>
                <a:spcPts val="0"/>
              </a:spcBef>
              <a:spcAft>
                <a:spcPts val="0"/>
              </a:spcAft>
              <a:buNone/>
            </a:pPr>
            <a:endParaRPr/>
          </a:p>
        </p:txBody>
      </p:sp>
      <p:sp>
        <p:nvSpPr>
          <p:cNvPr id="110" name="Google Shape;110;p19"/>
          <p:cNvSpPr txBox="1"/>
          <p:nvPr/>
        </p:nvSpPr>
        <p:spPr>
          <a:xfrm>
            <a:off x="6071225" y="1221400"/>
            <a:ext cx="2774700" cy="1541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Pricing</a:t>
            </a:r>
            <a:endParaRPr sz="1300" b="1"/>
          </a:p>
          <a:p>
            <a:pPr marL="0" lvl="0" indent="0" algn="l" rtl="0">
              <a:spcBef>
                <a:spcPts val="0"/>
              </a:spcBef>
              <a:spcAft>
                <a:spcPts val="0"/>
              </a:spcAft>
              <a:buNone/>
            </a:pPr>
            <a:r>
              <a:rPr lang="en" sz="1100"/>
              <a:t>The issuing company and the underwriter decide the offer price and the number of shares to be sold</a:t>
            </a:r>
            <a:endParaRPr sz="1100"/>
          </a:p>
          <a:p>
            <a:pPr marL="0" lvl="0" indent="0" algn="l" rtl="0">
              <a:spcBef>
                <a:spcPts val="0"/>
              </a:spcBef>
              <a:spcAft>
                <a:spcPts val="0"/>
              </a:spcAft>
              <a:buNone/>
            </a:pPr>
            <a:r>
              <a:rPr lang="en" sz="1100"/>
              <a:t>Issue is priced through following ways :  </a:t>
            </a:r>
            <a:endParaRPr sz="1100"/>
          </a:p>
          <a:p>
            <a:pPr marL="457200" lvl="0" indent="-298450" algn="l" rtl="0">
              <a:spcBef>
                <a:spcPts val="0"/>
              </a:spcBef>
              <a:spcAft>
                <a:spcPts val="0"/>
              </a:spcAft>
              <a:buSzPts val="1100"/>
              <a:buAutoNum type="arabicPeriod"/>
            </a:pPr>
            <a:r>
              <a:rPr lang="en" sz="1100"/>
              <a:t>Fixed Price Issue</a:t>
            </a:r>
            <a:endParaRPr sz="1100"/>
          </a:p>
          <a:p>
            <a:pPr marL="457200" lvl="0" indent="-298450" algn="l" rtl="0">
              <a:spcBef>
                <a:spcPts val="0"/>
              </a:spcBef>
              <a:spcAft>
                <a:spcPts val="0"/>
              </a:spcAft>
              <a:buSzPts val="1100"/>
              <a:buAutoNum type="arabicPeriod"/>
            </a:pPr>
            <a:r>
              <a:rPr lang="en" sz="1100"/>
              <a:t>Book Building Issue.</a:t>
            </a:r>
            <a:endParaRPr sz="1100"/>
          </a:p>
        </p:txBody>
      </p:sp>
      <p:sp>
        <p:nvSpPr>
          <p:cNvPr id="111" name="Google Shape;111;p19"/>
          <p:cNvSpPr txBox="1"/>
          <p:nvPr/>
        </p:nvSpPr>
        <p:spPr>
          <a:xfrm>
            <a:off x="6071225" y="3381100"/>
            <a:ext cx="2774700" cy="1095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Bidding Process </a:t>
            </a:r>
            <a:endParaRPr sz="1300" b="1"/>
          </a:p>
          <a:p>
            <a:pPr marL="114300" lvl="0" indent="-107950" algn="l" rtl="0">
              <a:spcBef>
                <a:spcPts val="0"/>
              </a:spcBef>
              <a:spcAft>
                <a:spcPts val="0"/>
              </a:spcAft>
              <a:buSzPts val="800"/>
              <a:buChar char="●"/>
            </a:pPr>
            <a:r>
              <a:rPr lang="en" sz="1100"/>
              <a:t>The window is of generally 3-5 days.</a:t>
            </a:r>
            <a:endParaRPr sz="1100"/>
          </a:p>
          <a:p>
            <a:pPr marL="114300" lvl="0" indent="-114300" algn="l" rtl="0">
              <a:spcBef>
                <a:spcPts val="0"/>
              </a:spcBef>
              <a:spcAft>
                <a:spcPts val="0"/>
              </a:spcAft>
              <a:buSzPts val="900"/>
              <a:buChar char="●"/>
            </a:pPr>
            <a:r>
              <a:rPr lang="en" sz="1100"/>
              <a:t>Share Allocation</a:t>
            </a:r>
            <a:endParaRPr sz="1100"/>
          </a:p>
          <a:p>
            <a:pPr marL="114300" lvl="0" indent="-114300" algn="l" rtl="0">
              <a:spcBef>
                <a:spcPts val="0"/>
              </a:spcBef>
              <a:spcAft>
                <a:spcPts val="0"/>
              </a:spcAft>
              <a:buSzPts val="900"/>
              <a:buChar char="●"/>
            </a:pPr>
            <a:r>
              <a:rPr lang="en" sz="1100"/>
              <a:t>Listing in the exchanges</a:t>
            </a:r>
            <a:endParaRPr sz="1100"/>
          </a:p>
          <a:p>
            <a:pPr marL="114300" lvl="0" indent="-114300" algn="l" rtl="0">
              <a:spcBef>
                <a:spcPts val="0"/>
              </a:spcBef>
              <a:spcAft>
                <a:spcPts val="0"/>
              </a:spcAft>
              <a:buSzPts val="900"/>
              <a:buChar char="●"/>
            </a:pPr>
            <a:r>
              <a:rPr lang="en" sz="1100"/>
              <a:t>Refund process</a:t>
            </a:r>
            <a:endParaRPr sz="1100"/>
          </a:p>
        </p:txBody>
      </p:sp>
      <p:sp>
        <p:nvSpPr>
          <p:cNvPr id="112" name="Google Shape;112;p19"/>
          <p:cNvSpPr txBox="1"/>
          <p:nvPr/>
        </p:nvSpPr>
        <p:spPr>
          <a:xfrm>
            <a:off x="2498863" y="3318400"/>
            <a:ext cx="3138000" cy="1157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300" b="1"/>
              <a:t>Stabilization</a:t>
            </a:r>
            <a:endParaRPr sz="1300" b="1"/>
          </a:p>
          <a:p>
            <a:pPr marL="0" lvl="0" indent="0" algn="l" rtl="0">
              <a:spcBef>
                <a:spcPts val="0"/>
              </a:spcBef>
              <a:spcAft>
                <a:spcPts val="0"/>
              </a:spcAft>
              <a:buClr>
                <a:srgbClr val="000000"/>
              </a:buClr>
              <a:buSzPts val="1100"/>
              <a:buFont typeface="Arial"/>
              <a:buNone/>
            </a:pPr>
            <a:r>
              <a:rPr lang="en" sz="1100"/>
              <a:t>It occurs immediately after the IPO. The underwriter creates a market for the stock after it's issued. It makes sure there are enough buyers to keep the stock price at a reasonable level. </a:t>
            </a:r>
            <a:endParaRPr sz="1100"/>
          </a:p>
          <a:p>
            <a:pPr marL="0" lvl="0" indent="0" algn="l" rtl="0">
              <a:spcBef>
                <a:spcPts val="0"/>
              </a:spcBef>
              <a:spcAft>
                <a:spcPts val="0"/>
              </a:spcAft>
              <a:buNone/>
            </a:pPr>
            <a:endParaRPr sz="600"/>
          </a:p>
        </p:txBody>
      </p:sp>
      <p:sp>
        <p:nvSpPr>
          <p:cNvPr id="113" name="Google Shape;113;p19"/>
          <p:cNvSpPr txBox="1"/>
          <p:nvPr/>
        </p:nvSpPr>
        <p:spPr>
          <a:xfrm>
            <a:off x="178325" y="2935000"/>
            <a:ext cx="1898700" cy="1541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Transition</a:t>
            </a:r>
            <a:endParaRPr sz="1000" b="1"/>
          </a:p>
          <a:p>
            <a:pPr marL="0" lvl="0" indent="0" algn="l" rtl="0">
              <a:spcBef>
                <a:spcPts val="0"/>
              </a:spcBef>
              <a:spcAft>
                <a:spcPts val="0"/>
              </a:spcAft>
              <a:buClr>
                <a:srgbClr val="000000"/>
              </a:buClr>
              <a:buSzPts val="1100"/>
              <a:buFont typeface="Arial"/>
              <a:buNone/>
            </a:pPr>
            <a:r>
              <a:rPr lang="en" sz="1100"/>
              <a:t>The transition to market competition, starts 25 days after the IPO. During this phase, underwriters can give estimates regarding the earning and valuation of the issuing company.</a:t>
            </a:r>
            <a:endParaRPr sz="1100"/>
          </a:p>
          <a:p>
            <a:pPr marL="0" lvl="0" indent="0" algn="l" rtl="0">
              <a:spcBef>
                <a:spcPts val="0"/>
              </a:spcBef>
              <a:spcAft>
                <a:spcPts val="0"/>
              </a:spcAft>
              <a:buClr>
                <a:srgbClr val="000000"/>
              </a:buClr>
              <a:buSzPts val="1100"/>
              <a:buFont typeface="Arial"/>
              <a:buNone/>
            </a:pPr>
            <a:endParaRPr sz="1100"/>
          </a:p>
          <a:p>
            <a:pPr marL="0" lvl="0" indent="0" algn="l" rtl="0">
              <a:spcBef>
                <a:spcPts val="0"/>
              </a:spcBef>
              <a:spcAft>
                <a:spcPts val="0"/>
              </a:spcAft>
              <a:buClr>
                <a:srgbClr val="000000"/>
              </a:buClr>
              <a:buSzPts val="1100"/>
              <a:buFont typeface="Arial"/>
              <a:buNone/>
            </a:pPr>
            <a:endParaRPr sz="1100"/>
          </a:p>
          <a:p>
            <a:pPr marL="0" lvl="0" indent="0" algn="l" rtl="0">
              <a:spcBef>
                <a:spcPts val="0"/>
              </a:spcBef>
              <a:spcAft>
                <a:spcPts val="0"/>
              </a:spcAft>
              <a:buNone/>
            </a:pPr>
            <a:endParaRPr/>
          </a:p>
        </p:txBody>
      </p:sp>
      <p:cxnSp>
        <p:nvCxnSpPr>
          <p:cNvPr id="114" name="Google Shape;114;p19"/>
          <p:cNvCxnSpPr/>
          <p:nvPr/>
        </p:nvCxnSpPr>
        <p:spPr>
          <a:xfrm>
            <a:off x="7458275" y="2846800"/>
            <a:ext cx="600" cy="4500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19"/>
          <p:cNvCxnSpPr/>
          <p:nvPr/>
        </p:nvCxnSpPr>
        <p:spPr>
          <a:xfrm rot="10800000" flipH="1">
            <a:off x="2107138" y="1829800"/>
            <a:ext cx="311400" cy="300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19"/>
          <p:cNvCxnSpPr/>
          <p:nvPr/>
        </p:nvCxnSpPr>
        <p:spPr>
          <a:xfrm rot="10800000" flipH="1">
            <a:off x="5692050" y="1900125"/>
            <a:ext cx="311400" cy="300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19"/>
          <p:cNvCxnSpPr/>
          <p:nvPr/>
        </p:nvCxnSpPr>
        <p:spPr>
          <a:xfrm rot="10800000">
            <a:off x="5673013" y="3925450"/>
            <a:ext cx="349500" cy="63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9"/>
          <p:cNvCxnSpPr/>
          <p:nvPr/>
        </p:nvCxnSpPr>
        <p:spPr>
          <a:xfrm rot="10800000">
            <a:off x="2113188" y="3925450"/>
            <a:ext cx="349500" cy="6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story of Facebook IPO</a:t>
            </a:r>
            <a:endParaRPr/>
          </a:p>
        </p:txBody>
      </p:sp>
      <p:sp>
        <p:nvSpPr>
          <p:cNvPr id="124" name="Google Shape;124;p20"/>
          <p:cNvSpPr txBox="1">
            <a:spLocks noGrp="1"/>
          </p:cNvSpPr>
          <p:nvPr>
            <p:ph type="body" idx="1"/>
          </p:nvPr>
        </p:nvSpPr>
        <p:spPr>
          <a:xfrm>
            <a:off x="698675" y="1146100"/>
            <a:ext cx="8101500" cy="3396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 company founded by Mark Zuckerberg and his Harvard classmates resisted takeover attempts for years including a $ 75M Viacom offer and a $ 1B Yahoo!  Offer.</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In 2012, Zuckerberg finally decided to go public.</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Facebook had a huge user base of 900 M people at the IPO time. Critical Questions By Investors:</a:t>
            </a:r>
            <a:endParaRPr sz="1500">
              <a:solidFill>
                <a:srgbClr val="111111"/>
              </a:solidFill>
              <a:highlight>
                <a:srgbClr val="FFFFFF"/>
              </a:highlight>
              <a:latin typeface="Arial"/>
              <a:ea typeface="Arial"/>
              <a:cs typeface="Arial"/>
              <a:sym typeface="Arial"/>
            </a:endParaRPr>
          </a:p>
          <a:p>
            <a:pPr marL="914400" lvl="0" indent="-323850" algn="l" rtl="0">
              <a:spcBef>
                <a:spcPts val="0"/>
              </a:spcBef>
              <a:spcAft>
                <a:spcPts val="0"/>
              </a:spcAft>
              <a:buClr>
                <a:srgbClr val="111111"/>
              </a:buClr>
              <a:buSzPts val="1500"/>
              <a:buFont typeface="Arial"/>
              <a:buAutoNum type="arabicPeriod"/>
            </a:pPr>
            <a:r>
              <a:rPr lang="en" sz="1500">
                <a:solidFill>
                  <a:srgbClr val="111111"/>
                </a:solidFill>
                <a:highlight>
                  <a:srgbClr val="FFFFFF"/>
                </a:highlight>
                <a:latin typeface="Arial"/>
                <a:ea typeface="Arial"/>
                <a:cs typeface="Arial"/>
                <a:sym typeface="Arial"/>
              </a:rPr>
              <a:t>How does Facebook make money? </a:t>
            </a:r>
            <a:endParaRPr sz="1500">
              <a:solidFill>
                <a:srgbClr val="111111"/>
              </a:solidFill>
              <a:highlight>
                <a:srgbClr val="FFFFFF"/>
              </a:highlight>
              <a:latin typeface="Arial"/>
              <a:ea typeface="Arial"/>
              <a:cs typeface="Arial"/>
              <a:sym typeface="Arial"/>
            </a:endParaRPr>
          </a:p>
          <a:p>
            <a:pPr marL="914400" lvl="0" indent="-323850" algn="l" rtl="0">
              <a:spcBef>
                <a:spcPts val="0"/>
              </a:spcBef>
              <a:spcAft>
                <a:spcPts val="0"/>
              </a:spcAft>
              <a:buClr>
                <a:srgbClr val="111111"/>
              </a:buClr>
              <a:buSzPts val="1500"/>
              <a:buFont typeface="Arial"/>
              <a:buAutoNum type="arabicPeriod"/>
            </a:pPr>
            <a:r>
              <a:rPr lang="en" sz="1500">
                <a:solidFill>
                  <a:srgbClr val="111111"/>
                </a:solidFill>
                <a:highlight>
                  <a:srgbClr val="FFFFFF"/>
                </a:highlight>
                <a:latin typeface="Arial"/>
                <a:ea typeface="Arial"/>
                <a:cs typeface="Arial"/>
                <a:sym typeface="Arial"/>
              </a:rPr>
              <a:t>How will Facebook impact mobile phones?</a:t>
            </a:r>
            <a:endParaRPr sz="1500">
              <a:solidFill>
                <a:srgbClr val="111111"/>
              </a:solidFill>
              <a:highlight>
                <a:srgbClr val="FFFFFF"/>
              </a:highlight>
              <a:latin typeface="Arial"/>
              <a:ea typeface="Arial"/>
              <a:cs typeface="Arial"/>
              <a:sym typeface="Arial"/>
            </a:endParaRPr>
          </a:p>
          <a:p>
            <a:pPr marL="914400" lvl="0" indent="-323850" algn="l" rtl="0">
              <a:spcBef>
                <a:spcPts val="0"/>
              </a:spcBef>
              <a:spcAft>
                <a:spcPts val="0"/>
              </a:spcAft>
              <a:buClr>
                <a:srgbClr val="111111"/>
              </a:buClr>
              <a:buSzPts val="1500"/>
              <a:buFont typeface="Arial"/>
              <a:buAutoNum type="arabicPeriod"/>
            </a:pPr>
            <a:r>
              <a:rPr lang="en" sz="1500">
                <a:solidFill>
                  <a:srgbClr val="111111"/>
                </a:solidFill>
                <a:highlight>
                  <a:srgbClr val="FFFFFF"/>
                </a:highlight>
                <a:latin typeface="Arial"/>
                <a:ea typeface="Arial"/>
                <a:cs typeface="Arial"/>
                <a:sym typeface="Arial"/>
              </a:rPr>
              <a:t>How will Facebook ads perform on mobile phones?</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Advertisements was the major source of revenue for Facebook at that time and Advertisers used to come to Facebook due to its massive reach, high user management, targeted ads.</a:t>
            </a:r>
            <a:endParaRPr sz="1500">
              <a:solidFill>
                <a:srgbClr val="111111"/>
              </a:solidFill>
              <a:highlight>
                <a:srgbClr val="FFFFFF"/>
              </a:highlight>
              <a:latin typeface="Arial"/>
              <a:ea typeface="Arial"/>
              <a:cs typeface="Arial"/>
              <a:sym typeface="Arial"/>
            </a:endParaRPr>
          </a:p>
          <a:p>
            <a:pPr marL="0" lvl="0" indent="0" algn="l" rtl="0">
              <a:spcBef>
                <a:spcPts val="2100"/>
              </a:spcBef>
              <a:spcAft>
                <a:spcPts val="0"/>
              </a:spcAft>
              <a:buNone/>
            </a:pPr>
            <a:endParaRPr sz="1500">
              <a:solidFill>
                <a:srgbClr val="111111"/>
              </a:solidFill>
              <a:highlight>
                <a:srgbClr val="FFFFFF"/>
              </a:highlight>
              <a:latin typeface="Arial"/>
              <a:ea typeface="Arial"/>
              <a:cs typeface="Arial"/>
              <a:sym typeface="Arial"/>
            </a:endParaRPr>
          </a:p>
          <a:p>
            <a:pPr marL="0" lvl="0" indent="0" algn="l" rtl="0">
              <a:spcBef>
                <a:spcPts val="2100"/>
              </a:spcBef>
              <a:spcAft>
                <a:spcPts val="0"/>
              </a:spcAft>
              <a:buNone/>
            </a:pPr>
            <a:endParaRPr sz="1500">
              <a:solidFill>
                <a:srgbClr val="111111"/>
              </a:solidFill>
              <a:highlight>
                <a:srgbClr val="FFFFFF"/>
              </a:highlight>
              <a:latin typeface="Arial"/>
              <a:ea typeface="Arial"/>
              <a:cs typeface="Arial"/>
              <a:sym typeface="Arial"/>
            </a:endParaRPr>
          </a:p>
          <a:p>
            <a:pPr marL="914400" lvl="0" indent="0" algn="l" rtl="0">
              <a:spcBef>
                <a:spcPts val="2100"/>
              </a:spcBef>
              <a:spcAft>
                <a:spcPts val="2100"/>
              </a:spcAft>
              <a:buNone/>
            </a:pPr>
            <a:endParaRPr sz="1500">
              <a:solidFill>
                <a:srgbClr val="111111"/>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10622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story of Facebook IPO</a:t>
            </a:r>
            <a:endParaRPr/>
          </a:p>
        </p:txBody>
      </p:sp>
      <p:sp>
        <p:nvSpPr>
          <p:cNvPr id="130" name="Google Shape;130;p21"/>
          <p:cNvSpPr txBox="1">
            <a:spLocks noGrp="1"/>
          </p:cNvSpPr>
          <p:nvPr>
            <p:ph type="body" idx="1"/>
          </p:nvPr>
        </p:nvSpPr>
        <p:spPr>
          <a:xfrm>
            <a:off x="698675" y="1146100"/>
            <a:ext cx="8101500" cy="3396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Facebook had a 140% sale growth y-o-y from 2006 to 2011. It had a net income of 700 M dollars and an EBIT margin of 47%.</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So initially Facebook was deciding on the price band of 28$- 38$ per share. </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On the IPO day, Morgan Stanley, Facebook’s global coordinators for this deal suggested 38$ per share, very close to the suggested maximum price. </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 company managed to sell 4.8 % of its stake via the IPO for $ 5B and its valuation rose to $ 104B.</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But ironically, after the IPO, the company’s share price began to go down. By May 2012, it had gone down from 38$ to 25$, a fall of more than 30 %. </a:t>
            </a:r>
            <a:endParaRPr sz="1500">
              <a:solidFill>
                <a:srgbClr val="111111"/>
              </a:solidFill>
              <a:highlight>
                <a:srgbClr val="FFFFFF"/>
              </a:highlight>
              <a:latin typeface="Arial"/>
              <a:ea typeface="Arial"/>
              <a:cs typeface="Arial"/>
              <a:sym typeface="Arial"/>
            </a:endParaRPr>
          </a:p>
          <a:p>
            <a:pPr marL="457200" lvl="0" indent="-323850" algn="l" rtl="0">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It further fell down to 19$ per share. Investors were very unhappy and some commentators termed the IPO as a fiasco.</a:t>
            </a:r>
            <a:endParaRPr sz="1500">
              <a:solidFill>
                <a:srgbClr val="111111"/>
              </a:solidFill>
              <a:highlight>
                <a:srgbClr val="FFFFFF"/>
              </a:highlight>
              <a:latin typeface="Arial"/>
              <a:ea typeface="Arial"/>
              <a:cs typeface="Arial"/>
              <a:sym typeface="Arial"/>
            </a:endParaRPr>
          </a:p>
          <a:p>
            <a:pPr marL="0" lvl="0" indent="0" algn="l" rtl="0">
              <a:spcBef>
                <a:spcPts val="2100"/>
              </a:spcBef>
              <a:spcAft>
                <a:spcPts val="0"/>
              </a:spcAft>
              <a:buNone/>
            </a:pPr>
            <a:endParaRPr sz="1500">
              <a:solidFill>
                <a:srgbClr val="111111"/>
              </a:solidFill>
              <a:highlight>
                <a:srgbClr val="FFFFFF"/>
              </a:highlight>
              <a:latin typeface="Arial"/>
              <a:ea typeface="Arial"/>
              <a:cs typeface="Arial"/>
              <a:sym typeface="Arial"/>
            </a:endParaRPr>
          </a:p>
          <a:p>
            <a:pPr marL="914400" lvl="0" indent="0" algn="l" rtl="0">
              <a:spcBef>
                <a:spcPts val="2100"/>
              </a:spcBef>
              <a:spcAft>
                <a:spcPts val="2100"/>
              </a:spcAft>
              <a:buNone/>
            </a:pPr>
            <a:endParaRPr sz="1500">
              <a:solidFill>
                <a:srgbClr val="111111"/>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2B21ED-9C56-405E-8886-48393F8521BD}">
  <ds:schemaRefs>
    <ds:schemaRef ds:uri="592d9fb0-1a1d-4a9a-9e0b-69a672cb2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1DB33C-1A66-467C-B665-D7C0CA9E0C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940A1ED-1902-4FB7-BBF8-51B675BF2C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26</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Swiss</vt:lpstr>
      <vt:lpstr>Public Issue vs Private Placement of IPOs</vt:lpstr>
      <vt:lpstr>Contents: 1. Public Placement of IPOs 2. Process Overview 3. Example 4. Private Placement of IPOs 5. Example 6. Difference between the two</vt:lpstr>
      <vt:lpstr>Public Placement of IPOs</vt:lpstr>
      <vt:lpstr>Public Placement of IPOs</vt:lpstr>
      <vt:lpstr>Public Placement of IPOs</vt:lpstr>
      <vt:lpstr>Advantages of a Public IPO</vt:lpstr>
      <vt:lpstr>Overview of the process</vt:lpstr>
      <vt:lpstr>The story of Facebook IPO</vt:lpstr>
      <vt:lpstr>The story of Facebook IPO</vt:lpstr>
      <vt:lpstr>The story of Facebook IPO</vt:lpstr>
      <vt:lpstr>PowerPoint Presentation</vt:lpstr>
      <vt:lpstr>Private Placement</vt:lpstr>
      <vt:lpstr>Private Placements</vt:lpstr>
      <vt:lpstr>Private Placements</vt:lpstr>
      <vt:lpstr>Types of Private Issues</vt:lpstr>
      <vt:lpstr>Effect on Share Price of a Company due to Private Placement </vt:lpstr>
      <vt:lpstr>Private Placements Process</vt:lpstr>
      <vt:lpstr>PowerPoint Presentation</vt:lpstr>
      <vt:lpstr>Private Placement Example (RBL Bank) </vt:lpstr>
      <vt:lpstr>Types of financing available to businesses</vt:lpstr>
      <vt:lpstr>Public Issue vs Private Placement </vt:lpstr>
      <vt:lpstr>Difference in issuing of securities</vt:lpstr>
      <vt:lpstr>PowerPoint Presentation</vt:lpstr>
      <vt:lpstr>Difference in terms of financial reporting</vt:lpstr>
      <vt:lpstr>Difference in terms of transferability</vt:lpstr>
      <vt:lpstr>Comparing pros: Public and Private placement</vt:lpstr>
      <vt:lpstr>Comparing cons: Public and Private issue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Issue vs Private Placement of IPOs</dc:title>
  <cp:revision>4</cp:revision>
  <dcterms:modified xsi:type="dcterms:W3CDTF">2020-10-28T05:23:00Z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