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Titillium Web"/>
      <p:regular r:id="rId26"/>
      <p:bold r:id="rId27"/>
      <p:italic r:id="rId28"/>
      <p:boldItalic r:id="rId29"/>
    </p:embeddedFont>
    <p:embeddedFont>
      <p:font typeface="Titillium Web Extra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TitilliumWeb-regular.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 Type="http://schemas.openxmlformats.org/officeDocument/2006/relationships/slideMaster" Target="slideMasters/slideMaster1.xml"/><Relationship Id="rId34" Type="http://schemas.openxmlformats.org/officeDocument/2006/relationships/customXml" Target="../customXml/item1.xml"/><Relationship Id="rId25" Type="http://schemas.openxmlformats.org/officeDocument/2006/relationships/slide" Target="slides/slide21.xml"/><Relationship Id="rId7" Type="http://schemas.openxmlformats.org/officeDocument/2006/relationships/slide" Target="slides/slide3.xml"/><Relationship Id="rId33" Type="http://schemas.openxmlformats.org/officeDocument/2006/relationships/font" Target="fonts/TitilliumWebExtraLight-boldItalic.fntdata"/><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TitilliumWeb-boldItalic.fntdata"/><Relationship Id="rId16" Type="http://schemas.openxmlformats.org/officeDocument/2006/relationships/slide" Target="slides/slide12.xml"/><Relationship Id="rId24" Type="http://schemas.openxmlformats.org/officeDocument/2006/relationships/slide" Target="slides/slide20.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TitilliumWebExtraLight-italic.fntdata"/><Relationship Id="rId23" Type="http://schemas.openxmlformats.org/officeDocument/2006/relationships/slide" Target="slides/slide19.xml"/><Relationship Id="rId28" Type="http://schemas.openxmlformats.org/officeDocument/2006/relationships/font" Target="fonts/TitilliumWeb-italic.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3.xml"/><Relationship Id="rId31" Type="http://schemas.openxmlformats.org/officeDocument/2006/relationships/font" Target="fonts/TitilliumWebExtraLight-bold.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TitilliumWeb-bold.fntdata"/><Relationship Id="rId30" Type="http://schemas.openxmlformats.org/officeDocument/2006/relationships/font" Target="fonts/TitilliumWebExtraLight-regular.fntdata"/><Relationship Id="rId14" Type="http://schemas.openxmlformats.org/officeDocument/2006/relationships/slide" Target="slides/slide10.xml"/><Relationship Id="rId35" Type="http://schemas.openxmlformats.org/officeDocument/2006/relationships/customXml" Target="../customXml/item2.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a5408bfc8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a5408bfc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a5408bfc8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a5408bfc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a5408bfc8a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a5408bfc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rPr>
              <a:t>Material non-listed subsidiary means a subsidiary whose turnover or net worth exceeds 20% of the consolidated turnover or net worth in the preceding accounting year</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a5408bfc8a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a5408bfc8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a5408bfc8a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a5408bfc8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a5408bfc8a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a5408bfc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a5408bfc8a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a5408bfc8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a5408bfc8a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a5408bfc8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a5408bfc8a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a5408bfc8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a540853d2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a540853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a540853d28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a540853d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a540853d2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a540853d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a540853d28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a540853d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a5408bfc8a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a5408bfc8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5800"/>
              <a:buNone/>
              <a:defRPr sz="5800">
                <a:solidFill>
                  <a:schemeClr val="lt1"/>
                </a:solidFill>
              </a:defRPr>
            </a:lvl1pPr>
            <a:lvl2pPr lvl="1" rtl="0">
              <a:spcBef>
                <a:spcPts val="0"/>
              </a:spcBef>
              <a:spcAft>
                <a:spcPts val="0"/>
              </a:spcAft>
              <a:buClr>
                <a:schemeClr val="lt1"/>
              </a:buClr>
              <a:buSzPts val="5800"/>
              <a:buNone/>
              <a:defRPr sz="5800">
                <a:solidFill>
                  <a:schemeClr val="lt1"/>
                </a:solidFill>
              </a:defRPr>
            </a:lvl2pPr>
            <a:lvl3pPr lvl="2" rtl="0">
              <a:spcBef>
                <a:spcPts val="0"/>
              </a:spcBef>
              <a:spcAft>
                <a:spcPts val="0"/>
              </a:spcAft>
              <a:buClr>
                <a:schemeClr val="lt1"/>
              </a:buClr>
              <a:buSzPts val="5800"/>
              <a:buNone/>
              <a:defRPr sz="5800">
                <a:solidFill>
                  <a:schemeClr val="lt1"/>
                </a:solidFill>
              </a:defRPr>
            </a:lvl3pPr>
            <a:lvl4pPr lvl="3" rtl="0">
              <a:spcBef>
                <a:spcPts val="0"/>
              </a:spcBef>
              <a:spcAft>
                <a:spcPts val="0"/>
              </a:spcAft>
              <a:buClr>
                <a:schemeClr val="lt1"/>
              </a:buClr>
              <a:buSzPts val="5800"/>
              <a:buNone/>
              <a:defRPr sz="5800">
                <a:solidFill>
                  <a:schemeClr val="lt1"/>
                </a:solidFill>
              </a:defRPr>
            </a:lvl4pPr>
            <a:lvl5pPr lvl="4" rtl="0">
              <a:spcBef>
                <a:spcPts val="0"/>
              </a:spcBef>
              <a:spcAft>
                <a:spcPts val="0"/>
              </a:spcAft>
              <a:buClr>
                <a:schemeClr val="lt1"/>
              </a:buClr>
              <a:buSzPts val="5800"/>
              <a:buNone/>
              <a:defRPr sz="5800">
                <a:solidFill>
                  <a:schemeClr val="lt1"/>
                </a:solidFill>
              </a:defRPr>
            </a:lvl5pPr>
            <a:lvl6pPr lvl="5" rtl="0">
              <a:spcBef>
                <a:spcPts val="0"/>
              </a:spcBef>
              <a:spcAft>
                <a:spcPts val="0"/>
              </a:spcAft>
              <a:buClr>
                <a:schemeClr val="lt1"/>
              </a:buClr>
              <a:buSzPts val="5800"/>
              <a:buNone/>
              <a:defRPr sz="5800">
                <a:solidFill>
                  <a:schemeClr val="lt1"/>
                </a:solidFill>
              </a:defRPr>
            </a:lvl6pPr>
            <a:lvl7pPr lvl="6" rtl="0">
              <a:spcBef>
                <a:spcPts val="0"/>
              </a:spcBef>
              <a:spcAft>
                <a:spcPts val="0"/>
              </a:spcAft>
              <a:buClr>
                <a:schemeClr val="lt1"/>
              </a:buClr>
              <a:buSzPts val="5800"/>
              <a:buNone/>
              <a:defRPr sz="5800">
                <a:solidFill>
                  <a:schemeClr val="lt1"/>
                </a:solidFill>
              </a:defRPr>
            </a:lvl7pPr>
            <a:lvl8pPr lvl="7" rtl="0">
              <a:spcBef>
                <a:spcPts val="0"/>
              </a:spcBef>
              <a:spcAft>
                <a:spcPts val="0"/>
              </a:spcAft>
              <a:buClr>
                <a:schemeClr val="lt1"/>
              </a:buClr>
              <a:buSzPts val="5800"/>
              <a:buNone/>
              <a:defRPr sz="5800">
                <a:solidFill>
                  <a:schemeClr val="lt1"/>
                </a:solidFill>
              </a:defRPr>
            </a:lvl8pPr>
            <a:lvl9pPr lvl="8" rtl="0">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rt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rtl="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rtl="0" algn="ctr">
              <a:buNone/>
              <a:defRPr>
                <a:solidFill>
                  <a:srgbClr val="FFFFFF"/>
                </a:solidFill>
                <a:latin typeface="Titillium Web"/>
                <a:ea typeface="Titillium Web"/>
                <a:cs typeface="Titillium Web"/>
                <a:sym typeface="Titillium Web"/>
              </a:defRPr>
            </a:lvl1pPr>
            <a:lvl2pPr lvl="1" rtl="0" algn="ctr">
              <a:buNone/>
              <a:defRPr>
                <a:solidFill>
                  <a:srgbClr val="FFFFFF"/>
                </a:solidFill>
                <a:latin typeface="Titillium Web"/>
                <a:ea typeface="Titillium Web"/>
                <a:cs typeface="Titillium Web"/>
                <a:sym typeface="Titillium Web"/>
              </a:defRPr>
            </a:lvl2pPr>
            <a:lvl3pPr lvl="2" rtl="0" algn="ctr">
              <a:buNone/>
              <a:defRPr>
                <a:solidFill>
                  <a:srgbClr val="FFFFFF"/>
                </a:solidFill>
                <a:latin typeface="Titillium Web"/>
                <a:ea typeface="Titillium Web"/>
                <a:cs typeface="Titillium Web"/>
                <a:sym typeface="Titillium Web"/>
              </a:defRPr>
            </a:lvl3pPr>
            <a:lvl4pPr lvl="3" rtl="0" algn="ctr">
              <a:buNone/>
              <a:defRPr>
                <a:solidFill>
                  <a:srgbClr val="FFFFFF"/>
                </a:solidFill>
                <a:latin typeface="Titillium Web"/>
                <a:ea typeface="Titillium Web"/>
                <a:cs typeface="Titillium Web"/>
                <a:sym typeface="Titillium Web"/>
              </a:defRPr>
            </a:lvl4pPr>
            <a:lvl5pPr lvl="4" rtl="0" algn="ctr">
              <a:buNone/>
              <a:defRPr>
                <a:solidFill>
                  <a:srgbClr val="FFFFFF"/>
                </a:solidFill>
                <a:latin typeface="Titillium Web"/>
                <a:ea typeface="Titillium Web"/>
                <a:cs typeface="Titillium Web"/>
                <a:sym typeface="Titillium Web"/>
              </a:defRPr>
            </a:lvl5pPr>
            <a:lvl6pPr lvl="5" rtl="0" algn="ctr">
              <a:buNone/>
              <a:defRPr>
                <a:solidFill>
                  <a:srgbClr val="FFFFFF"/>
                </a:solidFill>
                <a:latin typeface="Titillium Web"/>
                <a:ea typeface="Titillium Web"/>
                <a:cs typeface="Titillium Web"/>
                <a:sym typeface="Titillium Web"/>
              </a:defRPr>
            </a:lvl6pPr>
            <a:lvl7pPr lvl="6" rtl="0" algn="ctr">
              <a:buNone/>
              <a:defRPr>
                <a:solidFill>
                  <a:srgbClr val="FFFFFF"/>
                </a:solidFill>
                <a:latin typeface="Titillium Web"/>
                <a:ea typeface="Titillium Web"/>
                <a:cs typeface="Titillium Web"/>
                <a:sym typeface="Titillium Web"/>
              </a:defRPr>
            </a:lvl7pPr>
            <a:lvl8pPr lvl="7" rtl="0" algn="ctr">
              <a:buNone/>
              <a:defRPr>
                <a:solidFill>
                  <a:srgbClr val="FFFFFF"/>
                </a:solidFill>
                <a:latin typeface="Titillium Web"/>
                <a:ea typeface="Titillium Web"/>
                <a:cs typeface="Titillium Web"/>
                <a:sym typeface="Titillium Web"/>
              </a:defRPr>
            </a:lvl8pPr>
            <a:lvl9pPr lvl="8" rtl="0"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dealbook.nytimes.com/2011/05/27/why-i-p-o-s-get-underpriced/" TargetMode="External"/><Relationship Id="rId4" Type="http://schemas.openxmlformats.org/officeDocument/2006/relationships/hyperlink" Target="https://pdfs.semanticscholar.org/0cd8/eb5c576b53e6610f7ac92105235f8a2b1026.pdf" TargetMode="External"/><Relationship Id="rId9" Type="http://schemas.openxmlformats.org/officeDocument/2006/relationships/hyperlink" Target="https://trust-capital.com/page.php?id=74&amp;" TargetMode="External"/><Relationship Id="rId5" Type="http://schemas.openxmlformats.org/officeDocument/2006/relationships/hyperlink" Target="https://imi-k.edu.in/imik/images/IMIData/IMIKonnect/vol6/Issue_2/2_4.pdf" TargetMode="External"/><Relationship Id="rId6" Type="http://schemas.openxmlformats.org/officeDocument/2006/relationships/hyperlink" Target="https://icmai.in/Knowledge-Bank/upload/case-study/2014/Debacle-of-Reliance.pdf" TargetMode="External"/><Relationship Id="rId7" Type="http://schemas.openxmlformats.org/officeDocument/2006/relationships/hyperlink" Target="https://www.thehindubusinessline.com/opinion/editorial/ipo-blues-at-the-indian-stock-markets/article32753873.ece" TargetMode="External"/><Relationship Id="rId8" Type="http://schemas.openxmlformats.org/officeDocument/2006/relationships/hyperlink" Target="https://www.icsi.edu/media/portals/25/IPO.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in IPO Issue in Indian Market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4"/>
          <p:cNvSpPr txBox="1"/>
          <p:nvPr>
            <p:ph idx="1" type="body"/>
          </p:nvPr>
        </p:nvSpPr>
        <p:spPr>
          <a:xfrm>
            <a:off x="221000" y="1067325"/>
            <a:ext cx="5565300" cy="3875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In January 2008, the maiden public issue of Reliance Power Limited was oversubscribed 73 times. It was the largest subscription of any IPO anywhere in the history of global capital markets with a record five million applicants. It became 10 top listed companies in India with the largest number of shareholders in any listed company in the world.</a:t>
            </a:r>
            <a:endParaRPr sz="1600"/>
          </a:p>
          <a:p>
            <a:pPr indent="-330200" lvl="0" marL="457200" rtl="0" algn="l">
              <a:spcBef>
                <a:spcPts val="0"/>
              </a:spcBef>
              <a:spcAft>
                <a:spcPts val="0"/>
              </a:spcAft>
              <a:buSzPts val="1600"/>
              <a:buChar char="▫"/>
            </a:pPr>
            <a:r>
              <a:rPr lang="en" sz="1600"/>
              <a:t>Reliance Power surged 19% to Rs 538 from the IPO price of Rs. 450. After that RPL dived to Rs355 and never returned even close to the issue price. By the close of the day, it was down 17% at Rs. 372 Four billion of its market capitalization wiped out in a single day.</a:t>
            </a:r>
            <a:endParaRPr sz="1600"/>
          </a:p>
          <a:p>
            <a:pPr indent="-330200" lvl="0" marL="457200" rtl="0" algn="l">
              <a:spcBef>
                <a:spcPts val="0"/>
              </a:spcBef>
              <a:spcAft>
                <a:spcPts val="0"/>
              </a:spcAft>
              <a:buSzPts val="1600"/>
              <a:buChar char="▫"/>
            </a:pPr>
            <a:r>
              <a:rPr lang="en" sz="1600"/>
              <a:t>In the following days, the nightmare worsened as another $5 billion of the market capitalization was lost.</a:t>
            </a:r>
            <a:endParaRPr sz="1600"/>
          </a:p>
        </p:txBody>
      </p:sp>
      <p:sp>
        <p:nvSpPr>
          <p:cNvPr id="852" name="Google Shape;852;p24"/>
          <p:cNvSpPr txBox="1"/>
          <p:nvPr>
            <p:ph type="title"/>
          </p:nvPr>
        </p:nvSpPr>
        <p:spPr>
          <a:xfrm>
            <a:off x="377400" y="1536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small look into the IPO of Reliance power  </a:t>
            </a:r>
            <a:endParaRPr/>
          </a:p>
        </p:txBody>
      </p:sp>
      <p:sp>
        <p:nvSpPr>
          <p:cNvPr id="853" name="Google Shape;853;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4" name="Google Shape;854;p24"/>
          <p:cNvSpPr txBox="1"/>
          <p:nvPr>
            <p:ph idx="4294967295" type="ctrTitle"/>
          </p:nvPr>
        </p:nvSpPr>
        <p:spPr>
          <a:xfrm>
            <a:off x="5972975" y="1067325"/>
            <a:ext cx="3171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73</a:t>
            </a:r>
            <a:endParaRPr sz="4800"/>
          </a:p>
        </p:txBody>
      </p:sp>
      <p:sp>
        <p:nvSpPr>
          <p:cNvPr id="855" name="Google Shape;855;p24"/>
          <p:cNvSpPr txBox="1"/>
          <p:nvPr>
            <p:ph idx="4294967295" type="subTitle"/>
          </p:nvPr>
        </p:nvSpPr>
        <p:spPr>
          <a:xfrm>
            <a:off x="5912700" y="1748450"/>
            <a:ext cx="2802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Times the IPO was oversubscribed </a:t>
            </a:r>
            <a:endParaRPr sz="1400"/>
          </a:p>
        </p:txBody>
      </p:sp>
      <p:sp>
        <p:nvSpPr>
          <p:cNvPr id="856" name="Google Shape;856;p24"/>
          <p:cNvSpPr txBox="1"/>
          <p:nvPr>
            <p:ph idx="4294967295" type="ctrTitle"/>
          </p:nvPr>
        </p:nvSpPr>
        <p:spPr>
          <a:xfrm>
            <a:off x="5972975" y="2123875"/>
            <a:ext cx="3171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19%</a:t>
            </a:r>
            <a:endParaRPr sz="4800"/>
          </a:p>
        </p:txBody>
      </p:sp>
      <p:sp>
        <p:nvSpPr>
          <p:cNvPr id="857" name="Google Shape;857;p24"/>
          <p:cNvSpPr txBox="1"/>
          <p:nvPr>
            <p:ph idx="4294967295" type="subTitle"/>
          </p:nvPr>
        </p:nvSpPr>
        <p:spPr>
          <a:xfrm>
            <a:off x="5912700" y="2805000"/>
            <a:ext cx="3359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Rise within the initial 4 minutes of trading</a:t>
            </a:r>
            <a:endParaRPr sz="1400"/>
          </a:p>
        </p:txBody>
      </p:sp>
      <p:sp>
        <p:nvSpPr>
          <p:cNvPr id="858" name="Google Shape;858;p24"/>
          <p:cNvSpPr txBox="1"/>
          <p:nvPr>
            <p:ph idx="4294967295" type="ctrTitle"/>
          </p:nvPr>
        </p:nvSpPr>
        <p:spPr>
          <a:xfrm>
            <a:off x="5972975" y="3268200"/>
            <a:ext cx="3171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-17</a:t>
            </a:r>
            <a:r>
              <a:rPr lang="en" sz="4800"/>
              <a:t>%</a:t>
            </a:r>
            <a:endParaRPr sz="4800"/>
          </a:p>
        </p:txBody>
      </p:sp>
      <p:sp>
        <p:nvSpPr>
          <p:cNvPr id="859" name="Google Shape;859;p24"/>
          <p:cNvSpPr txBox="1"/>
          <p:nvPr>
            <p:ph idx="4294967295" type="subTitle"/>
          </p:nvPr>
        </p:nvSpPr>
        <p:spPr>
          <a:xfrm>
            <a:off x="5912700" y="3959350"/>
            <a:ext cx="33597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Closing price at the end of day-1</a:t>
            </a:r>
            <a:endParaRPr sz="1400"/>
          </a:p>
          <a:p>
            <a:pPr indent="0" lvl="0" marL="0" rtl="0" algn="l">
              <a:spcBef>
                <a:spcPts val="60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65" name="Google Shape;865;p2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 Corporate Governance Requirements </a:t>
            </a:r>
            <a:endParaRPr/>
          </a:p>
        </p:txBody>
      </p:sp>
      <p:sp>
        <p:nvSpPr>
          <p:cNvPr id="866" name="Google Shape;866;p25"/>
          <p:cNvSpPr txBox="1"/>
          <p:nvPr>
            <p:ph idx="1" type="body"/>
          </p:nvPr>
        </p:nvSpPr>
        <p:spPr>
          <a:xfrm>
            <a:off x="739680" y="1258653"/>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Regulatory bodies in India require </a:t>
            </a:r>
            <a:r>
              <a:rPr lang="en" sz="1800"/>
              <a:t>companies</a:t>
            </a:r>
            <a:r>
              <a:rPr lang="en" sz="1800"/>
              <a:t> to have certain setups and infrastructure in place which are not explicitly required for a private company. Some of these may look like:</a:t>
            </a:r>
            <a:endParaRPr sz="1800"/>
          </a:p>
          <a:p>
            <a:pPr indent="-342900" lvl="0" marL="457200" rtl="0" algn="l">
              <a:spcBef>
                <a:spcPts val="600"/>
              </a:spcBef>
              <a:spcAft>
                <a:spcPts val="0"/>
              </a:spcAft>
              <a:buSzPts val="1800"/>
              <a:buChar char="▫"/>
            </a:pPr>
            <a:r>
              <a:rPr lang="en" sz="1800"/>
              <a:t>According to SEBI’s requirement of Corporate Governance as per their Clause 49 a board of directors and committees are </a:t>
            </a:r>
            <a:r>
              <a:rPr lang="en" sz="1800"/>
              <a:t>required</a:t>
            </a:r>
            <a:r>
              <a:rPr lang="en" sz="1800"/>
              <a:t>.</a:t>
            </a:r>
            <a:endParaRPr sz="1800"/>
          </a:p>
          <a:p>
            <a:pPr indent="-342900" lvl="0" marL="457200" rtl="0" algn="l">
              <a:spcBef>
                <a:spcPts val="0"/>
              </a:spcBef>
              <a:spcAft>
                <a:spcPts val="0"/>
              </a:spcAft>
              <a:buSzPts val="1800"/>
              <a:buChar char="▫"/>
            </a:pPr>
            <a:r>
              <a:rPr lang="en" sz="1800"/>
              <a:t>A small or midcap company operating well without a board of directors still is required to appoint one.</a:t>
            </a:r>
            <a:endParaRPr sz="1800"/>
          </a:p>
          <a:p>
            <a:pPr indent="-342900" lvl="0" marL="457200" rtl="0" algn="l">
              <a:spcBef>
                <a:spcPts val="0"/>
              </a:spcBef>
              <a:spcAft>
                <a:spcPts val="0"/>
              </a:spcAft>
              <a:buSzPts val="1800"/>
              <a:buChar char="▫"/>
            </a:pPr>
            <a:r>
              <a:rPr lang="en" sz="1800"/>
              <a:t>All the financial statements and cash flow statements need to be certified by a CEO/CFO.</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2" name="Google Shape;872;p26"/>
          <p:cNvSpPr txBox="1"/>
          <p:nvPr>
            <p:ph type="title"/>
          </p:nvPr>
        </p:nvSpPr>
        <p:spPr>
          <a:xfrm>
            <a:off x="39575" y="429500"/>
            <a:ext cx="8808000" cy="857400"/>
          </a:xfrm>
          <a:prstGeom prst="rect">
            <a:avLst/>
          </a:prstGeom>
        </p:spPr>
        <p:txBody>
          <a:bodyPr anchorCtr="0" anchor="b" bIns="91425" lIns="91425" spcFirstLastPara="1" rIns="91425" wrap="square" tIns="91425">
            <a:noAutofit/>
          </a:bodyPr>
          <a:lstStyle/>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An optimum number of executive and non executive with </a:t>
            </a:r>
            <a:r>
              <a:rPr lang="en" sz="1500">
                <a:solidFill>
                  <a:srgbClr val="FFFFFF"/>
                </a:solidFill>
                <a:latin typeface="Titillium Web"/>
                <a:ea typeface="Titillium Web"/>
                <a:cs typeface="Titillium Web"/>
                <a:sym typeface="Titillium Web"/>
              </a:rPr>
              <a:t>at least</a:t>
            </a:r>
            <a:r>
              <a:rPr lang="en" sz="1500">
                <a:solidFill>
                  <a:srgbClr val="FFFFFF"/>
                </a:solidFill>
                <a:latin typeface="Titillium Web"/>
                <a:ea typeface="Titillium Web"/>
                <a:cs typeface="Titillium Web"/>
                <a:sym typeface="Titillium Web"/>
              </a:rPr>
              <a:t> 50% non executive member.</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If the chairman, has executive powers then 50% of Board comprises of Independent directors. </a:t>
            </a:r>
            <a:endParaRPr sz="1500">
              <a:solidFill>
                <a:srgbClr val="FFFFFF"/>
              </a:solidFill>
              <a:latin typeface="Titillium Web"/>
              <a:ea typeface="Titillium Web"/>
              <a:cs typeface="Titillium Web"/>
              <a:sym typeface="Titillium Web"/>
            </a:endParaRPr>
          </a:p>
          <a:p>
            <a:pPr indent="-323850" lvl="0" marL="457200" rtl="0" algn="l">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While if chairman has non-executive powers then 1/3 of the Board comprises of Independent directors</a:t>
            </a:r>
            <a:endParaRPr sz="1500">
              <a:solidFill>
                <a:srgbClr val="FFFFFF"/>
              </a:solidFill>
              <a:latin typeface="Titillium Web"/>
              <a:ea typeface="Titillium Web"/>
              <a:cs typeface="Titillium Web"/>
              <a:sym typeface="Titillium Web"/>
            </a:endParaRPr>
          </a:p>
        </p:txBody>
      </p:sp>
      <p:sp>
        <p:nvSpPr>
          <p:cNvPr id="873" name="Google Shape;873;p26"/>
          <p:cNvSpPr txBox="1"/>
          <p:nvPr>
            <p:ph idx="1" type="body"/>
          </p:nvPr>
        </p:nvSpPr>
        <p:spPr>
          <a:xfrm>
            <a:off x="0" y="1235875"/>
            <a:ext cx="3159300" cy="2818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Audit </a:t>
            </a:r>
            <a:r>
              <a:rPr b="1" lang="en"/>
              <a:t>Committee</a:t>
            </a:r>
            <a:endParaRPr b="1"/>
          </a:p>
          <a:p>
            <a:pPr indent="-336550" lvl="0" marL="457200" rtl="0" algn="l">
              <a:spcBef>
                <a:spcPts val="600"/>
              </a:spcBef>
              <a:spcAft>
                <a:spcPts val="0"/>
              </a:spcAft>
              <a:buSzPts val="1700"/>
              <a:buChar char="▫"/>
            </a:pPr>
            <a:r>
              <a:rPr lang="en" sz="1700"/>
              <a:t>Mandatorily constitutes three director and is headed by an independent director</a:t>
            </a:r>
            <a:endParaRPr sz="1700"/>
          </a:p>
          <a:p>
            <a:pPr indent="-336550" lvl="0" marL="457200" rtl="0" algn="l">
              <a:spcBef>
                <a:spcPts val="0"/>
              </a:spcBef>
              <a:spcAft>
                <a:spcPts val="0"/>
              </a:spcAft>
              <a:buSzPts val="1700"/>
              <a:buChar char="▫"/>
            </a:pPr>
            <a:r>
              <a:rPr lang="en" sz="1700"/>
              <a:t>Members should be financially literate and </a:t>
            </a:r>
            <a:r>
              <a:rPr lang="en" sz="1700"/>
              <a:t>at least</a:t>
            </a:r>
            <a:r>
              <a:rPr lang="en" sz="1700"/>
              <a:t> one should have accounting and management expertise.</a:t>
            </a:r>
            <a:endParaRPr sz="1700"/>
          </a:p>
        </p:txBody>
      </p:sp>
      <p:sp>
        <p:nvSpPr>
          <p:cNvPr id="874" name="Google Shape;874;p26"/>
          <p:cNvSpPr txBox="1"/>
          <p:nvPr>
            <p:ph idx="2" type="body"/>
          </p:nvPr>
        </p:nvSpPr>
        <p:spPr>
          <a:xfrm>
            <a:off x="2713753" y="1235875"/>
            <a:ext cx="3159300" cy="2818200"/>
          </a:xfrm>
          <a:prstGeom prst="rect">
            <a:avLst/>
          </a:prstGeom>
        </p:spPr>
        <p:txBody>
          <a:bodyPr anchorCtr="0" anchor="t" bIns="91425" lIns="91425" spcFirstLastPara="1" rIns="0" wrap="square" tIns="91425">
            <a:noAutofit/>
          </a:bodyPr>
          <a:lstStyle/>
          <a:p>
            <a:pPr indent="0" lvl="0" marL="0" rtl="0" algn="ctr">
              <a:spcBef>
                <a:spcPts val="600"/>
              </a:spcBef>
              <a:spcAft>
                <a:spcPts val="0"/>
              </a:spcAft>
              <a:buNone/>
            </a:pPr>
            <a:r>
              <a:rPr b="1" lang="en"/>
              <a:t>Investor Committee</a:t>
            </a:r>
            <a:endParaRPr b="1"/>
          </a:p>
          <a:p>
            <a:pPr indent="-342900" lvl="0" marL="457200" rtl="0" algn="l">
              <a:spcBef>
                <a:spcPts val="600"/>
              </a:spcBef>
              <a:spcAft>
                <a:spcPts val="0"/>
              </a:spcAft>
              <a:buSzPts val="1800"/>
              <a:buChar char="▫"/>
            </a:pPr>
            <a:r>
              <a:rPr lang="en"/>
              <a:t>Formed under chairmanship </a:t>
            </a:r>
            <a:r>
              <a:rPr lang="en"/>
              <a:t>of</a:t>
            </a:r>
            <a:r>
              <a:rPr lang="en"/>
              <a:t> non executive </a:t>
            </a:r>
            <a:r>
              <a:rPr lang="en"/>
              <a:t>director to look into redressing of </a:t>
            </a:r>
            <a:r>
              <a:rPr lang="en">
                <a:solidFill>
                  <a:srgbClr val="FFFFFF"/>
                </a:solidFill>
              </a:rPr>
              <a:t>shareholders and investor complaints like transfer of shares, non-receipt of balance sheet, non-receipt of declared dividends</a:t>
            </a:r>
            <a:r>
              <a:rPr lang="en">
                <a:solidFill>
                  <a:srgbClr val="FFFFFF"/>
                </a:solidFill>
              </a:rPr>
              <a:t> </a:t>
            </a:r>
            <a:endParaRPr>
              <a:solidFill>
                <a:srgbClr val="FFFFFF"/>
              </a:solidFill>
            </a:endParaRPr>
          </a:p>
        </p:txBody>
      </p:sp>
      <p:sp>
        <p:nvSpPr>
          <p:cNvPr id="875" name="Google Shape;875;p26"/>
          <p:cNvSpPr txBox="1"/>
          <p:nvPr>
            <p:ph idx="3" type="body"/>
          </p:nvPr>
        </p:nvSpPr>
        <p:spPr>
          <a:xfrm>
            <a:off x="5606975" y="1235875"/>
            <a:ext cx="3537000" cy="2818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Subsidiary Company</a:t>
            </a:r>
            <a:endParaRPr b="1"/>
          </a:p>
          <a:p>
            <a:pPr indent="-342900" lvl="0" marL="457200" rtl="0" algn="l">
              <a:spcBef>
                <a:spcPts val="600"/>
              </a:spcBef>
              <a:spcAft>
                <a:spcPts val="0"/>
              </a:spcAft>
              <a:buSzPts val="1800"/>
              <a:buChar char="▫"/>
            </a:pPr>
            <a:r>
              <a:rPr lang="en"/>
              <a:t>At Least</a:t>
            </a:r>
            <a:r>
              <a:rPr lang="en"/>
              <a:t> one director on board should be on board of a material non listed Indian subsidiary company.</a:t>
            </a:r>
            <a:endParaRPr/>
          </a:p>
          <a:p>
            <a:pPr indent="-342900" lvl="0" marL="457200" rtl="0" algn="l">
              <a:spcBef>
                <a:spcPts val="0"/>
              </a:spcBef>
              <a:spcAft>
                <a:spcPts val="0"/>
              </a:spcAft>
              <a:buClr>
                <a:srgbClr val="FFFFFF"/>
              </a:buClr>
              <a:buSzPts val="1800"/>
              <a:buChar char="▫"/>
            </a:pPr>
            <a:r>
              <a:rPr lang="en">
                <a:solidFill>
                  <a:srgbClr val="FFFFFF"/>
                </a:solidFill>
              </a:rPr>
              <a:t>Audit committee of the listed holding company shall also review the financial statements, in particular, the investments by the unlisted subsidiary Company</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27"/>
          <p:cNvSpPr txBox="1"/>
          <p:nvPr>
            <p:ph idx="1" type="body"/>
          </p:nvPr>
        </p:nvSpPr>
        <p:spPr>
          <a:xfrm>
            <a:off x="729000" y="418224"/>
            <a:ext cx="7686000" cy="395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Existence</a:t>
            </a:r>
            <a:r>
              <a:rPr lang="en" sz="2000"/>
              <a:t> of these new setups and change in management structures of companies causes problems like:</a:t>
            </a:r>
            <a:endParaRPr sz="2000"/>
          </a:p>
          <a:p>
            <a:pPr indent="-355600" lvl="0" marL="457200" rtl="0" algn="l">
              <a:spcBef>
                <a:spcPts val="600"/>
              </a:spcBef>
              <a:spcAft>
                <a:spcPts val="0"/>
              </a:spcAft>
              <a:buSzPts val="2000"/>
              <a:buChar char="▫"/>
            </a:pPr>
            <a:r>
              <a:rPr lang="en" sz="2000"/>
              <a:t>Once a company’s stock is publicly listed, management decisions will tend to be biased based on the impact to near-term stock value. As a result, there may be tradeoffs that result in short-term gains at the expense of strategic investments and decisions.</a:t>
            </a:r>
            <a:endParaRPr sz="2000"/>
          </a:p>
          <a:p>
            <a:pPr indent="-355600" lvl="0" marL="457200" rtl="0" algn="l">
              <a:spcBef>
                <a:spcPts val="0"/>
              </a:spcBef>
              <a:spcAft>
                <a:spcPts val="0"/>
              </a:spcAft>
              <a:buSzPts val="2000"/>
              <a:buChar char="▫"/>
            </a:pPr>
            <a:r>
              <a:rPr lang="en" sz="2000"/>
              <a:t>Executive management and board directors are subject to greater liability when their stock is public, including class actions and derivative lawsuits regarding violations of securities or corporate laws.</a:t>
            </a:r>
            <a:endParaRPr sz="2000"/>
          </a:p>
          <a:p>
            <a:pPr indent="-355600" lvl="0" marL="457200" rtl="0" algn="l">
              <a:spcBef>
                <a:spcPts val="0"/>
              </a:spcBef>
              <a:spcAft>
                <a:spcPts val="0"/>
              </a:spcAft>
              <a:buSzPts val="2000"/>
              <a:buChar char="▫"/>
            </a:pPr>
            <a:r>
              <a:rPr lang="en" sz="2000"/>
              <a:t>Business opportunities that may have been available personally to the firm’s executives may now need to be turned over to the company.</a:t>
            </a:r>
            <a:endParaRPr sz="2000"/>
          </a:p>
        </p:txBody>
      </p:sp>
      <p:sp>
        <p:nvSpPr>
          <p:cNvPr id="881" name="Google Shape;881;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28"/>
          <p:cNvSpPr txBox="1"/>
          <p:nvPr>
            <p:ph type="title"/>
          </p:nvPr>
        </p:nvSpPr>
        <p:spPr>
          <a:xfrm>
            <a:off x="558850" y="1802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Disclosure Requirement and Financial Reporting</a:t>
            </a:r>
            <a:endParaRPr/>
          </a:p>
        </p:txBody>
      </p:sp>
      <p:sp>
        <p:nvSpPr>
          <p:cNvPr id="887" name="Google Shape;887;p28"/>
          <p:cNvSpPr txBox="1"/>
          <p:nvPr>
            <p:ph idx="1" type="body"/>
          </p:nvPr>
        </p:nvSpPr>
        <p:spPr>
          <a:xfrm>
            <a:off x="256225" y="1152525"/>
            <a:ext cx="8496900" cy="3776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The IPO implementation process and a listing on a reputed stock market are only possible when the company discloses the necessary financial information and provides periodic financial reporting of scope and quality substantially in excess of those required from a private company. </a:t>
            </a:r>
            <a:endParaRPr sz="1600"/>
          </a:p>
          <a:p>
            <a:pPr indent="-330200" lvl="0" marL="457200" rtl="0" algn="l">
              <a:spcBef>
                <a:spcPts val="0"/>
              </a:spcBef>
              <a:spcAft>
                <a:spcPts val="0"/>
              </a:spcAft>
              <a:buSzPts val="1600"/>
              <a:buChar char="▫"/>
            </a:pPr>
            <a:r>
              <a:rPr lang="en" sz="1600"/>
              <a:t>For example, a public company must disclose the names of its ultimate beneficiaries, provide detailed information about the financial position and development plans, disclose remuneration of the directors, and other relevant information.</a:t>
            </a:r>
            <a:endParaRPr sz="1600"/>
          </a:p>
          <a:p>
            <a:pPr indent="-330200" lvl="0" marL="457200" rtl="0" algn="l">
              <a:spcBef>
                <a:spcPts val="0"/>
              </a:spcBef>
              <a:spcAft>
                <a:spcPts val="0"/>
              </a:spcAft>
              <a:buSzPts val="1600"/>
              <a:buChar char="▫"/>
            </a:pPr>
            <a:r>
              <a:rPr lang="en" sz="1600"/>
              <a:t>Once a company’s publicly traded stock is being followed by analysts and market makers, comparisons of performance to competitors will be more frequent and comprehensive.</a:t>
            </a:r>
            <a:endParaRPr sz="1600"/>
          </a:p>
          <a:p>
            <a:pPr indent="-330200" lvl="0" marL="457200" rtl="0" algn="l">
              <a:spcBef>
                <a:spcPts val="0"/>
              </a:spcBef>
              <a:spcAft>
                <a:spcPts val="0"/>
              </a:spcAft>
              <a:buSzPts val="1600"/>
              <a:buChar char="▫"/>
            </a:pPr>
            <a:r>
              <a:rPr lang="en" sz="1600"/>
              <a:t>By contrast, owners of privately held firms often have concerns that the exposure of information on sales, profits, competitive position, key customers, and material events may place their companies at a competitive disadvantage and/or provide unwelcomed exposure to their personal compensation plans.</a:t>
            </a:r>
            <a:endParaRPr sz="1600"/>
          </a:p>
        </p:txBody>
      </p:sp>
      <p:sp>
        <p:nvSpPr>
          <p:cNvPr id="888" name="Google Shape;888;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Liquidity loss due to diversion of funds </a:t>
            </a:r>
            <a:endParaRPr/>
          </a:p>
        </p:txBody>
      </p:sp>
      <p:sp>
        <p:nvSpPr>
          <p:cNvPr id="894" name="Google Shape;894;p29"/>
          <p:cNvSpPr txBox="1"/>
          <p:nvPr>
            <p:ph idx="1" type="body"/>
          </p:nvPr>
        </p:nvSpPr>
        <p:spPr>
          <a:xfrm>
            <a:off x="739675" y="1218000"/>
            <a:ext cx="6985500" cy="3413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FFFFFF"/>
              </a:buClr>
              <a:buSzPts val="1600"/>
              <a:buChar char="▫"/>
            </a:pPr>
            <a:r>
              <a:rPr lang="en" sz="1600">
                <a:solidFill>
                  <a:srgbClr val="FFFFFF"/>
                </a:solidFill>
              </a:rPr>
              <a:t>Due to attractiveness of IPOs as instant money making instruments and relatively less percentage of highly informed investors in India when a number of IPOs getting listed in a short amount of time causes liquidity losses in the primary market.</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This happens because investors offload holdings or held back investments to buy into new market entrants.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When DLF, ICICI Bank and Central Bank listed in the same month in 2007 markets took a hit.</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Sensex tanked 1100 points because of diversion of funds from secondary markets to IPOs in 2011.</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There were similar sell-offs when Oil and Natural Gas Corporation and Tata Consultancy Services listed.</a:t>
            </a:r>
            <a:endParaRPr sz="1600">
              <a:solidFill>
                <a:srgbClr val="FFFFFF"/>
              </a:solidFill>
            </a:endParaRPr>
          </a:p>
          <a:p>
            <a:pPr indent="0" lvl="0" marL="0" rtl="0" algn="l">
              <a:spcBef>
                <a:spcPts val="600"/>
              </a:spcBef>
              <a:spcAft>
                <a:spcPts val="0"/>
              </a:spcAft>
              <a:buNone/>
            </a:pPr>
            <a:r>
              <a:t/>
            </a:r>
            <a:endParaRPr/>
          </a:p>
        </p:txBody>
      </p:sp>
      <p:sp>
        <p:nvSpPr>
          <p:cNvPr id="895" name="Google Shape;895;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Strict norms against foreign listing and listing of loss making companies</a:t>
            </a:r>
            <a:endParaRPr/>
          </a:p>
        </p:txBody>
      </p:sp>
      <p:sp>
        <p:nvSpPr>
          <p:cNvPr id="901" name="Google Shape;901;p30"/>
          <p:cNvSpPr txBox="1"/>
          <p:nvPr>
            <p:ph idx="1" type="body"/>
          </p:nvPr>
        </p:nvSpPr>
        <p:spPr>
          <a:xfrm>
            <a:off x="739675" y="1218000"/>
            <a:ext cx="7477800" cy="36843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At present, Indian companies can access the overseas equity markets only through depository receipts (e.g. ADR or GDR regime) or by listing their debt securities (such as, foreign currency convertible bonds, masala bonds, etc.) on foreign markets.</a:t>
            </a:r>
            <a:endParaRPr sz="1700"/>
          </a:p>
          <a:p>
            <a:pPr indent="-336550" lvl="0" marL="457200" rtl="0" algn="l">
              <a:spcBef>
                <a:spcPts val="0"/>
              </a:spcBef>
              <a:spcAft>
                <a:spcPts val="0"/>
              </a:spcAft>
              <a:buSzPts val="1700"/>
              <a:buChar char="▫"/>
            </a:pPr>
            <a:r>
              <a:rPr lang="en" sz="1700"/>
              <a:t>Many existing unlisted Indian companies, who prefer listing only on overseas stock exchanges ( for instance, companies focusing on technology or innovation like Flipkart), seek to further their readiness for listing.</a:t>
            </a:r>
            <a:endParaRPr sz="1700"/>
          </a:p>
          <a:p>
            <a:pPr indent="-336550" lvl="0" marL="457200" rtl="0" algn="l">
              <a:spcBef>
                <a:spcPts val="0"/>
              </a:spcBef>
              <a:spcAft>
                <a:spcPts val="0"/>
              </a:spcAft>
              <a:buSzPts val="1700"/>
              <a:buChar char="▫"/>
            </a:pPr>
            <a:r>
              <a:rPr lang="en" sz="1700"/>
              <a:t>India also has strict rules against listing of companies making losses like if a loss making company can get QIBs (Mutual Funds, AIFs, etc) to back at least 75% of the issue then only they can go public in India. This makes raising capital for startups difficult because a majority of them don’t start making profits until their mature phase is reached.</a:t>
            </a:r>
            <a:endParaRPr sz="1700"/>
          </a:p>
        </p:txBody>
      </p:sp>
      <p:sp>
        <p:nvSpPr>
          <p:cNvPr id="902" name="Google Shape;902;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1"/>
          <p:cNvSpPr txBox="1"/>
          <p:nvPr>
            <p:ph type="title"/>
          </p:nvPr>
        </p:nvSpPr>
        <p:spPr>
          <a:xfrm>
            <a:off x="729000" y="2505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recent developments in this regard</a:t>
            </a:r>
            <a:endParaRPr/>
          </a:p>
        </p:txBody>
      </p:sp>
      <p:sp>
        <p:nvSpPr>
          <p:cNvPr id="908" name="Google Shape;908;p31"/>
          <p:cNvSpPr txBox="1"/>
          <p:nvPr>
            <p:ph idx="1" type="body"/>
          </p:nvPr>
        </p:nvSpPr>
        <p:spPr>
          <a:xfrm>
            <a:off x="739675" y="1218000"/>
            <a:ext cx="7538100" cy="33528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F3F3F3"/>
              </a:buClr>
              <a:buSzPts val="1600"/>
              <a:buChar char="▫"/>
            </a:pPr>
            <a:r>
              <a:rPr lang="en" sz="1600">
                <a:solidFill>
                  <a:srgbClr val="F3F3F3"/>
                </a:solidFill>
              </a:rPr>
              <a:t>A</a:t>
            </a:r>
            <a:r>
              <a:rPr lang="en" sz="1600">
                <a:solidFill>
                  <a:srgbClr val="F3F3F3"/>
                </a:solidFill>
              </a:rPr>
              <a:t>t a time when several technology companies in India are looking to go public in the next 2-3 years such as Flipkart, InMobi, Paytm, Ola, Grofers, PolicyBazaar, PhonePe, Lenskart. These companies have tried to lobby and convince government to allow foreign listing and bring changes in the Foreign Exchange Management Act (FEMA), Income Tax Act and Companies Act of 2013.</a:t>
            </a:r>
            <a:endParaRPr sz="1600">
              <a:solidFill>
                <a:srgbClr val="F3F3F3"/>
              </a:solidFill>
            </a:endParaRPr>
          </a:p>
          <a:p>
            <a:pPr indent="-330200" lvl="0" marL="457200" rtl="0" algn="l">
              <a:spcBef>
                <a:spcPts val="0"/>
              </a:spcBef>
              <a:spcAft>
                <a:spcPts val="0"/>
              </a:spcAft>
              <a:buClr>
                <a:srgbClr val="F3F3F3"/>
              </a:buClr>
              <a:buSzPts val="1600"/>
              <a:buChar char="▫"/>
            </a:pPr>
            <a:r>
              <a:rPr lang="en" sz="1600">
                <a:solidFill>
                  <a:srgbClr val="F3F3F3"/>
                </a:solidFill>
              </a:rPr>
              <a:t>In July government said it’s finalising the norms that may help in this regard in accordance with the suggestions made by a </a:t>
            </a:r>
            <a:r>
              <a:rPr lang="en" sz="1600">
                <a:solidFill>
                  <a:srgbClr val="F3F3F3"/>
                </a:solidFill>
              </a:rPr>
              <a:t>committee</a:t>
            </a:r>
            <a:r>
              <a:rPr lang="en" sz="1600">
                <a:solidFill>
                  <a:srgbClr val="F3F3F3"/>
                </a:solidFill>
              </a:rPr>
              <a:t> of SEBI officials in dec, 2018.</a:t>
            </a:r>
            <a:endParaRPr sz="1600">
              <a:solidFill>
                <a:srgbClr val="F3F3F3"/>
              </a:solidFill>
            </a:endParaRPr>
          </a:p>
          <a:p>
            <a:pPr indent="-330200" lvl="0" marL="457200" rtl="0" algn="l">
              <a:spcBef>
                <a:spcPts val="0"/>
              </a:spcBef>
              <a:spcAft>
                <a:spcPts val="0"/>
              </a:spcAft>
              <a:buClr>
                <a:srgbClr val="F3F3F3"/>
              </a:buClr>
              <a:buSzPts val="1600"/>
              <a:buChar char="▫"/>
            </a:pPr>
            <a:r>
              <a:rPr lang="en" sz="1600">
                <a:solidFill>
                  <a:srgbClr val="F3F3F3"/>
                </a:solidFill>
              </a:rPr>
              <a:t>The Sebi discussion paper had suggested 10 permissible jurisdictions which have strong anti-money laundering laws such as US, UK, China, Japan, Hong Kong, South Korea, Switzerland, France, Germany, Canada</a:t>
            </a:r>
            <a:endParaRPr sz="1600">
              <a:solidFill>
                <a:srgbClr val="F3F3F3"/>
              </a:solidFill>
            </a:endParaRPr>
          </a:p>
        </p:txBody>
      </p:sp>
      <p:sp>
        <p:nvSpPr>
          <p:cNvPr id="909" name="Google Shape;909;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5" name="Google Shape;915;p32"/>
          <p:cNvSpPr txBox="1"/>
          <p:nvPr>
            <p:ph type="title"/>
          </p:nvPr>
        </p:nvSpPr>
        <p:spPr>
          <a:xfrm>
            <a:off x="739675" y="1501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Excessive Speculation in the Indian market </a:t>
            </a:r>
            <a:endParaRPr/>
          </a:p>
        </p:txBody>
      </p:sp>
      <p:sp>
        <p:nvSpPr>
          <p:cNvPr id="916" name="Google Shape;916;p32"/>
          <p:cNvSpPr txBox="1"/>
          <p:nvPr>
            <p:ph idx="1" type="body"/>
          </p:nvPr>
        </p:nvSpPr>
        <p:spPr>
          <a:xfrm>
            <a:off x="739675" y="931500"/>
            <a:ext cx="7686000" cy="3488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A vibrant primary market is necessary to enable corporate to raise funds. But at the same time, excessive speculation in this segment can have negative consequences .</a:t>
            </a:r>
            <a:endParaRPr sz="1700"/>
          </a:p>
          <a:p>
            <a:pPr indent="-336550" lvl="0" marL="457200" rtl="0" algn="l">
              <a:spcBef>
                <a:spcPts val="0"/>
              </a:spcBef>
              <a:spcAft>
                <a:spcPts val="0"/>
              </a:spcAft>
              <a:buSzPts val="1700"/>
              <a:buChar char="▫"/>
            </a:pPr>
            <a:r>
              <a:rPr lang="en" sz="1700"/>
              <a:t>Many new investor who have opened a </a:t>
            </a:r>
            <a:r>
              <a:rPr lang="en" sz="1700"/>
              <a:t>demat</a:t>
            </a:r>
            <a:r>
              <a:rPr lang="en" sz="1700"/>
              <a:t> account  recently have been observed to be </a:t>
            </a:r>
            <a:r>
              <a:rPr lang="en" sz="1700"/>
              <a:t>making leveraged bets in the IPOs.</a:t>
            </a:r>
            <a:endParaRPr sz="1700"/>
          </a:p>
          <a:p>
            <a:pPr indent="-336550" lvl="0" marL="457200" rtl="0" algn="l">
              <a:spcBef>
                <a:spcPts val="0"/>
              </a:spcBef>
              <a:spcAft>
                <a:spcPts val="0"/>
              </a:spcAft>
              <a:buSzPts val="1700"/>
              <a:buChar char="▫"/>
            </a:pPr>
            <a:r>
              <a:rPr lang="en" sz="1700"/>
              <a:t>This is evident in the large oversubscription of the retail portion of some recent offers such as Mazagon Dock, Chemcon Speciality Chemicals, Route Mobile and Happiest Minds Technologies.</a:t>
            </a:r>
            <a:endParaRPr sz="1700"/>
          </a:p>
          <a:p>
            <a:pPr indent="-336550" lvl="0" marL="457200" rtl="0" algn="l">
              <a:spcBef>
                <a:spcPts val="0"/>
              </a:spcBef>
              <a:spcAft>
                <a:spcPts val="0"/>
              </a:spcAft>
              <a:buSzPts val="1700"/>
              <a:buChar char="▫"/>
            </a:pPr>
            <a:r>
              <a:rPr lang="en" sz="1700"/>
              <a:t>While a larger pool of investors for primary offers is desirable, the regulator needs to ensure that there is no fraudulent activity taking place in this section that can destroy investors’ trust. There have been numerous scams involving primary offers in equity in the past wherein the promoters along with market intermediaries have placed unlisted shares with investors with the promise of strong gains on listing.</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Challenges faced after an IPO </a:t>
            </a:r>
            <a:endParaRPr sz="1700"/>
          </a:p>
        </p:txBody>
      </p:sp>
      <p:sp>
        <p:nvSpPr>
          <p:cNvPr id="922" name="Google Shape;922;p33"/>
          <p:cNvSpPr txBox="1"/>
          <p:nvPr>
            <p:ph idx="1" type="body"/>
          </p:nvPr>
        </p:nvSpPr>
        <p:spPr>
          <a:xfrm>
            <a:off x="739675" y="1258650"/>
            <a:ext cx="7909800" cy="3342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FFFFF"/>
              </a:buClr>
              <a:buSzPts val="2400"/>
              <a:buChar char="▫"/>
            </a:pPr>
            <a:r>
              <a:rPr lang="en">
                <a:solidFill>
                  <a:srgbClr val="FFFFFF"/>
                </a:solidFill>
              </a:rPr>
              <a:t>The share price of a public company is exposed to the stock market fluctuations</a:t>
            </a:r>
            <a:endParaRPr>
              <a:solidFill>
                <a:srgbClr val="FFFFFF"/>
              </a:solidFill>
            </a:endParaRPr>
          </a:p>
          <a:p>
            <a:pPr indent="-381000" lvl="0" marL="457200" rtl="0" algn="l">
              <a:lnSpc>
                <a:spcPct val="115000"/>
              </a:lnSpc>
              <a:spcBef>
                <a:spcPts val="0"/>
              </a:spcBef>
              <a:spcAft>
                <a:spcPts val="0"/>
              </a:spcAft>
              <a:buClr>
                <a:srgbClr val="FFFFFF"/>
              </a:buClr>
              <a:buSzPts val="2400"/>
              <a:buChar char="▫"/>
            </a:pPr>
            <a:r>
              <a:rPr lang="en">
                <a:solidFill>
                  <a:srgbClr val="FFFFFF"/>
                </a:solidFill>
              </a:rPr>
              <a:t>The diluted authority of the promoter </a:t>
            </a:r>
            <a:endParaRPr>
              <a:solidFill>
                <a:srgbClr val="FFFFFF"/>
              </a:solidFill>
            </a:endParaRPr>
          </a:p>
          <a:p>
            <a:pPr indent="-381000" lvl="0" marL="457200" rtl="0" algn="l">
              <a:lnSpc>
                <a:spcPct val="115000"/>
              </a:lnSpc>
              <a:spcBef>
                <a:spcPts val="0"/>
              </a:spcBef>
              <a:spcAft>
                <a:spcPts val="0"/>
              </a:spcAft>
              <a:buClr>
                <a:srgbClr val="FFFFFF"/>
              </a:buClr>
              <a:buSzPts val="2400"/>
              <a:buChar char="▫"/>
            </a:pPr>
            <a:r>
              <a:rPr lang="en">
                <a:solidFill>
                  <a:srgbClr val="FFFFFF"/>
                </a:solidFill>
              </a:rPr>
              <a:t>Substantial investment in the IPO process</a:t>
            </a:r>
            <a:endParaRPr>
              <a:solidFill>
                <a:srgbClr val="FFFFFF"/>
              </a:solidFill>
            </a:endParaRPr>
          </a:p>
          <a:p>
            <a:pPr indent="-381000" lvl="0" marL="457200" rtl="0" algn="l">
              <a:lnSpc>
                <a:spcPct val="115000"/>
              </a:lnSpc>
              <a:spcBef>
                <a:spcPts val="0"/>
              </a:spcBef>
              <a:spcAft>
                <a:spcPts val="0"/>
              </a:spcAft>
              <a:buClr>
                <a:srgbClr val="FFFFFF"/>
              </a:buClr>
              <a:buSzPts val="2400"/>
              <a:buChar char="▫"/>
            </a:pPr>
            <a:r>
              <a:rPr lang="en">
                <a:solidFill>
                  <a:srgbClr val="FFFFFF"/>
                </a:solidFill>
              </a:rPr>
              <a:t>Wide-ranging disclosure requirements and financial reporting</a:t>
            </a:r>
            <a:endParaRPr>
              <a:solidFill>
                <a:srgbClr val="FFFFFF"/>
              </a:solidFill>
            </a:endParaRPr>
          </a:p>
          <a:p>
            <a:pPr indent="-381000" lvl="0" marL="457200" rtl="0" algn="l">
              <a:lnSpc>
                <a:spcPct val="115000"/>
              </a:lnSpc>
              <a:spcBef>
                <a:spcPts val="0"/>
              </a:spcBef>
              <a:spcAft>
                <a:spcPts val="0"/>
              </a:spcAft>
              <a:buClr>
                <a:srgbClr val="FFFFFF"/>
              </a:buClr>
              <a:buSzPts val="2400"/>
              <a:buChar char="▫"/>
            </a:pPr>
            <a:r>
              <a:rPr lang="en">
                <a:solidFill>
                  <a:srgbClr val="FFFFFF"/>
                </a:solidFill>
              </a:rPr>
              <a:t>Corporate Governance takes expensive human resource</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0" lvl="0" marL="0" rtl="0" algn="l">
              <a:spcBef>
                <a:spcPts val="600"/>
              </a:spcBef>
              <a:spcAft>
                <a:spcPts val="0"/>
              </a:spcAft>
              <a:buNone/>
            </a:pPr>
            <a:r>
              <a:t/>
            </a:r>
            <a:endParaRPr/>
          </a:p>
        </p:txBody>
      </p:sp>
      <p:sp>
        <p:nvSpPr>
          <p:cNvPr id="923" name="Google Shape;92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6"/>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200"/>
              <a:t>HELLO!</a:t>
            </a:r>
            <a:endParaRPr sz="9200"/>
          </a:p>
        </p:txBody>
      </p:sp>
      <p:sp>
        <p:nvSpPr>
          <p:cNvPr id="785" name="Google Shape;785;p16"/>
          <p:cNvSpPr txBox="1"/>
          <p:nvPr>
            <p:ph idx="1" type="body"/>
          </p:nvPr>
        </p:nvSpPr>
        <p:spPr>
          <a:xfrm>
            <a:off x="452725" y="2310550"/>
            <a:ext cx="3985200" cy="275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Group - 7</a:t>
            </a:r>
            <a:endParaRPr b="1"/>
          </a:p>
          <a:p>
            <a:pPr indent="0" lvl="0" marL="0" rtl="0" algn="l">
              <a:spcBef>
                <a:spcPts val="600"/>
              </a:spcBef>
              <a:spcAft>
                <a:spcPts val="0"/>
              </a:spcAft>
              <a:buClr>
                <a:schemeClr val="dk1"/>
              </a:buClr>
              <a:buSzPts val="1100"/>
              <a:buFont typeface="Arial"/>
              <a:buNone/>
            </a:pPr>
            <a:r>
              <a:rPr lang="en"/>
              <a:t>Siddhant Shevale </a:t>
            </a:r>
            <a:r>
              <a:rPr lang="en"/>
              <a:t> </a:t>
            </a:r>
            <a:endParaRPr/>
          </a:p>
          <a:p>
            <a:pPr indent="0" lvl="0" marL="0" rtl="0" algn="l">
              <a:spcBef>
                <a:spcPts val="600"/>
              </a:spcBef>
              <a:spcAft>
                <a:spcPts val="0"/>
              </a:spcAft>
              <a:buClr>
                <a:schemeClr val="dk1"/>
              </a:buClr>
              <a:buSzPts val="1100"/>
              <a:buFont typeface="Arial"/>
              <a:buNone/>
            </a:pPr>
            <a:r>
              <a:rPr lang="en"/>
              <a:t>Suhas Jain</a:t>
            </a:r>
            <a:endParaRPr/>
          </a:p>
          <a:p>
            <a:pPr indent="0" lvl="0" marL="0" rtl="0" algn="l">
              <a:spcBef>
                <a:spcPts val="600"/>
              </a:spcBef>
              <a:spcAft>
                <a:spcPts val="0"/>
              </a:spcAft>
              <a:buClr>
                <a:schemeClr val="dk1"/>
              </a:buClr>
              <a:buSzPts val="1100"/>
              <a:buFont typeface="Arial"/>
              <a:buNone/>
            </a:pPr>
            <a:r>
              <a:rPr lang="en"/>
              <a:t>Aniket Pravin Raut </a:t>
            </a:r>
            <a:endParaRPr/>
          </a:p>
          <a:p>
            <a:pPr indent="0" lvl="0" marL="0" rtl="0" algn="l">
              <a:spcBef>
                <a:spcPts val="600"/>
              </a:spcBef>
              <a:spcAft>
                <a:spcPts val="0"/>
              </a:spcAft>
              <a:buClr>
                <a:schemeClr val="dk1"/>
              </a:buClr>
              <a:buSzPts val="1100"/>
              <a:buFont typeface="Arial"/>
              <a:buNone/>
            </a:pPr>
            <a:r>
              <a:t/>
            </a:r>
            <a:endParaRPr/>
          </a:p>
        </p:txBody>
      </p:sp>
      <p:pic>
        <p:nvPicPr>
          <p:cNvPr descr="photo-1434030216411-0b793f4b4173.jpg" id="786" name="Google Shape;786;p16"/>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4"/>
          <p:cNvSpPr txBox="1"/>
          <p:nvPr>
            <p:ph type="title"/>
          </p:nvPr>
        </p:nvSpPr>
        <p:spPr>
          <a:xfrm>
            <a:off x="729000" y="1873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References and further readings...</a:t>
            </a:r>
            <a:r>
              <a:rPr b="1" lang="en">
                <a:latin typeface="Titillium Web"/>
                <a:ea typeface="Titillium Web"/>
                <a:cs typeface="Titillium Web"/>
                <a:sym typeface="Titillium Web"/>
              </a:rPr>
              <a:t> </a:t>
            </a:r>
            <a:endParaRPr b="1">
              <a:latin typeface="Titillium Web"/>
              <a:ea typeface="Titillium Web"/>
              <a:cs typeface="Titillium Web"/>
              <a:sym typeface="Titillium Web"/>
            </a:endParaRPr>
          </a:p>
        </p:txBody>
      </p:sp>
      <p:sp>
        <p:nvSpPr>
          <p:cNvPr id="929" name="Google Shape;929;p34"/>
          <p:cNvSpPr txBox="1"/>
          <p:nvPr>
            <p:ph idx="1" type="body"/>
          </p:nvPr>
        </p:nvSpPr>
        <p:spPr>
          <a:xfrm>
            <a:off x="729000" y="1044775"/>
            <a:ext cx="7950600" cy="3817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600"/>
              </a:spcBef>
              <a:spcAft>
                <a:spcPts val="0"/>
              </a:spcAft>
              <a:buSzPts val="1500"/>
              <a:buChar char="●"/>
            </a:pPr>
            <a:r>
              <a:rPr lang="en" sz="1500" u="sng">
                <a:solidFill>
                  <a:schemeClr val="hlink"/>
                </a:solidFill>
                <a:hlinkClick r:id="rId3"/>
              </a:rPr>
              <a:t>https://dealbook.nytimes.com/2011/05/27/why-i-p-o-s-get-underpriced/</a:t>
            </a:r>
            <a:endParaRPr sz="1500" u="sng">
              <a:solidFill>
                <a:srgbClr val="6E86B6"/>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4"/>
              </a:rPr>
              <a:t>https://pdfs.semanticscholar.org/0cd8/eb5c576b53e6610f7ac92105235f8a2b1026.pdf</a:t>
            </a:r>
            <a:endParaRPr sz="1500" u="sng">
              <a:solidFill>
                <a:srgbClr val="6E86B6"/>
              </a:solidFill>
            </a:endParaRPr>
          </a:p>
          <a:p>
            <a:pPr indent="-323850" lvl="0" marL="457200" rtl="0" algn="l">
              <a:lnSpc>
                <a:spcPct val="115000"/>
              </a:lnSpc>
              <a:spcBef>
                <a:spcPts val="0"/>
              </a:spcBef>
              <a:spcAft>
                <a:spcPts val="0"/>
              </a:spcAft>
              <a:buSzPts val="1500"/>
              <a:buChar char="●"/>
            </a:pPr>
            <a:r>
              <a:rPr lang="en" sz="1500" u="sng"/>
              <a:t>https://blog.investyadnya.in/why-do-companies-issue-ipo/</a:t>
            </a:r>
            <a:endParaRPr sz="1500" u="sng">
              <a:solidFill>
                <a:srgbClr val="6E86B6"/>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5"/>
              </a:rPr>
              <a:t>https://imi-k.edu.in/imik/images/IMIData/IMIKonnect/vol6/Issue_2/2_4.pdf</a:t>
            </a:r>
            <a:endParaRPr sz="1500" u="sng">
              <a:solidFill>
                <a:srgbClr val="6E86B6"/>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6"/>
              </a:rPr>
              <a:t>https://icmai.in/Knowledge-Bank/upload/case-study/2014/Debacle-of-Reliance.pdf</a:t>
            </a:r>
            <a:endParaRPr sz="1500" u="sng">
              <a:solidFill>
                <a:srgbClr val="6E86B6"/>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7"/>
              </a:rPr>
              <a:t>https://www.thehindubusinessline.com/opinion/editorial/ipo-blues-at-the-indian-stock-markets/article32753873.ece</a:t>
            </a:r>
            <a:endParaRPr sz="1500" u="sng">
              <a:solidFill>
                <a:srgbClr val="FFFFFF"/>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8"/>
              </a:rPr>
              <a:t>https://www.icsi.edu/media/portals/25/IPO.pdf</a:t>
            </a:r>
            <a:endParaRPr sz="1500" u="sng">
              <a:solidFill>
                <a:srgbClr val="FFFFFF"/>
              </a:solidFill>
            </a:endParaRPr>
          </a:p>
          <a:p>
            <a:pPr indent="-323850" lvl="0" marL="457200" rtl="0" algn="l">
              <a:lnSpc>
                <a:spcPct val="115000"/>
              </a:lnSpc>
              <a:spcBef>
                <a:spcPts val="0"/>
              </a:spcBef>
              <a:spcAft>
                <a:spcPts val="0"/>
              </a:spcAft>
              <a:buSzPts val="1500"/>
              <a:buChar char="●"/>
            </a:pPr>
            <a:r>
              <a:rPr lang="en" sz="1500" u="sng">
                <a:solidFill>
                  <a:schemeClr val="hlink"/>
                </a:solidFill>
                <a:hlinkClick r:id="rId9"/>
              </a:rPr>
              <a:t>https://trust-capital.com/page.php?id=74&amp;</a:t>
            </a:r>
            <a:endParaRPr sz="1500" u="sng">
              <a:solidFill>
                <a:srgbClr val="FFFFFF"/>
              </a:solidFill>
            </a:endParaRPr>
          </a:p>
          <a:p>
            <a:pPr indent="-323850" lvl="0" marL="457200" rtl="0" algn="l">
              <a:lnSpc>
                <a:spcPct val="115000"/>
              </a:lnSpc>
              <a:spcBef>
                <a:spcPts val="0"/>
              </a:spcBef>
              <a:spcAft>
                <a:spcPts val="0"/>
              </a:spcAft>
              <a:buSzPts val="1500"/>
              <a:buChar char="●"/>
            </a:pPr>
            <a:r>
              <a:rPr lang="en" sz="1500" u="sng">
                <a:solidFill>
                  <a:srgbClr val="FFFFFF"/>
                </a:solidFill>
              </a:rPr>
              <a:t>mondaq.com/india/shareholders/932794/overseas-listing-of-indian-companies</a:t>
            </a:r>
            <a:endParaRPr sz="1500" u="sng">
              <a:solidFill>
                <a:srgbClr val="FFFFFF"/>
              </a:solidFill>
            </a:endParaRPr>
          </a:p>
          <a:p>
            <a:pPr indent="-323850" lvl="0" marL="457200" rtl="0" algn="l">
              <a:lnSpc>
                <a:spcPct val="115000"/>
              </a:lnSpc>
              <a:spcBef>
                <a:spcPts val="0"/>
              </a:spcBef>
              <a:spcAft>
                <a:spcPts val="0"/>
              </a:spcAft>
              <a:buSzPts val="1500"/>
              <a:buChar char="●"/>
            </a:pPr>
            <a:r>
              <a:rPr lang="en" sz="1500" u="sng">
                <a:solidFill>
                  <a:srgbClr val="FFFFFF"/>
                </a:solidFill>
              </a:rPr>
              <a:t>https://www.ey.com/en_in/financial-accounting-advisory-services/direct-listing-opening-overseas-opportunities-for-indian-companies</a:t>
            </a:r>
            <a:endParaRPr sz="1500" u="sng">
              <a:solidFill>
                <a:srgbClr val="FFFFFF"/>
              </a:solidFill>
            </a:endParaRPr>
          </a:p>
        </p:txBody>
      </p:sp>
      <p:sp>
        <p:nvSpPr>
          <p:cNvPr id="930" name="Google Shape;930;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6" name="Google Shape;936;p35"/>
          <p:cNvSpPr txBox="1"/>
          <p:nvPr>
            <p:ph type="title"/>
          </p:nvPr>
        </p:nvSpPr>
        <p:spPr>
          <a:xfrm>
            <a:off x="452725" y="796930"/>
            <a:ext cx="4630500" cy="12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200"/>
              <a:t>THANKS!</a:t>
            </a:r>
            <a:endParaRPr sz="6200"/>
          </a:p>
        </p:txBody>
      </p:sp>
      <p:sp>
        <p:nvSpPr>
          <p:cNvPr id="937" name="Google Shape;937;p35"/>
          <p:cNvSpPr txBox="1"/>
          <p:nvPr>
            <p:ph idx="1" type="body"/>
          </p:nvPr>
        </p:nvSpPr>
        <p:spPr>
          <a:xfrm>
            <a:off x="505175" y="2280425"/>
            <a:ext cx="4196400" cy="240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Any questions?</a:t>
            </a:r>
            <a:endParaRPr b="1" sz="2200"/>
          </a:p>
          <a:p>
            <a:pPr indent="0" lvl="0" marL="0" rtl="0" algn="l">
              <a:spcBef>
                <a:spcPts val="600"/>
              </a:spcBef>
              <a:spcAft>
                <a:spcPts val="0"/>
              </a:spcAft>
              <a:buClr>
                <a:schemeClr val="dk1"/>
              </a:buClr>
              <a:buSzPts val="1100"/>
              <a:buFont typeface="Arial"/>
              <a:buNone/>
            </a:pPr>
            <a:r>
              <a:rPr lang="en" sz="2200"/>
              <a:t>You can find us at</a:t>
            </a:r>
            <a:endParaRPr sz="2200"/>
          </a:p>
          <a:p>
            <a:pPr indent="-368300" lvl="0" marL="457200" rtl="0" algn="l">
              <a:spcBef>
                <a:spcPts val="600"/>
              </a:spcBef>
              <a:spcAft>
                <a:spcPts val="0"/>
              </a:spcAft>
              <a:buSzPts val="2200"/>
              <a:buChar char="▫"/>
            </a:pPr>
            <a:r>
              <a:rPr lang="en" sz="2200"/>
              <a:t>s</a:t>
            </a:r>
            <a:r>
              <a:rPr lang="en" sz="2200"/>
              <a:t>uhasjain142@gmail.com</a:t>
            </a:r>
            <a:endParaRPr sz="2200"/>
          </a:p>
          <a:p>
            <a:pPr indent="-368300" lvl="0" marL="457200" rtl="0" algn="l">
              <a:spcBef>
                <a:spcPts val="0"/>
              </a:spcBef>
              <a:spcAft>
                <a:spcPts val="0"/>
              </a:spcAft>
              <a:buSzPts val="2200"/>
              <a:buChar char="▫"/>
            </a:pPr>
            <a:r>
              <a:rPr lang="en" sz="2200"/>
              <a:t>siddhant.shevale@gmail.com</a:t>
            </a:r>
            <a:endParaRPr sz="2200"/>
          </a:p>
          <a:p>
            <a:pPr indent="-368300" lvl="0" marL="457200" rtl="0" algn="l">
              <a:spcBef>
                <a:spcPts val="0"/>
              </a:spcBef>
              <a:spcAft>
                <a:spcPts val="0"/>
              </a:spcAft>
              <a:buSzPts val="2200"/>
              <a:buChar char="▫"/>
            </a:pPr>
            <a:r>
              <a:rPr lang="en" sz="2200"/>
              <a:t>rautaniket234@gmail.com</a:t>
            </a:r>
            <a:endParaRPr sz="2200"/>
          </a:p>
        </p:txBody>
      </p:sp>
      <p:pic>
        <p:nvPicPr>
          <p:cNvPr id="938" name="Google Shape;938;p35"/>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7"/>
          <p:cNvSpPr txBox="1"/>
          <p:nvPr>
            <p:ph idx="1" type="body"/>
          </p:nvPr>
        </p:nvSpPr>
        <p:spPr>
          <a:xfrm>
            <a:off x="1669800" y="147525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“An IPO is like a negotiated transaction - the seller chooses when to come public and it’s unlikely to be the time that’s favourable to you.</a:t>
            </a:r>
            <a:r>
              <a:rPr lang="en">
                <a:solidFill>
                  <a:schemeClr val="lt1"/>
                </a:solidFill>
              </a:rPr>
              <a:t>”</a:t>
            </a:r>
            <a:endParaRPr>
              <a:solidFill>
                <a:schemeClr val="lt1"/>
              </a:solidFill>
            </a:endParaRPr>
          </a:p>
          <a:p>
            <a:pPr indent="0" lvl="0" marL="0" rtl="0" algn="ctr">
              <a:spcBef>
                <a:spcPts val="600"/>
              </a:spcBef>
              <a:spcAft>
                <a:spcPts val="0"/>
              </a:spcAft>
              <a:buNone/>
            </a:pPr>
            <a:r>
              <a:rPr lang="en">
                <a:solidFill>
                  <a:schemeClr val="lt1"/>
                </a:solidFill>
              </a:rPr>
              <a:t>- Warren Buffett </a:t>
            </a:r>
            <a:endParaRPr/>
          </a:p>
        </p:txBody>
      </p:sp>
      <p:sp>
        <p:nvSpPr>
          <p:cNvPr id="793" name="Google Shape;793;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 company goes public?</a:t>
            </a:r>
            <a:endParaRPr/>
          </a:p>
        </p:txBody>
      </p:sp>
      <p:sp>
        <p:nvSpPr>
          <p:cNvPr id="799" name="Google Shape;799;p18"/>
          <p:cNvSpPr txBox="1"/>
          <p:nvPr>
            <p:ph idx="1" type="body"/>
          </p:nvPr>
        </p:nvSpPr>
        <p:spPr>
          <a:xfrm>
            <a:off x="739675" y="1496850"/>
            <a:ext cx="7909800" cy="3104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Raising capital for business</a:t>
            </a:r>
            <a:endParaRPr/>
          </a:p>
          <a:p>
            <a:pPr indent="-381000" lvl="0" marL="457200" rtl="0" algn="l">
              <a:spcBef>
                <a:spcPts val="0"/>
              </a:spcBef>
              <a:spcAft>
                <a:spcPts val="0"/>
              </a:spcAft>
              <a:buSzPts val="2400"/>
              <a:buChar char="▫"/>
            </a:pPr>
            <a:r>
              <a:rPr lang="en"/>
              <a:t>Creating liquidity for private equity investors | SBI Cards</a:t>
            </a:r>
            <a:endParaRPr/>
          </a:p>
          <a:p>
            <a:pPr indent="-381000" lvl="0" marL="457200" rtl="0" algn="l">
              <a:spcBef>
                <a:spcPts val="0"/>
              </a:spcBef>
              <a:spcAft>
                <a:spcPts val="0"/>
              </a:spcAft>
              <a:buSzPts val="2400"/>
              <a:buChar char="▫"/>
            </a:pPr>
            <a:r>
              <a:rPr lang="en"/>
              <a:t>Creating liquidity for employees | Avenue supermarts </a:t>
            </a:r>
            <a:endParaRPr/>
          </a:p>
          <a:p>
            <a:pPr indent="-381000" lvl="0" marL="457200" rtl="0" algn="l">
              <a:spcBef>
                <a:spcPts val="0"/>
              </a:spcBef>
              <a:spcAft>
                <a:spcPts val="0"/>
              </a:spcAft>
              <a:buSzPts val="2400"/>
              <a:buChar char="▫"/>
            </a:pPr>
            <a:r>
              <a:rPr lang="en"/>
              <a:t>Currency for Mergers &amp; Acquisitions | Gruh Finance</a:t>
            </a:r>
            <a:endParaRPr/>
          </a:p>
          <a:p>
            <a:pPr indent="-381000" lvl="0" marL="457200" rtl="0" algn="l">
              <a:spcBef>
                <a:spcPts val="0"/>
              </a:spcBef>
              <a:spcAft>
                <a:spcPts val="0"/>
              </a:spcAft>
              <a:buSzPts val="2400"/>
              <a:buChar char="▫"/>
            </a:pPr>
            <a:r>
              <a:rPr lang="en"/>
              <a:t>For branding and visibility of the company | Reliance Retail / Jio</a:t>
            </a:r>
            <a:endParaRPr/>
          </a:p>
          <a:p>
            <a:pPr indent="0" lvl="0" marL="0" rtl="0" algn="l">
              <a:spcBef>
                <a:spcPts val="600"/>
              </a:spcBef>
              <a:spcAft>
                <a:spcPts val="0"/>
              </a:spcAft>
              <a:buNone/>
            </a:pPr>
            <a:r>
              <a:t/>
            </a:r>
            <a:endParaRPr/>
          </a:p>
        </p:txBody>
      </p:sp>
      <p:sp>
        <p:nvSpPr>
          <p:cNvPr id="800" name="Google Shape;800;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Challenges in the Indian </a:t>
            </a:r>
            <a:r>
              <a:rPr lang="en" sz="3500"/>
              <a:t> IPO process</a:t>
            </a:r>
            <a:endParaRPr sz="1700"/>
          </a:p>
        </p:txBody>
      </p:sp>
      <p:sp>
        <p:nvSpPr>
          <p:cNvPr id="806" name="Google Shape;806;p19"/>
          <p:cNvSpPr txBox="1"/>
          <p:nvPr>
            <p:ph idx="1" type="body"/>
          </p:nvPr>
        </p:nvSpPr>
        <p:spPr>
          <a:xfrm>
            <a:off x="739675" y="1436575"/>
            <a:ext cx="7909800" cy="2812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3F3F3"/>
              </a:buClr>
              <a:buSzPts val="2000"/>
              <a:buChar char="▫"/>
            </a:pPr>
            <a:r>
              <a:rPr lang="en" sz="2000">
                <a:solidFill>
                  <a:srgbClr val="F3F3F3"/>
                </a:solidFill>
              </a:rPr>
              <a:t>Underpricing or Overpricing by the underwriter </a:t>
            </a:r>
            <a:endParaRPr sz="2000">
              <a:solidFill>
                <a:srgbClr val="F3F3F3"/>
              </a:solidFill>
            </a:endParaRPr>
          </a:p>
          <a:p>
            <a:pPr indent="-355600" lvl="0" marL="457200" rtl="0" algn="l">
              <a:lnSpc>
                <a:spcPct val="115000"/>
              </a:lnSpc>
              <a:spcBef>
                <a:spcPts val="0"/>
              </a:spcBef>
              <a:spcAft>
                <a:spcPts val="0"/>
              </a:spcAft>
              <a:buClr>
                <a:srgbClr val="F3F3F3"/>
              </a:buClr>
              <a:buSzPts val="2000"/>
              <a:buChar char="▫"/>
            </a:pPr>
            <a:r>
              <a:rPr lang="en" sz="2000">
                <a:solidFill>
                  <a:srgbClr val="F3F3F3"/>
                </a:solidFill>
              </a:rPr>
              <a:t>Corporate Governance requirements </a:t>
            </a:r>
            <a:endParaRPr b="1" sz="2000">
              <a:solidFill>
                <a:srgbClr val="F3F3F3"/>
              </a:solidFill>
            </a:endParaRPr>
          </a:p>
          <a:p>
            <a:pPr indent="-355600" lvl="0" marL="457200" rtl="0" algn="l">
              <a:lnSpc>
                <a:spcPct val="115000"/>
              </a:lnSpc>
              <a:spcBef>
                <a:spcPts val="0"/>
              </a:spcBef>
              <a:spcAft>
                <a:spcPts val="0"/>
              </a:spcAft>
              <a:buClr>
                <a:srgbClr val="F3F3F3"/>
              </a:buClr>
              <a:buSzPts val="2000"/>
              <a:buChar char="▫"/>
            </a:pPr>
            <a:r>
              <a:rPr lang="en" sz="2000">
                <a:solidFill>
                  <a:srgbClr val="F3F3F3"/>
                </a:solidFill>
              </a:rPr>
              <a:t>Diversion of funds from secondary to primary market, causing liquidity loss in the secondary markets</a:t>
            </a:r>
            <a:endParaRPr sz="2000">
              <a:solidFill>
                <a:srgbClr val="F3F3F3"/>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Strict norms against foreign listings and foreign investments </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Excessive speculation due to less number of genuine investors</a:t>
            </a:r>
            <a:endParaRPr sz="20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807" name="Google Shape;807;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2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Underpricing of IPOs in India</a:t>
            </a:r>
            <a:endParaRPr sz="1700"/>
          </a:p>
        </p:txBody>
      </p:sp>
      <p:sp>
        <p:nvSpPr>
          <p:cNvPr id="813" name="Google Shape;813;p20"/>
          <p:cNvSpPr txBox="1"/>
          <p:nvPr>
            <p:ph idx="1" type="body"/>
          </p:nvPr>
        </p:nvSpPr>
        <p:spPr>
          <a:xfrm>
            <a:off x="739675" y="1258650"/>
            <a:ext cx="7909800" cy="32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F3F3F3"/>
                </a:solidFill>
              </a:rPr>
              <a:t> When the offer price is lower than the first trade, then that stock is called or termed as under-priced. It leaves money on the table which is considered as a loss of capital from the point of view of the company.</a:t>
            </a:r>
            <a:endParaRPr sz="2000">
              <a:solidFill>
                <a:srgbClr val="F3F3F3"/>
              </a:solidFill>
            </a:endParaRPr>
          </a:p>
          <a:p>
            <a:pPr indent="0" lvl="0" marL="0" rtl="0" algn="l">
              <a:lnSpc>
                <a:spcPct val="115000"/>
              </a:lnSpc>
              <a:spcBef>
                <a:spcPts val="0"/>
              </a:spcBef>
              <a:spcAft>
                <a:spcPts val="0"/>
              </a:spcAft>
              <a:buNone/>
            </a:pPr>
            <a:r>
              <a:rPr b="1" lang="en" sz="2000">
                <a:solidFill>
                  <a:srgbClr val="F3F3F3"/>
                </a:solidFill>
              </a:rPr>
              <a:t>Primary reasons</a:t>
            </a:r>
            <a:r>
              <a:rPr lang="en" sz="2000">
                <a:solidFill>
                  <a:srgbClr val="F3F3F3"/>
                </a:solidFill>
              </a:rPr>
              <a:t>:</a:t>
            </a:r>
            <a:endParaRPr b="1" sz="2000">
              <a:solidFill>
                <a:srgbClr val="F3F3F3"/>
              </a:solidFill>
            </a:endParaRPr>
          </a:p>
          <a:p>
            <a:pPr indent="-355600" lvl="0" marL="457200" rtl="0" algn="l">
              <a:lnSpc>
                <a:spcPct val="115000"/>
              </a:lnSpc>
              <a:spcBef>
                <a:spcPts val="0"/>
              </a:spcBef>
              <a:spcAft>
                <a:spcPts val="0"/>
              </a:spcAft>
              <a:buClr>
                <a:srgbClr val="F3F3F3"/>
              </a:buClr>
              <a:buSzPts val="2000"/>
              <a:buChar char="▫"/>
            </a:pPr>
            <a:r>
              <a:rPr lang="en" sz="2000">
                <a:solidFill>
                  <a:srgbClr val="F3F3F3"/>
                </a:solidFill>
              </a:rPr>
              <a:t>Information asymmetry </a:t>
            </a:r>
            <a:endParaRPr sz="2000">
              <a:solidFill>
                <a:srgbClr val="F3F3F3"/>
              </a:solidFill>
            </a:endParaRPr>
          </a:p>
          <a:p>
            <a:pPr indent="-355600" lvl="0" marL="457200" rtl="0" algn="l">
              <a:lnSpc>
                <a:spcPct val="115000"/>
              </a:lnSpc>
              <a:spcBef>
                <a:spcPts val="0"/>
              </a:spcBef>
              <a:spcAft>
                <a:spcPts val="0"/>
              </a:spcAft>
              <a:buClr>
                <a:srgbClr val="F3F3F3"/>
              </a:buClr>
              <a:buSzPts val="2000"/>
              <a:buChar char="▫"/>
            </a:pPr>
            <a:r>
              <a:rPr lang="en" sz="2000">
                <a:solidFill>
                  <a:srgbClr val="F3F3F3"/>
                </a:solidFill>
              </a:rPr>
              <a:t>Self-interests of Investment banks</a:t>
            </a:r>
            <a:endParaRPr sz="2000">
              <a:solidFill>
                <a:srgbClr val="F3F3F3"/>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Managerial conflicts </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Behavioral </a:t>
            </a:r>
            <a:r>
              <a:rPr lang="en" sz="2000">
                <a:solidFill>
                  <a:srgbClr val="FFFFFF"/>
                </a:solidFill>
              </a:rPr>
              <a:t>explanations</a:t>
            </a:r>
            <a:r>
              <a:rPr lang="en" sz="2000">
                <a:solidFill>
                  <a:srgbClr val="FFFFFF"/>
                </a:solidFill>
              </a:rPr>
              <a:t>  </a:t>
            </a:r>
            <a:endParaRPr sz="20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814" name="Google Shape;814;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5" name="Google Shape;815;p20"/>
          <p:cNvPicPr preferRelativeResize="0"/>
          <p:nvPr/>
        </p:nvPicPr>
        <p:blipFill>
          <a:blip r:embed="rId3">
            <a:alphaModFix/>
          </a:blip>
          <a:stretch>
            <a:fillRect/>
          </a:stretch>
        </p:blipFill>
        <p:spPr>
          <a:xfrm>
            <a:off x="5122600" y="2480750"/>
            <a:ext cx="3759525" cy="202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1"/>
          <p:cNvSpPr txBox="1"/>
          <p:nvPr>
            <p:ph type="title"/>
          </p:nvPr>
        </p:nvSpPr>
        <p:spPr>
          <a:xfrm>
            <a:off x="174450" y="161350"/>
            <a:ext cx="7686000" cy="4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latin typeface="Titillium Web"/>
                <a:ea typeface="Titillium Web"/>
                <a:cs typeface="Titillium Web"/>
                <a:sym typeface="Titillium Web"/>
              </a:rPr>
              <a:t>Information </a:t>
            </a:r>
            <a:r>
              <a:rPr b="1" lang="en" sz="1700">
                <a:latin typeface="Titillium Web"/>
                <a:ea typeface="Titillium Web"/>
                <a:cs typeface="Titillium Web"/>
                <a:sym typeface="Titillium Web"/>
              </a:rPr>
              <a:t>Asymmetry</a:t>
            </a:r>
            <a:r>
              <a:rPr b="1" lang="en" sz="1700">
                <a:latin typeface="Titillium Web"/>
                <a:ea typeface="Titillium Web"/>
                <a:cs typeface="Titillium Web"/>
                <a:sym typeface="Titillium Web"/>
              </a:rPr>
              <a:t> </a:t>
            </a:r>
            <a:endParaRPr b="1" sz="1700">
              <a:latin typeface="Titillium Web"/>
              <a:ea typeface="Titillium Web"/>
              <a:cs typeface="Titillium Web"/>
              <a:sym typeface="Titillium Web"/>
            </a:endParaRPr>
          </a:p>
        </p:txBody>
      </p:sp>
      <p:sp>
        <p:nvSpPr>
          <p:cNvPr id="821" name="Google Shape;821;p21"/>
          <p:cNvSpPr txBox="1"/>
          <p:nvPr>
            <p:ph idx="1" type="body"/>
          </p:nvPr>
        </p:nvSpPr>
        <p:spPr>
          <a:xfrm>
            <a:off x="174450" y="535925"/>
            <a:ext cx="8234100" cy="1782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This theory assumes IPO pricing is a product of information disparities.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Uninformed investors bid without any regard to the quality of the IPO.</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Informed investors bid only on the offering they think will gain good returns.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The underwriters, however need uninformed investors because in India informed investors don’t exist in sufficient numbers.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To solve this problem, the underwriter reprices the IPO to bring in these investors and ensure that uninformed investors bid. The consequence is underpricing.</a:t>
            </a:r>
            <a:endParaRPr sz="1400">
              <a:solidFill>
                <a:srgbClr val="FFFFFF"/>
              </a:solidFill>
            </a:endParaRPr>
          </a:p>
          <a:p>
            <a:pPr indent="0" lvl="0" marL="0" rtl="0" algn="l">
              <a:spcBef>
                <a:spcPts val="0"/>
              </a:spcBef>
              <a:spcAft>
                <a:spcPts val="0"/>
              </a:spcAft>
              <a:buNone/>
            </a:pPr>
            <a:r>
              <a:rPr b="1" lang="en" sz="1700">
                <a:solidFill>
                  <a:srgbClr val="000000"/>
                </a:solidFill>
              </a:rPr>
              <a:t> </a:t>
            </a:r>
            <a:endParaRPr b="1" sz="1700">
              <a:solidFill>
                <a:srgbClr val="000000"/>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822" name="Google Shape;822;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21"/>
          <p:cNvSpPr txBox="1"/>
          <p:nvPr>
            <p:ph type="title"/>
          </p:nvPr>
        </p:nvSpPr>
        <p:spPr>
          <a:xfrm>
            <a:off x="174450" y="2374763"/>
            <a:ext cx="7686000" cy="4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latin typeface="Titillium Web"/>
                <a:ea typeface="Titillium Web"/>
                <a:cs typeface="Titillium Web"/>
                <a:sym typeface="Titillium Web"/>
              </a:rPr>
              <a:t>Self-interests of Investment Banks</a:t>
            </a:r>
            <a:r>
              <a:rPr b="1" lang="en" sz="1700">
                <a:latin typeface="Titillium Web"/>
                <a:ea typeface="Titillium Web"/>
                <a:cs typeface="Titillium Web"/>
                <a:sym typeface="Titillium Web"/>
              </a:rPr>
              <a:t> </a:t>
            </a:r>
            <a:endParaRPr b="1" sz="1700">
              <a:latin typeface="Titillium Web"/>
              <a:ea typeface="Titillium Web"/>
              <a:cs typeface="Titillium Web"/>
              <a:sym typeface="Titillium Web"/>
            </a:endParaRPr>
          </a:p>
        </p:txBody>
      </p:sp>
      <p:sp>
        <p:nvSpPr>
          <p:cNvPr id="824" name="Google Shape;824;p21"/>
          <p:cNvSpPr txBox="1"/>
          <p:nvPr>
            <p:ph idx="1" type="body"/>
          </p:nvPr>
        </p:nvSpPr>
        <p:spPr>
          <a:xfrm>
            <a:off x="199650" y="2819100"/>
            <a:ext cx="8183700" cy="2324400"/>
          </a:xfrm>
          <a:prstGeom prst="rect">
            <a:avLst/>
          </a:prstGeom>
          <a:noFill/>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Investment banks underprice IPOs to protect their reputation. When new issues are priced lower than they should be, investment bankers reduce their legal liability by lowering the chance of price decline.</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There is also evidence that greater underpricing leads to more aftermarket trading volume, which increases the revenue of investment bankers.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Investment banks do respond to appropriate incentives to reduce underpricing eg. higher underwriting fees, increased stake of underwriter in IPO through ownership of offered shares.</a:t>
            </a:r>
            <a:endParaRPr sz="1400">
              <a:solidFill>
                <a:srgbClr val="FFFFFF"/>
              </a:solidFill>
            </a:endParaRPr>
          </a:p>
          <a:p>
            <a:pPr indent="0" lvl="0" marL="0" rtl="0" algn="l">
              <a:spcBef>
                <a:spcPts val="0"/>
              </a:spcBef>
              <a:spcAft>
                <a:spcPts val="0"/>
              </a:spcAft>
              <a:buNone/>
            </a:pPr>
            <a:r>
              <a:rPr b="1" lang="en" sz="1700">
                <a:solidFill>
                  <a:srgbClr val="000000"/>
                </a:solidFill>
              </a:rPr>
              <a:t> </a:t>
            </a:r>
            <a:endParaRPr b="1" sz="1700">
              <a:solidFill>
                <a:srgbClr val="000000"/>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2"/>
          <p:cNvSpPr txBox="1"/>
          <p:nvPr>
            <p:ph type="title"/>
          </p:nvPr>
        </p:nvSpPr>
        <p:spPr>
          <a:xfrm>
            <a:off x="174450" y="161350"/>
            <a:ext cx="7686000" cy="4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latin typeface="Titillium Web"/>
                <a:ea typeface="Titillium Web"/>
                <a:cs typeface="Titillium Web"/>
                <a:sym typeface="Titillium Web"/>
              </a:rPr>
              <a:t>Managerial Conflicts </a:t>
            </a:r>
            <a:r>
              <a:rPr b="1" lang="en" sz="1700">
                <a:latin typeface="Titillium Web"/>
                <a:ea typeface="Titillium Web"/>
                <a:cs typeface="Titillium Web"/>
                <a:sym typeface="Titillium Web"/>
              </a:rPr>
              <a:t> </a:t>
            </a:r>
            <a:endParaRPr b="1" sz="1700">
              <a:latin typeface="Titillium Web"/>
              <a:ea typeface="Titillium Web"/>
              <a:cs typeface="Titillium Web"/>
              <a:sym typeface="Titillium Web"/>
            </a:endParaRPr>
          </a:p>
        </p:txBody>
      </p:sp>
      <p:sp>
        <p:nvSpPr>
          <p:cNvPr id="830" name="Google Shape;830;p22"/>
          <p:cNvSpPr txBox="1"/>
          <p:nvPr>
            <p:ph idx="1" type="body"/>
          </p:nvPr>
        </p:nvSpPr>
        <p:spPr>
          <a:xfrm>
            <a:off x="174450" y="535925"/>
            <a:ext cx="8093400" cy="1782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One of </a:t>
            </a:r>
            <a:r>
              <a:rPr lang="en" sz="1400">
                <a:solidFill>
                  <a:srgbClr val="FFFFFF"/>
                </a:solidFill>
              </a:rPr>
              <a:t>the main cause of underpricing is the self interest of the company management.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Many unlisted companies offer ESOPs to its employees. Under these type ESOPs schemes, RSUs are offered to the employees for the long-term association with the company in future ie. retention.</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Management creates excess demand for the IPO shares to ensure that they can sell their holdings after the contractual period of lockup at a higher price.</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Also because usually there are no large shareholders created by an underpriced IPO, making it more difficult to replace the top management of the company.</a:t>
            </a:r>
            <a:endParaRPr sz="1400">
              <a:solidFill>
                <a:srgbClr val="FFFFFF"/>
              </a:solidFill>
            </a:endParaRPr>
          </a:p>
          <a:p>
            <a:pPr indent="0" lvl="0" marL="0" rtl="0" algn="l">
              <a:spcBef>
                <a:spcPts val="0"/>
              </a:spcBef>
              <a:spcAft>
                <a:spcPts val="0"/>
              </a:spcAft>
              <a:buNone/>
            </a:pPr>
            <a:r>
              <a:rPr b="1" lang="en" sz="1700">
                <a:solidFill>
                  <a:srgbClr val="000000"/>
                </a:solidFill>
              </a:rPr>
              <a:t> </a:t>
            </a:r>
            <a:endParaRPr b="1" sz="1700">
              <a:solidFill>
                <a:srgbClr val="000000"/>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831" name="Google Shape;831;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2" name="Google Shape;832;p22"/>
          <p:cNvSpPr txBox="1"/>
          <p:nvPr>
            <p:ph type="title"/>
          </p:nvPr>
        </p:nvSpPr>
        <p:spPr>
          <a:xfrm>
            <a:off x="174450" y="2374763"/>
            <a:ext cx="7686000" cy="4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latin typeface="Titillium Web"/>
                <a:ea typeface="Titillium Web"/>
                <a:cs typeface="Titillium Web"/>
                <a:sym typeface="Titillium Web"/>
              </a:rPr>
              <a:t>Behavioral </a:t>
            </a:r>
            <a:r>
              <a:rPr b="1" lang="en" sz="1700">
                <a:latin typeface="Titillium Web"/>
                <a:ea typeface="Titillium Web"/>
                <a:cs typeface="Titillium Web"/>
                <a:sym typeface="Titillium Web"/>
              </a:rPr>
              <a:t> Reasons</a:t>
            </a:r>
            <a:endParaRPr b="1" sz="1700">
              <a:latin typeface="Titillium Web"/>
              <a:ea typeface="Titillium Web"/>
              <a:cs typeface="Titillium Web"/>
              <a:sym typeface="Titillium Web"/>
            </a:endParaRPr>
          </a:p>
        </p:txBody>
      </p:sp>
      <p:sp>
        <p:nvSpPr>
          <p:cNvPr id="833" name="Google Shape;833;p22"/>
          <p:cNvSpPr txBox="1"/>
          <p:nvPr>
            <p:ph idx="1" type="body"/>
          </p:nvPr>
        </p:nvSpPr>
        <p:spPr>
          <a:xfrm>
            <a:off x="199650" y="2819100"/>
            <a:ext cx="8439900" cy="2324400"/>
          </a:xfrm>
          <a:prstGeom prst="rect">
            <a:avLst/>
          </a:prstGeom>
          <a:noFill/>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The efficient market hypothesis suggests that the price of an IPO is correct; however, both stock anticipation and investment sentiment contributes to first day stock jumps. </a:t>
            </a:r>
            <a:r>
              <a:rPr lang="en" sz="1400">
                <a:solidFill>
                  <a:srgbClr val="FFFFFF"/>
                </a:solidFill>
              </a:rPr>
              <a:t>Overreaction</a:t>
            </a:r>
            <a:r>
              <a:rPr lang="en" sz="1400">
                <a:solidFill>
                  <a:srgbClr val="FFFFFF"/>
                </a:solidFill>
              </a:rPr>
              <a:t> bias on anticipation of the new offering and the hype usually surrounding the IPO causes investors to over react.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Another explanation is to assume that firms underprice their IPOs to achieve higher stock valuations when they expect to conduct future seasoned secondary offerings. </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Firms might also be encouraged to under price their shares by the underwriter if the investment bank holds long-term warrants to buy more shares from the firm (over-subscription provision) if excess demand is present</a:t>
            </a:r>
            <a:endParaRPr sz="1400">
              <a:solidFill>
                <a:srgbClr val="FFFFFF"/>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spcBef>
                <a:spcPts val="0"/>
              </a:spcBef>
              <a:spcAft>
                <a:spcPts val="0"/>
              </a:spcAft>
              <a:buNone/>
            </a:pPr>
            <a:r>
              <a:rPr b="1" lang="en" sz="1700">
                <a:solidFill>
                  <a:srgbClr val="000000"/>
                </a:solidFill>
              </a:rPr>
              <a:t> </a:t>
            </a:r>
            <a:endParaRPr b="1" sz="1700">
              <a:solidFill>
                <a:srgbClr val="000000"/>
              </a:solidFill>
            </a:endParaRPr>
          </a:p>
          <a:p>
            <a:pPr indent="0" lvl="0" marL="0" rtl="0" algn="l">
              <a:lnSpc>
                <a:spcPct val="115000"/>
              </a:lnSpc>
              <a:spcBef>
                <a:spcPts val="0"/>
              </a:spcBef>
              <a:spcAft>
                <a:spcPts val="0"/>
              </a:spcAft>
              <a:buNone/>
            </a:pPr>
            <a:r>
              <a:t/>
            </a:r>
            <a:endParaRPr sz="1400">
              <a:solidFill>
                <a:srgbClr val="FFFFFF"/>
              </a:solidFil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23"/>
          <p:cNvSpPr txBox="1"/>
          <p:nvPr>
            <p:ph idx="1" type="body"/>
          </p:nvPr>
        </p:nvSpPr>
        <p:spPr>
          <a:xfrm>
            <a:off x="729000" y="1067324"/>
            <a:ext cx="3730800" cy="3243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1600"/>
              <a:t>Indian railways was miffed over the pricing of the IRCTC NSE IPO that saw a overwhelming response and was listed at 101% </a:t>
            </a:r>
            <a:r>
              <a:rPr lang="en" sz="1600"/>
              <a:t>premium</a:t>
            </a:r>
            <a:r>
              <a:rPr lang="en" sz="1600"/>
              <a:t>.</a:t>
            </a:r>
            <a:endParaRPr sz="1600"/>
          </a:p>
          <a:p>
            <a:pPr indent="-330200" lvl="0" marL="457200" rtl="0" algn="l">
              <a:spcBef>
                <a:spcPts val="0"/>
              </a:spcBef>
              <a:spcAft>
                <a:spcPts val="0"/>
              </a:spcAft>
              <a:buSzPts val="1600"/>
              <a:buChar char="▫"/>
            </a:pPr>
            <a:r>
              <a:rPr lang="en" sz="1600"/>
              <a:t>IDBI capital markets, SBI capital markets and YES securities manages the issue.</a:t>
            </a:r>
            <a:endParaRPr sz="1600"/>
          </a:p>
          <a:p>
            <a:pPr indent="-330200" lvl="0" marL="457200" rtl="0" algn="l">
              <a:spcBef>
                <a:spcPts val="0"/>
              </a:spcBef>
              <a:spcAft>
                <a:spcPts val="0"/>
              </a:spcAft>
              <a:buSzPts val="1600"/>
              <a:buChar char="▫"/>
            </a:pPr>
            <a:r>
              <a:rPr lang="en" sz="1600"/>
              <a:t>The company lodged protest about the price at which the shares were offered to the investors and sought better due-</a:t>
            </a:r>
            <a:r>
              <a:rPr lang="en" sz="1600"/>
              <a:t>diligence</a:t>
            </a:r>
            <a:r>
              <a:rPr lang="en" sz="1600"/>
              <a:t> in the future.</a:t>
            </a:r>
            <a:endParaRPr sz="1600"/>
          </a:p>
        </p:txBody>
      </p:sp>
      <p:sp>
        <p:nvSpPr>
          <p:cNvPr id="839" name="Google Shape;839;p23"/>
          <p:cNvSpPr txBox="1"/>
          <p:nvPr>
            <p:ph type="title"/>
          </p:nvPr>
        </p:nvSpPr>
        <p:spPr>
          <a:xfrm>
            <a:off x="729000" y="1435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small look into the IRCTC IPO </a:t>
            </a:r>
            <a:endParaRPr/>
          </a:p>
        </p:txBody>
      </p:sp>
      <p:sp>
        <p:nvSpPr>
          <p:cNvPr id="840" name="Google Shape;840;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1" name="Google Shape;841;p23"/>
          <p:cNvSpPr txBox="1"/>
          <p:nvPr>
            <p:ph idx="4294967295" type="ctrTitle"/>
          </p:nvPr>
        </p:nvSpPr>
        <p:spPr>
          <a:xfrm>
            <a:off x="5133450" y="927000"/>
            <a:ext cx="3810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 110,00,00,00,000</a:t>
            </a:r>
            <a:endParaRPr/>
          </a:p>
        </p:txBody>
      </p:sp>
      <p:sp>
        <p:nvSpPr>
          <p:cNvPr id="842" name="Google Shape;842;p23"/>
          <p:cNvSpPr txBox="1"/>
          <p:nvPr>
            <p:ph idx="4294967295" type="subTitle"/>
          </p:nvPr>
        </p:nvSpPr>
        <p:spPr>
          <a:xfrm>
            <a:off x="5133451" y="1588638"/>
            <a:ext cx="37308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Value of IRCTC at the end of day-1</a:t>
            </a:r>
            <a:endParaRPr sz="1400"/>
          </a:p>
        </p:txBody>
      </p:sp>
      <p:sp>
        <p:nvSpPr>
          <p:cNvPr id="843" name="Google Shape;843;p23"/>
          <p:cNvSpPr txBox="1"/>
          <p:nvPr>
            <p:ph idx="4294967295" type="ctrTitle"/>
          </p:nvPr>
        </p:nvSpPr>
        <p:spPr>
          <a:xfrm>
            <a:off x="5036700" y="3187075"/>
            <a:ext cx="3378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112</a:t>
            </a:r>
            <a:endParaRPr sz="4800"/>
          </a:p>
        </p:txBody>
      </p:sp>
      <p:sp>
        <p:nvSpPr>
          <p:cNvPr id="844" name="Google Shape;844;p23"/>
          <p:cNvSpPr txBox="1"/>
          <p:nvPr>
            <p:ph idx="4294967295" type="subTitle"/>
          </p:nvPr>
        </p:nvSpPr>
        <p:spPr>
          <a:xfrm>
            <a:off x="5193725" y="3848050"/>
            <a:ext cx="38106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Times the IPO was </a:t>
            </a:r>
            <a:r>
              <a:rPr lang="en" sz="1400"/>
              <a:t>oversubscribed</a:t>
            </a:r>
            <a:r>
              <a:rPr lang="en" sz="1400"/>
              <a:t> </a:t>
            </a:r>
            <a:endParaRPr sz="1400"/>
          </a:p>
        </p:txBody>
      </p:sp>
      <p:sp>
        <p:nvSpPr>
          <p:cNvPr id="845" name="Google Shape;845;p23"/>
          <p:cNvSpPr txBox="1"/>
          <p:nvPr>
            <p:ph idx="4294967295" type="ctrTitle"/>
          </p:nvPr>
        </p:nvSpPr>
        <p:spPr>
          <a:xfrm>
            <a:off x="5133450" y="1915975"/>
            <a:ext cx="38106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 50,00,00,00,000</a:t>
            </a:r>
            <a:endParaRPr/>
          </a:p>
        </p:txBody>
      </p:sp>
      <p:sp>
        <p:nvSpPr>
          <p:cNvPr id="846" name="Google Shape;846;p23"/>
          <p:cNvSpPr txBox="1"/>
          <p:nvPr>
            <p:ph idx="4294967295" type="subTitle"/>
          </p:nvPr>
        </p:nvSpPr>
        <p:spPr>
          <a:xfrm>
            <a:off x="5133451" y="2558163"/>
            <a:ext cx="37308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Value of IRCTC at which the shares were issued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C978EB-6A8C-4673-A115-7DE59D6E55FA}"/>
</file>

<file path=customXml/itemProps2.xml><?xml version="1.0" encoding="utf-8"?>
<ds:datastoreItem xmlns:ds="http://schemas.openxmlformats.org/officeDocument/2006/customXml" ds:itemID="{78605E7C-C7B4-41C7-B20C-79A2FFAF9B25}"/>
</file>

<file path=customXml/itemProps3.xml><?xml version="1.0" encoding="utf-8"?>
<ds:datastoreItem xmlns:ds="http://schemas.openxmlformats.org/officeDocument/2006/customXml" ds:itemID="{B1E1A7A1-7AB4-40F3-9349-D2EE0B8E30B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