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
      <p:font typeface="Lato" panose="020B0604020202020204" charset="0"/>
      <p:regular r:id="rId50"/>
      <p:bold r:id="rId51"/>
      <p:italic r:id="rId52"/>
      <p:boldItalic r:id="rId53"/>
    </p:embeddedFont>
    <p:embeddedFont>
      <p:font typeface="Merriweather" panose="020B0604020202020204" charset="0"/>
      <p:regular r:id="rId54"/>
      <p:bold r:id="rId55"/>
      <p:italic r:id="rId56"/>
      <p:boldItalic r:id="rId57"/>
    </p:embeddedFont>
    <p:embeddedFont>
      <p:font typeface="Montserrat" panose="020B0604020202020204" charset="0"/>
      <p:regular r:id="rId58"/>
      <p:bold r:id="rId59"/>
      <p:italic r:id="rId60"/>
      <p:boldItalic r:id="rId61"/>
    </p:embeddedFont>
    <p:embeddedFont>
      <p:font typeface="Raleway" panose="020B0604020202020204" charset="0"/>
      <p:regular r:id="rId62"/>
      <p:bold r:id="rId63"/>
      <p:italic r:id="rId64"/>
      <p:boldItalic r:id="rId65"/>
    </p:embeddedFont>
    <p:embeddedFont>
      <p:font typeface="Roboto"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2A31E-6C3B-4F5D-BAF5-B659CFE99C91}" v="73" dt="2020-11-04T05:16:22.870"/>
    <p1510:client id="{2C159F6E-0341-47E7-9527-6BA15F48BF85}" v="1" dt="2020-11-14T17:38:01.987"/>
    <p1510:client id="{58315CB5-2E91-445D-978E-AC1946F458E4}" v="2" dt="2020-11-04T06:03:22.229"/>
    <p1510:client id="{87EFF7FF-F69A-409D-B86C-B247B31D50DE}" v="43" dt="2020-11-04T04:54:24.405"/>
    <p1510:client id="{93F9BF91-6F52-47BA-92FE-23DCAF95471D}" v="3" dt="2020-11-04T05:33:40.202"/>
    <p1510:client id="{C2EBAA6B-BAA2-43EC-A73C-525A0FAC5690}" v="1" dt="2020-11-04T04:15:20.115"/>
    <p1510:client id="{CE80FBC5-68EA-4CFA-BBF6-60CEA422A87D}" v="24" dt="2020-11-04T05:51:51.885"/>
    <p1510:client id="{E730AEEA-09F5-47AE-A507-E3D4CD2B90A4}" v="2" dt="2020-11-04T03:53:49.225"/>
    <p1510:client id="{E812A6E6-A827-4500-8B87-DFD0F16CBE50}" v="2" dt="2020-11-04T05:36:16.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font" Target="fonts/font23.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font" Target="fonts/font21.fntdata"/><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1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font" Target="fonts/font24.fntdata"/><Relationship Id="rId8" Type="http://schemas.openxmlformats.org/officeDocument/2006/relationships/slide" Target="slides/slide4.xml"/><Relationship Id="rId51" Type="http://schemas.openxmlformats.org/officeDocument/2006/relationships/font" Target="fonts/font6.fntdata"/><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font" Target="fonts/font2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9.fntdata"/><Relationship Id="rId62" Type="http://schemas.openxmlformats.org/officeDocument/2006/relationships/font" Target="fonts/font17.fntdata"/><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3.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Shrivastava" userId="S::arjit7999@iitkgp.ac.in::36238bf9-a0a2-49ae-b8b3-445feca41425" providerId="AD" clId="Web-{E812A6E6-A827-4500-8B87-DFD0F16CBE50}"/>
    <pc:docChg chg="modSld">
      <pc:chgData name="Abhijeet Shrivastava" userId="S::arjit7999@iitkgp.ac.in::36238bf9-a0a2-49ae-b8b3-445feca41425" providerId="AD" clId="Web-{E812A6E6-A827-4500-8B87-DFD0F16CBE50}" dt="2020-11-04T05:36:16.499" v="1" actId="20577"/>
      <pc:docMkLst>
        <pc:docMk/>
      </pc:docMkLst>
      <pc:sldChg chg="modSp">
        <pc:chgData name="Abhijeet Shrivastava" userId="S::arjit7999@iitkgp.ac.in::36238bf9-a0a2-49ae-b8b3-445feca41425" providerId="AD" clId="Web-{E812A6E6-A827-4500-8B87-DFD0F16CBE50}" dt="2020-11-04T05:36:16.499" v="1" actId="20577"/>
        <pc:sldMkLst>
          <pc:docMk/>
          <pc:sldMk cId="0" sldId="256"/>
        </pc:sldMkLst>
        <pc:spChg chg="mod">
          <ac:chgData name="Abhijeet Shrivastava" userId="S::arjit7999@iitkgp.ac.in::36238bf9-a0a2-49ae-b8b3-445feca41425" providerId="AD" clId="Web-{E812A6E6-A827-4500-8B87-DFD0F16CBE50}" dt="2020-11-04T05:36:16.499" v="1" actId="20577"/>
          <ac:spMkLst>
            <pc:docMk/>
            <pc:sldMk cId="0" sldId="256"/>
            <ac:spMk id="90" creationId="{00000000-0000-0000-0000-000000000000}"/>
          </ac:spMkLst>
        </pc:spChg>
      </pc:sldChg>
    </pc:docChg>
  </pc:docChgLst>
  <pc:docChgLst>
    <pc:chgData name="Abhijeet Shrivastava" userId="S::arjit7999@iitkgp.ac.in::36238bf9-a0a2-49ae-b8b3-445feca41425" providerId="AD" clId="Web-{C2EBAA6B-BAA2-43EC-A73C-525A0FAC5690}"/>
    <pc:docChg chg="delSld">
      <pc:chgData name="Abhijeet Shrivastava" userId="S::arjit7999@iitkgp.ac.in::36238bf9-a0a2-49ae-b8b3-445feca41425" providerId="AD" clId="Web-{C2EBAA6B-BAA2-43EC-A73C-525A0FAC5690}" dt="2020-11-04T04:15:20.115" v="0"/>
      <pc:docMkLst>
        <pc:docMk/>
      </pc:docMkLst>
      <pc:sldChg chg="del">
        <pc:chgData name="Abhijeet Shrivastava" userId="S::arjit7999@iitkgp.ac.in::36238bf9-a0a2-49ae-b8b3-445feca41425" providerId="AD" clId="Web-{C2EBAA6B-BAA2-43EC-A73C-525A0FAC5690}" dt="2020-11-04T04:15:20.115" v="0"/>
        <pc:sldMkLst>
          <pc:docMk/>
          <pc:sldMk cId="0" sldId="278"/>
        </pc:sldMkLst>
      </pc:sldChg>
    </pc:docChg>
  </pc:docChgLst>
  <pc:docChgLst>
    <pc:chgData name="Pinniboyana Poojitha" userId="S::p.poojitha59@iitkgp.ac.in::fdf6c313-c6db-45b8-a287-592ed98fb05b" providerId="AD" clId="Web-{CE80FBC5-68EA-4CFA-BBF6-60CEA422A87D}"/>
    <pc:docChg chg="modSld">
      <pc:chgData name="Pinniboyana Poojitha" userId="S::p.poojitha59@iitkgp.ac.in::fdf6c313-c6db-45b8-a287-592ed98fb05b" providerId="AD" clId="Web-{CE80FBC5-68EA-4CFA-BBF6-60CEA422A87D}" dt="2020-11-04T05:51:50.104" v="22" actId="20577"/>
      <pc:docMkLst>
        <pc:docMk/>
      </pc:docMkLst>
      <pc:sldChg chg="modSp">
        <pc:chgData name="Pinniboyana Poojitha" userId="S::p.poojitha59@iitkgp.ac.in::fdf6c313-c6db-45b8-a287-592ed98fb05b" providerId="AD" clId="Web-{CE80FBC5-68EA-4CFA-BBF6-60CEA422A87D}" dt="2020-11-04T05:46:44.649" v="16" actId="20577"/>
        <pc:sldMkLst>
          <pc:docMk/>
          <pc:sldMk cId="0" sldId="257"/>
        </pc:sldMkLst>
        <pc:spChg chg="mod">
          <ac:chgData name="Pinniboyana Poojitha" userId="S::p.poojitha59@iitkgp.ac.in::fdf6c313-c6db-45b8-a287-592ed98fb05b" providerId="AD" clId="Web-{CE80FBC5-68EA-4CFA-BBF6-60CEA422A87D}" dt="2020-11-04T05:46:44.649" v="16" actId="20577"/>
          <ac:spMkLst>
            <pc:docMk/>
            <pc:sldMk cId="0" sldId="257"/>
            <ac:spMk id="96" creationId="{00000000-0000-0000-0000-000000000000}"/>
          </ac:spMkLst>
        </pc:spChg>
      </pc:sldChg>
      <pc:sldChg chg="modSp">
        <pc:chgData name="Pinniboyana Poojitha" userId="S::p.poojitha59@iitkgp.ac.in::fdf6c313-c6db-45b8-a287-592ed98fb05b" providerId="AD" clId="Web-{CE80FBC5-68EA-4CFA-BBF6-60CEA422A87D}" dt="2020-11-04T05:51:50.104" v="22" actId="20577"/>
        <pc:sldMkLst>
          <pc:docMk/>
          <pc:sldMk cId="0" sldId="260"/>
        </pc:sldMkLst>
        <pc:spChg chg="mod">
          <ac:chgData name="Pinniboyana Poojitha" userId="S::p.poojitha59@iitkgp.ac.in::fdf6c313-c6db-45b8-a287-592ed98fb05b" providerId="AD" clId="Web-{CE80FBC5-68EA-4CFA-BBF6-60CEA422A87D}" dt="2020-11-04T05:51:50.104" v="22" actId="20577"/>
          <ac:spMkLst>
            <pc:docMk/>
            <pc:sldMk cId="0" sldId="260"/>
            <ac:spMk id="114" creationId="{00000000-0000-0000-0000-000000000000}"/>
          </ac:spMkLst>
        </pc:spChg>
      </pc:sldChg>
      <pc:sldChg chg="modSp">
        <pc:chgData name="Pinniboyana Poojitha" userId="S::p.poojitha59@iitkgp.ac.in::fdf6c313-c6db-45b8-a287-592ed98fb05b" providerId="AD" clId="Web-{CE80FBC5-68EA-4CFA-BBF6-60CEA422A87D}" dt="2020-11-04T05:37:50.630" v="14" actId="20577"/>
        <pc:sldMkLst>
          <pc:docMk/>
          <pc:sldMk cId="0" sldId="293"/>
        </pc:sldMkLst>
        <pc:spChg chg="mod">
          <ac:chgData name="Pinniboyana Poojitha" userId="S::p.poojitha59@iitkgp.ac.in::fdf6c313-c6db-45b8-a287-592ed98fb05b" providerId="AD" clId="Web-{CE80FBC5-68EA-4CFA-BBF6-60CEA422A87D}" dt="2020-11-04T05:37:50.630" v="14" actId="20577"/>
          <ac:spMkLst>
            <pc:docMk/>
            <pc:sldMk cId="0" sldId="293"/>
            <ac:spMk id="324" creationId="{00000000-0000-0000-0000-000000000000}"/>
          </ac:spMkLst>
        </pc:spChg>
      </pc:sldChg>
      <pc:sldChg chg="modSp">
        <pc:chgData name="Pinniboyana Poojitha" userId="S::p.poojitha59@iitkgp.ac.in::fdf6c313-c6db-45b8-a287-592ed98fb05b" providerId="AD" clId="Web-{CE80FBC5-68EA-4CFA-BBF6-60CEA422A87D}" dt="2020-11-04T05:37:22.411" v="6" actId="20577"/>
        <pc:sldMkLst>
          <pc:docMk/>
          <pc:sldMk cId="0" sldId="294"/>
        </pc:sldMkLst>
        <pc:spChg chg="mod">
          <ac:chgData name="Pinniboyana Poojitha" userId="S::p.poojitha59@iitkgp.ac.in::fdf6c313-c6db-45b8-a287-592ed98fb05b" providerId="AD" clId="Web-{CE80FBC5-68EA-4CFA-BBF6-60CEA422A87D}" dt="2020-11-04T05:37:22.411" v="6" actId="20577"/>
          <ac:spMkLst>
            <pc:docMk/>
            <pc:sldMk cId="0" sldId="294"/>
            <ac:spMk id="330" creationId="{00000000-0000-0000-0000-000000000000}"/>
          </ac:spMkLst>
        </pc:spChg>
      </pc:sldChg>
    </pc:docChg>
  </pc:docChgLst>
  <pc:docChgLst>
    <pc:chgData name="ABHIK SARBAJNA" userId="S::abhik.sarbajna@adm.iitkgp.ac.in::9c596c9a-7fcc-45ee-a81d-fb3391ddd149" providerId="AD" clId="Web-{2C159F6E-0341-47E7-9527-6BA15F48BF85}"/>
    <pc:docChg chg="modSld">
      <pc:chgData name="ABHIK SARBAJNA" userId="S::abhik.sarbajna@adm.iitkgp.ac.in::9c596c9a-7fcc-45ee-a81d-fb3391ddd149" providerId="AD" clId="Web-{2C159F6E-0341-47E7-9527-6BA15F48BF85}" dt="2020-11-14T17:38:01.987" v="0" actId="1076"/>
      <pc:docMkLst>
        <pc:docMk/>
      </pc:docMkLst>
      <pc:sldChg chg="modSp">
        <pc:chgData name="ABHIK SARBAJNA" userId="S::abhik.sarbajna@adm.iitkgp.ac.in::9c596c9a-7fcc-45ee-a81d-fb3391ddd149" providerId="AD" clId="Web-{2C159F6E-0341-47E7-9527-6BA15F48BF85}" dt="2020-11-14T17:38:01.987" v="0" actId="1076"/>
        <pc:sldMkLst>
          <pc:docMk/>
          <pc:sldMk cId="0" sldId="271"/>
        </pc:sldMkLst>
        <pc:picChg chg="mod">
          <ac:chgData name="ABHIK SARBAJNA" userId="S::abhik.sarbajna@adm.iitkgp.ac.in::9c596c9a-7fcc-45ee-a81d-fb3391ddd149" providerId="AD" clId="Web-{2C159F6E-0341-47E7-9527-6BA15F48BF85}" dt="2020-11-14T17:38:01.987" v="0" actId="1076"/>
          <ac:picMkLst>
            <pc:docMk/>
            <pc:sldMk cId="0" sldId="271"/>
            <ac:picMk id="183" creationId="{00000000-0000-0000-0000-000000000000}"/>
          </ac:picMkLst>
        </pc:picChg>
      </pc:sldChg>
    </pc:docChg>
  </pc:docChgLst>
  <pc:docChgLst>
    <pc:chgData name="Abhijeet Shrivastava" userId="S::arjit7999@iitkgp.ac.in::36238bf9-a0a2-49ae-b8b3-445feca41425" providerId="AD" clId="Web-{E730AEEA-09F5-47AE-A507-E3D4CD2B90A4}"/>
    <pc:docChg chg="modSld">
      <pc:chgData name="Abhijeet Shrivastava" userId="S::arjit7999@iitkgp.ac.in::36238bf9-a0a2-49ae-b8b3-445feca41425" providerId="AD" clId="Web-{E730AEEA-09F5-47AE-A507-E3D4CD2B90A4}" dt="2020-11-04T03:53:49.225" v="1" actId="20577"/>
      <pc:docMkLst>
        <pc:docMk/>
      </pc:docMkLst>
      <pc:sldChg chg="modSp">
        <pc:chgData name="Abhijeet Shrivastava" userId="S::arjit7999@iitkgp.ac.in::36238bf9-a0a2-49ae-b8b3-445feca41425" providerId="AD" clId="Web-{E730AEEA-09F5-47AE-A507-E3D4CD2B90A4}" dt="2020-11-04T03:53:49.225" v="1" actId="20577"/>
        <pc:sldMkLst>
          <pc:docMk/>
          <pc:sldMk cId="0" sldId="280"/>
        </pc:sldMkLst>
        <pc:spChg chg="mod">
          <ac:chgData name="Abhijeet Shrivastava" userId="S::arjit7999@iitkgp.ac.in::36238bf9-a0a2-49ae-b8b3-445feca41425" providerId="AD" clId="Web-{E730AEEA-09F5-47AE-A507-E3D4CD2B90A4}" dt="2020-11-04T03:53:49.225" v="1" actId="20577"/>
          <ac:spMkLst>
            <pc:docMk/>
            <pc:sldMk cId="0" sldId="280"/>
            <ac:spMk id="240" creationId="{00000000-0000-0000-0000-000000000000}"/>
          </ac:spMkLst>
        </pc:spChg>
      </pc:sldChg>
    </pc:docChg>
  </pc:docChgLst>
  <pc:docChgLst>
    <pc:chgData clId="Web-{87EFF7FF-F69A-409D-B86C-B247B31D50DE}"/>
    <pc:docChg chg="modSld">
      <pc:chgData name="" userId="" providerId="" clId="Web-{87EFF7FF-F69A-409D-B86C-B247B31D50DE}" dt="2020-11-04T04:49:27.244" v="0" actId="1076"/>
      <pc:docMkLst>
        <pc:docMk/>
      </pc:docMkLst>
      <pc:sldChg chg="modSp">
        <pc:chgData name="" userId="" providerId="" clId="Web-{87EFF7FF-F69A-409D-B86C-B247B31D50DE}" dt="2020-11-04T04:49:27.244" v="0" actId="1076"/>
        <pc:sldMkLst>
          <pc:docMk/>
          <pc:sldMk cId="0" sldId="256"/>
        </pc:sldMkLst>
        <pc:spChg chg="mod">
          <ac:chgData name="" userId="" providerId="" clId="Web-{87EFF7FF-F69A-409D-B86C-B247B31D50DE}" dt="2020-11-04T04:49:27.244" v="0" actId="1076"/>
          <ac:spMkLst>
            <pc:docMk/>
            <pc:sldMk cId="0" sldId="256"/>
            <ac:spMk id="88" creationId="{00000000-0000-0000-0000-000000000000}"/>
          </ac:spMkLst>
        </pc:spChg>
      </pc:sldChg>
    </pc:docChg>
  </pc:docChgLst>
  <pc:docChgLst>
    <pc:chgData name="Pinniboyana Poojitha" userId="S::p.poojitha59@iitkgp.ac.in::fdf6c313-c6db-45b8-a287-592ed98fb05b" providerId="AD" clId="Web-{87EFF7FF-F69A-409D-B86C-B247B31D50DE}"/>
    <pc:docChg chg="modSld">
      <pc:chgData name="Pinniboyana Poojitha" userId="S::p.poojitha59@iitkgp.ac.in::fdf6c313-c6db-45b8-a287-592ed98fb05b" providerId="AD" clId="Web-{87EFF7FF-F69A-409D-B86C-B247B31D50DE}" dt="2020-11-04T04:54:24.233" v="41" actId="20577"/>
      <pc:docMkLst>
        <pc:docMk/>
      </pc:docMkLst>
      <pc:sldChg chg="modSp">
        <pc:chgData name="Pinniboyana Poojitha" userId="S::p.poojitha59@iitkgp.ac.in::fdf6c313-c6db-45b8-a287-592ed98fb05b" providerId="AD" clId="Web-{87EFF7FF-F69A-409D-B86C-B247B31D50DE}" dt="2020-11-04T04:49:45.558" v="2" actId="1076"/>
        <pc:sldMkLst>
          <pc:docMk/>
          <pc:sldMk cId="0" sldId="258"/>
        </pc:sldMkLst>
        <pc:spChg chg="mod">
          <ac:chgData name="Pinniboyana Poojitha" userId="S::p.poojitha59@iitkgp.ac.in::fdf6c313-c6db-45b8-a287-592ed98fb05b" providerId="AD" clId="Web-{87EFF7FF-F69A-409D-B86C-B247B31D50DE}" dt="2020-11-04T04:49:45.558" v="2" actId="1076"/>
          <ac:spMkLst>
            <pc:docMk/>
            <pc:sldMk cId="0" sldId="258"/>
            <ac:spMk id="102" creationId="{00000000-0000-0000-0000-000000000000}"/>
          </ac:spMkLst>
        </pc:spChg>
      </pc:sldChg>
      <pc:sldChg chg="modSp">
        <pc:chgData name="Pinniboyana Poojitha" userId="S::p.poojitha59@iitkgp.ac.in::fdf6c313-c6db-45b8-a287-592ed98fb05b" providerId="AD" clId="Web-{87EFF7FF-F69A-409D-B86C-B247B31D50DE}" dt="2020-11-04T04:50:28.702" v="8" actId="20577"/>
        <pc:sldMkLst>
          <pc:docMk/>
          <pc:sldMk cId="0" sldId="260"/>
        </pc:sldMkLst>
        <pc:spChg chg="mod">
          <ac:chgData name="Pinniboyana Poojitha" userId="S::p.poojitha59@iitkgp.ac.in::fdf6c313-c6db-45b8-a287-592ed98fb05b" providerId="AD" clId="Web-{87EFF7FF-F69A-409D-B86C-B247B31D50DE}" dt="2020-11-04T04:50:28.702" v="8" actId="20577"/>
          <ac:spMkLst>
            <pc:docMk/>
            <pc:sldMk cId="0" sldId="260"/>
            <ac:spMk id="114" creationId="{00000000-0000-0000-0000-000000000000}"/>
          </ac:spMkLst>
        </pc:spChg>
      </pc:sldChg>
      <pc:sldChg chg="modSp">
        <pc:chgData name="Pinniboyana Poojitha" userId="S::p.poojitha59@iitkgp.ac.in::fdf6c313-c6db-45b8-a287-592ed98fb05b" providerId="AD" clId="Web-{87EFF7FF-F69A-409D-B86C-B247B31D50DE}" dt="2020-11-04T04:54:24.233" v="41" actId="20577"/>
        <pc:sldMkLst>
          <pc:docMk/>
          <pc:sldMk cId="0" sldId="263"/>
        </pc:sldMkLst>
        <pc:spChg chg="mod">
          <ac:chgData name="Pinniboyana Poojitha" userId="S::p.poojitha59@iitkgp.ac.in::fdf6c313-c6db-45b8-a287-592ed98fb05b" providerId="AD" clId="Web-{87EFF7FF-F69A-409D-B86C-B247B31D50DE}" dt="2020-11-04T04:54:24.233" v="41" actId="20577"/>
          <ac:spMkLst>
            <pc:docMk/>
            <pc:sldMk cId="0" sldId="263"/>
            <ac:spMk id="133" creationId="{00000000-0000-0000-0000-000000000000}"/>
          </ac:spMkLst>
        </pc:spChg>
      </pc:sldChg>
      <pc:sldChg chg="modSp">
        <pc:chgData name="Pinniboyana Poojitha" userId="S::p.poojitha59@iitkgp.ac.in::fdf6c313-c6db-45b8-a287-592ed98fb05b" providerId="AD" clId="Web-{87EFF7FF-F69A-409D-B86C-B247B31D50DE}" dt="2020-11-04T04:54:05.795" v="38" actId="20577"/>
        <pc:sldMkLst>
          <pc:docMk/>
          <pc:sldMk cId="0" sldId="264"/>
        </pc:sldMkLst>
        <pc:spChg chg="mod">
          <ac:chgData name="Pinniboyana Poojitha" userId="S::p.poojitha59@iitkgp.ac.in::fdf6c313-c6db-45b8-a287-592ed98fb05b" providerId="AD" clId="Web-{87EFF7FF-F69A-409D-B86C-B247B31D50DE}" dt="2020-11-04T04:54:05.795" v="38" actId="20577"/>
          <ac:spMkLst>
            <pc:docMk/>
            <pc:sldMk cId="0" sldId="264"/>
            <ac:spMk id="139" creationId="{00000000-0000-0000-0000-000000000000}"/>
          </ac:spMkLst>
        </pc:spChg>
      </pc:sldChg>
    </pc:docChg>
  </pc:docChgLst>
  <pc:docChgLst>
    <pc:chgData name="Mayank Govind Agrawal" userId="S::mayankgagrwl@iitkgp.ac.in::490ad6a2-2deb-4f29-8ddf-b09ce5297e73" providerId="AD" clId="Web-{58315CB5-2E91-445D-978E-AC1946F458E4}"/>
    <pc:docChg chg="modSld">
      <pc:chgData name="Mayank Govind Agrawal" userId="S::mayankgagrwl@iitkgp.ac.in::490ad6a2-2deb-4f29-8ddf-b09ce5297e73" providerId="AD" clId="Web-{58315CB5-2E91-445D-978E-AC1946F458E4}" dt="2020-11-04T06:03:22.229" v="1" actId="20577"/>
      <pc:docMkLst>
        <pc:docMk/>
      </pc:docMkLst>
      <pc:sldChg chg="modSp">
        <pc:chgData name="Mayank Govind Agrawal" userId="S::mayankgagrwl@iitkgp.ac.in::490ad6a2-2deb-4f29-8ddf-b09ce5297e73" providerId="AD" clId="Web-{58315CB5-2E91-445D-978E-AC1946F458E4}" dt="2020-11-04T06:03:22.229" v="1" actId="20577"/>
        <pc:sldMkLst>
          <pc:docMk/>
          <pc:sldMk cId="0" sldId="294"/>
        </pc:sldMkLst>
        <pc:spChg chg="mod">
          <ac:chgData name="Mayank Govind Agrawal" userId="S::mayankgagrwl@iitkgp.ac.in::490ad6a2-2deb-4f29-8ddf-b09ce5297e73" providerId="AD" clId="Web-{58315CB5-2E91-445D-978E-AC1946F458E4}" dt="2020-11-04T06:03:22.229" v="1" actId="20577"/>
          <ac:spMkLst>
            <pc:docMk/>
            <pc:sldMk cId="0" sldId="294"/>
            <ac:spMk id="330" creationId="{00000000-0000-0000-0000-000000000000}"/>
          </ac:spMkLst>
        </pc:spChg>
      </pc:sldChg>
    </pc:docChg>
  </pc:docChgLst>
  <pc:docChgLst>
    <pc:chgData name="Pinniboyana Poojitha" userId="S::p.poojitha59@iitkgp.ac.in::fdf6c313-c6db-45b8-a287-592ed98fb05b" providerId="AD" clId="Web-{93F9BF91-6F52-47BA-92FE-23DCAF95471D}"/>
    <pc:docChg chg="modSld">
      <pc:chgData name="Pinniboyana Poojitha" userId="S::p.poojitha59@iitkgp.ac.in::fdf6c313-c6db-45b8-a287-592ed98fb05b" providerId="AD" clId="Web-{93F9BF91-6F52-47BA-92FE-23DCAF95471D}" dt="2020-11-04T05:33:36.842" v="1" actId="20577"/>
      <pc:docMkLst>
        <pc:docMk/>
      </pc:docMkLst>
      <pc:sldChg chg="modSp">
        <pc:chgData name="Pinniboyana Poojitha" userId="S::p.poojitha59@iitkgp.ac.in::fdf6c313-c6db-45b8-a287-592ed98fb05b" providerId="AD" clId="Web-{93F9BF91-6F52-47BA-92FE-23DCAF95471D}" dt="2020-11-04T05:33:36.842" v="1" actId="20577"/>
        <pc:sldMkLst>
          <pc:docMk/>
          <pc:sldMk cId="0" sldId="267"/>
        </pc:sldMkLst>
        <pc:spChg chg="mod">
          <ac:chgData name="Pinniboyana Poojitha" userId="S::p.poojitha59@iitkgp.ac.in::fdf6c313-c6db-45b8-a287-592ed98fb05b" providerId="AD" clId="Web-{93F9BF91-6F52-47BA-92FE-23DCAF95471D}" dt="2020-11-04T05:33:36.842" v="1" actId="20577"/>
          <ac:spMkLst>
            <pc:docMk/>
            <pc:sldMk cId="0" sldId="267"/>
            <ac:spMk id="158" creationId="{00000000-0000-0000-0000-000000000000}"/>
          </ac:spMkLst>
        </pc:spChg>
      </pc:sldChg>
    </pc:docChg>
  </pc:docChgLst>
  <pc:docChgLst>
    <pc:chgData name="Pinniboyana Poojitha" userId="S::p.poojitha59@iitkgp.ac.in::fdf6c313-c6db-45b8-a287-592ed98fb05b" providerId="AD" clId="Web-{2242A31E-6C3B-4F5D-BAF5-B659CFE99C91}"/>
    <pc:docChg chg="modSld">
      <pc:chgData name="Pinniboyana Poojitha" userId="S::p.poojitha59@iitkgp.ac.in::fdf6c313-c6db-45b8-a287-592ed98fb05b" providerId="AD" clId="Web-{2242A31E-6C3B-4F5D-BAF5-B659CFE99C91}" dt="2020-11-04T05:16:22.870" v="68" actId="20577"/>
      <pc:docMkLst>
        <pc:docMk/>
      </pc:docMkLst>
      <pc:sldChg chg="modSp">
        <pc:chgData name="Pinniboyana Poojitha" userId="S::p.poojitha59@iitkgp.ac.in::fdf6c313-c6db-45b8-a287-592ed98fb05b" providerId="AD" clId="Web-{2242A31E-6C3B-4F5D-BAF5-B659CFE99C91}" dt="2020-11-04T05:07:04.699" v="22" actId="20577"/>
        <pc:sldMkLst>
          <pc:docMk/>
          <pc:sldMk cId="0" sldId="257"/>
        </pc:sldMkLst>
        <pc:spChg chg="mod">
          <ac:chgData name="Pinniboyana Poojitha" userId="S::p.poojitha59@iitkgp.ac.in::fdf6c313-c6db-45b8-a287-592ed98fb05b" providerId="AD" clId="Web-{2242A31E-6C3B-4F5D-BAF5-B659CFE99C91}" dt="2020-11-04T05:07:04.699" v="22" actId="20577"/>
          <ac:spMkLst>
            <pc:docMk/>
            <pc:sldMk cId="0" sldId="257"/>
            <ac:spMk id="96" creationId="{00000000-0000-0000-0000-000000000000}"/>
          </ac:spMkLst>
        </pc:spChg>
      </pc:sldChg>
      <pc:sldChg chg="modSp">
        <pc:chgData name="Pinniboyana Poojitha" userId="S::p.poojitha59@iitkgp.ac.in::fdf6c313-c6db-45b8-a287-592ed98fb05b" providerId="AD" clId="Web-{2242A31E-6C3B-4F5D-BAF5-B659CFE99C91}" dt="2020-11-04T05:08:47.292" v="27" actId="20577"/>
        <pc:sldMkLst>
          <pc:docMk/>
          <pc:sldMk cId="0" sldId="258"/>
        </pc:sldMkLst>
        <pc:spChg chg="mod">
          <ac:chgData name="Pinniboyana Poojitha" userId="S::p.poojitha59@iitkgp.ac.in::fdf6c313-c6db-45b8-a287-592ed98fb05b" providerId="AD" clId="Web-{2242A31E-6C3B-4F5D-BAF5-B659CFE99C91}" dt="2020-11-04T05:08:47.292" v="27" actId="20577"/>
          <ac:spMkLst>
            <pc:docMk/>
            <pc:sldMk cId="0" sldId="258"/>
            <ac:spMk id="102" creationId="{00000000-0000-0000-0000-000000000000}"/>
          </ac:spMkLst>
        </pc:spChg>
      </pc:sldChg>
      <pc:sldChg chg="modSp">
        <pc:chgData name="Pinniboyana Poojitha" userId="S::p.poojitha59@iitkgp.ac.in::fdf6c313-c6db-45b8-a287-592ed98fb05b" providerId="AD" clId="Web-{2242A31E-6C3B-4F5D-BAF5-B659CFE99C91}" dt="2020-11-04T05:16:22.870" v="68" actId="20577"/>
        <pc:sldMkLst>
          <pc:docMk/>
          <pc:sldMk cId="0" sldId="260"/>
        </pc:sldMkLst>
        <pc:spChg chg="mod">
          <ac:chgData name="Pinniboyana Poojitha" userId="S::p.poojitha59@iitkgp.ac.in::fdf6c313-c6db-45b8-a287-592ed98fb05b" providerId="AD" clId="Web-{2242A31E-6C3B-4F5D-BAF5-B659CFE99C91}" dt="2020-11-04T05:16:22.870" v="68" actId="20577"/>
          <ac:spMkLst>
            <pc:docMk/>
            <pc:sldMk cId="0" sldId="260"/>
            <ac:spMk id="114" creationId="{00000000-0000-0000-0000-000000000000}"/>
          </ac:spMkLst>
        </pc:spChg>
      </pc:sldChg>
      <pc:sldChg chg="modSp">
        <pc:chgData name="Pinniboyana Poojitha" userId="S::p.poojitha59@iitkgp.ac.in::fdf6c313-c6db-45b8-a287-592ed98fb05b" providerId="AD" clId="Web-{2242A31E-6C3B-4F5D-BAF5-B659CFE99C91}" dt="2020-11-04T04:59:36.949" v="15" actId="20577"/>
        <pc:sldMkLst>
          <pc:docMk/>
          <pc:sldMk cId="0" sldId="266"/>
        </pc:sldMkLst>
        <pc:spChg chg="mod">
          <ac:chgData name="Pinniboyana Poojitha" userId="S::p.poojitha59@iitkgp.ac.in::fdf6c313-c6db-45b8-a287-592ed98fb05b" providerId="AD" clId="Web-{2242A31E-6C3B-4F5D-BAF5-B659CFE99C91}" dt="2020-11-04T04:59:36.949" v="15" actId="20577"/>
          <ac:spMkLst>
            <pc:docMk/>
            <pc:sldMk cId="0" sldId="266"/>
            <ac:spMk id="152" creationId="{00000000-0000-0000-0000-000000000000}"/>
          </ac:spMkLst>
        </pc:spChg>
      </pc:sldChg>
      <pc:sldChg chg="modSp">
        <pc:chgData name="Pinniboyana Poojitha" userId="S::p.poojitha59@iitkgp.ac.in::fdf6c313-c6db-45b8-a287-592ed98fb05b" providerId="AD" clId="Web-{2242A31E-6C3B-4F5D-BAF5-B659CFE99C91}" dt="2020-11-04T04:59:58.418" v="18" actId="20577"/>
        <pc:sldMkLst>
          <pc:docMk/>
          <pc:sldMk cId="0" sldId="267"/>
        </pc:sldMkLst>
        <pc:spChg chg="mod">
          <ac:chgData name="Pinniboyana Poojitha" userId="S::p.poojitha59@iitkgp.ac.in::fdf6c313-c6db-45b8-a287-592ed98fb05b" providerId="AD" clId="Web-{2242A31E-6C3B-4F5D-BAF5-B659CFE99C91}" dt="2020-11-04T04:59:58.418" v="18" actId="20577"/>
          <ac:spMkLst>
            <pc:docMk/>
            <pc:sldMk cId="0" sldId="267"/>
            <ac:spMk id="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f14c68088_2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f14c68088_2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9f14c68088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9f14c68088_2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f14c68088_2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f14c68088_2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9f14c68088_2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9f14c68088_2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9f14c68088_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9f14c68088_2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f0c13687f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9f0c13687f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9f0c13687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9f0c13687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dont think it is needed  : poojitha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f0c13687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9f0c13687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f0c13687f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9f0c13687f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f14c6808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9f14c6808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9f14c68088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9f14c68088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f14c68088_3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9f14c68088_3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9f14c6919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9f14c6919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9f14c6808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9f14c6808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9f14c68088_4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9f14c68088_4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9f14c68088_4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9f14c68088_4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9f14c6919b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9f14c6919b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f14c68088_4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f14c68088_4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f14c68088_4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f14c68088_4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9f14c6919b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9f14c6919b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9f14c6919b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9f14c6919b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f14c68088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f14c68088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f14c68088_4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9f14c68088_4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9f14c68088_4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f14c68088_4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9f14c68088_4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9f14c68088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9f14c68088_4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9f14c68088_4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9f14c68088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9f14c68088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9f14c68088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9f14c68088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f14c68088_3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f14c68088_3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9f14c68088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9f14c68088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9f14c68088_3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9f14c68088_3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9f14c68088_3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9f14c68088_3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f14c68088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f14c68088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9f14c68088_3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9f14c68088_3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f14c68088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f14c68088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9f14c68088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9f14c68088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9f14c68088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9f14c68088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9f14c68088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9f14c68088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9f14c68088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9f14c68088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economictimes.indiatimes.com/topic/Operation-Twist" TargetMode="External"/><Relationship Id="rId3" Type="http://schemas.openxmlformats.org/officeDocument/2006/relationships/hyperlink" Target="https://economictimes.indiatimes.com/markets/rbi" TargetMode="External"/><Relationship Id="rId7" Type="http://schemas.openxmlformats.org/officeDocument/2006/relationships/hyperlink" Target="https://economictimes.indiatimes.com/topic/yield-curv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economictimes.indiatimes.com/topic/OMO" TargetMode="External"/><Relationship Id="rId5" Type="http://schemas.openxmlformats.org/officeDocument/2006/relationships/hyperlink" Target="https://economictimes.indiatimes.com/topic/Open-Market-Operations" TargetMode="External"/><Relationship Id="rId4" Type="http://schemas.openxmlformats.org/officeDocument/2006/relationships/hyperlink" Target="https://economictimes.indiatimes.com/topic/rate-cut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economictimes.indiatimes.com/topic/G-se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www.finpipe.com/over-the-counter-derivatives-2/"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www.finpipe.com/convertible-bond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finpipe.com/how-do-we-increase-liquidity-in-the-canadian-bond-market/"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www.finpipe.com/glossary/spread/"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finpipe.com/pension-plans/"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hyperlink" Target="http://www.finpipe.com/what-is-a-mutual-fund/"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7950" y="1337250"/>
            <a:ext cx="7688100" cy="16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b="0">
                <a:solidFill>
                  <a:srgbClr val="000000"/>
                </a:solidFill>
                <a:latin typeface="Lato"/>
                <a:ea typeface="Lato"/>
                <a:cs typeface="Lato"/>
                <a:sym typeface="Lato"/>
              </a:rPr>
              <a:t>                   </a:t>
            </a:r>
            <a:endParaRPr sz="2100" b="0">
              <a:solidFill>
                <a:srgbClr val="000000"/>
              </a:solidFill>
              <a:latin typeface="Lato"/>
              <a:ea typeface="Lato"/>
              <a:cs typeface="Lato"/>
              <a:sym typeface="Lato"/>
            </a:endParaRPr>
          </a:p>
        </p:txBody>
      </p:sp>
      <p:sp>
        <p:nvSpPr>
          <p:cNvPr id="87" name="Google Shape;87;p13"/>
          <p:cNvSpPr txBox="1"/>
          <p:nvPr/>
        </p:nvSpPr>
        <p:spPr>
          <a:xfrm>
            <a:off x="0" y="1335425"/>
            <a:ext cx="8832000" cy="166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Lato"/>
                <a:ea typeface="Lato"/>
                <a:cs typeface="Lato"/>
                <a:sym typeface="Lato"/>
              </a:rPr>
              <a:t> </a:t>
            </a:r>
            <a:endParaRPr sz="2100" b="1">
              <a:latin typeface="Lato"/>
              <a:ea typeface="Lato"/>
              <a:cs typeface="Lato"/>
              <a:sym typeface="Lato"/>
            </a:endParaRPr>
          </a:p>
          <a:p>
            <a:pPr marL="0" lvl="0" indent="0" algn="ctr" rtl="0">
              <a:spcBef>
                <a:spcPts val="0"/>
              </a:spcBef>
              <a:spcAft>
                <a:spcPts val="0"/>
              </a:spcAft>
              <a:buNone/>
            </a:pPr>
            <a:endParaRPr sz="2100" b="1">
              <a:latin typeface="Lato"/>
              <a:ea typeface="Lato"/>
              <a:cs typeface="Lato"/>
              <a:sym typeface="Lato"/>
            </a:endParaRPr>
          </a:p>
          <a:p>
            <a:pPr marL="0" lvl="0" indent="0" algn="ctr" rtl="0">
              <a:spcBef>
                <a:spcPts val="0"/>
              </a:spcBef>
              <a:spcAft>
                <a:spcPts val="0"/>
              </a:spcAft>
              <a:buNone/>
            </a:pPr>
            <a:r>
              <a:rPr lang="en" sz="2100" b="1">
                <a:solidFill>
                  <a:srgbClr val="FF0000"/>
                </a:solidFill>
                <a:latin typeface="Merriweather"/>
                <a:ea typeface="Merriweather"/>
                <a:cs typeface="Merriweather"/>
                <a:sym typeface="Merriweather"/>
              </a:rPr>
              <a:t>Current Status of Indian Debt Market and Trading Practices</a:t>
            </a:r>
            <a:endParaRPr sz="2100" b="1">
              <a:solidFill>
                <a:srgbClr val="FF0000"/>
              </a:solidFill>
              <a:latin typeface="Merriweather"/>
              <a:ea typeface="Merriweather"/>
              <a:cs typeface="Merriweather"/>
              <a:sym typeface="Merriweather"/>
            </a:endParaRPr>
          </a:p>
          <a:p>
            <a:pPr marL="0" lvl="0" indent="0" algn="ctr" rtl="0">
              <a:spcBef>
                <a:spcPts val="0"/>
              </a:spcBef>
              <a:spcAft>
                <a:spcPts val="0"/>
              </a:spcAft>
              <a:buNone/>
            </a:pPr>
            <a:endParaRPr sz="2100" b="1">
              <a:latin typeface="Merriweather"/>
              <a:ea typeface="Merriweather"/>
              <a:cs typeface="Merriweather"/>
              <a:sym typeface="Merriweather"/>
            </a:endParaRPr>
          </a:p>
        </p:txBody>
      </p:sp>
      <p:sp>
        <p:nvSpPr>
          <p:cNvPr id="88" name="Google Shape;88;p13"/>
          <p:cNvSpPr txBox="1"/>
          <p:nvPr/>
        </p:nvSpPr>
        <p:spPr>
          <a:xfrm>
            <a:off x="625075" y="377425"/>
            <a:ext cx="7831800" cy="9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latin typeface="Merriweather"/>
                <a:ea typeface="Merriweather"/>
                <a:cs typeface="Merriweather"/>
                <a:sym typeface="Merriweather"/>
              </a:rPr>
              <a:t>Financial Institutions and Markets </a:t>
            </a:r>
            <a:endParaRPr sz="2100" b="1">
              <a:latin typeface="Merriweather"/>
              <a:ea typeface="Merriweather"/>
              <a:cs typeface="Merriweather"/>
              <a:sym typeface="Merriweather"/>
            </a:endParaRPr>
          </a:p>
          <a:p>
            <a:pPr marL="0" lvl="0" indent="0" algn="ctr" rtl="0">
              <a:spcBef>
                <a:spcPts val="0"/>
              </a:spcBef>
              <a:spcAft>
                <a:spcPts val="0"/>
              </a:spcAft>
              <a:buNone/>
            </a:pPr>
            <a:r>
              <a:rPr lang="en" sz="2100" b="1">
                <a:latin typeface="Merriweather"/>
                <a:ea typeface="Merriweather"/>
                <a:cs typeface="Merriweather"/>
                <a:sym typeface="Merriweather"/>
              </a:rPr>
              <a:t>Group 8 Assignment</a:t>
            </a:r>
            <a:endParaRPr b="1">
              <a:latin typeface="Merriweather"/>
              <a:ea typeface="Merriweather"/>
              <a:cs typeface="Merriweather"/>
              <a:sym typeface="Merriweather"/>
            </a:endParaRPr>
          </a:p>
        </p:txBody>
      </p:sp>
      <p:sp>
        <p:nvSpPr>
          <p:cNvPr id="89" name="Google Shape;89;p13"/>
          <p:cNvSpPr txBox="1"/>
          <p:nvPr/>
        </p:nvSpPr>
        <p:spPr>
          <a:xfrm>
            <a:off x="3424100" y="3247750"/>
            <a:ext cx="4702500" cy="6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90" name="Google Shape;90;p13"/>
          <p:cNvSpPr txBox="1">
            <a:spLocks noGrp="1"/>
          </p:cNvSpPr>
          <p:nvPr>
            <p:ph type="subTitle" idx="1"/>
          </p:nvPr>
        </p:nvSpPr>
        <p:spPr>
          <a:xfrm>
            <a:off x="874925" y="3247750"/>
            <a:ext cx="7688100" cy="114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solidFill>
                  <a:srgbClr val="000000"/>
                </a:solidFill>
              </a:rPr>
              <a:t>By - Abhijeet Shrivastava(17MI3FP08)</a:t>
            </a:r>
            <a:br>
              <a:rPr lang="en">
                <a:solidFill>
                  <a:srgbClr val="000000"/>
                </a:solidFill>
              </a:rPr>
            </a:br>
            <a:r>
              <a:rPr lang="en">
                <a:solidFill>
                  <a:srgbClr val="000000"/>
                </a:solidFill>
              </a:rPr>
              <a:t>        Mayank Govind Agrawal(17ME3FP13)</a:t>
            </a:r>
            <a:endParaRPr>
              <a:solidFill>
                <a:srgbClr val="000000"/>
              </a:solidFill>
            </a:endParaRPr>
          </a:p>
          <a:p>
            <a:pPr marL="0" lvl="0" indent="0" algn="r" rtl="0">
              <a:spcBef>
                <a:spcPts val="0"/>
              </a:spcBef>
              <a:spcAft>
                <a:spcPts val="0"/>
              </a:spcAft>
              <a:buNone/>
            </a:pPr>
            <a:r>
              <a:rPr lang="en">
                <a:solidFill>
                  <a:srgbClr val="000000"/>
                </a:solidFill>
              </a:rPr>
              <a:t>Poojitha Pinniboyana(17CE10040)</a:t>
            </a:r>
            <a:endParaRPr>
              <a:solidFill>
                <a:srgbClr val="000000"/>
              </a:solidFill>
            </a:endParaRPr>
          </a:p>
          <a:p>
            <a:pPr marL="0" lvl="0" indent="0" algn="r" rtl="0">
              <a:spcBef>
                <a:spcPts val="0"/>
              </a:spcBef>
              <a:spcAft>
                <a:spcPts val="0"/>
              </a:spcAft>
              <a:buNone/>
            </a:pPr>
            <a:r>
              <a:rPr lang="en">
                <a:solidFill>
                  <a:srgbClr val="000000"/>
                </a:solidFill>
              </a:rPr>
              <a:t>Rakshit Yadav (19EX20029)</a:t>
            </a:r>
            <a:endParaRPr>
              <a:solidFill>
                <a:srgbClr val="000000"/>
              </a:solidFill>
            </a:endParaRPr>
          </a:p>
          <a:p>
            <a:pPr marL="0" lvl="0" indent="0" algn="r" rtl="0">
              <a:spcBef>
                <a:spcPts val="0"/>
              </a:spcBef>
              <a:spcAft>
                <a:spcPts val="0"/>
              </a:spcAft>
              <a:buNone/>
            </a:pPr>
            <a:r>
              <a:rPr lang="en">
                <a:solidFill>
                  <a:srgbClr val="000000"/>
                </a:solidFill>
              </a:rPr>
              <a:t>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6" name="Google Shape;146;p22"/>
          <p:cNvPicPr preferRelativeResize="0"/>
          <p:nvPr/>
        </p:nvPicPr>
        <p:blipFill rotWithShape="1">
          <a:blip r:embed="rId3">
            <a:alphaModFix/>
          </a:blip>
          <a:srcRect b="8003"/>
          <a:stretch/>
        </p:blipFill>
        <p:spPr>
          <a:xfrm>
            <a:off x="0" y="0"/>
            <a:ext cx="9144001" cy="51435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9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7650" y="5691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BONDS IN INDIA</a:t>
            </a:r>
            <a:endParaRPr/>
          </a:p>
        </p:txBody>
      </p:sp>
      <p:sp>
        <p:nvSpPr>
          <p:cNvPr id="152" name="Google Shape;152;p23"/>
          <p:cNvSpPr txBox="1">
            <a:spLocks noGrp="1"/>
          </p:cNvSpPr>
          <p:nvPr>
            <p:ph type="body" idx="1"/>
          </p:nvPr>
        </p:nvSpPr>
        <p:spPr>
          <a:xfrm>
            <a:off x="727650" y="1344075"/>
            <a:ext cx="8288400" cy="2903100"/>
          </a:xfrm>
          <a:prstGeom prst="rect">
            <a:avLst/>
          </a:prstGeom>
        </p:spPr>
        <p:txBody>
          <a:bodyPr spcFirstLastPara="1" wrap="square" lIns="91425" tIns="91425" rIns="91425" bIns="91425" anchor="t" anchorCtr="0">
            <a:noAutofit/>
          </a:bodyPr>
          <a:lstStyle/>
          <a:p>
            <a:pPr marL="0" indent="0">
              <a:spcBef>
                <a:spcPts val="2000"/>
              </a:spcBef>
              <a:buNone/>
            </a:pPr>
            <a:r>
              <a:rPr lang="en" sz="1600" b="1">
                <a:solidFill>
                  <a:srgbClr val="111111"/>
                </a:solidFill>
                <a:highlight>
                  <a:srgbClr val="FFFFFF"/>
                </a:highlight>
                <a:latin typeface="Calibri"/>
                <a:ea typeface="Calibri"/>
                <a:cs typeface="Calibri"/>
                <a:sym typeface="Calibri"/>
              </a:rPr>
              <a:t>Government Bonds</a:t>
            </a:r>
            <a:r>
              <a:rPr lang="en" sz="1600">
                <a:solidFill>
                  <a:srgbClr val="111111"/>
                </a:solidFill>
                <a:highlight>
                  <a:srgbClr val="FFFFFF"/>
                </a:highlight>
                <a:latin typeface="Calibri"/>
                <a:ea typeface="Calibri"/>
                <a:cs typeface="Calibri"/>
                <a:sym typeface="Calibri"/>
              </a:rPr>
              <a:t>- These are known as Sovereign Debt, government bonds are issued by the Central Government to raise money. It is a risk-free investment that offers stable returns and is suitable for investors with a low-risk appetite.</a:t>
            </a:r>
            <a:endParaRPr sz="1600">
              <a:solidFill>
                <a:srgbClr val="111111"/>
              </a:solidFill>
              <a:highlight>
                <a:srgbClr val="FFFFFF"/>
              </a:highlight>
              <a:latin typeface="Calibri"/>
              <a:ea typeface="Calibri"/>
              <a:cs typeface="Calibri"/>
              <a:sym typeface="Calibri"/>
            </a:endParaRPr>
          </a:p>
          <a:p>
            <a:pPr marL="0" indent="0">
              <a:spcBef>
                <a:spcPts val="2000"/>
              </a:spcBef>
              <a:buNone/>
            </a:pPr>
            <a:r>
              <a:rPr lang="en" sz="1600" b="1">
                <a:solidFill>
                  <a:srgbClr val="111111"/>
                </a:solidFill>
                <a:highlight>
                  <a:srgbClr val="FFFFFF"/>
                </a:highlight>
                <a:latin typeface="Calibri"/>
                <a:ea typeface="Calibri"/>
                <a:cs typeface="Calibri"/>
                <a:sym typeface="Calibri"/>
              </a:rPr>
              <a:t>Municipal Bonds</a:t>
            </a:r>
            <a:r>
              <a:rPr lang="en" sz="1600">
                <a:solidFill>
                  <a:srgbClr val="111111"/>
                </a:solidFill>
                <a:highlight>
                  <a:srgbClr val="FFFFFF"/>
                </a:highlight>
                <a:latin typeface="Calibri"/>
                <a:ea typeface="Calibri"/>
                <a:cs typeface="Calibri"/>
                <a:sym typeface="Calibri"/>
              </a:rPr>
              <a:t>- These are issued by the State government or the local government agencies to raise money to fund government. As per SEBI, municipal bonds need to have a rating above the investment grade and should have a maturity period of 3 years, before being issued to the public. These bonds are also considered a safe investment option as they are backed by the State Government.</a:t>
            </a:r>
            <a:endParaRPr sz="1600">
              <a:solidFill>
                <a:srgbClr val="111111"/>
              </a:solidFill>
              <a:highlight>
                <a:srgbClr val="FFFFFF"/>
              </a:highlight>
              <a:latin typeface="Calibri"/>
              <a:ea typeface="Calibri"/>
              <a:cs typeface="Calibri"/>
              <a:sym typeface="Calibri"/>
            </a:endParaRPr>
          </a:p>
          <a:p>
            <a:pPr marL="0" lvl="0" indent="0" algn="l" rtl="0">
              <a:spcBef>
                <a:spcPts val="2000"/>
              </a:spcBef>
              <a:spcAft>
                <a:spcPts val="16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727650" y="627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BOND IN INDIA</a:t>
            </a:r>
            <a:endParaRPr/>
          </a:p>
        </p:txBody>
      </p:sp>
      <p:sp>
        <p:nvSpPr>
          <p:cNvPr id="158" name="Google Shape;158;p24"/>
          <p:cNvSpPr txBox="1">
            <a:spLocks noGrp="1"/>
          </p:cNvSpPr>
          <p:nvPr>
            <p:ph type="body" idx="1"/>
          </p:nvPr>
        </p:nvSpPr>
        <p:spPr>
          <a:xfrm>
            <a:off x="727650" y="1381400"/>
            <a:ext cx="7688700" cy="3483000"/>
          </a:xfrm>
          <a:prstGeom prst="rect">
            <a:avLst/>
          </a:prstGeom>
        </p:spPr>
        <p:txBody>
          <a:bodyPr spcFirstLastPara="1" wrap="square" lIns="91425" tIns="91425" rIns="91425" bIns="91425" anchor="t" anchorCtr="0">
            <a:noAutofit/>
          </a:bodyPr>
          <a:lstStyle/>
          <a:p>
            <a:pPr marL="0" indent="0">
              <a:spcBef>
                <a:spcPts val="2000"/>
              </a:spcBef>
              <a:buNone/>
            </a:pPr>
            <a:r>
              <a:rPr lang="en" sz="1600" b="1">
                <a:solidFill>
                  <a:srgbClr val="111111"/>
                </a:solidFill>
                <a:highlight>
                  <a:srgbClr val="FFFFFF"/>
                </a:highlight>
                <a:latin typeface="Calibri"/>
                <a:ea typeface="Calibri"/>
                <a:cs typeface="Calibri"/>
                <a:sym typeface="Calibri"/>
              </a:rPr>
              <a:t>Corporate Bonds</a:t>
            </a:r>
            <a:r>
              <a:rPr lang="en" sz="1600">
                <a:solidFill>
                  <a:srgbClr val="111111"/>
                </a:solidFill>
                <a:highlight>
                  <a:srgbClr val="FFFFFF"/>
                </a:highlight>
                <a:latin typeface="Calibri"/>
                <a:ea typeface="Calibri"/>
                <a:cs typeface="Calibri"/>
                <a:sym typeface="Calibri"/>
              </a:rPr>
              <a:t>- Large financial corporations and financial institutions issue corporate bonds to raise money. They offer higher returns but the risk factor is also high. The maturity period on these bonds can go up to around twelve years.</a:t>
            </a:r>
            <a:endParaRPr sz="1600">
              <a:solidFill>
                <a:srgbClr val="111111"/>
              </a:solidFill>
              <a:highlight>
                <a:srgbClr val="FFFFFF"/>
              </a:highlight>
              <a:latin typeface="Calibri"/>
              <a:ea typeface="Calibri"/>
              <a:cs typeface="Calibri"/>
              <a:sym typeface="Calibri"/>
            </a:endParaRPr>
          </a:p>
          <a:p>
            <a:pPr marL="0" lvl="0" indent="0" algn="l" rtl="0">
              <a:lnSpc>
                <a:spcPct val="115000"/>
              </a:lnSpc>
              <a:spcBef>
                <a:spcPts val="2000"/>
              </a:spcBef>
              <a:spcAft>
                <a:spcPts val="0"/>
              </a:spcAft>
              <a:buNone/>
            </a:pPr>
            <a:r>
              <a:rPr lang="en" sz="1600" b="1">
                <a:solidFill>
                  <a:srgbClr val="111111"/>
                </a:solidFill>
                <a:highlight>
                  <a:srgbClr val="FFFFFF"/>
                </a:highlight>
                <a:latin typeface="Calibri"/>
                <a:ea typeface="Calibri"/>
                <a:cs typeface="Calibri"/>
                <a:sym typeface="Calibri"/>
              </a:rPr>
              <a:t>Public Sector Bonds</a:t>
            </a:r>
            <a:r>
              <a:rPr lang="en" sz="1600">
                <a:solidFill>
                  <a:srgbClr val="111111"/>
                </a:solidFill>
                <a:highlight>
                  <a:srgbClr val="FFFFFF"/>
                </a:highlight>
                <a:latin typeface="Calibri"/>
                <a:ea typeface="Calibri"/>
                <a:cs typeface="Calibri"/>
                <a:sym typeface="Calibri"/>
              </a:rPr>
              <a:t>- These bonds are issued by Public sector corporations, where the share of the Central Government is more than 50%. These bonds are implicitly guaranteed by the Union Government and are considered a safe investment.</a:t>
            </a:r>
            <a:endParaRPr sz="1600">
              <a:solidFill>
                <a:srgbClr val="111111"/>
              </a:solidFill>
              <a:highlight>
                <a:srgbClr val="FFFFFF"/>
              </a:highlight>
              <a:latin typeface="Calibri"/>
              <a:ea typeface="Calibri"/>
              <a:cs typeface="Calibri"/>
              <a:sym typeface="Calibri"/>
            </a:endParaRPr>
          </a:p>
          <a:p>
            <a:pPr marL="0" lvl="0" indent="0" algn="l" rtl="0">
              <a:lnSpc>
                <a:spcPct val="115000"/>
              </a:lnSpc>
              <a:spcBef>
                <a:spcPts val="2000"/>
              </a:spcBef>
              <a:spcAft>
                <a:spcPts val="0"/>
              </a:spcAft>
              <a:buNone/>
            </a:pPr>
            <a:r>
              <a:rPr lang="en" sz="1600" b="1">
                <a:solidFill>
                  <a:srgbClr val="111111"/>
                </a:solidFill>
                <a:highlight>
                  <a:srgbClr val="FFFFFF"/>
                </a:highlight>
                <a:latin typeface="Calibri"/>
                <a:ea typeface="Calibri"/>
                <a:cs typeface="Calibri"/>
                <a:sym typeface="Calibri"/>
              </a:rPr>
              <a:t>High Yield Bonds</a:t>
            </a:r>
            <a:r>
              <a:rPr lang="en" sz="1600">
                <a:solidFill>
                  <a:srgbClr val="111111"/>
                </a:solidFill>
                <a:highlight>
                  <a:srgbClr val="FFFFFF"/>
                </a:highlight>
                <a:latin typeface="Calibri"/>
                <a:ea typeface="Calibri"/>
                <a:cs typeface="Calibri"/>
                <a:sym typeface="Calibri"/>
              </a:rPr>
              <a:t>- These bonds are issued by companies who have just entered the market and are yet to establish themselves in the field. They are an extreme version of corporate bonds and thus, offer high returns but have a high-risk factor too.</a:t>
            </a:r>
            <a:endParaRPr sz="1600">
              <a:solidFill>
                <a:srgbClr val="111111"/>
              </a:solidFill>
              <a:highlight>
                <a:srgbClr val="FFFFFF"/>
              </a:highlight>
              <a:latin typeface="Calibri"/>
              <a:ea typeface="Calibri"/>
              <a:cs typeface="Calibri"/>
              <a:sym typeface="Calibri"/>
            </a:endParaRPr>
          </a:p>
          <a:p>
            <a:pPr marL="0" lvl="0" indent="0" algn="l" rtl="0">
              <a:lnSpc>
                <a:spcPct val="115000"/>
              </a:lnSpc>
              <a:spcBef>
                <a:spcPts val="2000"/>
              </a:spcBef>
              <a:spcAft>
                <a:spcPts val="1600"/>
              </a:spcAft>
              <a:buNone/>
            </a:pPr>
            <a:endParaRPr sz="16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7650" y="686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a:t>
            </a:r>
            <a:endParaRPr/>
          </a:p>
        </p:txBody>
      </p:sp>
      <p:sp>
        <p:nvSpPr>
          <p:cNvPr id="164" name="Google Shape;164;p25"/>
          <p:cNvSpPr txBox="1">
            <a:spLocks noGrp="1"/>
          </p:cNvSpPr>
          <p:nvPr>
            <p:ph type="body" idx="1"/>
          </p:nvPr>
        </p:nvSpPr>
        <p:spPr>
          <a:xfrm>
            <a:off x="727650" y="1427675"/>
            <a:ext cx="8339700" cy="3598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rgbClr val="000000"/>
                </a:solidFill>
                <a:latin typeface="Calibri"/>
                <a:ea typeface="Calibri"/>
                <a:cs typeface="Calibri"/>
                <a:sym typeface="Calibri"/>
              </a:rPr>
              <a:t>Credit risk</a:t>
            </a:r>
            <a:r>
              <a:rPr lang="en" sz="1600">
                <a:solidFill>
                  <a:srgbClr val="000000"/>
                </a:solidFill>
                <a:latin typeface="Calibri"/>
                <a:ea typeface="Calibri"/>
                <a:cs typeface="Calibri"/>
                <a:sym typeface="Calibri"/>
              </a:rPr>
              <a:t> : While corporate papers carry credit risk due to changing business conditions, government securities are perceived to have zero credit risk. Credit Risk is the risk that the issuer will not pay the coupon income and/ or the maturity amount on the specified dates. Credit Ratings have been established by rating agencies to reflect their opinion of an issuer’s ability and willingness to do so.</a:t>
            </a:r>
            <a:endParaRPr sz="1600">
              <a:solidFill>
                <a:srgbClr val="000000"/>
              </a:solidFill>
              <a:latin typeface="Calibri"/>
              <a:ea typeface="Calibri"/>
              <a:cs typeface="Calibri"/>
              <a:sym typeface="Calibri"/>
            </a:endParaRPr>
          </a:p>
          <a:p>
            <a:pPr marL="0" lvl="0" indent="0" algn="l" rtl="0">
              <a:lnSpc>
                <a:spcPct val="100000"/>
              </a:lnSpc>
              <a:spcBef>
                <a:spcPts val="1600"/>
              </a:spcBef>
              <a:spcAft>
                <a:spcPts val="0"/>
              </a:spcAft>
              <a:buNone/>
            </a:pPr>
            <a:r>
              <a:rPr lang="en" sz="1600" b="1">
                <a:solidFill>
                  <a:srgbClr val="000000"/>
                </a:solidFill>
                <a:latin typeface="Calibri"/>
                <a:ea typeface="Calibri"/>
                <a:cs typeface="Calibri"/>
                <a:sym typeface="Calibri"/>
              </a:rPr>
              <a:t>Interest rate risk : </a:t>
            </a:r>
            <a:r>
              <a:rPr lang="en" sz="1600">
                <a:solidFill>
                  <a:srgbClr val="000000"/>
                </a:solidFill>
                <a:latin typeface="Calibri"/>
                <a:ea typeface="Calibri"/>
                <a:cs typeface="Calibri"/>
                <a:sym typeface="Calibri"/>
              </a:rPr>
              <a:t>Interest rate risk is present in all debt securities and depends on a variety of macroeconomic factors. Interest Rate Risk is the risk that interest rates may rise, causing a fall in value of traded debt instruments.</a:t>
            </a:r>
            <a:endParaRPr sz="1600">
              <a:solidFill>
                <a:srgbClr val="000000"/>
              </a:solidFill>
              <a:latin typeface="Calibri"/>
              <a:ea typeface="Calibri"/>
              <a:cs typeface="Calibri"/>
              <a:sym typeface="Calibri"/>
            </a:endParaRPr>
          </a:p>
          <a:p>
            <a:pPr marL="0" lvl="0" indent="0" algn="l" rtl="0">
              <a:lnSpc>
                <a:spcPct val="100000"/>
              </a:lnSpc>
              <a:spcBef>
                <a:spcPts val="1600"/>
              </a:spcBef>
              <a:spcAft>
                <a:spcPts val="1600"/>
              </a:spcAft>
              <a:buNone/>
            </a:pPr>
            <a:endParaRPr sz="1600">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729450" y="642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RISK</a:t>
            </a:r>
            <a:endParaRPr/>
          </a:p>
        </p:txBody>
      </p:sp>
      <p:sp>
        <p:nvSpPr>
          <p:cNvPr id="170" name="Google Shape;170;p26"/>
          <p:cNvSpPr txBox="1">
            <a:spLocks noGrp="1"/>
          </p:cNvSpPr>
          <p:nvPr>
            <p:ph type="body" idx="1"/>
          </p:nvPr>
        </p:nvSpPr>
        <p:spPr>
          <a:xfrm>
            <a:off x="729450" y="1726175"/>
            <a:ext cx="7688700" cy="262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rgbClr val="000000"/>
                </a:solidFill>
                <a:latin typeface="Calibri"/>
                <a:ea typeface="Calibri"/>
                <a:cs typeface="Calibri"/>
                <a:sym typeface="Calibri"/>
              </a:rPr>
              <a:t>Settlement risk</a:t>
            </a:r>
            <a:r>
              <a:rPr lang="en" sz="1600">
                <a:solidFill>
                  <a:srgbClr val="000000"/>
                </a:solidFill>
                <a:latin typeface="Calibri"/>
                <a:ea typeface="Calibri"/>
                <a:cs typeface="Calibri"/>
                <a:sym typeface="Calibri"/>
              </a:rPr>
              <a:t> : The risk that one party will fail to deliver the terms of a contract with another party at the time of settlement is called settlement risk.All debt securities are settled within the specified duration, except in special cases like death of the holder, etc, in which case it may be delayed till all the required formalities are completed.</a:t>
            </a:r>
            <a:endParaRPr sz="1600">
              <a:solidFill>
                <a:srgbClr val="000000"/>
              </a:solidFill>
              <a:latin typeface="Calibri"/>
              <a:ea typeface="Calibri"/>
              <a:cs typeface="Calibri"/>
              <a:sym typeface="Calibri"/>
            </a:endParaRPr>
          </a:p>
          <a:p>
            <a:pPr marL="0" lvl="0" indent="0" algn="l" rtl="0">
              <a:lnSpc>
                <a:spcPct val="100000"/>
              </a:lnSpc>
              <a:spcBef>
                <a:spcPts val="1600"/>
              </a:spcBef>
              <a:spcAft>
                <a:spcPts val="0"/>
              </a:spcAft>
              <a:buNone/>
            </a:pPr>
            <a:r>
              <a:rPr lang="en" sz="1600" b="1">
                <a:solidFill>
                  <a:srgbClr val="000000"/>
                </a:solidFill>
                <a:latin typeface="Calibri"/>
                <a:ea typeface="Calibri"/>
                <a:cs typeface="Calibri"/>
                <a:sym typeface="Calibri"/>
              </a:rPr>
              <a:t>liquidity risk</a:t>
            </a:r>
            <a:r>
              <a:rPr lang="en" sz="1600">
                <a:solidFill>
                  <a:srgbClr val="000000"/>
                </a:solidFill>
                <a:latin typeface="Calibri"/>
                <a:ea typeface="Calibri"/>
                <a:cs typeface="Calibri"/>
                <a:sym typeface="Calibri"/>
              </a:rPr>
              <a:t> : The risk arising from the lack of possibility to either buy or sell a security quickly as per one’s requirement is called liquidity risk. Debt securities have minimum liquidity risk and can be easily bought and sold after due listing.</a:t>
            </a:r>
            <a:endParaRPr sz="1600">
              <a:solidFill>
                <a:srgbClr val="000000"/>
              </a:solidFill>
              <a:latin typeface="Calibri"/>
              <a:ea typeface="Calibri"/>
              <a:cs typeface="Calibri"/>
              <a:sym typeface="Calibri"/>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7650" y="617975"/>
            <a:ext cx="7688700" cy="52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INDIAN BOND MARKET</a:t>
            </a:r>
            <a:endParaRPr/>
          </a:p>
        </p:txBody>
      </p:sp>
      <p:sp>
        <p:nvSpPr>
          <p:cNvPr id="176" name="Google Shape;176;p27"/>
          <p:cNvSpPr txBox="1">
            <a:spLocks noGrp="1"/>
          </p:cNvSpPr>
          <p:nvPr>
            <p:ph type="body" idx="1"/>
          </p:nvPr>
        </p:nvSpPr>
        <p:spPr>
          <a:xfrm>
            <a:off x="729450" y="1146275"/>
            <a:ext cx="8308500" cy="39972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111111"/>
              </a:buClr>
              <a:buSzPts val="1600"/>
              <a:buFont typeface="Calibri"/>
              <a:buChar char="●"/>
            </a:pPr>
            <a:r>
              <a:rPr lang="en" sz="1600">
                <a:solidFill>
                  <a:srgbClr val="111111"/>
                </a:solidFill>
                <a:highlight>
                  <a:srgbClr val="FFFFFF"/>
                </a:highlight>
                <a:latin typeface="Calibri"/>
                <a:ea typeface="Calibri"/>
                <a:cs typeface="Calibri"/>
                <a:sym typeface="Calibri"/>
              </a:rPr>
              <a:t>In India, Bonds are issued by both the Government as well as the private-sector entities, to raise money for a specific purpose. Bonds are like a loan that carries an interest rate and must be repaid on a specified date. </a:t>
            </a:r>
            <a:endParaRPr sz="1600">
              <a:solidFill>
                <a:srgbClr val="111111"/>
              </a:solidFill>
              <a:highlight>
                <a:srgbClr val="FFFFFF"/>
              </a:highlight>
              <a:latin typeface="Calibri"/>
              <a:ea typeface="Calibri"/>
              <a:cs typeface="Calibri"/>
              <a:sym typeface="Calibri"/>
            </a:endParaRPr>
          </a:p>
          <a:p>
            <a:pPr marL="457200" lvl="0" indent="-330200" algn="l" rtl="0">
              <a:lnSpc>
                <a:spcPct val="115000"/>
              </a:lnSpc>
              <a:spcBef>
                <a:spcPts val="0"/>
              </a:spcBef>
              <a:spcAft>
                <a:spcPts val="0"/>
              </a:spcAft>
              <a:buClr>
                <a:srgbClr val="111111"/>
              </a:buClr>
              <a:buSzPts val="1600"/>
              <a:buFont typeface="Calibri"/>
              <a:buChar char="●"/>
            </a:pPr>
            <a:r>
              <a:rPr lang="en" sz="1600">
                <a:solidFill>
                  <a:srgbClr val="111111"/>
                </a:solidFill>
                <a:highlight>
                  <a:srgbClr val="FFFFFF"/>
                </a:highlight>
                <a:latin typeface="Calibri"/>
                <a:ea typeface="Calibri"/>
                <a:cs typeface="Calibri"/>
                <a:sym typeface="Calibri"/>
              </a:rPr>
              <a:t>Government and large corporations issue bonds when their funding requirement cannot be met from any other source. These thus, play a major role in fundraising and development activities as the respective organisations could take money for specific purposes through this instrument. </a:t>
            </a:r>
            <a:endParaRPr sz="1600">
              <a:solidFill>
                <a:srgbClr val="111111"/>
              </a:solidFill>
              <a:highlight>
                <a:srgbClr val="FFFFFF"/>
              </a:highlight>
              <a:latin typeface="Calibri"/>
              <a:ea typeface="Calibri"/>
              <a:cs typeface="Calibri"/>
              <a:sym typeface="Calibri"/>
            </a:endParaRPr>
          </a:p>
          <a:p>
            <a:pPr marL="457200" lvl="0" indent="-330200" algn="l" rtl="0">
              <a:lnSpc>
                <a:spcPct val="115000"/>
              </a:lnSpc>
              <a:spcBef>
                <a:spcPts val="0"/>
              </a:spcBef>
              <a:spcAft>
                <a:spcPts val="0"/>
              </a:spcAft>
              <a:buClr>
                <a:srgbClr val="111111"/>
              </a:buClr>
              <a:buSzPts val="1600"/>
              <a:buFont typeface="Calibri"/>
              <a:buChar char="●"/>
            </a:pPr>
            <a:r>
              <a:rPr lang="en" sz="1600">
                <a:solidFill>
                  <a:srgbClr val="111111"/>
                </a:solidFill>
                <a:highlight>
                  <a:srgbClr val="FFFFFF"/>
                </a:highlight>
                <a:latin typeface="Calibri"/>
                <a:ea typeface="Calibri"/>
                <a:cs typeface="Calibri"/>
                <a:sym typeface="Calibri"/>
              </a:rPr>
              <a:t>They have a specified maturity period upon completion of which the borrower (Government or Private Corporation) returns the money to the lender. The money will be returned along with the interest, specified at the time of issue.</a:t>
            </a:r>
            <a:endParaRPr sz="1600">
              <a:solidFill>
                <a:srgbClr val="111111"/>
              </a:solidFill>
              <a:highlight>
                <a:srgbClr val="FFFFFF"/>
              </a:highlight>
              <a:latin typeface="Calibri"/>
              <a:ea typeface="Calibri"/>
              <a:cs typeface="Calibri"/>
              <a:sym typeface="Calibri"/>
            </a:endParaRPr>
          </a:p>
          <a:p>
            <a:pPr marL="457200" lvl="0" indent="-330200" algn="l" rtl="0">
              <a:lnSpc>
                <a:spcPct val="115000"/>
              </a:lnSpc>
              <a:spcBef>
                <a:spcPts val="0"/>
              </a:spcBef>
              <a:spcAft>
                <a:spcPts val="0"/>
              </a:spcAft>
              <a:buClr>
                <a:srgbClr val="111111"/>
              </a:buClr>
              <a:buSzPts val="1600"/>
              <a:buFont typeface="Calibri"/>
              <a:buChar char="●"/>
            </a:pPr>
            <a:r>
              <a:rPr lang="en" sz="1600">
                <a:solidFill>
                  <a:srgbClr val="111111"/>
                </a:solidFill>
                <a:highlight>
                  <a:srgbClr val="FFFFFF"/>
                </a:highlight>
                <a:latin typeface="Calibri"/>
                <a:ea typeface="Calibri"/>
                <a:cs typeface="Calibri"/>
                <a:sym typeface="Calibri"/>
              </a:rPr>
              <a:t>The Indian bond market is mainly dominated by </a:t>
            </a:r>
            <a:r>
              <a:rPr lang="en" sz="1600" b="1">
                <a:solidFill>
                  <a:srgbClr val="111111"/>
                </a:solidFill>
                <a:highlight>
                  <a:srgbClr val="FFFFFF"/>
                </a:highlight>
                <a:latin typeface="Calibri"/>
                <a:ea typeface="Calibri"/>
                <a:cs typeface="Calibri"/>
                <a:sym typeface="Calibri"/>
              </a:rPr>
              <a:t>Government bonds.</a:t>
            </a:r>
            <a:r>
              <a:rPr lang="en" sz="1600">
                <a:solidFill>
                  <a:srgbClr val="111111"/>
                </a:solidFill>
                <a:highlight>
                  <a:srgbClr val="FFFFFF"/>
                </a:highlight>
                <a:latin typeface="Calibri"/>
                <a:ea typeface="Calibri"/>
                <a:cs typeface="Calibri"/>
                <a:sym typeface="Calibri"/>
              </a:rPr>
              <a:t> Government bonds are considered highly secure and enjoy excellent liquidity. The trading volumes in the Indian bond market have increased tremendously over the last ten years and around two dozen entities dominate the market today.</a:t>
            </a:r>
            <a:endParaRPr sz="1600">
              <a:solidFill>
                <a:srgbClr val="111111"/>
              </a:solidFill>
              <a:highlight>
                <a:srgbClr val="FFFFFF"/>
              </a:highlight>
              <a:latin typeface="Calibri"/>
              <a:ea typeface="Calibri"/>
              <a:cs typeface="Calibri"/>
              <a:sym typeface="Calibri"/>
            </a:endParaRPr>
          </a:p>
          <a:p>
            <a:pPr marL="457200" lvl="0" indent="0" algn="l" rtl="0">
              <a:lnSpc>
                <a:spcPct val="115000"/>
              </a:lnSpc>
              <a:spcBef>
                <a:spcPts val="2000"/>
              </a:spcBef>
              <a:spcAft>
                <a:spcPts val="2100"/>
              </a:spcAft>
              <a:buNone/>
            </a:pPr>
            <a:endParaRPr sz="1600">
              <a:solidFill>
                <a:srgbClr val="11111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729450" y="44400"/>
            <a:ext cx="7688700" cy="4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Difference between Equity and Debt Market</a:t>
            </a:r>
            <a:endParaRPr/>
          </a:p>
        </p:txBody>
      </p:sp>
      <p:sp>
        <p:nvSpPr>
          <p:cNvPr id="182" name="Google Shape;182;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83" name="Google Shape;183;p28"/>
          <p:cNvPicPr preferRelativeResize="0"/>
          <p:nvPr/>
        </p:nvPicPr>
        <p:blipFill>
          <a:blip r:embed="rId3">
            <a:alphaModFix/>
          </a:blip>
          <a:stretch>
            <a:fillRect/>
          </a:stretch>
        </p:blipFill>
        <p:spPr>
          <a:xfrm>
            <a:off x="730046" y="1209992"/>
            <a:ext cx="5707849" cy="3735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729450" y="59225"/>
            <a:ext cx="7688700" cy="8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Ways to Invest in Debt Market</a:t>
            </a:r>
            <a:endParaRPr/>
          </a:p>
        </p:txBody>
      </p:sp>
      <p:sp>
        <p:nvSpPr>
          <p:cNvPr id="189" name="Google Shape;189;p29"/>
          <p:cNvSpPr txBox="1">
            <a:spLocks noGrp="1"/>
          </p:cNvSpPr>
          <p:nvPr>
            <p:ph type="body" idx="1"/>
          </p:nvPr>
        </p:nvSpPr>
        <p:spPr>
          <a:xfrm>
            <a:off x="729450" y="1287725"/>
            <a:ext cx="7688700" cy="3052200"/>
          </a:xfrm>
          <a:prstGeom prst="rect">
            <a:avLst/>
          </a:prstGeom>
        </p:spPr>
        <p:txBody>
          <a:bodyPr spcFirstLastPara="1" wrap="square" lIns="91425" tIns="91425" rIns="91425" bIns="91425" anchor="t" anchorCtr="0">
            <a:noAutofit/>
          </a:bodyPr>
          <a:lstStyle/>
          <a:p>
            <a:pPr marL="647700" lvl="0" indent="-304800" algn="l" rtl="0">
              <a:lnSpc>
                <a:spcPct val="115000"/>
              </a:lnSpc>
              <a:spcBef>
                <a:spcPts val="0"/>
              </a:spcBef>
              <a:spcAft>
                <a:spcPts val="0"/>
              </a:spcAft>
              <a:buClr>
                <a:srgbClr val="44475B"/>
              </a:buClr>
              <a:buSzPts val="1200"/>
              <a:buFont typeface="Roboto"/>
              <a:buAutoNum type="arabicPeriod"/>
            </a:pPr>
            <a:r>
              <a:rPr lang="en" sz="1200" b="1">
                <a:solidFill>
                  <a:srgbClr val="44475B"/>
                </a:solidFill>
                <a:highlight>
                  <a:srgbClr val="FFFFFF"/>
                </a:highlight>
                <a:latin typeface="Roboto"/>
                <a:ea typeface="Roboto"/>
                <a:cs typeface="Roboto"/>
                <a:sym typeface="Roboto"/>
              </a:rPr>
              <a:t>Direct investment</a:t>
            </a:r>
            <a:r>
              <a:rPr lang="en" sz="1200">
                <a:solidFill>
                  <a:srgbClr val="44475B"/>
                </a:solidFill>
                <a:highlight>
                  <a:srgbClr val="FFFFFF"/>
                </a:highlight>
                <a:latin typeface="Roboto"/>
                <a:ea typeface="Roboto"/>
                <a:cs typeface="Roboto"/>
                <a:sym typeface="Roboto"/>
              </a:rPr>
              <a:t>: You can invest in bonds through private placement directly with the company in case of corporate bonds. In case of government bonds, RBI, the supervisor of government bonds organises auctions for the sale of these bonds. There are two ways in which you can participate in these auctions:</a:t>
            </a:r>
            <a:endParaRPr sz="1200">
              <a:solidFill>
                <a:srgbClr val="44475B"/>
              </a:solidFill>
              <a:highlight>
                <a:srgbClr val="FFFFFF"/>
              </a:highlight>
              <a:latin typeface="Roboto"/>
              <a:ea typeface="Roboto"/>
              <a:cs typeface="Roboto"/>
              <a:sym typeface="Roboto"/>
            </a:endParaRPr>
          </a:p>
          <a:p>
            <a:pPr marL="914400" lvl="1" indent="-298450" algn="l" rtl="0">
              <a:lnSpc>
                <a:spcPct val="115000"/>
              </a:lnSpc>
              <a:spcBef>
                <a:spcPts val="0"/>
              </a:spcBef>
              <a:spcAft>
                <a:spcPts val="0"/>
              </a:spcAft>
              <a:buClr>
                <a:srgbClr val="44475B"/>
              </a:buClr>
              <a:buSzPts val="1100"/>
              <a:buFont typeface="Arial"/>
              <a:buAutoNum type="alphaLcPeriod"/>
            </a:pPr>
            <a:r>
              <a:rPr lang="en" sz="1200" b="1">
                <a:solidFill>
                  <a:srgbClr val="44475B"/>
                </a:solidFill>
                <a:highlight>
                  <a:srgbClr val="FFFFFF"/>
                </a:highlight>
                <a:latin typeface="Roboto"/>
                <a:ea typeface="Roboto"/>
                <a:cs typeface="Roboto"/>
                <a:sym typeface="Roboto"/>
              </a:rPr>
              <a:t>Competitive bidding:</a:t>
            </a:r>
            <a:r>
              <a:rPr lang="en" sz="1200">
                <a:solidFill>
                  <a:srgbClr val="44475B"/>
                </a:solidFill>
                <a:highlight>
                  <a:srgbClr val="FFFFFF"/>
                </a:highlight>
                <a:latin typeface="Roboto"/>
                <a:ea typeface="Roboto"/>
                <a:cs typeface="Roboto"/>
                <a:sym typeface="Roboto"/>
              </a:rPr>
              <a:t> Larger investors like mutual fund companies, banks, commercial firms and more participate via competitive bidding because the process is complicated.</a:t>
            </a:r>
            <a:endParaRPr sz="1200">
              <a:solidFill>
                <a:srgbClr val="44475B"/>
              </a:solidFill>
              <a:highlight>
                <a:srgbClr val="FFFFFF"/>
              </a:highlight>
              <a:latin typeface="Roboto"/>
              <a:ea typeface="Roboto"/>
              <a:cs typeface="Roboto"/>
              <a:sym typeface="Roboto"/>
            </a:endParaRPr>
          </a:p>
          <a:p>
            <a:pPr marL="914400" lvl="1" indent="-298450" algn="l" rtl="0">
              <a:lnSpc>
                <a:spcPct val="115000"/>
              </a:lnSpc>
              <a:spcBef>
                <a:spcPts val="0"/>
              </a:spcBef>
              <a:spcAft>
                <a:spcPts val="0"/>
              </a:spcAft>
              <a:buClr>
                <a:srgbClr val="44475B"/>
              </a:buClr>
              <a:buSzPts val="1100"/>
              <a:buFont typeface="Arial"/>
              <a:buAutoNum type="alphaLcPeriod"/>
            </a:pPr>
            <a:r>
              <a:rPr lang="en" sz="1200" b="1">
                <a:solidFill>
                  <a:srgbClr val="44475B"/>
                </a:solidFill>
                <a:highlight>
                  <a:srgbClr val="FFFFFF"/>
                </a:highlight>
                <a:latin typeface="Roboto"/>
                <a:ea typeface="Roboto"/>
                <a:cs typeface="Roboto"/>
                <a:sym typeface="Roboto"/>
              </a:rPr>
              <a:t>Non-competitive bidding</a:t>
            </a:r>
            <a:r>
              <a:rPr lang="en" sz="1200">
                <a:solidFill>
                  <a:srgbClr val="44475B"/>
                </a:solidFill>
                <a:highlight>
                  <a:srgbClr val="FFFFFF"/>
                </a:highlight>
                <a:latin typeface="Roboto"/>
                <a:ea typeface="Roboto"/>
                <a:cs typeface="Roboto"/>
                <a:sym typeface="Roboto"/>
              </a:rPr>
              <a:t>: This is an easier process for individual investors like high net worth individuals (HNI), retail investors and likewise. This can be done through online platforms. National Stock Exchange (NSE) has an app called NSE goBid where smaller investors can invest in government securities directly.</a:t>
            </a:r>
            <a:endParaRPr sz="1200">
              <a:solidFill>
                <a:srgbClr val="44475B"/>
              </a:solidFill>
              <a:highlight>
                <a:srgbClr val="FFFFFF"/>
              </a:highlight>
              <a:latin typeface="Roboto"/>
              <a:ea typeface="Roboto"/>
              <a:cs typeface="Roboto"/>
              <a:sym typeface="Roboto"/>
            </a:endParaRPr>
          </a:p>
          <a:p>
            <a:pPr marL="647700" lvl="0" indent="-304800" algn="l" rtl="0">
              <a:lnSpc>
                <a:spcPct val="115000"/>
              </a:lnSpc>
              <a:spcBef>
                <a:spcPts val="0"/>
              </a:spcBef>
              <a:spcAft>
                <a:spcPts val="0"/>
              </a:spcAft>
              <a:buClr>
                <a:srgbClr val="44475B"/>
              </a:buClr>
              <a:buSzPts val="1200"/>
              <a:buFont typeface="Roboto"/>
              <a:buAutoNum type="arabicPeriod"/>
            </a:pPr>
            <a:r>
              <a:rPr lang="en" sz="1200" b="1">
                <a:solidFill>
                  <a:srgbClr val="44475B"/>
                </a:solidFill>
                <a:highlight>
                  <a:srgbClr val="FFFFFF"/>
                </a:highlight>
                <a:latin typeface="Roboto"/>
                <a:ea typeface="Roboto"/>
                <a:cs typeface="Roboto"/>
                <a:sym typeface="Roboto"/>
              </a:rPr>
              <a:t>Mutual funds</a:t>
            </a:r>
            <a:r>
              <a:rPr lang="en" sz="1200">
                <a:solidFill>
                  <a:srgbClr val="44475B"/>
                </a:solidFill>
                <a:highlight>
                  <a:srgbClr val="FFFFFF"/>
                </a:highlight>
                <a:latin typeface="Roboto"/>
                <a:ea typeface="Roboto"/>
                <a:cs typeface="Roboto"/>
                <a:sym typeface="Roboto"/>
              </a:rPr>
              <a:t>: This is an indirect way. The mutual fund industry, irrespective of debt or equity funds work in a similar way. There will be a fund manager that will decides which government securities to invest in. Debt or hybrid mutual funds are an indirect way to stay invested in debt markets.</a:t>
            </a:r>
            <a:endParaRPr sz="1200">
              <a:solidFill>
                <a:srgbClr val="44475B"/>
              </a:solidFill>
              <a:highlight>
                <a:srgbClr val="FFFFFF"/>
              </a:highlight>
              <a:latin typeface="Roboto"/>
              <a:ea typeface="Roboto"/>
              <a:cs typeface="Roboto"/>
              <a:sym typeface="Roboto"/>
            </a:endParaRPr>
          </a:p>
          <a:p>
            <a:pPr marL="0" lvl="0" indent="0" algn="l" rtl="0">
              <a:lnSpc>
                <a:spcPct val="115000"/>
              </a:lnSpc>
              <a:spcBef>
                <a:spcPts val="4100"/>
              </a:spcBef>
              <a:spcAft>
                <a:spcPts val="1600"/>
              </a:spcAft>
              <a:buNone/>
            </a:pP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729450" y="37000"/>
            <a:ext cx="7688700" cy="76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Indian Debt Market</a:t>
            </a:r>
            <a:endParaRPr/>
          </a:p>
        </p:txBody>
      </p:sp>
      <p:sp>
        <p:nvSpPr>
          <p:cNvPr id="195" name="Google Shape;195;p30"/>
          <p:cNvSpPr txBox="1">
            <a:spLocks noGrp="1"/>
          </p:cNvSpPr>
          <p:nvPr>
            <p:ph type="body" idx="1"/>
          </p:nvPr>
        </p:nvSpPr>
        <p:spPr>
          <a:xfrm>
            <a:off x="729450" y="658675"/>
            <a:ext cx="7688700" cy="368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50" b="1">
                <a:solidFill>
                  <a:srgbClr val="242424"/>
                </a:solidFill>
                <a:latin typeface="Arial"/>
                <a:ea typeface="Arial"/>
                <a:cs typeface="Arial"/>
                <a:sym typeface="Arial"/>
              </a:rPr>
              <a:t>Classification of Indian Debt Market</a:t>
            </a:r>
            <a:endParaRPr sz="1550" b="1">
              <a:solidFill>
                <a:srgbClr val="242424"/>
              </a:solidFill>
              <a:latin typeface="Arial"/>
              <a:ea typeface="Arial"/>
              <a:cs typeface="Arial"/>
              <a:sym typeface="Arial"/>
            </a:endParaRPr>
          </a:p>
          <a:p>
            <a:pPr marL="0" marR="215900" lvl="0" indent="0" algn="just" rtl="0">
              <a:lnSpc>
                <a:spcPct val="150000"/>
              </a:lnSpc>
              <a:spcBef>
                <a:spcPts val="1600"/>
              </a:spcBef>
              <a:spcAft>
                <a:spcPts val="0"/>
              </a:spcAft>
              <a:buNone/>
            </a:pPr>
            <a:r>
              <a:rPr lang="en" sz="1100" b="1" u="sng">
                <a:solidFill>
                  <a:srgbClr val="333333"/>
                </a:solidFill>
                <a:highlight>
                  <a:schemeClr val="lt1"/>
                </a:highlight>
                <a:latin typeface="Arial"/>
                <a:ea typeface="Arial"/>
                <a:cs typeface="Arial"/>
                <a:sym typeface="Arial"/>
              </a:rPr>
              <a:t>The Indian debt market, primarily of the fixed-income variety, can be broadly classified into:</a:t>
            </a:r>
            <a:endParaRPr sz="1100" b="1" u="sng">
              <a:solidFill>
                <a:srgbClr val="333333"/>
              </a:solidFill>
              <a:highlight>
                <a:schemeClr val="lt1"/>
              </a:highlight>
              <a:latin typeface="Arial"/>
              <a:ea typeface="Arial"/>
              <a:cs typeface="Arial"/>
              <a:sym typeface="Arial"/>
            </a:endParaRPr>
          </a:p>
          <a:p>
            <a:pPr marL="457200" lvl="0" indent="-298450" algn="just" rtl="0">
              <a:lnSpc>
                <a:spcPct val="150000"/>
              </a:lnSpc>
              <a:spcBef>
                <a:spcPts val="0"/>
              </a:spcBef>
              <a:spcAft>
                <a:spcPts val="0"/>
              </a:spcAft>
              <a:buClr>
                <a:srgbClr val="333333"/>
              </a:buClr>
              <a:buSzPts val="1100"/>
              <a:buFont typeface="Arial"/>
              <a:buAutoNum type="arabicPeriod"/>
            </a:pPr>
            <a:r>
              <a:rPr lang="en" sz="1100" b="1">
                <a:solidFill>
                  <a:srgbClr val="333333"/>
                </a:solidFill>
                <a:highlight>
                  <a:schemeClr val="lt1"/>
                </a:highlight>
                <a:latin typeface="Arial"/>
                <a:ea typeface="Arial"/>
                <a:cs typeface="Arial"/>
                <a:sym typeface="Arial"/>
              </a:rPr>
              <a:t>Money Market</a:t>
            </a:r>
            <a:r>
              <a:rPr lang="en" sz="1100">
                <a:solidFill>
                  <a:srgbClr val="333333"/>
                </a:solidFill>
                <a:highlight>
                  <a:schemeClr val="lt1"/>
                </a:highlight>
                <a:latin typeface="Arial"/>
                <a:ea typeface="Arial"/>
                <a:cs typeface="Arial"/>
                <a:sym typeface="Arial"/>
              </a:rPr>
              <a:t>: Where the borrowing is for tenor of less than a year. Inter Bank Term Money, repo transactions, Certificate of Deposits, Commercial Papers, T-Bills, etc. are some of the money market instruments through which short term requirement of funds are met by banks, institutions and the state and central governments.</a:t>
            </a:r>
            <a:endParaRPr sz="1100">
              <a:solidFill>
                <a:srgbClr val="333333"/>
              </a:solidFill>
              <a:highlight>
                <a:schemeClr val="lt1"/>
              </a:highlight>
              <a:latin typeface="Arial"/>
              <a:ea typeface="Arial"/>
              <a:cs typeface="Arial"/>
              <a:sym typeface="Arial"/>
            </a:endParaRPr>
          </a:p>
          <a:p>
            <a:pPr marL="457200" lvl="0" indent="-298450" algn="just" rtl="0">
              <a:lnSpc>
                <a:spcPct val="150000"/>
              </a:lnSpc>
              <a:spcBef>
                <a:spcPts val="0"/>
              </a:spcBef>
              <a:spcAft>
                <a:spcPts val="0"/>
              </a:spcAft>
              <a:buClr>
                <a:srgbClr val="333333"/>
              </a:buClr>
              <a:buSzPts val="1100"/>
              <a:buFont typeface="Arial"/>
              <a:buAutoNum type="arabicPeriod"/>
            </a:pPr>
            <a:r>
              <a:rPr lang="en" sz="1100" b="1">
                <a:solidFill>
                  <a:srgbClr val="333333"/>
                </a:solidFill>
                <a:highlight>
                  <a:schemeClr val="lt1"/>
                </a:highlight>
                <a:latin typeface="Arial"/>
                <a:ea typeface="Arial"/>
                <a:cs typeface="Arial"/>
                <a:sym typeface="Arial"/>
              </a:rPr>
              <a:t>Bank and Corporate Deposits</a:t>
            </a:r>
            <a:r>
              <a:rPr lang="en" sz="1100">
                <a:solidFill>
                  <a:srgbClr val="333333"/>
                </a:solidFill>
                <a:highlight>
                  <a:schemeClr val="lt1"/>
                </a:highlight>
                <a:latin typeface="Arial"/>
                <a:ea typeface="Arial"/>
                <a:cs typeface="Arial"/>
                <a:sym typeface="Arial"/>
              </a:rPr>
              <a:t>: Bank fixed deposits (FDs) have been popular and widely subscribed to, as the feeling of no-default-risk. Corporate deposits are FDs issued by a company (non-bank).</a:t>
            </a:r>
            <a:endParaRPr sz="1100">
              <a:solidFill>
                <a:srgbClr val="333333"/>
              </a:solidFill>
              <a:highlight>
                <a:schemeClr val="lt1"/>
              </a:highlight>
              <a:latin typeface="Arial"/>
              <a:ea typeface="Arial"/>
              <a:cs typeface="Arial"/>
              <a:sym typeface="Arial"/>
            </a:endParaRPr>
          </a:p>
          <a:p>
            <a:pPr marL="457200" lvl="0" indent="-298450" algn="just" rtl="0">
              <a:lnSpc>
                <a:spcPct val="150000"/>
              </a:lnSpc>
              <a:spcBef>
                <a:spcPts val="0"/>
              </a:spcBef>
              <a:spcAft>
                <a:spcPts val="0"/>
              </a:spcAft>
              <a:buClr>
                <a:srgbClr val="333333"/>
              </a:buClr>
              <a:buSzPts val="1100"/>
              <a:buFont typeface="Arial"/>
              <a:buAutoNum type="arabicPeriod"/>
            </a:pPr>
            <a:r>
              <a:rPr lang="en" sz="1100" b="1">
                <a:solidFill>
                  <a:srgbClr val="333333"/>
                </a:solidFill>
                <a:highlight>
                  <a:schemeClr val="lt1"/>
                </a:highlight>
                <a:latin typeface="Arial"/>
                <a:ea typeface="Arial"/>
                <a:cs typeface="Arial"/>
                <a:sym typeface="Arial"/>
              </a:rPr>
              <a:t>Government Securities</a:t>
            </a:r>
            <a:r>
              <a:rPr lang="en" sz="1100">
                <a:solidFill>
                  <a:srgbClr val="333333"/>
                </a:solidFill>
                <a:highlight>
                  <a:schemeClr val="lt1"/>
                </a:highlight>
                <a:latin typeface="Arial"/>
                <a:ea typeface="Arial"/>
                <a:cs typeface="Arial"/>
                <a:sym typeface="Arial"/>
              </a:rPr>
              <a:t>: G-Secs are sovereign-rated debt papers, issued by the government with a face value of a fixed denomination.</a:t>
            </a:r>
            <a:endParaRPr sz="1100">
              <a:solidFill>
                <a:srgbClr val="333333"/>
              </a:solidFill>
              <a:highlight>
                <a:schemeClr val="lt1"/>
              </a:highlight>
              <a:latin typeface="Arial"/>
              <a:ea typeface="Arial"/>
              <a:cs typeface="Arial"/>
              <a:sym typeface="Arial"/>
            </a:endParaRPr>
          </a:p>
          <a:p>
            <a:pPr marL="457200" lvl="0" indent="-298450" algn="just" rtl="0">
              <a:lnSpc>
                <a:spcPct val="150000"/>
              </a:lnSpc>
              <a:spcBef>
                <a:spcPts val="0"/>
              </a:spcBef>
              <a:spcAft>
                <a:spcPts val="0"/>
              </a:spcAft>
              <a:buClr>
                <a:srgbClr val="333333"/>
              </a:buClr>
              <a:buSzPts val="1100"/>
              <a:buFont typeface="Arial"/>
              <a:buAutoNum type="arabicPeriod"/>
            </a:pPr>
            <a:r>
              <a:rPr lang="en" sz="1100" b="1">
                <a:solidFill>
                  <a:srgbClr val="333333"/>
                </a:solidFill>
                <a:highlight>
                  <a:schemeClr val="lt1"/>
                </a:highlight>
                <a:latin typeface="Arial"/>
                <a:ea typeface="Arial"/>
                <a:cs typeface="Arial"/>
                <a:sym typeface="Arial"/>
              </a:rPr>
              <a:t>Corporate &amp; PSU Bond Market</a:t>
            </a:r>
            <a:r>
              <a:rPr lang="en" sz="1100">
                <a:solidFill>
                  <a:srgbClr val="333333"/>
                </a:solidFill>
                <a:highlight>
                  <a:schemeClr val="lt1"/>
                </a:highlight>
                <a:latin typeface="Arial"/>
                <a:ea typeface="Arial"/>
                <a:cs typeface="Arial"/>
                <a:sym typeface="Arial"/>
              </a:rPr>
              <a:t>: Corporate bonds are issued by public sector undertakings (PSUs) and private firms. These bonds are issued for a wide tenor between 1 year - 15 years. These bonds carry a different risk profile and hence will have associated rating.</a:t>
            </a:r>
            <a:endParaRPr sz="1050">
              <a:solidFill>
                <a:srgbClr val="242424"/>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729450" y="0"/>
            <a:ext cx="7688700" cy="535200"/>
          </a:xfrm>
          <a:prstGeom prst="rect">
            <a:avLst/>
          </a:prstGeom>
        </p:spPr>
        <p:txBody>
          <a:bodyPr spcFirstLastPara="1" wrap="square" lIns="91425" tIns="91425" rIns="91425" bIns="91425" anchor="t" anchorCtr="0">
            <a:noAutofit/>
          </a:bodyPr>
          <a:lstStyle/>
          <a:p>
            <a:pPr marL="215900" marR="215900" lvl="0" indent="0" algn="l" rtl="0">
              <a:lnSpc>
                <a:spcPct val="120000"/>
              </a:lnSpc>
              <a:spcBef>
                <a:spcPts val="0"/>
              </a:spcBef>
              <a:spcAft>
                <a:spcPts val="0"/>
              </a:spcAft>
              <a:buNone/>
            </a:pPr>
            <a:r>
              <a:rPr lang="en"/>
              <a:t>Recent Trends in Indian Debt Market</a:t>
            </a:r>
            <a:endParaRPr/>
          </a:p>
        </p:txBody>
      </p:sp>
      <p:sp>
        <p:nvSpPr>
          <p:cNvPr id="201" name="Google Shape;201;p31"/>
          <p:cNvSpPr txBox="1">
            <a:spLocks noGrp="1"/>
          </p:cNvSpPr>
          <p:nvPr>
            <p:ph type="body" idx="1"/>
          </p:nvPr>
        </p:nvSpPr>
        <p:spPr>
          <a:xfrm>
            <a:off x="729450" y="1272925"/>
            <a:ext cx="7688700" cy="3067200"/>
          </a:xfrm>
          <a:prstGeom prst="rect">
            <a:avLst/>
          </a:prstGeom>
        </p:spPr>
        <p:txBody>
          <a:bodyPr spcFirstLastPara="1" wrap="square" lIns="91425" tIns="91425" rIns="91425" bIns="91425" anchor="t" anchorCtr="0">
            <a:noAutofit/>
          </a:bodyPr>
          <a:lstStyle/>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In the past few years, the domestic corporate bond market had seen increasing volumes, largely due to financial investments going into it, including retail participation.</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Also, the banks had ceded space to NBFCs over past many years.</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This is because banks found it easier to buy securitisation pools to achieve their PSL targets rather than develop competencies that NBFCs had built-in serving affinity groups, in smaller cities &amp; towns.</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And post the ILFS crisis, the markets have started shunning non-banks again.</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Policy initiative by the government: The various policy initiatives undertaken in the last few years would take time to fructify and to stabilise.</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These include the IBC, SEBI’s bond market policies, RBI’s large borrower framework for enhancing credit supply.</a:t>
            </a:r>
            <a:endParaRPr sz="1100">
              <a:solidFill>
                <a:srgbClr val="333333"/>
              </a:solidFill>
              <a:highlight>
                <a:srgbClr val="FFFFFF"/>
              </a:highlight>
              <a:latin typeface="Arial"/>
              <a:ea typeface="Arial"/>
              <a:cs typeface="Arial"/>
              <a:sym typeface="Arial"/>
            </a:endParaRPr>
          </a:p>
          <a:p>
            <a:pPr marL="647700" lvl="0" indent="-298450" algn="just" rtl="0">
              <a:lnSpc>
                <a:spcPct val="150000"/>
              </a:lnSpc>
              <a:spcBef>
                <a:spcPts val="0"/>
              </a:spcBef>
              <a:spcAft>
                <a:spcPts val="0"/>
              </a:spcAft>
              <a:buClr>
                <a:srgbClr val="000000"/>
              </a:buClr>
              <a:buSzPts val="1100"/>
              <a:buFont typeface="Montserrat"/>
              <a:buChar char="●"/>
            </a:pPr>
            <a:r>
              <a:rPr lang="en" sz="1100">
                <a:solidFill>
                  <a:srgbClr val="333333"/>
                </a:solidFill>
                <a:highlight>
                  <a:srgbClr val="FFFFFF"/>
                </a:highlight>
                <a:latin typeface="Arial"/>
                <a:ea typeface="Arial"/>
                <a:cs typeface="Arial"/>
                <a:sym typeface="Arial"/>
              </a:rPr>
              <a:t>Some of these have already seen changes/addendums to the original draft, with the intent being to course-correct, for the stability of the markets.</a:t>
            </a:r>
            <a:endParaRPr sz="1100">
              <a:solidFill>
                <a:srgbClr val="333333"/>
              </a:solidFill>
              <a:highlight>
                <a:srgbClr val="FFFFFF"/>
              </a:highlight>
              <a:latin typeface="Arial"/>
              <a:ea typeface="Arial"/>
              <a:cs typeface="Arial"/>
              <a:sym typeface="Arial"/>
            </a:endParaRPr>
          </a:p>
          <a:p>
            <a:pPr marL="0" lvl="0" indent="0" algn="l" rtl="0">
              <a:lnSpc>
                <a:spcPct val="150000"/>
              </a:lnSpc>
              <a:spcBef>
                <a:spcPts val="0"/>
              </a:spcBef>
              <a:spcAft>
                <a:spcPts val="1600"/>
              </a:spcAft>
              <a:buNone/>
            </a:pP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6573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DEBT MARKET </a:t>
            </a:r>
            <a:endParaRPr/>
          </a:p>
        </p:txBody>
      </p:sp>
      <p:sp>
        <p:nvSpPr>
          <p:cNvPr id="96" name="Google Shape;96;p14"/>
          <p:cNvSpPr txBox="1">
            <a:spLocks noGrp="1"/>
          </p:cNvSpPr>
          <p:nvPr>
            <p:ph type="body" idx="1"/>
          </p:nvPr>
        </p:nvSpPr>
        <p:spPr>
          <a:xfrm>
            <a:off x="727650" y="1807575"/>
            <a:ext cx="8222100" cy="2792100"/>
          </a:xfrm>
          <a:prstGeom prst="rect">
            <a:avLst/>
          </a:prstGeom>
        </p:spPr>
        <p:txBody>
          <a:bodyPr spcFirstLastPara="1" wrap="square" lIns="91425" tIns="91425" rIns="91425" bIns="91425" anchor="t" anchorCtr="0">
            <a:noAutofit/>
          </a:bodyPr>
          <a:lstStyle/>
          <a:p>
            <a:pPr marL="0" indent="457200">
              <a:buNone/>
            </a:pPr>
            <a:r>
              <a:rPr lang="en" sz="1600">
                <a:solidFill>
                  <a:srgbClr val="000000"/>
                </a:solidFill>
                <a:latin typeface="Calibri"/>
                <a:ea typeface="Calibri"/>
                <a:cs typeface="Calibri"/>
                <a:sym typeface="Calibri"/>
              </a:rPr>
              <a:t>        Debt market deals with those securities which yield fixed income group. It establishes a structured environment where these types of debt can be traded with ease between interested parties.</a:t>
            </a:r>
            <a:endParaRPr lang="en-US" sz="1600">
              <a:solidFill>
                <a:srgbClr val="111111"/>
              </a:solidFill>
              <a:highlight>
                <a:srgbClr val="FFFFFF"/>
              </a:highlight>
              <a:latin typeface="Calibri"/>
              <a:ea typeface="Calibri"/>
              <a:cs typeface="Calibri"/>
              <a:sym typeface="Calibri"/>
            </a:endParaRPr>
          </a:p>
          <a:p>
            <a:pPr marL="0" indent="457200">
              <a:lnSpc>
                <a:spcPct val="114999"/>
              </a:lnSpc>
              <a:buNone/>
            </a:pPr>
            <a:r>
              <a:rPr lang="en" sz="1600">
                <a:solidFill>
                  <a:srgbClr val="000000"/>
                </a:solidFill>
                <a:latin typeface="Calibri"/>
                <a:ea typeface="Calibri"/>
                <a:cs typeface="Calibri"/>
                <a:sym typeface="Calibri"/>
              </a:rPr>
              <a:t> </a:t>
            </a:r>
            <a:r>
              <a:rPr lang="en" sz="1600">
                <a:solidFill>
                  <a:srgbClr val="111111"/>
                </a:solidFill>
                <a:highlight>
                  <a:srgbClr val="FFFFFF"/>
                </a:highlight>
                <a:latin typeface="Calibri"/>
                <a:ea typeface="Calibri"/>
                <a:cs typeface="Calibri"/>
                <a:sym typeface="Calibri"/>
              </a:rPr>
              <a:t>The debt market often called the bond market, fixed-income market, or credit market is the collective name given to all trades and issues of debt securities.</a:t>
            </a:r>
            <a:endParaRPr sz="1600">
              <a:solidFill>
                <a:srgbClr val="111111"/>
              </a:solidFill>
              <a:highlight>
                <a:srgbClr val="FFFFFF"/>
              </a:highlight>
              <a:latin typeface="Calibri"/>
              <a:ea typeface="Calibri"/>
              <a:cs typeface="Calibri"/>
            </a:endParaRPr>
          </a:p>
          <a:p>
            <a:pPr marL="0" lvl="0" indent="457200" algn="l" rtl="0">
              <a:spcBef>
                <a:spcPts val="0"/>
              </a:spcBef>
              <a:spcAft>
                <a:spcPts val="0"/>
              </a:spcAft>
              <a:buNone/>
            </a:pPr>
            <a:endParaRPr sz="1600">
              <a:solidFill>
                <a:srgbClr val="111111"/>
              </a:solidFill>
              <a:highlight>
                <a:srgbClr val="FFFFFF"/>
              </a:highlight>
              <a:latin typeface="Calibri"/>
              <a:ea typeface="Calibri"/>
              <a:cs typeface="Calibri"/>
              <a:sym typeface="Calibri"/>
            </a:endParaRPr>
          </a:p>
          <a:p>
            <a:pPr marL="0" lvl="0" indent="0" algn="l" rtl="0">
              <a:spcBef>
                <a:spcPts val="0"/>
              </a:spcBef>
              <a:spcAft>
                <a:spcPts val="0"/>
              </a:spcAft>
              <a:buNone/>
            </a:pPr>
            <a:r>
              <a:rPr lang="en" sz="1600">
                <a:solidFill>
                  <a:srgbClr val="000000"/>
                </a:solidFill>
                <a:latin typeface="Calibri"/>
                <a:ea typeface="Calibri"/>
                <a:cs typeface="Calibri"/>
                <a:sym typeface="Calibri"/>
              </a:rPr>
              <a:t>Examples of debt instruments include mortgages, bonds, and Certificates of Deposit.</a:t>
            </a:r>
            <a:endParaRPr sz="1600">
              <a:solidFill>
                <a:srgbClr val="000000"/>
              </a:solidFill>
              <a:latin typeface="Calibri"/>
              <a:ea typeface="Calibri"/>
              <a:cs typeface="Calibri"/>
              <a:sym typeface="Calibri"/>
            </a:endParaRPr>
          </a:p>
          <a:p>
            <a:pPr marL="0" lvl="0" indent="0" algn="l" rtl="0">
              <a:spcBef>
                <a:spcPts val="0"/>
              </a:spcBef>
              <a:spcAft>
                <a:spcPts val="0"/>
              </a:spcAft>
              <a:buNone/>
            </a:pPr>
            <a:endParaRPr>
              <a:solidFill>
                <a:srgbClr val="000000"/>
              </a:solidFill>
            </a:endParaRPr>
          </a:p>
          <a:p>
            <a:pPr marL="0" lvl="0" indent="0" algn="l" rtl="0">
              <a:spcBef>
                <a:spcPts val="1600"/>
              </a:spcBef>
              <a:spcAft>
                <a:spcPts val="1600"/>
              </a:spcAft>
              <a:buNone/>
            </a:pP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3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08" name="Google Shape;208;p32"/>
          <p:cNvPicPr preferRelativeResize="0"/>
          <p:nvPr/>
        </p:nvPicPr>
        <p:blipFill>
          <a:blip r:embed="rId3">
            <a:alphaModFix/>
          </a:blip>
          <a:stretch>
            <a:fillRect/>
          </a:stretch>
        </p:blipFill>
        <p:spPr>
          <a:xfrm>
            <a:off x="254875" y="162825"/>
            <a:ext cx="4245184" cy="2408925"/>
          </a:xfrm>
          <a:prstGeom prst="rect">
            <a:avLst/>
          </a:prstGeom>
          <a:noFill/>
          <a:ln>
            <a:noFill/>
          </a:ln>
        </p:spPr>
      </p:pic>
      <p:pic>
        <p:nvPicPr>
          <p:cNvPr id="209" name="Google Shape;209;p32"/>
          <p:cNvPicPr preferRelativeResize="0"/>
          <p:nvPr/>
        </p:nvPicPr>
        <p:blipFill>
          <a:blip r:embed="rId4">
            <a:alphaModFix/>
          </a:blip>
          <a:stretch>
            <a:fillRect/>
          </a:stretch>
        </p:blipFill>
        <p:spPr>
          <a:xfrm>
            <a:off x="4572000" y="2245925"/>
            <a:ext cx="3990625" cy="2844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Recent Trends in the Indian Bond Market</a:t>
            </a:r>
            <a:endParaRPr/>
          </a:p>
        </p:txBody>
      </p:sp>
      <p:sp>
        <p:nvSpPr>
          <p:cNvPr id="215" name="Google Shape;215;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88850" y="563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Side By Side Comparison of Bond Yields</a:t>
            </a:r>
            <a:endParaRPr/>
          </a:p>
        </p:txBody>
      </p:sp>
      <p:sp>
        <p:nvSpPr>
          <p:cNvPr id="221" name="Google Shape;221;p3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2" name="Google Shape;222;p34"/>
          <p:cNvPicPr preferRelativeResize="0"/>
          <p:nvPr/>
        </p:nvPicPr>
        <p:blipFill>
          <a:blip r:embed="rId3">
            <a:alphaModFix/>
          </a:blip>
          <a:stretch>
            <a:fillRect/>
          </a:stretch>
        </p:blipFill>
        <p:spPr>
          <a:xfrm>
            <a:off x="120426" y="1697313"/>
            <a:ext cx="4120200" cy="3024225"/>
          </a:xfrm>
          <a:prstGeom prst="rect">
            <a:avLst/>
          </a:prstGeom>
          <a:noFill/>
          <a:ln>
            <a:noFill/>
          </a:ln>
        </p:spPr>
      </p:pic>
      <p:pic>
        <p:nvPicPr>
          <p:cNvPr id="223" name="Google Shape;223;p34"/>
          <p:cNvPicPr preferRelativeResize="0"/>
          <p:nvPr/>
        </p:nvPicPr>
        <p:blipFill>
          <a:blip r:embed="rId4">
            <a:alphaModFix/>
          </a:blip>
          <a:stretch>
            <a:fillRect/>
          </a:stretch>
        </p:blipFill>
        <p:spPr>
          <a:xfrm>
            <a:off x="4572000" y="1631750"/>
            <a:ext cx="4238024" cy="30869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529650" y="827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Bond Prices fluctuations over past six months</a:t>
            </a:r>
            <a:endParaRPr/>
          </a:p>
        </p:txBody>
      </p:sp>
      <p:sp>
        <p:nvSpPr>
          <p:cNvPr id="235" name="Google Shape;235;p36"/>
          <p:cNvSpPr txBox="1">
            <a:spLocks noGrp="1"/>
          </p:cNvSpPr>
          <p:nvPr>
            <p:ph type="body" idx="1"/>
          </p:nvPr>
        </p:nvSpPr>
        <p:spPr>
          <a:xfrm>
            <a:off x="729450" y="1309925"/>
            <a:ext cx="7688700" cy="3030000"/>
          </a:xfrm>
          <a:prstGeom prst="rect">
            <a:avLst/>
          </a:prstGeom>
        </p:spPr>
        <p:txBody>
          <a:bodyPr spcFirstLastPara="1" wrap="square" lIns="91425" tIns="91425" rIns="91425" bIns="91425" anchor="t" anchorCtr="0">
            <a:noAutofit/>
          </a:bodyPr>
          <a:lstStyle/>
          <a:p>
            <a:pPr marL="0" lvl="0" indent="0" algn="l" rtl="0">
              <a:lnSpc>
                <a:spcPct val="156250"/>
              </a:lnSpc>
              <a:spcBef>
                <a:spcPts val="0"/>
              </a:spcBef>
              <a:spcAft>
                <a:spcPts val="0"/>
              </a:spcAft>
              <a:buNone/>
            </a:pPr>
            <a:r>
              <a:rPr lang="en" sz="1200">
                <a:solidFill>
                  <a:srgbClr val="000000"/>
                </a:solidFill>
                <a:highlight>
                  <a:srgbClr val="FFFFFF"/>
                </a:highlight>
                <a:latin typeface="Roboto"/>
                <a:ea typeface="Roboto"/>
                <a:cs typeface="Roboto"/>
                <a:sym typeface="Roboto"/>
              </a:rPr>
              <a:t>Government bond prices fell to three month low in late July with yields on the 10-year benchmark bond hitting 6 percent on Friday after the Reserve Bank of India (RBI) hinted that it may not cut interest rates further anytime soon because of high consumer inflation.</a:t>
            </a:r>
            <a:endParaRPr sz="12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a:solidFill>
                  <a:srgbClr val="000000"/>
                </a:solidFill>
                <a:highlight>
                  <a:srgbClr val="FFFFFF"/>
                </a:highlight>
                <a:latin typeface="Roboto"/>
                <a:ea typeface="Roboto"/>
                <a:cs typeface="Roboto"/>
                <a:sym typeface="Roboto"/>
              </a:rPr>
              <a:t>Since the outbreak of coronavirus and its subsequent impact on the economy and government finances, bond prices and yields have been fluctuating. Over the past one year, the yield curve--which shows the relation between the different interest rates across different tenures--has steepened drastically. Massive liquidity infusion by the RBI in the form of Targeted Longer-Term Refinancing Operations (TLTRO) has brought down short term interest rates.</a:t>
            </a:r>
            <a:endParaRPr sz="12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1">
                <a:solidFill>
                  <a:srgbClr val="000000"/>
                </a:solidFill>
                <a:highlight>
                  <a:srgbClr val="FFFFFF"/>
                </a:highlight>
                <a:latin typeface="Roboto"/>
                <a:ea typeface="Roboto"/>
                <a:cs typeface="Roboto"/>
                <a:sym typeface="Roboto"/>
              </a:rPr>
              <a:t>How have bond prices been moving?</a:t>
            </a:r>
            <a:endParaRPr sz="1200" b="1">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a:solidFill>
                  <a:srgbClr val="000000"/>
                </a:solidFill>
                <a:highlight>
                  <a:srgbClr val="FFFFFF"/>
                </a:highlight>
                <a:latin typeface="Roboto"/>
                <a:ea typeface="Roboto"/>
                <a:cs typeface="Roboto"/>
                <a:sym typeface="Roboto"/>
              </a:rPr>
              <a:t>Since mid-April, bond prices had been rallying as yields dropped. The yields on the 10-year benchmark bond, which were trading around 6.2 percent in March, rallied to a high of 6.5 percent in mid-April and fell drastically to 5.7 percent in July.</a:t>
            </a:r>
            <a:endParaRPr sz="12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endParaRPr sz="1200">
              <a:solidFill>
                <a:srgbClr val="000000"/>
              </a:solidFill>
              <a:highlight>
                <a:srgbClr val="FFFFFF"/>
              </a:highlight>
              <a:latin typeface="Roboto"/>
              <a:ea typeface="Roboto"/>
              <a:cs typeface="Roboto"/>
              <a:sym typeface="Roboto"/>
            </a:endParaRPr>
          </a:p>
          <a:p>
            <a:pPr marL="0" lvl="0" indent="0" algn="l" rtl="0">
              <a:spcBef>
                <a:spcPts val="0"/>
              </a:spcBef>
              <a:spcAft>
                <a:spcPts val="16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551825" y="645200"/>
            <a:ext cx="7688700" cy="535200"/>
          </a:xfrm>
          <a:prstGeom prst="rect">
            <a:avLst/>
          </a:prstGeom>
        </p:spPr>
        <p:txBody>
          <a:bodyPr spcFirstLastPara="1" wrap="square" lIns="91425" tIns="91425" rIns="91425" bIns="91425" anchor="t" anchorCtr="0">
            <a:noAutofit/>
          </a:bodyPr>
          <a:lstStyle/>
          <a:p>
            <a:pPr marL="0" lvl="0" indent="0" algn="l" rtl="0">
              <a:lnSpc>
                <a:spcPct val="156250"/>
              </a:lnSpc>
              <a:spcBef>
                <a:spcPts val="0"/>
              </a:spcBef>
              <a:spcAft>
                <a:spcPts val="0"/>
              </a:spcAft>
              <a:buNone/>
            </a:pPr>
            <a:r>
              <a:rPr lang="en" sz="1500">
                <a:solidFill>
                  <a:srgbClr val="000000"/>
                </a:solidFill>
                <a:highlight>
                  <a:srgbClr val="FFFFFF"/>
                </a:highlight>
                <a:latin typeface="Roboto"/>
                <a:ea typeface="Roboto"/>
                <a:cs typeface="Roboto"/>
                <a:sym typeface="Roboto"/>
              </a:rPr>
              <a:t>What is the relation between bond prices and yields ?</a:t>
            </a:r>
            <a:endParaRPr sz="15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endParaRPr sz="12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0">
                <a:solidFill>
                  <a:srgbClr val="000000"/>
                </a:solidFill>
                <a:highlight>
                  <a:srgbClr val="FFFFFF"/>
                </a:highlight>
                <a:latin typeface="Roboto"/>
                <a:ea typeface="Roboto"/>
                <a:cs typeface="Roboto"/>
                <a:sym typeface="Roboto"/>
              </a:rPr>
              <a:t>Bond price and yields are inversely related, meaning bond prices fall when yields rise and vice-versa</a:t>
            </a:r>
            <a:endParaRPr sz="1200" b="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0">
                <a:solidFill>
                  <a:srgbClr val="000000"/>
                </a:solidFill>
                <a:highlight>
                  <a:srgbClr val="FFFFFF"/>
                </a:highlight>
                <a:latin typeface="Roboto"/>
                <a:ea typeface="Roboto"/>
                <a:cs typeface="Roboto"/>
                <a:sym typeface="Roboto"/>
              </a:rPr>
              <a:t>If interest rates are cut when inflation is rising, cheap money could further stoke inflation.</a:t>
            </a:r>
            <a:endParaRPr sz="1200" b="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0">
                <a:solidFill>
                  <a:srgbClr val="000000"/>
                </a:solidFill>
                <a:highlight>
                  <a:srgbClr val="FFFFFF"/>
                </a:highlight>
                <a:latin typeface="Roboto"/>
                <a:ea typeface="Roboto"/>
                <a:cs typeface="Roboto"/>
                <a:sym typeface="Roboto"/>
              </a:rPr>
              <a:t>The consumer price index-linked (CPI) inflation for July was 6.9 percent as against 6.23 percent in June.</a:t>
            </a:r>
            <a:endParaRPr sz="1200" b="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0">
                <a:solidFill>
                  <a:srgbClr val="000000"/>
                </a:solidFill>
                <a:highlight>
                  <a:srgbClr val="FFFFFF"/>
                </a:highlight>
                <a:latin typeface="Roboto"/>
                <a:ea typeface="Roboto"/>
                <a:cs typeface="Roboto"/>
                <a:sym typeface="Roboto"/>
              </a:rPr>
              <a:t>In March, as coronavirus began to spread rapidly, investors fled equities and other risk assets and sought refuge in bonds, driving up the prices of bonds. RBI's unprecedented rate cuts and liquidity operations to boost India’s growth also supported the bond price rally, causing yields on 10-year government debt to fall to 5.74 percent.</a:t>
            </a:r>
            <a:endParaRPr sz="1200" b="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a:solidFill>
                  <a:srgbClr val="000000"/>
                </a:solidFill>
                <a:highlight>
                  <a:srgbClr val="FFFFFF"/>
                </a:highlight>
                <a:latin typeface="Roboto"/>
                <a:ea typeface="Roboto"/>
                <a:cs typeface="Roboto"/>
                <a:sym typeface="Roboto"/>
              </a:rPr>
              <a:t>What do high yields signify?</a:t>
            </a:r>
            <a:endParaRPr sz="1200">
              <a:solidFill>
                <a:srgbClr val="000000"/>
              </a:solidFill>
              <a:highlight>
                <a:srgbClr val="FFFFFF"/>
              </a:highlight>
              <a:latin typeface="Roboto"/>
              <a:ea typeface="Roboto"/>
              <a:cs typeface="Roboto"/>
              <a:sym typeface="Roboto"/>
            </a:endParaRPr>
          </a:p>
          <a:p>
            <a:pPr marL="0" lvl="0" indent="0" algn="l" rtl="0">
              <a:lnSpc>
                <a:spcPct val="156250"/>
              </a:lnSpc>
              <a:spcBef>
                <a:spcPts val="0"/>
              </a:spcBef>
              <a:spcAft>
                <a:spcPts val="0"/>
              </a:spcAft>
              <a:buNone/>
            </a:pPr>
            <a:r>
              <a:rPr lang="en" sz="1200" b="0">
                <a:solidFill>
                  <a:srgbClr val="000000"/>
                </a:solidFill>
                <a:highlight>
                  <a:srgbClr val="FFFFFF"/>
                </a:highlight>
                <a:latin typeface="Roboto"/>
                <a:ea typeface="Roboto"/>
                <a:cs typeface="Roboto"/>
                <a:sym typeface="Roboto"/>
              </a:rPr>
              <a:t>Simply put, high bond yields indicate that the cost of borrowing money has risen. This affects smaller companies more than bigger companies, since smaller companies have limited avenues to raise funds.</a:t>
            </a:r>
            <a:endParaRPr/>
          </a:p>
        </p:txBody>
      </p:sp>
      <p:sp>
        <p:nvSpPr>
          <p:cNvPr id="241" name="Google Shape;241;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48" name="Google Shape;248;p38"/>
          <p:cNvPicPr preferRelativeResize="0"/>
          <p:nvPr/>
        </p:nvPicPr>
        <p:blipFill>
          <a:blip r:embed="rId3">
            <a:alphaModFix/>
          </a:blip>
          <a:stretch>
            <a:fillRect/>
          </a:stretch>
        </p:blipFill>
        <p:spPr>
          <a:xfrm>
            <a:off x="853763" y="1464675"/>
            <a:ext cx="7305675" cy="2343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55" name="Google Shape;255;p39"/>
          <p:cNvPicPr preferRelativeResize="0"/>
          <p:nvPr/>
        </p:nvPicPr>
        <p:blipFill>
          <a:blip r:embed="rId3">
            <a:alphaModFix/>
          </a:blip>
          <a:stretch>
            <a:fillRect/>
          </a:stretch>
        </p:blipFill>
        <p:spPr>
          <a:xfrm>
            <a:off x="1101100" y="2179250"/>
            <a:ext cx="7181850" cy="2381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729450" y="599450"/>
            <a:ext cx="7688700" cy="4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 Twist</a:t>
            </a:r>
            <a:endParaRPr/>
          </a:p>
        </p:txBody>
      </p:sp>
      <p:sp>
        <p:nvSpPr>
          <p:cNvPr id="261" name="Google Shape;261;p40"/>
          <p:cNvSpPr txBox="1">
            <a:spLocks noGrp="1"/>
          </p:cNvSpPr>
          <p:nvPr>
            <p:ph type="body" idx="1"/>
          </p:nvPr>
        </p:nvSpPr>
        <p:spPr>
          <a:xfrm>
            <a:off x="729450" y="1317325"/>
            <a:ext cx="7688700" cy="3022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900">
                <a:solidFill>
                  <a:srgbClr val="000000"/>
                </a:solidFill>
                <a:latin typeface="Montserrat"/>
                <a:ea typeface="Montserrat"/>
                <a:cs typeface="Montserrat"/>
                <a:sym typeface="Montserrat"/>
              </a:rPr>
              <a:t>In the wake of rising inflation rate,</a:t>
            </a:r>
            <a:r>
              <a:rPr lang="en" sz="900">
                <a:solidFill>
                  <a:srgbClr val="000000"/>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 RBI</a:t>
            </a:r>
            <a:r>
              <a:rPr lang="en" sz="900">
                <a:solidFill>
                  <a:srgbClr val="000000"/>
                </a:solidFill>
                <a:latin typeface="Montserrat"/>
                <a:ea typeface="Montserrat"/>
                <a:cs typeface="Montserrat"/>
                <a:sym typeface="Montserrat"/>
              </a:rPr>
              <a:t>’s monetary policy committee (MPC) has hit the pause button on</a:t>
            </a:r>
            <a:r>
              <a:rPr lang="en" sz="900">
                <a:solidFill>
                  <a:srgbClr val="000000"/>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 rate cuts</a:t>
            </a:r>
            <a:r>
              <a:rPr lang="en" sz="900">
                <a:solidFill>
                  <a:srgbClr val="000000"/>
                </a:solidFill>
                <a:latin typeface="Montserrat"/>
                <a:ea typeface="Montserrat"/>
                <a:cs typeface="Montserrat"/>
                <a:sym typeface="Montserrat"/>
              </a:rPr>
              <a:t> in its last meeting. The rate of inflation, as measured by consumer price index (CPI), stood at 6.9 per cent for July, breaching the upper band of 6 per cent. The central bank also expects the inflation rate to remain at the elevated levels in Q2FY21.</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The rising rate of inflation has put some restraint on the central bank in using its interest rate mechanism. And the focus has now shifted to other monetary policy instruments, especially</a:t>
            </a:r>
            <a:r>
              <a:rPr lang="en" sz="900">
                <a:solidFill>
                  <a:srgbClr val="000000"/>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 Open Market Operations</a:t>
            </a:r>
            <a:r>
              <a:rPr lang="en" sz="900">
                <a:solidFill>
                  <a:srgbClr val="000000"/>
                </a:solidFill>
                <a:latin typeface="Montserrat"/>
                <a:ea typeface="Montserrat"/>
                <a:cs typeface="Montserrat"/>
                <a:sym typeface="Montserrat"/>
              </a:rPr>
              <a:t> (OMOs).</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O</a:t>
            </a:r>
            <a:r>
              <a:rPr lang="en" sz="900">
                <a:solidFill>
                  <a:srgbClr val="000000"/>
                </a:solidFill>
                <a:uFill>
                  <a:noFill/>
                </a:uFill>
                <a:latin typeface="Montserrat"/>
                <a:ea typeface="Montserrat"/>
                <a:cs typeface="Montserrat"/>
                <a:sym typeface="Montserrat"/>
                <a:hlinkClick r:id="rId6">
                  <a:extLst>
                    <a:ext uri="{A12FA001-AC4F-418D-AE19-62706E023703}">
                      <ahyp:hlinkClr xmlns:ahyp="http://schemas.microsoft.com/office/drawing/2018/hyperlinkcolor" val="tx"/>
                    </a:ext>
                  </a:extLst>
                </a:hlinkClick>
              </a:rPr>
              <a:t>MO</a:t>
            </a:r>
            <a:r>
              <a:rPr lang="en" sz="900">
                <a:solidFill>
                  <a:srgbClr val="000000"/>
                </a:solidFill>
                <a:latin typeface="Montserrat"/>
                <a:ea typeface="Montserrat"/>
                <a:cs typeface="Montserrat"/>
                <a:sym typeface="Montserrat"/>
              </a:rPr>
              <a:t> refers to buying and selling of government securities by RBI to regulate the liquidity in the market. If RBI wants to inject liquidity in the market, it would buy government securities. On the other hand, if it wants to curb liquidity, it would sell government securities.</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From last December onwards, RBI has been conducting a special tranche of OMOs, whereby the central bank is simultaneously selling short-term securities and buying long-term securities. Here, the objective of OMO was not to regulate liquidity, but to manage the</a:t>
            </a:r>
            <a:r>
              <a:rPr lang="en" sz="900">
                <a:solidFill>
                  <a:srgbClr val="000000"/>
                </a:solidFill>
                <a:uFill>
                  <a:noFill/>
                </a:uFill>
                <a:latin typeface="Montserrat"/>
                <a:ea typeface="Montserrat"/>
                <a:cs typeface="Montserrat"/>
                <a:sym typeface="Montserrat"/>
                <a:hlinkClick r:id="rId7">
                  <a:extLst>
                    <a:ext uri="{A12FA001-AC4F-418D-AE19-62706E023703}">
                      <ahyp:hlinkClr xmlns:ahyp="http://schemas.microsoft.com/office/drawing/2018/hyperlinkcolor" val="tx"/>
                    </a:ext>
                  </a:extLst>
                </a:hlinkClick>
              </a:rPr>
              <a:t> yield curve</a:t>
            </a:r>
            <a:r>
              <a:rPr lang="en" sz="900">
                <a:solidFill>
                  <a:srgbClr val="000000"/>
                </a:solidFill>
                <a:latin typeface="Montserrat"/>
                <a:ea typeface="Montserrat"/>
                <a:cs typeface="Montserrat"/>
                <a:sym typeface="Montserrat"/>
              </a:rPr>
              <a:t>, and it came to be known as the Indian version of ‘</a:t>
            </a:r>
            <a:r>
              <a:rPr lang="en" sz="900">
                <a:solidFill>
                  <a:srgbClr val="000000"/>
                </a:solidFill>
                <a:uFill>
                  <a:noFill/>
                </a:uFill>
                <a:latin typeface="Montserrat"/>
                <a:ea typeface="Montserrat"/>
                <a:cs typeface="Montserrat"/>
                <a:sym typeface="Montserrat"/>
                <a:hlinkClick r:id="rId8">
                  <a:extLst>
                    <a:ext uri="{A12FA001-AC4F-418D-AE19-62706E023703}">
                      <ahyp:hlinkClr xmlns:ahyp="http://schemas.microsoft.com/office/drawing/2018/hyperlinkcolor" val="tx"/>
                    </a:ext>
                  </a:extLst>
                </a:hlinkClick>
              </a:rPr>
              <a:t>Operation Twist</a:t>
            </a:r>
            <a:r>
              <a:rPr lang="en" sz="900">
                <a:solidFill>
                  <a:srgbClr val="000000"/>
                </a:solidFill>
                <a:latin typeface="Montserrat"/>
                <a:ea typeface="Montserrat"/>
                <a:cs typeface="Montserrat"/>
                <a:sym typeface="Montserrat"/>
              </a:rPr>
              <a:t>’.</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‘Operation Twist’ was first used by the US Federal Reserve in 1961, and then in 2011, to lift the US economy out of recession. Through ‘Operation twist’, RBI aims to bring down long-term bond yields.</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There exists an inverse relationship between bond prices and yields. In the current scenario, as RBI purchases long-term bonds, its demand pushes bond prices upwards. With an increase in the price of long-term bonds, yields would come down. The fall in long-term bond yield will benefit long-term borrowers, as it would bring down the cost of borrowing.</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endParaRPr sz="9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0"/>
              </a:spcAft>
              <a:buNone/>
            </a:pPr>
            <a:endParaRPr sz="900">
              <a:solidFill>
                <a:srgbClr val="000000"/>
              </a:solidFill>
              <a:highlight>
                <a:srgbClr val="FFFFFF"/>
              </a:highlight>
              <a:latin typeface="Montserrat"/>
              <a:ea typeface="Montserrat"/>
              <a:cs typeface="Montserrat"/>
              <a:sym typeface="Montserrat"/>
            </a:endParaRPr>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1600"/>
              </a:spcBef>
              <a:spcAft>
                <a:spcPts val="0"/>
              </a:spcAft>
              <a:buNone/>
            </a:pPr>
            <a:endParaRPr sz="900">
              <a:solidFill>
                <a:srgbClr val="000000"/>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692450" y="526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 Twist (Contd.)</a:t>
            </a:r>
            <a:endParaRPr/>
          </a:p>
        </p:txBody>
      </p:sp>
      <p:sp>
        <p:nvSpPr>
          <p:cNvPr id="267" name="Google Shape;267;p41"/>
          <p:cNvSpPr txBox="1">
            <a:spLocks noGrp="1"/>
          </p:cNvSpPr>
          <p:nvPr>
            <p:ph type="body" idx="1"/>
          </p:nvPr>
        </p:nvSpPr>
        <p:spPr>
          <a:xfrm>
            <a:off x="729450" y="1258125"/>
            <a:ext cx="7688700" cy="4218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900">
                <a:solidFill>
                  <a:srgbClr val="000000"/>
                </a:solidFill>
                <a:latin typeface="Montserrat"/>
                <a:ea typeface="Montserrat"/>
                <a:cs typeface="Montserrat"/>
                <a:sym typeface="Montserrat"/>
              </a:rPr>
              <a:t>The government has raised its gross borrowing for FY21 to Rs 12 lakh crore. And, the excess supply of government bonds in the market, especially long-term bonds, has put upward pressure on bond yields. Even in an environment of low interest rates and surplus liquidity, there has not been a commensurate decline in long-term bond yield.</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Similarly, a hint of prolonged pause on rate cut has pushed bond yields upward. It is in this background that RBI has decided to conduct simultaneous purchase and sale of government securities under OMO for an aggregate amount of Rs 20,000 crore in two tranches of Rs 10,000 crore each on August 27 and September 03, 2020.</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With long-term bond yields coming down, the government would be able to borrow money at a cheaper rate from the market. Similarly, the corporate sector would benefit as yields of corporate bonds would follow a similar line. For instance, if yields on government bonds keep on rising, investors would demand a higher rate on corporate bonds, making them costlier for the corporate sector to borrow.</a:t>
            </a:r>
            <a:endParaRPr sz="900">
              <a:solidFill>
                <a:srgbClr val="000000"/>
              </a:solidFill>
              <a:latin typeface="Montserrat"/>
              <a:ea typeface="Montserrat"/>
              <a:cs typeface="Montserrat"/>
              <a:sym typeface="Montserrat"/>
            </a:endParaRPr>
          </a:p>
          <a:p>
            <a:pPr marL="0" lvl="0" indent="0" algn="l" rtl="0">
              <a:spcBef>
                <a:spcPts val="1200"/>
              </a:spcBef>
              <a:spcAft>
                <a:spcPts val="0"/>
              </a:spcAft>
              <a:buNone/>
            </a:pPr>
            <a:r>
              <a:rPr lang="en" sz="900">
                <a:solidFill>
                  <a:srgbClr val="000000"/>
                </a:solidFill>
                <a:latin typeface="Montserrat"/>
                <a:ea typeface="Montserrat"/>
                <a:cs typeface="Montserrat"/>
                <a:sym typeface="Montserrat"/>
              </a:rPr>
              <a:t>The OMO by RBI would help reduce the spread between long-term</a:t>
            </a:r>
            <a:r>
              <a:rPr lang="en" sz="900">
                <a:solidFill>
                  <a:srgbClr val="000000"/>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 G-sec</a:t>
            </a:r>
            <a:r>
              <a:rPr lang="en" sz="900">
                <a:solidFill>
                  <a:srgbClr val="000000"/>
                </a:solidFill>
                <a:latin typeface="Montserrat"/>
                <a:ea typeface="Montserrat"/>
                <a:cs typeface="Montserrat"/>
                <a:sym typeface="Montserrat"/>
              </a:rPr>
              <a:t> bonds and corporate bonds. Yet, the widening of fiscal deficit and increased market borrowing by the government could reverse the trend in the bond market. In such a scenario, there is a need for RBI to actively participate in the bond market through OMOs to cool off bond yields. </a:t>
            </a:r>
            <a:endParaRPr sz="900">
              <a:solidFill>
                <a:srgbClr val="000000"/>
              </a:solidFill>
              <a:latin typeface="Montserrat"/>
              <a:ea typeface="Montserrat"/>
              <a:cs typeface="Montserrat"/>
              <a:sym typeface="Montserrat"/>
            </a:endParaRPr>
          </a:p>
          <a:p>
            <a:pPr marL="190500" marR="190500" lvl="0" indent="0" algn="l" rtl="0">
              <a:lnSpc>
                <a:spcPct val="155555"/>
              </a:lnSpc>
              <a:spcBef>
                <a:spcPts val="1200"/>
              </a:spcBef>
              <a:spcAft>
                <a:spcPts val="0"/>
              </a:spcAft>
              <a:buNone/>
            </a:pPr>
            <a:r>
              <a:rPr lang="en" sz="1350" b="1">
                <a:solidFill>
                  <a:srgbClr val="212121"/>
                </a:solidFill>
                <a:highlight>
                  <a:schemeClr val="lt1"/>
                </a:highlight>
                <a:latin typeface="Times New Roman"/>
                <a:ea typeface="Times New Roman"/>
                <a:cs typeface="Times New Roman"/>
                <a:sym typeface="Times New Roman"/>
              </a:rPr>
              <a:t>Why Does the RBI Want Lower Long-Term Interest Rates?</a:t>
            </a:r>
            <a:endParaRPr sz="1350" b="1">
              <a:solidFill>
                <a:srgbClr val="212121"/>
              </a:solidFill>
              <a:highlight>
                <a:schemeClr val="lt1"/>
              </a:highlight>
              <a:latin typeface="Times New Roman"/>
              <a:ea typeface="Times New Roman"/>
              <a:cs typeface="Times New Roman"/>
              <a:sym typeface="Times New Roman"/>
            </a:endParaRPr>
          </a:p>
          <a:p>
            <a:pPr marL="190500" marR="190500" lvl="0" indent="0" algn="l" rtl="0">
              <a:lnSpc>
                <a:spcPct val="115000"/>
              </a:lnSpc>
              <a:spcBef>
                <a:spcPts val="0"/>
              </a:spcBef>
              <a:spcAft>
                <a:spcPts val="0"/>
              </a:spcAft>
              <a:buNone/>
            </a:pPr>
            <a:r>
              <a:rPr lang="en" sz="1150">
                <a:solidFill>
                  <a:srgbClr val="212121"/>
                </a:solidFill>
                <a:highlight>
                  <a:schemeClr val="lt1"/>
                </a:highlight>
                <a:latin typeface="Times New Roman"/>
                <a:ea typeface="Times New Roman"/>
                <a:cs typeface="Times New Roman"/>
                <a:sym typeface="Times New Roman"/>
              </a:rPr>
              <a:t>Lower longer-term yields help boost the economy by making loans less expensive for those looking to buy homes, purchase cars, and finance projects, while saving becomes less desirable because it doesn't pay as much interest.</a:t>
            </a:r>
            <a:endParaRPr sz="1150">
              <a:solidFill>
                <a:srgbClr val="212121"/>
              </a:solidFill>
              <a:highlight>
                <a:schemeClr val="lt1"/>
              </a:highlight>
              <a:latin typeface="Times New Roman"/>
              <a:ea typeface="Times New Roman"/>
              <a:cs typeface="Times New Roman"/>
              <a:sym typeface="Times New Roman"/>
            </a:endParaRPr>
          </a:p>
          <a:p>
            <a:pPr marL="0" lvl="0" indent="0" algn="l" rtl="0">
              <a:spcBef>
                <a:spcPts val="0"/>
              </a:spcBef>
              <a:spcAft>
                <a:spcPts val="160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686475" y="5267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Effect on 10 year government bond due to OT</a:t>
            </a:r>
            <a:endParaRPr/>
          </a:p>
        </p:txBody>
      </p:sp>
      <p:sp>
        <p:nvSpPr>
          <p:cNvPr id="273" name="Google Shape;273;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74" name="Google Shape;274;p42"/>
          <p:cNvPicPr preferRelativeResize="0"/>
          <p:nvPr/>
        </p:nvPicPr>
        <p:blipFill>
          <a:blip r:embed="rId3">
            <a:alphaModFix/>
          </a:blip>
          <a:stretch>
            <a:fillRect/>
          </a:stretch>
        </p:blipFill>
        <p:spPr>
          <a:xfrm>
            <a:off x="1254225" y="1561063"/>
            <a:ext cx="6553200" cy="3533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727650" y="6573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POINTS OF DEBT MARKET</a:t>
            </a:r>
            <a:endParaRPr/>
          </a:p>
        </p:txBody>
      </p:sp>
      <p:sp>
        <p:nvSpPr>
          <p:cNvPr id="102" name="Google Shape;102;p15"/>
          <p:cNvSpPr txBox="1">
            <a:spLocks noGrp="1"/>
          </p:cNvSpPr>
          <p:nvPr>
            <p:ph type="body" idx="1"/>
          </p:nvPr>
        </p:nvSpPr>
        <p:spPr>
          <a:xfrm>
            <a:off x="625596" y="1489189"/>
            <a:ext cx="8520600" cy="3482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111111"/>
              </a:buClr>
              <a:buSzPts val="1600"/>
              <a:buFont typeface="Calibri"/>
              <a:buChar char="➔"/>
            </a:pPr>
            <a:r>
              <a:rPr lang="en" sz="1600">
                <a:solidFill>
                  <a:srgbClr val="111111"/>
                </a:solidFill>
                <a:latin typeface="Calibri"/>
                <a:ea typeface="Calibri"/>
                <a:cs typeface="Calibri"/>
                <a:sym typeface="Calibri"/>
              </a:rPr>
              <a:t>National governments generally use the proceeds from bonds to finance infrastructural improvements and pay down debts.</a:t>
            </a:r>
            <a:endParaRPr sz="1600">
              <a:solidFill>
                <a:srgbClr val="111111"/>
              </a:solidFill>
              <a:latin typeface="Calibri"/>
              <a:ea typeface="Calibri"/>
              <a:cs typeface="Calibri"/>
              <a:sym typeface="Calibri"/>
            </a:endParaRPr>
          </a:p>
          <a:p>
            <a:pPr indent="-330200">
              <a:buClr>
                <a:srgbClr val="111111"/>
              </a:buClr>
              <a:buSzPts val="1600"/>
              <a:buFont typeface="Calibri"/>
              <a:buChar char="➔"/>
            </a:pPr>
            <a:r>
              <a:rPr lang="en" sz="1600">
                <a:solidFill>
                  <a:srgbClr val="111111"/>
                </a:solidFill>
                <a:latin typeface="Calibri"/>
                <a:ea typeface="Calibri"/>
                <a:cs typeface="Calibri"/>
                <a:sym typeface="Calibri"/>
              </a:rPr>
              <a:t>Companies issue bonds to raise the capital needed to maintain operations, grow their product lines, or open new locations. </a:t>
            </a:r>
            <a:endParaRPr sz="1600">
              <a:solidFill>
                <a:srgbClr val="000000"/>
              </a:solidFill>
              <a:latin typeface="Calibri"/>
              <a:ea typeface="Calibri"/>
              <a:cs typeface="Calibri"/>
              <a:sym typeface="Calibri"/>
            </a:endParaRPr>
          </a:p>
          <a:p>
            <a:pPr indent="-330200">
              <a:buClr>
                <a:srgbClr val="000000"/>
              </a:buClr>
              <a:buSzPts val="1600"/>
              <a:buFont typeface="Calibri"/>
              <a:buChar char="➔"/>
            </a:pPr>
            <a:r>
              <a:rPr lang="en" sz="1600">
                <a:solidFill>
                  <a:srgbClr val="000000"/>
                </a:solidFill>
                <a:latin typeface="Calibri"/>
                <a:ea typeface="Calibri"/>
                <a:cs typeface="Calibri"/>
                <a:sym typeface="Calibri"/>
              </a:rPr>
              <a:t>It issues fixed income financial instruments of various types and facilitates trading thereafter. </a:t>
            </a:r>
            <a:endParaRPr sz="1600">
              <a:solidFill>
                <a:srgbClr val="000000"/>
              </a:solidFill>
              <a:latin typeface="Calibri"/>
              <a:ea typeface="Calibri"/>
              <a:cs typeface="Calibri"/>
              <a:sym typeface="Calibri"/>
            </a:endParaRPr>
          </a:p>
          <a:p>
            <a:pPr indent="-330200">
              <a:buClr>
                <a:srgbClr val="000000"/>
              </a:buClr>
              <a:buSzPts val="1600"/>
              <a:buFont typeface="Calibri"/>
              <a:buChar char="➔"/>
            </a:pPr>
            <a:r>
              <a:rPr lang="en" sz="1600">
                <a:solidFill>
                  <a:srgbClr val="000000"/>
                </a:solidFill>
                <a:latin typeface="Calibri"/>
                <a:ea typeface="Calibri"/>
                <a:cs typeface="Calibri"/>
                <a:sym typeface="Calibri"/>
              </a:rPr>
              <a:t>If mortgages are the main focus of the trading, the debt market may be known as a </a:t>
            </a:r>
            <a:r>
              <a:rPr lang="en" sz="1600" b="1">
                <a:solidFill>
                  <a:srgbClr val="000000"/>
                </a:solidFill>
                <a:latin typeface="Calibri"/>
                <a:ea typeface="Calibri"/>
                <a:cs typeface="Calibri"/>
                <a:sym typeface="Calibri"/>
              </a:rPr>
              <a:t>credit market .</a:t>
            </a:r>
            <a:r>
              <a:rPr lang="en" sz="1600">
                <a:solidFill>
                  <a:srgbClr val="000000"/>
                </a:solidFill>
                <a:latin typeface="Calibri"/>
                <a:ea typeface="Calibri"/>
                <a:cs typeface="Calibri"/>
                <a:sym typeface="Calibri"/>
              </a:rPr>
              <a:t> </a:t>
            </a:r>
            <a:endParaRPr sz="1600">
              <a:solidFill>
                <a:srgbClr val="000000"/>
              </a:solidFill>
              <a:latin typeface="Calibri"/>
              <a:ea typeface="Calibri"/>
              <a:cs typeface="Calibri"/>
              <a:sym typeface="Calibri"/>
            </a:endParaRPr>
          </a:p>
          <a:p>
            <a:pPr marL="457200" lvl="0" indent="-330200" algn="l" rtl="0">
              <a:spcBef>
                <a:spcPts val="0"/>
              </a:spcBef>
              <a:spcAft>
                <a:spcPts val="0"/>
              </a:spcAft>
              <a:buClr>
                <a:srgbClr val="111111"/>
              </a:buClr>
              <a:buSzPts val="1600"/>
              <a:buFont typeface="Calibri"/>
              <a:buChar char="➔"/>
            </a:pPr>
            <a:r>
              <a:rPr lang="en" sz="1600">
                <a:solidFill>
                  <a:srgbClr val="111111"/>
                </a:solidFill>
                <a:latin typeface="Calibri"/>
                <a:ea typeface="Calibri"/>
                <a:cs typeface="Calibri"/>
                <a:sym typeface="Calibri"/>
              </a:rPr>
              <a:t>The </a:t>
            </a:r>
            <a:r>
              <a:rPr lang="en" sz="1600" b="1">
                <a:solidFill>
                  <a:srgbClr val="111111"/>
                </a:solidFill>
                <a:latin typeface="Calibri"/>
                <a:ea typeface="Calibri"/>
                <a:cs typeface="Calibri"/>
                <a:sym typeface="Calibri"/>
              </a:rPr>
              <a:t>bond market</a:t>
            </a:r>
            <a:r>
              <a:rPr lang="en" sz="1600">
                <a:solidFill>
                  <a:srgbClr val="111111"/>
                </a:solidFill>
                <a:latin typeface="Calibri"/>
                <a:ea typeface="Calibri"/>
                <a:cs typeface="Calibri"/>
                <a:sym typeface="Calibri"/>
              </a:rPr>
              <a:t> broadly describes a marketplace where investors buy debt securities that are brought to the market by either governmental entities or publicly-traded corporations.</a:t>
            </a:r>
            <a:endParaRPr sz="1600">
              <a:solidFill>
                <a:srgbClr val="111111"/>
              </a:solidFill>
              <a:highlight>
                <a:srgbClr val="FFFFFF"/>
              </a:highlight>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236825" y="534175"/>
            <a:ext cx="87402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500"/>
              <a:t>Effect of Operation Twist on Short term Bond Yields</a:t>
            </a:r>
            <a:endParaRPr sz="2400"/>
          </a:p>
        </p:txBody>
      </p:sp>
      <p:sp>
        <p:nvSpPr>
          <p:cNvPr id="280" name="Google Shape;280;p43"/>
          <p:cNvSpPr txBox="1">
            <a:spLocks noGrp="1"/>
          </p:cNvSpPr>
          <p:nvPr>
            <p:ph type="body" idx="1"/>
          </p:nvPr>
        </p:nvSpPr>
        <p:spPr>
          <a:xfrm>
            <a:off x="729450" y="1302525"/>
            <a:ext cx="7688700" cy="3037500"/>
          </a:xfrm>
          <a:prstGeom prst="rect">
            <a:avLst/>
          </a:prstGeom>
        </p:spPr>
        <p:txBody>
          <a:bodyPr spcFirstLastPara="1" wrap="square" lIns="91425" tIns="91425" rIns="91425" bIns="91425" anchor="t" anchorCtr="0">
            <a:noAutofit/>
          </a:bodyPr>
          <a:lstStyle/>
          <a:p>
            <a:pPr marL="457200" lvl="0" indent="-298450" algn="l" rtl="0">
              <a:lnSpc>
                <a:spcPct val="150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While Operation Twist and HTM easing measures sought to cool off yield on 10-year G-Secs, short tenure bond yields, left unchecked, have risen.</a:t>
            </a:r>
            <a:endParaRPr sz="1100">
              <a:solidFill>
                <a:srgbClr val="000000"/>
              </a:solidFill>
              <a:highlight>
                <a:srgbClr val="FFFFFF"/>
              </a:highlight>
              <a:latin typeface="Arial"/>
              <a:ea typeface="Arial"/>
              <a:cs typeface="Arial"/>
              <a:sym typeface="Arial"/>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highlight>
                  <a:srgbClr val="FFFFFF"/>
                </a:highlight>
              </a:rPr>
              <a:t>While the RBI came out with slew of measures recently to ease the rising yield on the 10-year G-Sec, its moves have triggered other worrisome trends in the bond market that can impede transmission. </a:t>
            </a:r>
            <a:endParaRPr sz="1100">
              <a:solidFill>
                <a:srgbClr val="000000"/>
              </a:solidFill>
              <a:highlight>
                <a:srgbClr val="FFFFFF"/>
              </a:highlight>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highlight>
                  <a:srgbClr val="FFFFFF"/>
                </a:highlight>
              </a:rPr>
              <a:t>Aside from announcing two additional tranches of ‘Operation Twist’ (OT), the RBI had eased the held-to-maturity (HTM) limits for bond holdings by banks and also allowed banks to retire higher cost borrowings under previous long-term repo operations.</a:t>
            </a:r>
            <a:endParaRPr sz="1100">
              <a:solidFill>
                <a:srgbClr val="000000"/>
              </a:solidFill>
              <a:highlight>
                <a:srgbClr val="FFFFFF"/>
              </a:highlight>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highlight>
                  <a:srgbClr val="FFFFFF"/>
                </a:highlight>
              </a:rPr>
              <a:t>While these moves had the immediate desired impact of cooling off the yield on 10-year G-Sec by about 20 bps, they have in turn led to an increase in yield of shorter tenure, three- and five-year government bonds by 20-25 bps over the past week. </a:t>
            </a:r>
            <a:endParaRPr sz="1100">
              <a:solidFill>
                <a:srgbClr val="000000"/>
              </a:solidFill>
              <a:highlight>
                <a:srgbClr val="FFFFFF"/>
              </a:highlight>
            </a:endParaRPr>
          </a:p>
          <a:p>
            <a:pPr marL="457200" lvl="0" indent="-298450" algn="l" rtl="0">
              <a:lnSpc>
                <a:spcPct val="115000"/>
              </a:lnSpc>
              <a:spcBef>
                <a:spcPts val="0"/>
              </a:spcBef>
              <a:spcAft>
                <a:spcPts val="0"/>
              </a:spcAft>
              <a:buClr>
                <a:srgbClr val="000000"/>
              </a:buClr>
              <a:buSzPts val="1100"/>
              <a:buChar char="●"/>
            </a:pPr>
            <a:r>
              <a:rPr lang="en" sz="1100">
                <a:solidFill>
                  <a:srgbClr val="000000"/>
                </a:solidFill>
                <a:highlight>
                  <a:srgbClr val="FFFFFF"/>
                </a:highlight>
              </a:rPr>
              <a:t>Given that the movements in three- and five-year government bond yield get transmitted to other bonds, and finally to loan rates, the uncanny rise in short tenure bond yields deters effective transmission of policy rates.</a:t>
            </a:r>
            <a:endParaRPr sz="1100">
              <a:solidFill>
                <a:srgbClr val="000000"/>
              </a:solidFill>
              <a:highlight>
                <a:srgbClr val="FFFFFF"/>
              </a:highlight>
            </a:endParaRPr>
          </a:p>
          <a:p>
            <a:pPr marL="0" lvl="0" indent="0" algn="l" rtl="0">
              <a:lnSpc>
                <a:spcPct val="115000"/>
              </a:lnSpc>
              <a:spcBef>
                <a:spcPts val="800"/>
              </a:spcBef>
              <a:spcAft>
                <a:spcPts val="1600"/>
              </a:spcAft>
              <a:buNone/>
            </a:pP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87" name="Google Shape;287;p44"/>
          <p:cNvPicPr preferRelativeResize="0"/>
          <p:nvPr/>
        </p:nvPicPr>
        <p:blipFill>
          <a:blip r:embed="rId3">
            <a:alphaModFix/>
          </a:blip>
          <a:stretch>
            <a:fillRect/>
          </a:stretch>
        </p:blipFill>
        <p:spPr>
          <a:xfrm>
            <a:off x="1791438" y="1180175"/>
            <a:ext cx="6334125" cy="3619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94" name="Google Shape;294;p45"/>
          <p:cNvPicPr preferRelativeResize="0"/>
          <p:nvPr/>
        </p:nvPicPr>
        <p:blipFill>
          <a:blip r:embed="rId3">
            <a:alphaModFix/>
          </a:blip>
          <a:stretch>
            <a:fillRect/>
          </a:stretch>
        </p:blipFill>
        <p:spPr>
          <a:xfrm>
            <a:off x="1543013" y="1034300"/>
            <a:ext cx="6238875" cy="34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6"/>
          <p:cNvSpPr txBox="1">
            <a:spLocks noGrp="1"/>
          </p:cNvSpPr>
          <p:nvPr>
            <p:ph type="title"/>
          </p:nvPr>
        </p:nvSpPr>
        <p:spPr>
          <a:xfrm>
            <a:off x="118400" y="585975"/>
            <a:ext cx="89400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Major Reasons for increase in short-term bond yield</a:t>
            </a:r>
            <a:endParaRPr/>
          </a:p>
        </p:txBody>
      </p:sp>
      <p:sp>
        <p:nvSpPr>
          <p:cNvPr id="300" name="Google Shape;300;p46"/>
          <p:cNvSpPr txBox="1">
            <a:spLocks noGrp="1"/>
          </p:cNvSpPr>
          <p:nvPr>
            <p:ph type="body" idx="1"/>
          </p:nvPr>
        </p:nvSpPr>
        <p:spPr>
          <a:xfrm>
            <a:off x="729450" y="1324725"/>
            <a:ext cx="7688700" cy="301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rgbClr val="333333"/>
                </a:solidFill>
                <a:highlight>
                  <a:schemeClr val="lt1"/>
                </a:highlight>
                <a:latin typeface="Arial"/>
                <a:ea typeface="Arial"/>
                <a:cs typeface="Arial"/>
                <a:sym typeface="Arial"/>
              </a:rPr>
              <a:t>Weak execution</a:t>
            </a:r>
            <a:endParaRPr sz="1100" b="1">
              <a:solidFill>
                <a:srgbClr val="333333"/>
              </a:solidFill>
              <a:highlight>
                <a:schemeClr val="lt1"/>
              </a:highlight>
              <a:latin typeface="Arial"/>
              <a:ea typeface="Arial"/>
              <a:cs typeface="Arial"/>
              <a:sym typeface="Arial"/>
            </a:endParaRPr>
          </a:p>
          <a:p>
            <a:pPr marL="0" lvl="0" indent="0" algn="l" rtl="0">
              <a:spcBef>
                <a:spcPts val="0"/>
              </a:spcBef>
              <a:spcAft>
                <a:spcPts val="0"/>
              </a:spcAft>
              <a:buNone/>
            </a:pPr>
            <a:r>
              <a:rPr lang="en" sz="1100">
                <a:solidFill>
                  <a:srgbClr val="47525E"/>
                </a:solidFill>
                <a:highlight>
                  <a:schemeClr val="lt1"/>
                </a:highlight>
                <a:latin typeface="Arial"/>
                <a:ea typeface="Arial"/>
                <a:cs typeface="Arial"/>
                <a:sym typeface="Arial"/>
              </a:rPr>
              <a:t>The RBI has been undertaking OT — essentially using proceeds from the sale of short-term securities to buy long-term government debt papers — in a bid to absorb the supply of longer tenure bonds to cap the rise in yield. But the weak execution of this move has created issues. The RBI, for instance, has been buying mostly older bonds under OT. In the recent September 7 auction, aside from this year’s 5.79 per cent 10-year G-Sec, the RBI also sought to buy 6.18 per cent 2024 and 6.97 per cent 2026 bonds, which are older bonds. The August 25 auction comprised purchases of 8.24 per cent 2027 and 7.95 per cent 2032 older bonds, among others.</a:t>
            </a:r>
            <a:endParaRPr sz="1100">
              <a:solidFill>
                <a:srgbClr val="47525E"/>
              </a:solidFill>
              <a:highlight>
                <a:schemeClr val="lt1"/>
              </a:highlight>
            </a:endParaRPr>
          </a:p>
          <a:p>
            <a:pPr marL="0" lvl="0" indent="0" algn="l" rtl="0">
              <a:lnSpc>
                <a:spcPct val="115000"/>
              </a:lnSpc>
              <a:spcBef>
                <a:spcPts val="800"/>
              </a:spcBef>
              <a:spcAft>
                <a:spcPts val="0"/>
              </a:spcAft>
              <a:buNone/>
            </a:pPr>
            <a:r>
              <a:rPr lang="en" sz="1100">
                <a:solidFill>
                  <a:srgbClr val="47525E"/>
                </a:solidFill>
                <a:highlight>
                  <a:srgbClr val="FFFFFF"/>
                </a:highlight>
                <a:latin typeface="Arial"/>
                <a:ea typeface="Arial"/>
                <a:cs typeface="Arial"/>
                <a:sym typeface="Arial"/>
              </a:rPr>
              <a:t>Furthermore, the window for banks to retire higher cost borrowings undertaken under previous long-term repo operations may well have unintended consequences as some banks may want to sell off the short tenor bonds that they were holding against these borrowings.”</a:t>
            </a:r>
            <a:endParaRPr sz="1100">
              <a:solidFill>
                <a:srgbClr val="47525E"/>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100" b="1">
                <a:solidFill>
                  <a:srgbClr val="333333"/>
                </a:solidFill>
                <a:highlight>
                  <a:srgbClr val="FFFFFF"/>
                </a:highlight>
                <a:latin typeface="Arial"/>
                <a:ea typeface="Arial"/>
                <a:cs typeface="Arial"/>
                <a:sym typeface="Arial"/>
              </a:rPr>
              <a:t>Fiscal worries</a:t>
            </a:r>
            <a:endParaRPr sz="1100" b="1">
              <a:solidFill>
                <a:srgbClr val="333333"/>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r>
              <a:rPr lang="en" sz="1100">
                <a:solidFill>
                  <a:srgbClr val="47525E"/>
                </a:solidFill>
                <a:highlight>
                  <a:srgbClr val="FFFFFF"/>
                </a:highlight>
                <a:latin typeface="Arial"/>
                <a:ea typeface="Arial"/>
                <a:cs typeface="Arial"/>
                <a:sym typeface="Arial"/>
              </a:rPr>
              <a:t>The yields on 10-year G Sec have remained sticky, owing to the Centre’s additional borrowing announcement in May (</a:t>
            </a:r>
            <a:r>
              <a:rPr lang="en" sz="1100">
                <a:solidFill>
                  <a:srgbClr val="6B6B6B"/>
                </a:solidFill>
                <a:highlight>
                  <a:srgbClr val="FFFFFF"/>
                </a:highlight>
                <a:latin typeface="Arial"/>
                <a:ea typeface="Arial"/>
                <a:cs typeface="Arial"/>
                <a:sym typeface="Arial"/>
              </a:rPr>
              <a:t>₹</a:t>
            </a:r>
            <a:r>
              <a:rPr lang="en" sz="1100">
                <a:solidFill>
                  <a:srgbClr val="47525E"/>
                </a:solidFill>
                <a:highlight>
                  <a:srgbClr val="FFFFFF"/>
                </a:highlight>
                <a:latin typeface="Arial"/>
                <a:ea typeface="Arial"/>
                <a:cs typeface="Arial"/>
                <a:sym typeface="Arial"/>
              </a:rPr>
              <a:t>12-lakh crore in FY21 from the earlier estimated </a:t>
            </a:r>
            <a:r>
              <a:rPr lang="en" sz="1100">
                <a:solidFill>
                  <a:srgbClr val="6B6B6B"/>
                </a:solidFill>
                <a:highlight>
                  <a:srgbClr val="FFFFFF"/>
                </a:highlight>
                <a:latin typeface="Arial"/>
                <a:ea typeface="Arial"/>
                <a:cs typeface="Arial"/>
                <a:sym typeface="Arial"/>
              </a:rPr>
              <a:t>₹</a:t>
            </a:r>
            <a:r>
              <a:rPr lang="en" sz="1100">
                <a:solidFill>
                  <a:srgbClr val="47525E"/>
                </a:solidFill>
                <a:highlight>
                  <a:srgbClr val="FFFFFF"/>
                </a:highlight>
                <a:latin typeface="Arial"/>
                <a:ea typeface="Arial"/>
                <a:cs typeface="Arial"/>
                <a:sym typeface="Arial"/>
              </a:rPr>
              <a:t>7.8-lakh crore).</a:t>
            </a:r>
            <a:endParaRPr sz="1100">
              <a:solidFill>
                <a:srgbClr val="47525E"/>
              </a:solidFill>
              <a:highlight>
                <a:srgbClr val="FFFFFF"/>
              </a:highlight>
              <a:latin typeface="Arial"/>
              <a:ea typeface="Arial"/>
              <a:cs typeface="Arial"/>
              <a:sym typeface="Arial"/>
            </a:endParaRPr>
          </a:p>
          <a:p>
            <a:pPr marL="0" lvl="0" indent="0" algn="l" rtl="0">
              <a:lnSpc>
                <a:spcPct val="115000"/>
              </a:lnSpc>
              <a:spcBef>
                <a:spcPts val="800"/>
              </a:spcBef>
              <a:spcAft>
                <a:spcPts val="0"/>
              </a:spcAft>
              <a:buNone/>
            </a:pPr>
            <a:r>
              <a:rPr lang="en" sz="1100">
                <a:solidFill>
                  <a:srgbClr val="47525E"/>
                </a:solidFill>
                <a:highlight>
                  <a:srgbClr val="FFFFFF"/>
                </a:highlight>
                <a:latin typeface="Arial"/>
                <a:ea typeface="Arial"/>
                <a:cs typeface="Arial"/>
                <a:sym typeface="Arial"/>
              </a:rPr>
              <a:t>In a bid to ease the risk aversion, the RBI eased the HTM holding norms for banks on incremental purchases from September onwards. Essentially, bonds held under HTM need not be marked to market. By hiking the HTM limit for banks by 2.5 per cent (of deposits) for the second half of this fiscal, the RBI has created an additional </a:t>
            </a:r>
            <a:r>
              <a:rPr lang="en" sz="1100">
                <a:solidFill>
                  <a:srgbClr val="6B6B6B"/>
                </a:solidFill>
                <a:highlight>
                  <a:srgbClr val="FFFFFF"/>
                </a:highlight>
                <a:latin typeface="Arial"/>
                <a:ea typeface="Arial"/>
                <a:cs typeface="Arial"/>
                <a:sym typeface="Arial"/>
              </a:rPr>
              <a:t>₹</a:t>
            </a:r>
            <a:r>
              <a:rPr lang="en" sz="1100">
                <a:solidFill>
                  <a:srgbClr val="47525E"/>
                </a:solidFill>
                <a:highlight>
                  <a:srgbClr val="FFFFFF"/>
                </a:highlight>
                <a:latin typeface="Arial"/>
                <a:ea typeface="Arial"/>
                <a:cs typeface="Arial"/>
                <a:sym typeface="Arial"/>
              </a:rPr>
              <a:t>3.6-lakh crore of buying window for banks, without having to worry about the fluctuation in bond prices.</a:t>
            </a:r>
            <a:endParaRPr sz="1100">
              <a:solidFill>
                <a:srgbClr val="47525E"/>
              </a:solidFill>
              <a:highlight>
                <a:srgbClr val="FFFFFF"/>
              </a:highlight>
              <a:latin typeface="Arial"/>
              <a:ea typeface="Arial"/>
              <a:cs typeface="Arial"/>
              <a:sym typeface="Arial"/>
            </a:endParaRPr>
          </a:p>
          <a:p>
            <a:pPr marL="0" lvl="0" indent="0" algn="l" rtl="0">
              <a:lnSpc>
                <a:spcPct val="115000"/>
              </a:lnSpc>
              <a:spcBef>
                <a:spcPts val="800"/>
              </a:spcBef>
              <a:spcAft>
                <a:spcPts val="1600"/>
              </a:spcAft>
              <a:buNone/>
            </a:pP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xfrm>
            <a:off x="49397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Trading Practices</a:t>
            </a:r>
            <a:endParaRPr/>
          </a:p>
        </p:txBody>
      </p:sp>
      <p:sp>
        <p:nvSpPr>
          <p:cNvPr id="306" name="Google Shape;306;p47"/>
          <p:cNvSpPr txBox="1">
            <a:spLocks noGrp="1"/>
          </p:cNvSpPr>
          <p:nvPr>
            <p:ph type="body" idx="1"/>
          </p:nvPr>
        </p:nvSpPr>
        <p:spPr>
          <a:xfrm>
            <a:off x="667475" y="1298025"/>
            <a:ext cx="7688700" cy="36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F4549"/>
                </a:solidFill>
                <a:highlight>
                  <a:srgbClr val="FFFFFF"/>
                </a:highlight>
                <a:latin typeface="Arial"/>
                <a:ea typeface="Arial"/>
                <a:cs typeface="Arial"/>
                <a:sym typeface="Arial"/>
              </a:rPr>
              <a:t>Trading bonds happens many thousands times a day and is an important part of global economic markets. The bond market is far bigger than the stock market and central banks conduct monetary policy in the bond markets. When buyers and sellers are trading their bonds, they dictate the yields of the various types of bonds they are trading. This in turn sets the price of credit in the economy.</a:t>
            </a:r>
            <a:endParaRPr sz="1200">
              <a:solidFill>
                <a:srgbClr val="3F4549"/>
              </a:solidFill>
              <a:highlight>
                <a:srgbClr val="FFFFFF"/>
              </a:highlight>
              <a:latin typeface="Arial"/>
              <a:ea typeface="Arial"/>
              <a:cs typeface="Arial"/>
              <a:sym typeface="Arial"/>
            </a:endParaRPr>
          </a:p>
          <a:p>
            <a:pPr marL="0" lvl="0" indent="0" algn="l" rtl="0">
              <a:spcBef>
                <a:spcPts val="1600"/>
              </a:spcBef>
              <a:spcAft>
                <a:spcPts val="1600"/>
              </a:spcAft>
              <a:buNone/>
            </a:pPr>
            <a:r>
              <a:rPr lang="en" sz="1200">
                <a:solidFill>
                  <a:srgbClr val="3F4549"/>
                </a:solidFill>
                <a:highlight>
                  <a:srgbClr val="FFFFFF"/>
                </a:highlight>
                <a:latin typeface="Arial"/>
                <a:ea typeface="Arial"/>
                <a:cs typeface="Arial"/>
                <a:sym typeface="Arial"/>
              </a:rPr>
              <a:t>Bonds trade anywhere that a buyer and seller can strike a deal. Unlike publicly-traded stocks, there’s no central place or exchange for bond trading. The bond market is an </a:t>
            </a:r>
            <a:r>
              <a:rPr lang="en" sz="1200">
                <a:solidFill>
                  <a:srgbClr val="9A232C"/>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“over-the-counter” market</a:t>
            </a:r>
            <a:r>
              <a:rPr lang="en" sz="1200">
                <a:solidFill>
                  <a:srgbClr val="3F4549"/>
                </a:solidFill>
                <a:highlight>
                  <a:srgbClr val="FFFFFF"/>
                </a:highlight>
                <a:latin typeface="Arial"/>
                <a:ea typeface="Arial"/>
                <a:cs typeface="Arial"/>
                <a:sym typeface="Arial"/>
              </a:rPr>
              <a:t> or OTC market, rather than on a formal exchange. </a:t>
            </a:r>
            <a:r>
              <a:rPr lang="en" sz="1200">
                <a:solidFill>
                  <a:srgbClr val="C01D29"/>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Convertible bonds</a:t>
            </a:r>
            <a:r>
              <a:rPr lang="en" sz="1200">
                <a:solidFill>
                  <a:srgbClr val="3F4549"/>
                </a:solidFill>
                <a:highlight>
                  <a:srgbClr val="FFFFFF"/>
                </a:highlight>
                <a:latin typeface="Arial"/>
                <a:ea typeface="Arial"/>
                <a:cs typeface="Arial"/>
                <a:sym typeface="Arial"/>
              </a:rPr>
              <a:t>, some bond futures and bond options are traded on exchanges.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8"/>
          <p:cNvSpPr txBox="1">
            <a:spLocks noGrp="1"/>
          </p:cNvSpPr>
          <p:nvPr>
            <p:ph type="title"/>
          </p:nvPr>
        </p:nvSpPr>
        <p:spPr>
          <a:xfrm>
            <a:off x="66747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Trading Bonds: Dealers and Investors</a:t>
            </a:r>
            <a:endParaRPr/>
          </a:p>
        </p:txBody>
      </p:sp>
      <p:sp>
        <p:nvSpPr>
          <p:cNvPr id="312" name="Google Shape;312;p48"/>
          <p:cNvSpPr txBox="1">
            <a:spLocks noGrp="1"/>
          </p:cNvSpPr>
          <p:nvPr>
            <p:ph type="body" idx="1"/>
          </p:nvPr>
        </p:nvSpPr>
        <p:spPr>
          <a:xfrm>
            <a:off x="727650" y="703150"/>
            <a:ext cx="7688700" cy="3919800"/>
          </a:xfrm>
          <a:prstGeom prst="rect">
            <a:avLst/>
          </a:prstGeom>
        </p:spPr>
        <p:txBody>
          <a:bodyPr spcFirstLastPara="1" wrap="square" lIns="91425" tIns="91425" rIns="91425" bIns="91425" anchor="t" anchorCtr="0">
            <a:noAutofit/>
          </a:bodyPr>
          <a:lstStyle/>
          <a:p>
            <a:pPr marL="0" lvl="0" indent="0" algn="l" rtl="0">
              <a:lnSpc>
                <a:spcPct val="180000"/>
              </a:lnSpc>
              <a:spcBef>
                <a:spcPts val="0"/>
              </a:spcBef>
              <a:spcAft>
                <a:spcPts val="0"/>
              </a:spcAft>
              <a:buNone/>
            </a:pPr>
            <a:r>
              <a:rPr lang="en" sz="1500" b="1" u="sng">
                <a:solidFill>
                  <a:srgbClr val="3F4549"/>
                </a:solidFill>
                <a:highlight>
                  <a:srgbClr val="FFFFFF"/>
                </a:highlight>
                <a:latin typeface="Arial"/>
                <a:ea typeface="Arial"/>
                <a:cs typeface="Arial"/>
                <a:sym typeface="Arial"/>
              </a:rPr>
              <a:t>Bond Dealers:</a:t>
            </a:r>
            <a:endParaRPr sz="1500" b="1" u="sng">
              <a:solidFill>
                <a:srgbClr val="3F4549"/>
              </a:solidFill>
              <a:highlight>
                <a:srgbClr val="FFFFFF"/>
              </a:highlight>
              <a:latin typeface="Arial"/>
              <a:ea typeface="Arial"/>
              <a:cs typeface="Arial"/>
              <a:sym typeface="Arial"/>
            </a:endParaRPr>
          </a:p>
          <a:p>
            <a:pPr marL="0" lvl="0" indent="0" algn="l" rtl="0">
              <a:lnSpc>
                <a:spcPct val="100000"/>
              </a:lnSpc>
              <a:spcBef>
                <a:spcPts val="1500"/>
              </a:spcBef>
              <a:spcAft>
                <a:spcPts val="0"/>
              </a:spcAft>
              <a:buNone/>
            </a:pPr>
            <a:r>
              <a:rPr lang="en" sz="1200">
                <a:solidFill>
                  <a:srgbClr val="3F4549"/>
                </a:solidFill>
                <a:highlight>
                  <a:srgbClr val="FFFFFF"/>
                </a:highlight>
                <a:latin typeface="Arial"/>
                <a:ea typeface="Arial"/>
                <a:cs typeface="Arial"/>
                <a:sym typeface="Arial"/>
              </a:rPr>
              <a:t>While investors can trade marketable bonds among themselves, trading is usually done through bond dealers, or more specifically, the bond trading desks of major investment dealers.</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
              </a:spcBef>
              <a:spcAft>
                <a:spcPts val="0"/>
              </a:spcAft>
              <a:buNone/>
            </a:pPr>
            <a:r>
              <a:rPr lang="en" sz="1200">
                <a:solidFill>
                  <a:srgbClr val="3F4549"/>
                </a:solidFill>
                <a:highlight>
                  <a:srgbClr val="FFFFFF"/>
                </a:highlight>
                <a:latin typeface="Arial"/>
                <a:ea typeface="Arial"/>
                <a:cs typeface="Arial"/>
                <a:sym typeface="Arial"/>
              </a:rPr>
              <a:t>These dealers are at the center of a vast network of telephone and computer links that connect all the interested players. They also have traders responsible for knowing all about a group of bonds and quoting a price to buy or sell them, or “making a market” for bonds.</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
              </a:spcBef>
              <a:spcAft>
                <a:spcPts val="0"/>
              </a:spcAft>
              <a:buNone/>
            </a:pPr>
            <a:r>
              <a:rPr lang="en" sz="1200">
                <a:solidFill>
                  <a:srgbClr val="3F4549"/>
                </a:solidFill>
                <a:highlight>
                  <a:srgbClr val="FFFFFF"/>
                </a:highlight>
                <a:latin typeface="Arial"/>
                <a:ea typeface="Arial"/>
                <a:cs typeface="Arial"/>
                <a:sym typeface="Arial"/>
              </a:rPr>
              <a:t>Dealers provide “</a:t>
            </a:r>
            <a:r>
              <a:rPr lang="en" sz="1200">
                <a:solidFill>
                  <a:srgbClr val="C01D29"/>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liquidity</a:t>
            </a:r>
            <a:r>
              <a:rPr lang="en" sz="1200">
                <a:solidFill>
                  <a:srgbClr val="3F4549"/>
                </a:solidFill>
                <a:highlight>
                  <a:srgbClr val="FFFFFF"/>
                </a:highlight>
                <a:latin typeface="Arial"/>
                <a:ea typeface="Arial"/>
                <a:cs typeface="Arial"/>
                <a:sym typeface="Arial"/>
              </a:rPr>
              <a:t>” for bond investors so that those investors can buy and sell bonds more easily and with a limited concession on the price, but dealers can also buy and sell amongst themselves, either directly or anonymously through bond brokers.</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
              </a:spcBef>
              <a:spcAft>
                <a:spcPts val="0"/>
              </a:spcAft>
              <a:buNone/>
            </a:pPr>
            <a:r>
              <a:rPr lang="en" sz="1200">
                <a:solidFill>
                  <a:srgbClr val="3F4549"/>
                </a:solidFill>
                <a:highlight>
                  <a:srgbClr val="FFFFFF"/>
                </a:highlight>
                <a:latin typeface="Arial"/>
                <a:ea typeface="Arial"/>
                <a:cs typeface="Arial"/>
                <a:sym typeface="Arial"/>
              </a:rPr>
              <a:t>In all bond trading, the goal is to take a </a:t>
            </a:r>
            <a:r>
              <a:rPr lang="en" sz="1200" u="sng">
                <a:solidFill>
                  <a:srgbClr val="C01D29"/>
                </a:solidFill>
                <a:highlight>
                  <a:srgbClr val="FFFFFF"/>
                </a:highlight>
                <a:latin typeface="Arial"/>
                <a:ea typeface="Arial"/>
                <a:cs typeface="Arial"/>
                <a:sym typeface="Arial"/>
                <a:hlinkClick r:id="rId4">
                  <a:extLst>
                    <a:ext uri="{A12FA001-AC4F-418D-AE19-62706E023703}">
                      <ahyp:hlinkClr xmlns:ahyp="http://schemas.microsoft.com/office/drawing/2018/hyperlinkcolor" val="tx"/>
                    </a:ext>
                  </a:extLst>
                </a:hlinkClick>
              </a:rPr>
              <a:t>spread</a:t>
            </a:r>
            <a:r>
              <a:rPr lang="en" sz="1200">
                <a:solidFill>
                  <a:srgbClr val="3F4549"/>
                </a:solidFill>
                <a:highlight>
                  <a:srgbClr val="FFFFFF"/>
                </a:highlight>
                <a:latin typeface="Arial"/>
                <a:ea typeface="Arial"/>
                <a:cs typeface="Arial"/>
                <a:sym typeface="Arial"/>
              </a:rPr>
              <a:t> between the price the bonds are bought at and the price they are sold at. That spread is how bond dealers make (or lose) money.</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
              </a:spcBef>
              <a:spcAft>
                <a:spcPts val="0"/>
              </a:spcAft>
              <a:buNone/>
            </a:pPr>
            <a:r>
              <a:rPr lang="en" sz="1200">
                <a:solidFill>
                  <a:srgbClr val="3F4549"/>
                </a:solidFill>
                <a:highlight>
                  <a:srgbClr val="FFFFFF"/>
                </a:highlight>
                <a:latin typeface="Arial"/>
                <a:ea typeface="Arial"/>
                <a:cs typeface="Arial"/>
                <a:sym typeface="Arial"/>
              </a:rPr>
              <a:t>Bond trading became very lucrative before the credit crisis, when investment dealers used their banking capital to fund huge inventories of bonds and do mostly proprietary trading. This didn’t end very well, as bond prices fell during the crisis and dealers took huge losses on their inventories. Many banks had to be bailed out by governments and this is why banking regulators now severely restrict proprietary trading activities.</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
              </a:spcBef>
              <a:spcAft>
                <a:spcPts val="15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791425"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Trading Bonds: Dealers and Investors</a:t>
            </a:r>
            <a:endParaRPr/>
          </a:p>
        </p:txBody>
      </p:sp>
      <p:sp>
        <p:nvSpPr>
          <p:cNvPr id="318" name="Google Shape;318;p49"/>
          <p:cNvSpPr txBox="1">
            <a:spLocks noGrp="1"/>
          </p:cNvSpPr>
          <p:nvPr>
            <p:ph type="body" idx="1"/>
          </p:nvPr>
        </p:nvSpPr>
        <p:spPr>
          <a:xfrm>
            <a:off x="915350" y="1409525"/>
            <a:ext cx="7688700" cy="3870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500" b="1" u="sng">
                <a:solidFill>
                  <a:srgbClr val="3F4549"/>
                </a:solidFill>
                <a:highlight>
                  <a:srgbClr val="FFFFFF"/>
                </a:highlight>
                <a:latin typeface="Arial"/>
                <a:ea typeface="Arial"/>
                <a:cs typeface="Arial"/>
                <a:sym typeface="Arial"/>
              </a:rPr>
              <a:t>Bond Investor:</a:t>
            </a:r>
            <a:endParaRPr sz="1500" b="1" u="sng">
              <a:solidFill>
                <a:srgbClr val="3F4549"/>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200">
                <a:solidFill>
                  <a:srgbClr val="3F4549"/>
                </a:solidFill>
                <a:highlight>
                  <a:srgbClr val="FFFFFF"/>
                </a:highlight>
                <a:latin typeface="Arial"/>
                <a:ea typeface="Arial"/>
                <a:cs typeface="Arial"/>
                <a:sym typeface="Arial"/>
              </a:rPr>
              <a:t>Trading bonds also involves financial institutions, </a:t>
            </a:r>
            <a:r>
              <a:rPr lang="en" sz="1200">
                <a:solidFill>
                  <a:srgbClr val="C01D29"/>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pension funds</a:t>
            </a:r>
            <a:r>
              <a:rPr lang="en" sz="1200">
                <a:solidFill>
                  <a:srgbClr val="3F4549"/>
                </a:solidFill>
                <a:highlight>
                  <a:srgbClr val="FFFFFF"/>
                </a:highlight>
                <a:latin typeface="Arial"/>
                <a:ea typeface="Arial"/>
                <a:cs typeface="Arial"/>
                <a:sym typeface="Arial"/>
              </a:rPr>
              <a:t>, </a:t>
            </a:r>
            <a:r>
              <a:rPr lang="en" sz="1200">
                <a:solidFill>
                  <a:srgbClr val="C01D29"/>
                </a:solidFill>
                <a:highlight>
                  <a:srgbClr val="FFFFFF"/>
                </a:highlight>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mutual funds</a:t>
            </a:r>
            <a:r>
              <a:rPr lang="en" sz="1200">
                <a:solidFill>
                  <a:srgbClr val="3F4549"/>
                </a:solidFill>
                <a:highlight>
                  <a:srgbClr val="FFFFFF"/>
                </a:highlight>
                <a:latin typeface="Arial"/>
                <a:ea typeface="Arial"/>
                <a:cs typeface="Arial"/>
                <a:sym typeface="Arial"/>
              </a:rPr>
              <a:t> and governments from around the world.</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200">
                <a:solidFill>
                  <a:srgbClr val="3F4549"/>
                </a:solidFill>
                <a:highlight>
                  <a:srgbClr val="FFFFFF"/>
                </a:highlight>
                <a:latin typeface="Arial"/>
                <a:ea typeface="Arial"/>
                <a:cs typeface="Arial"/>
                <a:sym typeface="Arial"/>
              </a:rPr>
              <a:t>These bond investors, along with the dealers, make up the “institutional market,” where large blocks of bonds are traded. A trade involving $1 million worth of bonds would be considered a small ticket in the institutional market. There’s no size limit in this market, where trades worth $500 million or $1 billion at a time can take place.</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200">
                <a:solidFill>
                  <a:srgbClr val="3F4549"/>
                </a:solidFill>
                <a:highlight>
                  <a:srgbClr val="FFFFFF"/>
                </a:highlight>
                <a:latin typeface="Arial"/>
                <a:ea typeface="Arial"/>
                <a:cs typeface="Arial"/>
                <a:sym typeface="Arial"/>
              </a:rPr>
              <a:t>There’s also no size restriction in the “retail market,” where individual investors buy and sell bonds with the bond trading desks of investment dealers, but the size of those trades is usually under $1 million.</a:t>
            </a:r>
            <a:endParaRPr sz="1200">
              <a:solidFill>
                <a:srgbClr val="3F4549"/>
              </a:solidFill>
              <a:highlight>
                <a:srgbClr val="FFFFFF"/>
              </a:highlight>
              <a:latin typeface="Arial"/>
              <a:ea typeface="Arial"/>
              <a:cs typeface="Arial"/>
              <a:sym typeface="Arial"/>
            </a:endParaRPr>
          </a:p>
          <a:p>
            <a:pPr marL="0" lvl="0" indent="0" algn="l" rtl="0">
              <a:lnSpc>
                <a:spcPct val="180000"/>
              </a:lnSpc>
              <a:spcBef>
                <a:spcPts val="0"/>
              </a:spcBef>
              <a:spcAft>
                <a:spcPts val="0"/>
              </a:spcAft>
              <a:buNone/>
            </a:pPr>
            <a:endParaRPr sz="1500" b="1" u="sng">
              <a:solidFill>
                <a:srgbClr val="3F4549"/>
              </a:solidFill>
              <a:highlight>
                <a:srgbClr val="FFFFFF"/>
              </a:highlight>
              <a:latin typeface="Arial"/>
              <a:ea typeface="Arial"/>
              <a:cs typeface="Arial"/>
              <a:sym typeface="Arial"/>
            </a:endParaRPr>
          </a:p>
          <a:p>
            <a:pPr marL="0" lvl="0" indent="0" algn="l" rtl="0">
              <a:spcBef>
                <a:spcPts val="1500"/>
              </a:spcBef>
              <a:spcAft>
                <a:spcPts val="160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0"/>
          <p:cNvSpPr txBox="1">
            <a:spLocks noGrp="1"/>
          </p:cNvSpPr>
          <p:nvPr>
            <p:ph type="title"/>
          </p:nvPr>
        </p:nvSpPr>
        <p:spPr>
          <a:xfrm>
            <a:off x="729450" y="668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Bond Market Terminology</a:t>
            </a:r>
            <a:endParaRPr/>
          </a:p>
        </p:txBody>
      </p:sp>
      <p:sp>
        <p:nvSpPr>
          <p:cNvPr id="324" name="Google Shape;324;p50"/>
          <p:cNvSpPr txBox="1">
            <a:spLocks noGrp="1"/>
          </p:cNvSpPr>
          <p:nvPr>
            <p:ph type="body" idx="1"/>
          </p:nvPr>
        </p:nvSpPr>
        <p:spPr>
          <a:xfrm>
            <a:off x="729450" y="16326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Coupon</a:t>
            </a:r>
            <a:r>
              <a:rPr lang="en" sz="1350">
                <a:solidFill>
                  <a:srgbClr val="333333"/>
                </a:solidFill>
                <a:highlight>
                  <a:srgbClr val="FFFFFF"/>
                </a:highlight>
                <a:latin typeface="Arial"/>
                <a:ea typeface="Arial"/>
                <a:cs typeface="Arial"/>
                <a:sym typeface="Arial"/>
              </a:rPr>
              <a:t>: The percentage interest to be paid on a bond in the course of a year. The interest is usually payable semi-annually, although it can also be payable monthly, quarterly, and annually.</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Maturity</a:t>
            </a:r>
            <a:r>
              <a:rPr lang="en" sz="1350">
                <a:solidFill>
                  <a:srgbClr val="333333"/>
                </a:solidFill>
                <a:highlight>
                  <a:srgbClr val="FFFFFF"/>
                </a:highlight>
                <a:latin typeface="Arial"/>
                <a:ea typeface="Arial"/>
                <a:cs typeface="Arial"/>
                <a:sym typeface="Arial"/>
              </a:rPr>
              <a:t>: The date the bond will be redeemed or paid off.</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Price</a:t>
            </a:r>
            <a:r>
              <a:rPr lang="en" sz="1350">
                <a:solidFill>
                  <a:srgbClr val="333333"/>
                </a:solidFill>
                <a:highlight>
                  <a:srgbClr val="FFFFFF"/>
                </a:highlight>
                <a:latin typeface="Arial"/>
                <a:ea typeface="Arial"/>
                <a:cs typeface="Arial"/>
                <a:sym typeface="Arial"/>
              </a:rPr>
              <a:t>: The quoted price is usually based on the bond maturity at a price of par, or 100.00.</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Yield</a:t>
            </a:r>
            <a:r>
              <a:rPr lang="en" sz="1350">
                <a:solidFill>
                  <a:srgbClr val="333333"/>
                </a:solidFill>
                <a:highlight>
                  <a:srgbClr val="FFFFFF"/>
                </a:highlight>
                <a:latin typeface="Arial"/>
                <a:ea typeface="Arial"/>
                <a:cs typeface="Arial"/>
                <a:sym typeface="Arial"/>
              </a:rPr>
              <a:t> :The term “yield” usually means “yield to maturity.” The yield to maturity takes into account the coupon payment, and considers whether the bond is maturing at a different price than its current price.</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Bid</a:t>
            </a:r>
            <a:r>
              <a:rPr lang="en" sz="1350">
                <a:solidFill>
                  <a:srgbClr val="333333"/>
                </a:solidFill>
                <a:highlight>
                  <a:srgbClr val="FFFFFF"/>
                </a:highlight>
                <a:latin typeface="Arial"/>
                <a:ea typeface="Arial"/>
                <a:cs typeface="Arial"/>
                <a:sym typeface="Arial"/>
              </a:rPr>
              <a:t>: The price at which the trader will pay for a bond.</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a:solidFill>
                  <a:srgbClr val="333333"/>
                </a:solidFill>
                <a:highlight>
                  <a:srgbClr val="FFFFFF"/>
                </a:highlight>
                <a:latin typeface="Arial"/>
                <a:ea typeface="Arial"/>
                <a:cs typeface="Arial"/>
                <a:sym typeface="Arial"/>
              </a:rPr>
              <a:t>Offer (Ask): The price at which the trader will sell a bond.</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Bid-offer spread</a:t>
            </a:r>
            <a:r>
              <a:rPr lang="en" sz="1350">
                <a:solidFill>
                  <a:srgbClr val="333333"/>
                </a:solidFill>
                <a:highlight>
                  <a:srgbClr val="FFFFFF"/>
                </a:highlight>
                <a:latin typeface="Arial"/>
                <a:ea typeface="Arial"/>
                <a:cs typeface="Arial"/>
                <a:sym typeface="Arial"/>
              </a:rPr>
              <a:t>: The price difference between what the trader will buy a bond at and the price at which the trader will sell a bond. The difference on highly liquid and tradable </a:t>
            </a:r>
            <a:r>
              <a:rPr lang="en" sz="1350" err="1">
                <a:solidFill>
                  <a:srgbClr val="333333"/>
                </a:solidFill>
                <a:highlight>
                  <a:srgbClr val="FFFFFF"/>
                </a:highlight>
                <a:latin typeface="Arial"/>
                <a:ea typeface="Arial"/>
                <a:cs typeface="Arial"/>
                <a:sym typeface="Arial"/>
              </a:rPr>
              <a:t>governmentbonds</a:t>
            </a:r>
            <a:r>
              <a:rPr lang="en" sz="1350">
                <a:solidFill>
                  <a:srgbClr val="333333"/>
                </a:solidFill>
                <a:highlight>
                  <a:srgbClr val="FFFFFF"/>
                </a:highlight>
                <a:latin typeface="Arial"/>
                <a:ea typeface="Arial"/>
                <a:cs typeface="Arial"/>
                <a:sym typeface="Arial"/>
              </a:rPr>
              <a:t> is usually only a few cents.</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Basis points</a:t>
            </a:r>
            <a:r>
              <a:rPr lang="en" sz="1350">
                <a:solidFill>
                  <a:srgbClr val="333333"/>
                </a:solidFill>
                <a:highlight>
                  <a:srgbClr val="FFFFFF"/>
                </a:highlight>
                <a:latin typeface="Arial"/>
                <a:ea typeface="Arial"/>
                <a:cs typeface="Arial"/>
                <a:sym typeface="Arial"/>
              </a:rPr>
              <a:t>: A basis point is a hundredth of a percentage point. For instance, if a yield moves from 5.5% to 5%, it has moved 50 basis points.</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160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1"/>
          <p:cNvSpPr txBox="1">
            <a:spLocks noGrp="1"/>
          </p:cNvSpPr>
          <p:nvPr>
            <p:ph type="title"/>
          </p:nvPr>
        </p:nvSpPr>
        <p:spPr>
          <a:xfrm>
            <a:off x="727650" y="792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Bond Market Terminology</a:t>
            </a:r>
            <a:endParaRPr/>
          </a:p>
        </p:txBody>
      </p:sp>
      <p:sp>
        <p:nvSpPr>
          <p:cNvPr id="330" name="Google Shape;330;p51"/>
          <p:cNvSpPr txBox="1">
            <a:spLocks noGrp="1"/>
          </p:cNvSpPr>
          <p:nvPr>
            <p:ph type="body" idx="1"/>
          </p:nvPr>
        </p:nvSpPr>
        <p:spPr>
          <a:xfrm>
            <a:off x="791425" y="802300"/>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lang="en" sz="1350">
              <a:solidFill>
                <a:srgbClr val="333333"/>
              </a:solidFill>
              <a:highlight>
                <a:srgbClr val="FFFFFF"/>
              </a:highlight>
              <a:latin typeface="Arial"/>
              <a:ea typeface="Arial"/>
              <a:cs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New issues</a:t>
            </a:r>
            <a:r>
              <a:rPr lang="en" sz="1350">
                <a:solidFill>
                  <a:srgbClr val="333333"/>
                </a:solidFill>
                <a:highlight>
                  <a:srgbClr val="FFFFFF"/>
                </a:highlight>
                <a:latin typeface="Arial"/>
                <a:ea typeface="Arial"/>
                <a:cs typeface="Arial"/>
                <a:sym typeface="Arial"/>
              </a:rPr>
              <a:t>: Most other governments and corporations use a different system of distributing new issues, namely offering them to investors through bond dealers. The bond dealers earn a commission for distributing the bonds to investors. The offering can be on a fixed price basis, or on the basis of a fixed yield spread to comparable federal government bonds.</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r>
              <a:rPr lang="en" sz="1350" b="1">
                <a:solidFill>
                  <a:srgbClr val="333333"/>
                </a:solidFill>
                <a:highlight>
                  <a:srgbClr val="FFFFFF"/>
                </a:highlight>
                <a:latin typeface="Arial"/>
                <a:ea typeface="Arial"/>
                <a:cs typeface="Arial"/>
                <a:sym typeface="Arial"/>
              </a:rPr>
              <a:t>Book-based bonds</a:t>
            </a:r>
            <a:r>
              <a:rPr lang="en" sz="1350">
                <a:solidFill>
                  <a:srgbClr val="333333"/>
                </a:solidFill>
                <a:highlight>
                  <a:srgbClr val="FFFFFF"/>
                </a:highlight>
                <a:latin typeface="Arial"/>
                <a:ea typeface="Arial"/>
                <a:cs typeface="Arial"/>
                <a:sym typeface="Arial"/>
              </a:rPr>
              <a:t>: In recent years bonds have gone “book-based,” meaning that the bonds are lodged with a central trustee and do not physically move from there. Instead, the dealers and institutions have accounts set up with the trustee, and when a bond trade takes place, the buyer’s account is credited with the bonds, while the seller’s account is debited. Most government and corporate bonds are book-based and investors are discouraged from taking physical possession of the bonds.</a:t>
            </a:r>
            <a:endParaRPr sz="1350">
              <a:solidFill>
                <a:srgbClr val="333333"/>
              </a:solidFill>
              <a:highlight>
                <a:srgbClr val="FFFFFF"/>
              </a:highlight>
              <a:latin typeface="Arial"/>
              <a:ea typeface="Arial"/>
              <a:cs typeface="Arial"/>
              <a:sym typeface="Arial"/>
            </a:endParaRPr>
          </a:p>
          <a:p>
            <a:pPr marL="0" lvl="0" indent="0" algn="l" rtl="0">
              <a:lnSpc>
                <a:spcPct val="100000"/>
              </a:lnSpc>
              <a:spcBef>
                <a:spcPts val="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2"/>
          <p:cNvSpPr txBox="1">
            <a:spLocks noGrp="1"/>
          </p:cNvSpPr>
          <p:nvPr>
            <p:ph type="title"/>
          </p:nvPr>
        </p:nvSpPr>
        <p:spPr>
          <a:xfrm>
            <a:off x="7276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trade Bonds?</a:t>
            </a:r>
            <a:endParaRPr/>
          </a:p>
        </p:txBody>
      </p:sp>
      <p:sp>
        <p:nvSpPr>
          <p:cNvPr id="336" name="Google Shape;336;p5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rgbClr val="3F4549"/>
                </a:solidFill>
                <a:highlight>
                  <a:srgbClr val="FFFFFF"/>
                </a:highlight>
                <a:latin typeface="Arial"/>
                <a:ea typeface="Arial"/>
                <a:cs typeface="Arial"/>
                <a:sym typeface="Arial"/>
              </a:rPr>
              <a:t>A bond trader at an investment dealer seeks to make a profit on his “trading book”. The more money he makes, the greater his bonus. That is why traders have high transactions volumes – because the more they trade, the more money they will make.</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0"/>
              </a:spcBef>
              <a:spcAft>
                <a:spcPts val="0"/>
              </a:spcAft>
              <a:buNone/>
            </a:pPr>
            <a:r>
              <a:rPr lang="en" sz="1200">
                <a:solidFill>
                  <a:srgbClr val="3F4549"/>
                </a:solidFill>
                <a:highlight>
                  <a:srgbClr val="FFFFFF"/>
                </a:highlight>
                <a:latin typeface="Arial"/>
                <a:ea typeface="Arial"/>
                <a:cs typeface="Arial"/>
                <a:sym typeface="Arial"/>
              </a:rPr>
              <a:t>A hedge fund trader will trade similarly to an investment dealer but use more “leverage,” or borrow money against the bonds the fund owns. Hedge fund traders also make many trades to maximize their profits.</a:t>
            </a:r>
            <a:endParaRPr sz="1200">
              <a:solidFill>
                <a:srgbClr val="3F4549"/>
              </a:solidFill>
              <a:highlight>
                <a:srgbClr val="FFFFFF"/>
              </a:highlight>
              <a:latin typeface="Arial"/>
              <a:ea typeface="Arial"/>
              <a:cs typeface="Arial"/>
              <a:sym typeface="Arial"/>
            </a:endParaRPr>
          </a:p>
          <a:p>
            <a:pPr marL="0" lvl="0" indent="0" algn="l" rtl="0">
              <a:lnSpc>
                <a:spcPct val="100000"/>
              </a:lnSpc>
              <a:spcBef>
                <a:spcPts val="1500"/>
              </a:spcBef>
              <a:spcAft>
                <a:spcPts val="0"/>
              </a:spcAft>
              <a:buNone/>
            </a:pPr>
            <a:r>
              <a:rPr lang="en" sz="1200">
                <a:solidFill>
                  <a:srgbClr val="3F4549"/>
                </a:solidFill>
                <a:highlight>
                  <a:srgbClr val="FFFFFF"/>
                </a:highlight>
                <a:latin typeface="Arial"/>
                <a:ea typeface="Arial"/>
                <a:cs typeface="Arial"/>
                <a:sym typeface="Arial"/>
              </a:rPr>
              <a:t>A “Buy Side” bond trader usually holds her bonds for longer periods, given the long-term nature of their portfolios. Insurance companies and pension funds have very long-term liabilities and need to always hold bonds.</a:t>
            </a:r>
            <a:endParaRPr sz="1200">
              <a:solidFill>
                <a:srgbClr val="3F4549"/>
              </a:solidFill>
              <a:highlight>
                <a:srgbClr val="FFFFFF"/>
              </a:highlight>
              <a:latin typeface="Arial"/>
              <a:ea typeface="Arial"/>
              <a:cs typeface="Arial"/>
              <a:sym typeface="Arial"/>
            </a:endParaRPr>
          </a:p>
          <a:p>
            <a:pPr marL="0" lvl="0" indent="0" algn="l" rtl="0">
              <a:spcBef>
                <a:spcPts val="150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7650" y="6867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 sz="1800"/>
              <a:t>REGULATORY BODIES</a:t>
            </a:r>
            <a:endParaRPr b="1"/>
          </a:p>
        </p:txBody>
      </p:sp>
      <p:sp>
        <p:nvSpPr>
          <p:cNvPr id="108" name="Google Shape;108;p16"/>
          <p:cNvSpPr txBox="1">
            <a:spLocks noGrp="1"/>
          </p:cNvSpPr>
          <p:nvPr>
            <p:ph type="body" idx="1"/>
          </p:nvPr>
        </p:nvSpPr>
        <p:spPr>
          <a:xfrm>
            <a:off x="727650" y="15057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solidFill>
                  <a:srgbClr val="000000"/>
                </a:solidFill>
                <a:latin typeface="Calibri"/>
                <a:ea typeface="Calibri"/>
                <a:cs typeface="Calibri"/>
                <a:sym typeface="Calibri"/>
              </a:rPr>
              <a:t>As debt market trade both government and corporate debt instruments , we have following two regulators </a:t>
            </a:r>
            <a:endParaRPr sz="2000">
              <a:solidFill>
                <a:srgbClr val="000000"/>
              </a:solidFill>
              <a:latin typeface="Calibri"/>
              <a:ea typeface="Calibri"/>
              <a:cs typeface="Calibri"/>
              <a:sym typeface="Calibri"/>
            </a:endParaRPr>
          </a:p>
          <a:p>
            <a:pPr marL="0" lvl="0" indent="0" algn="l" rtl="0">
              <a:spcBef>
                <a:spcPts val="1600"/>
              </a:spcBef>
              <a:spcAft>
                <a:spcPts val="0"/>
              </a:spcAft>
              <a:buNone/>
            </a:pPr>
            <a:r>
              <a:rPr lang="en" sz="2000" b="1">
                <a:solidFill>
                  <a:srgbClr val="000000"/>
                </a:solidFill>
                <a:latin typeface="Calibri"/>
                <a:ea typeface="Calibri"/>
                <a:cs typeface="Calibri"/>
                <a:sym typeface="Calibri"/>
              </a:rPr>
              <a:t>1. RBI :</a:t>
            </a:r>
            <a:r>
              <a:rPr lang="en" sz="2000">
                <a:solidFill>
                  <a:srgbClr val="000000"/>
                </a:solidFill>
                <a:latin typeface="Calibri"/>
                <a:ea typeface="Calibri"/>
                <a:cs typeface="Calibri"/>
                <a:sym typeface="Calibri"/>
              </a:rPr>
              <a:t> It regulates and also facilitates the government bonds and other securities on behalf of governments.</a:t>
            </a:r>
            <a:endParaRPr sz="2000">
              <a:solidFill>
                <a:srgbClr val="000000"/>
              </a:solidFill>
              <a:latin typeface="Calibri"/>
              <a:ea typeface="Calibri"/>
              <a:cs typeface="Calibri"/>
              <a:sym typeface="Calibri"/>
            </a:endParaRPr>
          </a:p>
          <a:p>
            <a:pPr marL="0" lvl="0" indent="0" algn="l" rtl="0">
              <a:spcBef>
                <a:spcPts val="1600"/>
              </a:spcBef>
              <a:spcAft>
                <a:spcPts val="1600"/>
              </a:spcAft>
              <a:buNone/>
            </a:pPr>
            <a:r>
              <a:rPr lang="en" sz="2000" b="1">
                <a:solidFill>
                  <a:srgbClr val="000000"/>
                </a:solidFill>
                <a:latin typeface="Calibri"/>
                <a:ea typeface="Calibri"/>
                <a:cs typeface="Calibri"/>
                <a:sym typeface="Calibri"/>
              </a:rPr>
              <a:t>2. SEBI :</a:t>
            </a:r>
            <a:r>
              <a:rPr lang="en" sz="2000">
                <a:solidFill>
                  <a:srgbClr val="000000"/>
                </a:solidFill>
                <a:latin typeface="Calibri"/>
                <a:ea typeface="Calibri"/>
                <a:cs typeface="Calibri"/>
                <a:sym typeface="Calibri"/>
              </a:rPr>
              <a:t> It regulates corporate bonds , both PSU (Public sector undertaking) and private sector .</a:t>
            </a:r>
            <a:endParaRPr sz="2000">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3"/>
          <p:cNvSpPr txBox="1">
            <a:spLocks noGrp="1"/>
          </p:cNvSpPr>
          <p:nvPr>
            <p:ph type="title"/>
          </p:nvPr>
        </p:nvSpPr>
        <p:spPr>
          <a:xfrm>
            <a:off x="729450" y="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Trading Bonds: Low Profile but very important</a:t>
            </a:r>
            <a:endParaRPr/>
          </a:p>
        </p:txBody>
      </p:sp>
      <p:sp>
        <p:nvSpPr>
          <p:cNvPr id="342" name="Google Shape;342;p5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200">
                <a:solidFill>
                  <a:srgbClr val="3F4549"/>
                </a:solidFill>
                <a:highlight>
                  <a:srgbClr val="FFFFFF"/>
                </a:highlight>
                <a:latin typeface="Arial"/>
                <a:ea typeface="Arial"/>
                <a:cs typeface="Arial"/>
                <a:sym typeface="Arial"/>
              </a:rPr>
              <a:t>Bond trading is lower profile than stock trading but it is more important. Bond dealers and bond investors alter their portfolios in light of changing market conditions to make a profit and/or maximize the return on their portfolios. The overall effect of all this bond market activity is the prevailing level of interest rates in an economy, which affects almost all types of credit and lending.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7650" y="642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BOND MARKET</a:t>
            </a:r>
            <a:endParaRPr/>
          </a:p>
        </p:txBody>
      </p:sp>
      <p:sp>
        <p:nvSpPr>
          <p:cNvPr id="114" name="Google Shape;114;p17"/>
          <p:cNvSpPr txBox="1">
            <a:spLocks noGrp="1"/>
          </p:cNvSpPr>
          <p:nvPr>
            <p:ph type="body" idx="1"/>
          </p:nvPr>
        </p:nvSpPr>
        <p:spPr>
          <a:xfrm>
            <a:off x="727650" y="1387625"/>
            <a:ext cx="8711400" cy="4064400"/>
          </a:xfrm>
          <a:prstGeom prst="rect">
            <a:avLst/>
          </a:prstGeom>
        </p:spPr>
        <p:txBody>
          <a:bodyPr spcFirstLastPara="1" wrap="square" lIns="91425" tIns="91425" rIns="91425" bIns="91425" anchor="t" anchorCtr="0">
            <a:noAutofit/>
          </a:bodyPr>
          <a:lstStyle/>
          <a:p>
            <a:pPr>
              <a:lnSpc>
                <a:spcPct val="114999"/>
              </a:lnSpc>
              <a:buNone/>
            </a:pPr>
            <a:r>
              <a:rPr lang="en" sz="1400" b="1">
                <a:solidFill>
                  <a:schemeClr val="bg2"/>
                </a:solidFill>
                <a:cs typeface="Calibri"/>
              </a:rPr>
              <a:t>Primary market </a:t>
            </a:r>
            <a:r>
              <a:rPr lang="en" sz="1400">
                <a:solidFill>
                  <a:schemeClr val="bg2"/>
                </a:solidFill>
                <a:cs typeface="Calibri"/>
              </a:rPr>
              <a:t>– Primary market is the market where the debt instruments are issued for the first time which can be issued as follows - </a:t>
            </a:r>
            <a:endParaRPr lang="en-US" sz="1400">
              <a:solidFill>
                <a:schemeClr val="bg2"/>
              </a:solidFill>
            </a:endParaRPr>
          </a:p>
          <a:p>
            <a:pPr>
              <a:lnSpc>
                <a:spcPct val="114999"/>
              </a:lnSpc>
              <a:buNone/>
            </a:pPr>
            <a:endParaRPr lang="en" sz="1400">
              <a:solidFill>
                <a:schemeClr val="bg2"/>
              </a:solidFill>
              <a:cs typeface="Calibri"/>
            </a:endParaRPr>
          </a:p>
          <a:p>
            <a:pPr>
              <a:lnSpc>
                <a:spcPct val="114999"/>
              </a:lnSpc>
              <a:buNone/>
            </a:pPr>
            <a:r>
              <a:rPr lang="en" sz="1400" b="1">
                <a:solidFill>
                  <a:schemeClr val="bg2"/>
                </a:solidFill>
                <a:cs typeface="Calibri"/>
              </a:rPr>
              <a:t>Public prospectus :</a:t>
            </a:r>
            <a:r>
              <a:rPr lang="en" sz="1400">
                <a:solidFill>
                  <a:schemeClr val="bg2"/>
                </a:solidFill>
                <a:cs typeface="Calibri"/>
              </a:rPr>
              <a:t> Document which contains the details of the offerings which invites public to buy the bond. </a:t>
            </a:r>
          </a:p>
          <a:p>
            <a:pPr>
              <a:lnSpc>
                <a:spcPct val="114999"/>
              </a:lnSpc>
              <a:buNone/>
            </a:pPr>
            <a:endParaRPr lang="en" sz="1400">
              <a:solidFill>
                <a:schemeClr val="bg2"/>
              </a:solidFill>
            </a:endParaRPr>
          </a:p>
          <a:p>
            <a:pPr>
              <a:lnSpc>
                <a:spcPct val="114999"/>
              </a:lnSpc>
              <a:buNone/>
            </a:pPr>
            <a:r>
              <a:rPr lang="en" sz="1400" b="1">
                <a:solidFill>
                  <a:schemeClr val="bg2"/>
                </a:solidFill>
                <a:cs typeface="Calibri"/>
              </a:rPr>
              <a:t>Private placement :</a:t>
            </a:r>
            <a:r>
              <a:rPr lang="en" sz="1400">
                <a:solidFill>
                  <a:schemeClr val="bg2"/>
                </a:solidFill>
                <a:cs typeface="Calibri"/>
              </a:rPr>
              <a:t> Invites few selected institutions or investors, as the cost and time of public issuing is quite a large and tedious process.</a:t>
            </a:r>
            <a:endParaRPr lang="en" sz="1400">
              <a:solidFill>
                <a:schemeClr val="bg2"/>
              </a:solidFill>
            </a:endParaRPr>
          </a:p>
          <a:p>
            <a:pPr>
              <a:lnSpc>
                <a:spcPct val="114999"/>
              </a:lnSpc>
              <a:buNone/>
            </a:pPr>
            <a:endParaRPr lang="en" sz="1400">
              <a:solidFill>
                <a:schemeClr val="bg2"/>
              </a:solidFill>
              <a:cs typeface="Calibri"/>
            </a:endParaRPr>
          </a:p>
          <a:p>
            <a:pPr>
              <a:lnSpc>
                <a:spcPct val="114999"/>
              </a:lnSpc>
              <a:buNone/>
            </a:pPr>
            <a:r>
              <a:rPr lang="en" sz="1400">
                <a:solidFill>
                  <a:schemeClr val="bg2"/>
                </a:solidFill>
                <a:cs typeface="Calibri"/>
              </a:rPr>
              <a:t>However , the issuer has to inform the exchanges in case of issuing debts and  notify the investors about associated risk changes</a:t>
            </a:r>
            <a:endParaRPr lang="en" sz="1400">
              <a:solidFill>
                <a:schemeClr val="bg2"/>
              </a:solidFill>
            </a:endParaRPr>
          </a:p>
          <a:p>
            <a:pPr marL="0" indent="0">
              <a:lnSpc>
                <a:spcPct val="114999"/>
              </a:lnSpc>
              <a:buNone/>
            </a:pPr>
            <a:br>
              <a:rPr lang="en-US"/>
            </a:br>
            <a:endParaRPr lang="en-US" sz="140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7650" y="627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SECONDARY BOND MARKET</a:t>
            </a:r>
            <a:endParaRPr/>
          </a:p>
        </p:txBody>
      </p:sp>
      <p:sp>
        <p:nvSpPr>
          <p:cNvPr id="120" name="Google Shape;120;p18"/>
          <p:cNvSpPr txBox="1">
            <a:spLocks noGrp="1"/>
          </p:cNvSpPr>
          <p:nvPr>
            <p:ph type="body" idx="1"/>
          </p:nvPr>
        </p:nvSpPr>
        <p:spPr>
          <a:xfrm>
            <a:off x="727650" y="1564525"/>
            <a:ext cx="7688700" cy="318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000000"/>
                </a:solidFill>
                <a:latin typeface="Calibri"/>
                <a:ea typeface="Calibri"/>
                <a:cs typeface="Calibri"/>
                <a:sym typeface="Calibri"/>
              </a:rPr>
              <a:t>Secondary market is where the debt instruments can be traded. It can take place by the following two ways based on the characteristics of the investors and the structure of the market are : </a:t>
            </a:r>
            <a:endParaRPr sz="1600">
              <a:solidFill>
                <a:srgbClr val="000000"/>
              </a:solidFill>
              <a:latin typeface="Calibri"/>
              <a:ea typeface="Calibri"/>
              <a:cs typeface="Calibri"/>
              <a:sym typeface="Calibri"/>
            </a:endParaRPr>
          </a:p>
          <a:p>
            <a:pPr marL="0" lvl="0" indent="0" algn="l" rtl="0">
              <a:spcBef>
                <a:spcPts val="1600"/>
              </a:spcBef>
              <a:spcAft>
                <a:spcPts val="0"/>
              </a:spcAft>
              <a:buNone/>
            </a:pPr>
            <a:r>
              <a:rPr lang="en" sz="1600" b="1">
                <a:solidFill>
                  <a:srgbClr val="000000"/>
                </a:solidFill>
                <a:latin typeface="Calibri"/>
                <a:ea typeface="Calibri"/>
                <a:cs typeface="Calibri"/>
                <a:sym typeface="Calibri"/>
              </a:rPr>
              <a:t>Wholesale debt market segment of NSE &amp; Over the counter of BSE</a:t>
            </a:r>
            <a:r>
              <a:rPr lang="en" sz="1600">
                <a:solidFill>
                  <a:srgbClr val="000000"/>
                </a:solidFill>
                <a:latin typeface="Calibri"/>
                <a:ea typeface="Calibri"/>
                <a:cs typeface="Calibri"/>
                <a:sym typeface="Calibri"/>
              </a:rPr>
              <a:t> : Where the investors are mostly Banks , Financial Institutions , RBI , Primary dealers , Insurance companies , Provident Funds , MFs , Corporates and FIIs . </a:t>
            </a:r>
            <a:endParaRPr sz="1600">
              <a:solidFill>
                <a:srgbClr val="000000"/>
              </a:solidFill>
              <a:latin typeface="Calibri"/>
              <a:ea typeface="Calibri"/>
              <a:cs typeface="Calibri"/>
              <a:sym typeface="Calibri"/>
            </a:endParaRPr>
          </a:p>
          <a:p>
            <a:pPr marL="0" lvl="0" indent="0" algn="l" rtl="0">
              <a:spcBef>
                <a:spcPts val="1600"/>
              </a:spcBef>
              <a:spcAft>
                <a:spcPts val="1600"/>
              </a:spcAft>
              <a:buNone/>
            </a:pPr>
            <a:r>
              <a:rPr lang="en" sz="1600" b="1">
                <a:solidFill>
                  <a:srgbClr val="000000"/>
                </a:solidFill>
                <a:latin typeface="Calibri"/>
                <a:ea typeface="Calibri"/>
                <a:cs typeface="Calibri"/>
                <a:sym typeface="Calibri"/>
              </a:rPr>
              <a:t>Retail debt Market </a:t>
            </a:r>
            <a:r>
              <a:rPr lang="en" sz="1600">
                <a:solidFill>
                  <a:srgbClr val="000000"/>
                </a:solidFill>
                <a:latin typeface="Calibri"/>
                <a:ea typeface="Calibri"/>
                <a:cs typeface="Calibri"/>
                <a:sym typeface="Calibri"/>
              </a:rPr>
              <a:t>: involves participation by individual investors , small trusts and other legal entities in addition to the wholesale investors classes .</a:t>
            </a:r>
            <a:endParaRPr sz="16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7" name="Google Shape;127;p19"/>
          <p:cNvPicPr preferRelativeResize="0"/>
          <p:nvPr/>
        </p:nvPicPr>
        <p:blipFill>
          <a:blip r:embed="rId3">
            <a:alphaModFix/>
          </a:blip>
          <a:stretch>
            <a:fillRect/>
          </a:stretch>
        </p:blipFill>
        <p:spPr>
          <a:xfrm>
            <a:off x="0" y="88175"/>
            <a:ext cx="9144000" cy="448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7650" y="6279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DEBT INSTRUMENTS</a:t>
            </a:r>
            <a:endParaRPr/>
          </a:p>
        </p:txBody>
      </p:sp>
      <p:sp>
        <p:nvSpPr>
          <p:cNvPr id="133" name="Google Shape;133;p20"/>
          <p:cNvSpPr txBox="1">
            <a:spLocks noGrp="1"/>
          </p:cNvSpPr>
          <p:nvPr>
            <p:ph type="body" idx="1"/>
          </p:nvPr>
        </p:nvSpPr>
        <p:spPr>
          <a:xfrm>
            <a:off x="727650" y="1284725"/>
            <a:ext cx="8416200" cy="3770700"/>
          </a:xfrm>
          <a:prstGeom prst="rect">
            <a:avLst/>
          </a:prstGeom>
        </p:spPr>
        <p:txBody>
          <a:bodyPr spcFirstLastPara="1" wrap="square" lIns="91425" tIns="91425" rIns="91425" bIns="91425" anchor="t" anchorCtr="0">
            <a:noAutofit/>
          </a:bodyPr>
          <a:lstStyle/>
          <a:p>
            <a:pPr>
              <a:lnSpc>
                <a:spcPct val="114999"/>
              </a:lnSpc>
              <a:buNone/>
            </a:pPr>
            <a:r>
              <a:rPr lang="en" sz="1400" b="1">
                <a:solidFill>
                  <a:schemeClr val="bg2"/>
                </a:solidFill>
                <a:ea typeface="Calibri"/>
                <a:cs typeface="Calibri"/>
                <a:sym typeface="Calibri"/>
              </a:rPr>
              <a:t>Government Securities</a:t>
            </a:r>
            <a:r>
              <a:rPr lang="en" sz="1400">
                <a:solidFill>
                  <a:schemeClr val="bg2"/>
                </a:solidFill>
                <a:ea typeface="Calibri"/>
                <a:cs typeface="Calibri"/>
                <a:sym typeface="Calibri"/>
              </a:rPr>
              <a:t> –  It is the Reserve Bank of India that issues Government Securities or </a:t>
            </a:r>
            <a:r>
              <a:rPr lang="en" sz="1400" err="1">
                <a:solidFill>
                  <a:schemeClr val="bg2"/>
                </a:solidFill>
                <a:ea typeface="Calibri"/>
                <a:cs typeface="Calibri"/>
                <a:sym typeface="Calibri"/>
              </a:rPr>
              <a:t>GSecs</a:t>
            </a:r>
            <a:r>
              <a:rPr lang="en" sz="1400">
                <a:solidFill>
                  <a:schemeClr val="bg2"/>
                </a:solidFill>
                <a:ea typeface="Calibri"/>
                <a:cs typeface="Calibri"/>
                <a:sym typeface="Calibri"/>
              </a:rPr>
              <a:t> on behalf of the Government of India.  </a:t>
            </a:r>
            <a:endParaRPr lang="en-US" sz="1400">
              <a:solidFill>
                <a:schemeClr val="bg2"/>
              </a:solidFill>
            </a:endParaRPr>
          </a:p>
          <a:p>
            <a:pPr marL="285750" indent="-285750">
              <a:lnSpc>
                <a:spcPct val="114999"/>
              </a:lnSpc>
              <a:buClr>
                <a:srgbClr val="595959"/>
              </a:buClr>
              <a:buFont typeface="Lato"/>
              <a:buChar char="●"/>
            </a:pPr>
            <a:r>
              <a:rPr lang="en" sz="1400">
                <a:solidFill>
                  <a:schemeClr val="bg2"/>
                </a:solidFill>
                <a:ea typeface="Calibri"/>
                <a:cs typeface="Calibri"/>
                <a:sym typeface="Calibri"/>
              </a:rPr>
              <a:t>These securities have a maturity period of </a:t>
            </a:r>
            <a:r>
              <a:rPr lang="en" sz="1400" b="1">
                <a:solidFill>
                  <a:schemeClr val="bg2"/>
                </a:solidFill>
                <a:ea typeface="Calibri"/>
                <a:cs typeface="Calibri"/>
                <a:sym typeface="Calibri"/>
              </a:rPr>
              <a:t>1 to 30 years</a:t>
            </a:r>
            <a:r>
              <a:rPr lang="en" sz="1400">
                <a:solidFill>
                  <a:schemeClr val="bg2"/>
                </a:solidFill>
                <a:ea typeface="Calibri"/>
                <a:cs typeface="Calibri"/>
                <a:sym typeface="Calibri"/>
              </a:rPr>
              <a:t>. G-Secs offer fixed interest rate, where interests are payable semi-annually.  </a:t>
            </a:r>
            <a:endParaRPr sz="1400">
              <a:solidFill>
                <a:schemeClr val="bg2"/>
              </a:solidFill>
            </a:endParaRPr>
          </a:p>
          <a:p>
            <a:pPr marL="285750" indent="-285750">
              <a:lnSpc>
                <a:spcPct val="114999"/>
              </a:lnSpc>
              <a:buClr>
                <a:srgbClr val="595959"/>
              </a:buClr>
            </a:pPr>
            <a:r>
              <a:rPr lang="en" sz="1400">
                <a:solidFill>
                  <a:schemeClr val="bg2"/>
                </a:solidFill>
                <a:ea typeface="Calibri"/>
                <a:cs typeface="Calibri"/>
                <a:sym typeface="Calibri"/>
              </a:rPr>
              <a:t>For shorter term, there are Treasury Bills or T-Bills, which are issued by the RBI for 91 days, 182 days and 364 days.</a:t>
            </a:r>
            <a:endParaRPr lang="en" sz="1400">
              <a:solidFill>
                <a:schemeClr val="bg2"/>
              </a:solidFill>
              <a:ea typeface="Calibri"/>
              <a:cs typeface="Calibri"/>
            </a:endParaRPr>
          </a:p>
          <a:p>
            <a:pPr marL="0" lvl="0" indent="0" algn="l">
              <a:lnSpc>
                <a:spcPct val="114999"/>
              </a:lnSpc>
              <a:spcBef>
                <a:spcPts val="0"/>
              </a:spcBef>
              <a:spcAft>
                <a:spcPts val="0"/>
              </a:spcAft>
              <a:buClr>
                <a:srgbClr val="595959"/>
              </a:buClr>
              <a:buNone/>
            </a:pPr>
            <a:r>
              <a:rPr lang="en" sz="1400" b="1">
                <a:solidFill>
                  <a:schemeClr val="bg2"/>
                </a:solidFill>
                <a:ea typeface="Calibri"/>
                <a:cs typeface="Calibri"/>
                <a:sym typeface="Calibri"/>
              </a:rPr>
              <a:t>Corporate Bonds</a:t>
            </a:r>
            <a:r>
              <a:rPr lang="en" sz="1400">
                <a:solidFill>
                  <a:schemeClr val="bg2"/>
                </a:solidFill>
                <a:ea typeface="Calibri"/>
                <a:cs typeface="Calibri"/>
                <a:sym typeface="Calibri"/>
              </a:rPr>
              <a:t> –  These bonds come from PSUs and private corporations and are offered for an extensive range of tenures up to 15 years. </a:t>
            </a:r>
            <a:endParaRPr sz="1400">
              <a:solidFill>
                <a:schemeClr val="bg2"/>
              </a:solidFill>
            </a:endParaRPr>
          </a:p>
          <a:p>
            <a:pPr marL="285750" lvl="0" indent="-285750" algn="l">
              <a:lnSpc>
                <a:spcPct val="114999"/>
              </a:lnSpc>
              <a:spcAft>
                <a:spcPts val="0"/>
              </a:spcAft>
              <a:buClr>
                <a:srgbClr val="595959"/>
              </a:buClr>
              <a:buFont typeface="Lato"/>
              <a:buChar char="●"/>
            </a:pPr>
            <a:r>
              <a:rPr lang="en" sz="1400">
                <a:solidFill>
                  <a:schemeClr val="bg2"/>
                </a:solidFill>
                <a:ea typeface="Calibri"/>
                <a:cs typeface="Calibri"/>
                <a:sym typeface="Calibri"/>
              </a:rPr>
              <a:t>Comparing to Government Securities , corporate bonds carry higher risks which depend upon the corporation, the industry where the corporation is currently operating, the current market conditions, and the rating of the corporation.</a:t>
            </a:r>
            <a:endParaRPr sz="1400">
              <a:solidFill>
                <a:schemeClr val="bg2"/>
              </a:solidFill>
            </a:endParaRPr>
          </a:p>
          <a:p>
            <a:pPr marL="0" indent="0">
              <a:lnSpc>
                <a:spcPct val="114999"/>
              </a:lnSpc>
              <a:buNone/>
            </a:pPr>
            <a:br>
              <a:rPr lang="en-US"/>
            </a:br>
            <a:endParaRPr lang="en-US" sz="140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641275" y="6132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DEBT INSTRUMENTS </a:t>
            </a:r>
            <a:endParaRPr/>
          </a:p>
        </p:txBody>
      </p:sp>
      <p:sp>
        <p:nvSpPr>
          <p:cNvPr id="139" name="Google Shape;139;p21"/>
          <p:cNvSpPr txBox="1">
            <a:spLocks noGrp="1"/>
          </p:cNvSpPr>
          <p:nvPr>
            <p:ph type="body" idx="1"/>
          </p:nvPr>
        </p:nvSpPr>
        <p:spPr>
          <a:xfrm>
            <a:off x="700436" y="1344625"/>
            <a:ext cx="8260200" cy="3446700"/>
          </a:xfrm>
          <a:prstGeom prst="rect">
            <a:avLst/>
          </a:prstGeom>
        </p:spPr>
        <p:txBody>
          <a:bodyPr spcFirstLastPara="1" wrap="square" lIns="91425" tIns="91425" rIns="91425" bIns="91425" anchor="t" anchorCtr="0">
            <a:noAutofit/>
          </a:bodyPr>
          <a:lstStyle/>
          <a:p>
            <a:pPr marL="0" indent="0">
              <a:buNone/>
            </a:pPr>
            <a:r>
              <a:rPr lang="en" sz="1400" b="1">
                <a:solidFill>
                  <a:schemeClr val="bg2"/>
                </a:solidFill>
                <a:latin typeface="Calibri"/>
                <a:ea typeface="Calibri"/>
                <a:cs typeface="Calibri"/>
                <a:sym typeface="Calibri"/>
              </a:rPr>
              <a:t>Certificate of Deposit </a:t>
            </a:r>
            <a:r>
              <a:rPr lang="en" sz="1400">
                <a:solidFill>
                  <a:schemeClr val="bg2"/>
                </a:solidFill>
                <a:latin typeface="Calibri"/>
                <a:ea typeface="Calibri"/>
                <a:cs typeface="Calibri"/>
                <a:sym typeface="Calibri"/>
              </a:rPr>
              <a:t>–  Certificate of Deposits (CDs), which usually offer higher returns than Bank term deposits, are issued in </a:t>
            </a:r>
            <a:r>
              <a:rPr lang="en" sz="1400" err="1">
                <a:solidFill>
                  <a:schemeClr val="bg2"/>
                </a:solidFill>
                <a:latin typeface="Calibri"/>
                <a:ea typeface="Calibri"/>
                <a:cs typeface="Calibri"/>
                <a:sym typeface="Calibri"/>
              </a:rPr>
              <a:t>Demat</a:t>
            </a:r>
            <a:r>
              <a:rPr lang="en" sz="1400">
                <a:solidFill>
                  <a:schemeClr val="bg2"/>
                </a:solidFill>
                <a:latin typeface="Calibri"/>
                <a:ea typeface="Calibri"/>
                <a:cs typeface="Calibri"/>
                <a:sym typeface="Calibri"/>
              </a:rPr>
              <a:t> form</a:t>
            </a:r>
            <a:r>
              <a:rPr lang="en" sz="1400">
                <a:solidFill>
                  <a:schemeClr val="bg2"/>
                </a:solidFill>
                <a:ea typeface="Calibri"/>
                <a:cs typeface="Calibri"/>
                <a:sym typeface="Calibri"/>
              </a:rPr>
              <a:t> with a minimum deposit of Rs.1 Lakh.</a:t>
            </a:r>
            <a:endParaRPr lang="en-US" sz="1400">
              <a:solidFill>
                <a:schemeClr val="bg2"/>
              </a:solidFill>
              <a:latin typeface="Calibri"/>
              <a:ea typeface="Calibri"/>
              <a:cs typeface="Calibri"/>
            </a:endParaRPr>
          </a:p>
          <a:p>
            <a:pPr indent="-330200">
              <a:spcBef>
                <a:spcPts val="1600"/>
              </a:spcBef>
              <a:buClr>
                <a:srgbClr val="000000"/>
              </a:buClr>
              <a:buSzPts val="1600"/>
              <a:buFont typeface="Calibri"/>
              <a:buChar char="●"/>
            </a:pPr>
            <a:r>
              <a:rPr lang="en" sz="1400">
                <a:solidFill>
                  <a:schemeClr val="bg2"/>
                </a:solidFill>
                <a:latin typeface="Calibri"/>
                <a:ea typeface="Calibri"/>
                <a:cs typeface="Calibri"/>
                <a:sym typeface="Calibri"/>
              </a:rPr>
              <a:t>Banks can offer CDs which have maturity between 7 days and 1 year.  CDs from financial institutions have maturity between 1 and 3 years.</a:t>
            </a:r>
            <a:endParaRPr sz="1400">
              <a:solidFill>
                <a:schemeClr val="bg2"/>
              </a:solidFill>
              <a:latin typeface="Calibri"/>
              <a:ea typeface="Calibri"/>
              <a:cs typeface="Calibri"/>
            </a:endParaRPr>
          </a:p>
          <a:p>
            <a:pPr indent="-330200">
              <a:buClr>
                <a:srgbClr val="000000"/>
              </a:buClr>
              <a:buSzPts val="1600"/>
              <a:buFont typeface="Calibri"/>
              <a:buChar char="●"/>
            </a:pPr>
            <a:r>
              <a:rPr lang="en" sz="1400">
                <a:solidFill>
                  <a:schemeClr val="bg2"/>
                </a:solidFill>
                <a:highlight>
                  <a:schemeClr val="lt1"/>
                </a:highlight>
                <a:latin typeface="Calibri"/>
                <a:ea typeface="Calibri"/>
                <a:cs typeface="Calibri"/>
                <a:sym typeface="Calibri"/>
              </a:rPr>
              <a:t>Banks and credit unions are the primary issuers of CDs.</a:t>
            </a:r>
            <a:r>
              <a:rPr lang="en" sz="1400">
                <a:solidFill>
                  <a:schemeClr val="bg2"/>
                </a:solidFill>
                <a:latin typeface="Calibri"/>
                <a:ea typeface="Calibri"/>
                <a:cs typeface="Calibri"/>
                <a:sym typeface="Calibri"/>
              </a:rPr>
              <a:t> </a:t>
            </a:r>
            <a:endParaRPr sz="1400">
              <a:solidFill>
                <a:schemeClr val="bg2"/>
              </a:solidFill>
              <a:latin typeface="Calibri"/>
              <a:ea typeface="Calibri"/>
              <a:cs typeface="Calibri"/>
            </a:endParaRPr>
          </a:p>
          <a:p>
            <a:pPr marL="0" indent="0">
              <a:spcBef>
                <a:spcPts val="1600"/>
              </a:spcBef>
              <a:buNone/>
            </a:pPr>
            <a:r>
              <a:rPr lang="en" sz="1400" b="1">
                <a:solidFill>
                  <a:schemeClr val="bg2"/>
                </a:solidFill>
                <a:latin typeface="Calibri"/>
                <a:ea typeface="Calibri"/>
                <a:cs typeface="Calibri"/>
                <a:sym typeface="Calibri"/>
              </a:rPr>
              <a:t>Commercial Papers </a:t>
            </a:r>
            <a:r>
              <a:rPr lang="en" sz="1400">
                <a:solidFill>
                  <a:schemeClr val="bg2"/>
                </a:solidFill>
                <a:latin typeface="Calibri"/>
                <a:ea typeface="Calibri"/>
                <a:cs typeface="Calibri"/>
                <a:sym typeface="Calibri"/>
              </a:rPr>
              <a:t>- </a:t>
            </a:r>
            <a:r>
              <a:rPr lang="en" sz="1400">
                <a:solidFill>
                  <a:schemeClr val="bg2"/>
                </a:solidFill>
                <a:ea typeface="Calibri"/>
                <a:cs typeface="Calibri"/>
                <a:sym typeface="Calibri"/>
              </a:rPr>
              <a:t>There are short term securities with maturity of 7 to 365 days issues by large corporations backed only by banks or company promise to pay the face amount by maturity.</a:t>
            </a:r>
            <a:r>
              <a:rPr lang="en" sz="1400">
                <a:solidFill>
                  <a:schemeClr val="bg2"/>
                </a:solidFill>
                <a:latin typeface="Calibri"/>
                <a:ea typeface="Calibri"/>
                <a:cs typeface="Calibri"/>
                <a:sym typeface="Calibri"/>
              </a:rPr>
              <a:t> </a:t>
            </a:r>
            <a:endParaRPr lang="en" sz="1400">
              <a:solidFill>
                <a:schemeClr val="bg2"/>
              </a:solidFill>
              <a:latin typeface="Calibri"/>
              <a:ea typeface="Calibri"/>
              <a:cs typeface="Calibri"/>
            </a:endParaRPr>
          </a:p>
          <a:p>
            <a:pPr marL="285750" indent="-285750">
              <a:lnSpc>
                <a:spcPct val="114999"/>
              </a:lnSpc>
              <a:spcBef>
                <a:spcPts val="1600"/>
              </a:spcBef>
            </a:pPr>
            <a:r>
              <a:rPr lang="en" sz="1400">
                <a:solidFill>
                  <a:schemeClr val="bg2"/>
                </a:solidFill>
                <a:highlight>
                  <a:srgbClr val="FFFFFF"/>
                </a:highlight>
                <a:latin typeface="Calibri"/>
                <a:ea typeface="Calibri"/>
                <a:cs typeface="Calibri"/>
                <a:sym typeface="Calibri"/>
              </a:rPr>
              <a:t>A major benefit of commercial paper is that it does not need to be registered with the Securities and Exchange Commission as long as it matures before nine months, or 270 days, making it a very cost-effective means of financing.</a:t>
            </a:r>
            <a:endParaRPr sz="1400">
              <a:solidFill>
                <a:schemeClr val="bg2"/>
              </a:solidFill>
              <a:latin typeface="Calibri"/>
              <a:ea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F9E9C6-E9E8-4C98-805C-F3447D94308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BAFC63-6018-4483-8D09-8C12CC51901C}">
  <ds:schemaRefs>
    <ds:schemaRef ds:uri="http://schemas.microsoft.com/sharepoint/v3/contenttype/forms"/>
  </ds:schemaRefs>
</ds:datastoreItem>
</file>

<file path=customXml/itemProps3.xml><?xml version="1.0" encoding="utf-8"?>
<ds:datastoreItem xmlns:ds="http://schemas.openxmlformats.org/officeDocument/2006/customXml" ds:itemID="{FBD66A5E-C439-4A37-9585-146D48AF7BE1}">
  <ds:schemaRefs>
    <ds:schemaRef ds:uri="592d9fb0-1a1d-4a9a-9e0b-69a672cb26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40</Slides>
  <Notes>40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Streamline</vt:lpstr>
      <vt:lpstr>                   </vt:lpstr>
      <vt:lpstr>DEBT MARKET </vt:lpstr>
      <vt:lpstr>KEY POINTS OF DEBT MARKET</vt:lpstr>
      <vt:lpstr>REGULATORY BODIES</vt:lpstr>
      <vt:lpstr>PRIMARY BOND MARKET</vt:lpstr>
      <vt:lpstr>SECONDARY BOND MARKET</vt:lpstr>
      <vt:lpstr>PowerPoint Presentation</vt:lpstr>
      <vt:lpstr>THE DEBT INSTRUMENTS</vt:lpstr>
      <vt:lpstr>THE DEBT INSTRUMENTS </vt:lpstr>
      <vt:lpstr>PowerPoint Presentation</vt:lpstr>
      <vt:lpstr>TYPES OF BONDS IN INDIA</vt:lpstr>
      <vt:lpstr>TYPES OF BOND IN INDIA</vt:lpstr>
      <vt:lpstr>RISK</vt:lpstr>
      <vt:lpstr>RISK</vt:lpstr>
      <vt:lpstr>INDIAN BOND MARKET</vt:lpstr>
      <vt:lpstr>Difference between Equity and Debt Market</vt:lpstr>
      <vt:lpstr>Ways to Invest in Debt Market</vt:lpstr>
      <vt:lpstr>Indian Debt Market</vt:lpstr>
      <vt:lpstr>Recent Trends in Indian Debt Market</vt:lpstr>
      <vt:lpstr>PowerPoint Presentation</vt:lpstr>
      <vt:lpstr>Some Recent Trends in the Indian Bond Market</vt:lpstr>
      <vt:lpstr>Side By Side Comparison of Bond Yields</vt:lpstr>
      <vt:lpstr>Bond Prices fluctuations over past six months</vt:lpstr>
      <vt:lpstr>What is the relation between bond prices and yields ?  Bond price and yields are inversely related, meaning bond prices fall when yields rise and vice-versa If interest rates are cut when inflation is rising, cheap money could further stoke inflation. The consumer price index-linked (CPI) inflation for July was 6.9 percent as against 6.23 percent in June. In March, as coronavirus began to spread rapidly, investors fled equities and other risk assets and sought refuge in bonds, driving up the prices of bonds. RBI's unprecedented rate cuts and liquidity operations to boost India’s growth also supported the bond price rally, causing yields on 10-year government debt to fall to 5.74 percent. What do high yields signify? Simply put, high bond yields indicate that the cost of borrowing money has risen. This affects smaller companies more than bigger companies, since smaller companies have limited avenues to raise funds.</vt:lpstr>
      <vt:lpstr>PowerPoint Presentation</vt:lpstr>
      <vt:lpstr>PowerPoint Presentation</vt:lpstr>
      <vt:lpstr>Operation Twist</vt:lpstr>
      <vt:lpstr>Operation Twist (Contd.)</vt:lpstr>
      <vt:lpstr>Effect on 10 year government bond due to OT</vt:lpstr>
      <vt:lpstr>Effect of Operation Twist on Short term Bond Yields</vt:lpstr>
      <vt:lpstr>PowerPoint Presentation</vt:lpstr>
      <vt:lpstr>PowerPoint Presentation</vt:lpstr>
      <vt:lpstr>Major Reasons for increase in short-term bond yield</vt:lpstr>
      <vt:lpstr>Trading Practices</vt:lpstr>
      <vt:lpstr>Trading Bonds: Dealers and Investors</vt:lpstr>
      <vt:lpstr>Trading Bonds: Dealers and Investors</vt:lpstr>
      <vt:lpstr>Bond Market Terminology</vt:lpstr>
      <vt:lpstr>Bond Market Terminology</vt:lpstr>
      <vt:lpstr>Why trade Bonds?</vt:lpstr>
      <vt:lpstr>Trading Bonds: Low Profile but very important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revision>2</cp:revision>
  <dcterms:modified xsi:type="dcterms:W3CDTF">2020-11-14T17:38:03Z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