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2314ED-0423-49A6-9ABB-1DCF44E8E720}">
  <a:tblStyle styleId="{0E2314ED-0423-49A6-9ABB-1DCF44E8E7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25" Type="http://schemas.openxmlformats.org/officeDocument/2006/relationships/slide" Target="slides/slide18.xml"/><Relationship Id="rId7" Type="http://schemas.openxmlformats.org/officeDocument/2006/relationships/notesMaster" Target="notesMasters/notesMaster1.xml"/><Relationship Id="rId33" Type="http://schemas.openxmlformats.org/officeDocument/2006/relationships/slide" Target="slides/slide26.xml"/><Relationship Id="rId12" Type="http://schemas.openxmlformats.org/officeDocument/2006/relationships/slide" Target="slides/slide5.xml"/><Relationship Id="rId17" Type="http://schemas.openxmlformats.org/officeDocument/2006/relationships/slide" Target="slides/slide10.xml"/><Relationship Id="rId38" Type="http://schemas.openxmlformats.org/officeDocument/2006/relationships/customXml" Target="../customXml/item2.xml"/><Relationship Id="rId20" Type="http://schemas.openxmlformats.org/officeDocument/2006/relationships/slide" Target="slides/slide13.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24" Type="http://schemas.openxmlformats.org/officeDocument/2006/relationships/slide" Target="slides/slide17.xml"/><Relationship Id="rId1" Type="http://schemas.openxmlformats.org/officeDocument/2006/relationships/theme" Target="theme/theme3.xml"/><Relationship Id="rId6" Type="http://schemas.openxmlformats.org/officeDocument/2006/relationships/slideMaster" Target="slideMasters/slideMaster2.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customXml" Target="../customXml/item1.xml"/><Relationship Id="rId23" Type="http://schemas.openxmlformats.org/officeDocument/2006/relationships/slide" Target="slides/slide16.xml"/><Relationship Id="rId28" Type="http://schemas.openxmlformats.org/officeDocument/2006/relationships/slide" Target="slides/slide21.xml"/><Relationship Id="rId5" Type="http://schemas.openxmlformats.org/officeDocument/2006/relationships/slideMaster" Target="slideMasters/slideMaster1.xml"/><Relationship Id="rId15" Type="http://schemas.openxmlformats.org/officeDocument/2006/relationships/slide" Target="slides/slide8.xml"/><Relationship Id="rId36" Type="http://schemas.openxmlformats.org/officeDocument/2006/relationships/slide" Target="slides/slide29.xml"/><Relationship Id="rId31" Type="http://schemas.openxmlformats.org/officeDocument/2006/relationships/slide" Target="slides/slide24.xml"/><Relationship Id="rId10" Type="http://schemas.openxmlformats.org/officeDocument/2006/relationships/slide" Target="slides/slide3.xml"/><Relationship Id="rId19" Type="http://schemas.openxmlformats.org/officeDocument/2006/relationships/slide" Target="slides/slide12.xml"/><Relationship Id="rId22" Type="http://schemas.openxmlformats.org/officeDocument/2006/relationships/slide" Target="slides/slide15.xml"/><Relationship Id="rId4" Type="http://schemas.openxmlformats.org/officeDocument/2006/relationships/tableStyles" Target="tableStyles.xml"/><Relationship Id="rId9" Type="http://schemas.openxmlformats.org/officeDocument/2006/relationships/slide" Target="slides/slide2.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14" Type="http://schemas.openxmlformats.org/officeDocument/2006/relationships/slide" Target="slides/slide7.xml"/><Relationship Id="rId8" Type="http://schemas.openxmlformats.org/officeDocument/2006/relationships/slide" Target="slides/slide1.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eebfd716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eebfd716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ebfd716d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eebfd716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eebfcf2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9eebfcf26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eebfd716d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eebfd716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eebfd716d_2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eebfd716d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eebfcf26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9eebfcf266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eebfd716d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9eebfd716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9eebfcf26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9eebfcf266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9eebfd716d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9eebfd716d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eebfcf26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9eebfcf266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9eebfd716d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9eebfd716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64fd313d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64fd31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62da4175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62da417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62da4175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62da417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eebfcf2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9eebfcf266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eebfcf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9eebfcf26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1130595" y="2404534"/>
            <a:ext cx="58266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 name="Google Shape;24;p2"/>
          <p:cNvSpPr txBox="1"/>
          <p:nvPr>
            <p:ph idx="1" type="subTitle"/>
          </p:nvPr>
        </p:nvSpPr>
        <p:spPr>
          <a:xfrm>
            <a:off x="1130595" y="4050834"/>
            <a:ext cx="5826600" cy="1096800"/>
          </a:xfrm>
          <a:prstGeom prst="rect">
            <a:avLst/>
          </a:prstGeom>
          <a:noFill/>
          <a:ln>
            <a:noFill/>
          </a:ln>
        </p:spPr>
        <p:txBody>
          <a:bodyPr anchorCtr="0" anchor="t" bIns="45700" lIns="91425" spcFirstLastPara="1" rIns="91425" wrap="square" tIns="45700">
            <a:no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25" name="Google Shape;25;p2"/>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2"/>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2"/>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p12"/>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3"/>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3"/>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3" name="Google Shape;103;p13"/>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p13"/>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5" name="Shape 105"/>
        <p:cNvGrpSpPr/>
        <p:nvPr/>
      </p:nvGrpSpPr>
      <p:grpSpPr>
        <a:xfrm>
          <a:off x="0" y="0"/>
          <a:ext cx="0" cy="0"/>
          <a:chOff x="0" y="0"/>
          <a:chExt cx="0" cy="0"/>
        </a:xfrm>
      </p:grpSpPr>
      <p:sp>
        <p:nvSpPr>
          <p:cNvPr id="106" name="Google Shape;106;p14"/>
          <p:cNvSpPr txBox="1"/>
          <p:nvPr>
            <p:ph type="title"/>
          </p:nvPr>
        </p:nvSpPr>
        <p:spPr>
          <a:xfrm>
            <a:off x="609599" y="609600"/>
            <a:ext cx="63477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4"/>
          <p:cNvSpPr txBox="1"/>
          <p:nvPr>
            <p:ph idx="1" type="body"/>
          </p:nvPr>
        </p:nvSpPr>
        <p:spPr>
          <a:xfrm>
            <a:off x="609599" y="2160983"/>
            <a:ext cx="3090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8" name="Google Shape;108;p14"/>
          <p:cNvSpPr txBox="1"/>
          <p:nvPr>
            <p:ph idx="2" type="body"/>
          </p:nvPr>
        </p:nvSpPr>
        <p:spPr>
          <a:xfrm>
            <a:off x="609599" y="2737246"/>
            <a:ext cx="3090600" cy="33042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9" name="Google Shape;109;p14"/>
          <p:cNvSpPr txBox="1"/>
          <p:nvPr>
            <p:ph idx="3" type="body"/>
          </p:nvPr>
        </p:nvSpPr>
        <p:spPr>
          <a:xfrm>
            <a:off x="3866640" y="2160983"/>
            <a:ext cx="3090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10" name="Google Shape;110;p14"/>
          <p:cNvSpPr txBox="1"/>
          <p:nvPr>
            <p:ph idx="4" type="body"/>
          </p:nvPr>
        </p:nvSpPr>
        <p:spPr>
          <a:xfrm>
            <a:off x="3866640" y="2737246"/>
            <a:ext cx="3090600" cy="33042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1" name="Google Shape;111;p14"/>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4" name="Shape 114"/>
        <p:cNvGrpSpPr/>
        <p:nvPr/>
      </p:nvGrpSpPr>
      <p:grpSpPr>
        <a:xfrm>
          <a:off x="0" y="0"/>
          <a:ext cx="0" cy="0"/>
          <a:chOff x="0" y="0"/>
          <a:chExt cx="0" cy="0"/>
        </a:xfrm>
      </p:grpSpPr>
      <p:sp>
        <p:nvSpPr>
          <p:cNvPr id="115" name="Google Shape;115;p15"/>
          <p:cNvSpPr txBox="1"/>
          <p:nvPr>
            <p:ph type="title"/>
          </p:nvPr>
        </p:nvSpPr>
        <p:spPr>
          <a:xfrm>
            <a:off x="609600" y="609600"/>
            <a:ext cx="63477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6" name="Google Shape;116;p15"/>
          <p:cNvSpPr txBox="1"/>
          <p:nvPr>
            <p:ph idx="1" type="body"/>
          </p:nvPr>
        </p:nvSpPr>
        <p:spPr>
          <a:xfrm>
            <a:off x="609600" y="2160589"/>
            <a:ext cx="3088200" cy="3880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117" name="Google Shape;117;p15"/>
          <p:cNvSpPr txBox="1"/>
          <p:nvPr>
            <p:ph idx="2" type="body"/>
          </p:nvPr>
        </p:nvSpPr>
        <p:spPr>
          <a:xfrm>
            <a:off x="3869204" y="2160590"/>
            <a:ext cx="3088200" cy="38808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sz="1800"/>
            </a:lvl1pPr>
            <a:lvl2pPr indent="-309880" lvl="1" marL="914400" rtl="0" algn="l">
              <a:spcBef>
                <a:spcPts val="1000"/>
              </a:spcBef>
              <a:spcAft>
                <a:spcPts val="0"/>
              </a:spcAft>
              <a:buSzPts val="1280"/>
              <a:buChar char="►"/>
              <a:defRPr sz="1600"/>
            </a:lvl2pPr>
            <a:lvl3pPr indent="-299719" lvl="2" marL="1371600" rtl="0" algn="l">
              <a:spcBef>
                <a:spcPts val="1000"/>
              </a:spcBef>
              <a:spcAft>
                <a:spcPts val="0"/>
              </a:spcAft>
              <a:buSzPts val="1120"/>
              <a:buChar char="►"/>
              <a:defRPr sz="1400"/>
            </a:lvl3pPr>
            <a:lvl4pPr indent="-289560" lvl="3" marL="1828800" rtl="0" algn="l">
              <a:spcBef>
                <a:spcPts val="1000"/>
              </a:spcBef>
              <a:spcAft>
                <a:spcPts val="0"/>
              </a:spcAft>
              <a:buSzPts val="960"/>
              <a:buChar char="►"/>
              <a:defRPr sz="1200"/>
            </a:lvl4pPr>
            <a:lvl5pPr indent="-289560" lvl="4" marL="2286000" rtl="0" algn="l">
              <a:spcBef>
                <a:spcPts val="1000"/>
              </a:spcBef>
              <a:spcAft>
                <a:spcPts val="0"/>
              </a:spcAft>
              <a:buSzPts val="960"/>
              <a:buChar char="►"/>
              <a:defRPr sz="1200"/>
            </a:lvl5pPr>
            <a:lvl6pPr indent="-289560" lvl="5" marL="2743200" rtl="0" algn="l">
              <a:spcBef>
                <a:spcPts val="1000"/>
              </a:spcBef>
              <a:spcAft>
                <a:spcPts val="0"/>
              </a:spcAft>
              <a:buSzPts val="960"/>
              <a:buChar char="►"/>
              <a:defRPr sz="1200"/>
            </a:lvl6pPr>
            <a:lvl7pPr indent="-289560" lvl="6" marL="3200400" rtl="0" algn="l">
              <a:spcBef>
                <a:spcPts val="1000"/>
              </a:spcBef>
              <a:spcAft>
                <a:spcPts val="0"/>
              </a:spcAft>
              <a:buSzPts val="960"/>
              <a:buChar char="►"/>
              <a:defRPr sz="1200"/>
            </a:lvl7pPr>
            <a:lvl8pPr indent="-289559" lvl="7" marL="3657600" rtl="0" algn="l">
              <a:spcBef>
                <a:spcPts val="1000"/>
              </a:spcBef>
              <a:spcAft>
                <a:spcPts val="0"/>
              </a:spcAft>
              <a:buSzPts val="960"/>
              <a:buChar char="►"/>
              <a:defRPr sz="1200"/>
            </a:lvl8pPr>
            <a:lvl9pPr indent="-289559" lvl="8" marL="4114800" rtl="0" algn="l">
              <a:spcBef>
                <a:spcPts val="1000"/>
              </a:spcBef>
              <a:spcAft>
                <a:spcPts val="0"/>
              </a:spcAft>
              <a:buSzPts val="960"/>
              <a:buChar char="►"/>
              <a:defRPr sz="1200"/>
            </a:lvl9pPr>
          </a:lstStyle>
          <a:p/>
        </p:txBody>
      </p:sp>
      <p:sp>
        <p:nvSpPr>
          <p:cNvPr id="118" name="Google Shape;118;p15"/>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9" name="Google Shape;119;p15"/>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16"/>
          <p:cNvSpPr txBox="1"/>
          <p:nvPr>
            <p:ph type="title"/>
          </p:nvPr>
        </p:nvSpPr>
        <p:spPr>
          <a:xfrm>
            <a:off x="609598" y="2700868"/>
            <a:ext cx="6347700" cy="182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16"/>
          <p:cNvSpPr txBox="1"/>
          <p:nvPr>
            <p:ph idx="1" type="body"/>
          </p:nvPr>
        </p:nvSpPr>
        <p:spPr>
          <a:xfrm>
            <a:off x="609598" y="4527448"/>
            <a:ext cx="6347700" cy="8604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24" name="Google Shape;124;p16"/>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4"/>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4"/>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48" name="Google Shape;48;p4"/>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4"/>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0" name="Google Shape;50;p4"/>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5"/>
          <p:cNvSpPr txBox="1"/>
          <p:nvPr>
            <p:ph type="title"/>
          </p:nvPr>
        </p:nvSpPr>
        <p:spPr>
          <a:xfrm rot="5400000">
            <a:off x="3840924" y="2745900"/>
            <a:ext cx="5251500" cy="978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5"/>
          <p:cNvSpPr txBox="1"/>
          <p:nvPr>
            <p:ph idx="1" type="body"/>
          </p:nvPr>
        </p:nvSpPr>
        <p:spPr>
          <a:xfrm rot="5400000">
            <a:off x="581325" y="637800"/>
            <a:ext cx="5251500" cy="51951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4" name="Google Shape;54;p5"/>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5"/>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5"/>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6"/>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p6"/>
          <p:cNvSpPr txBox="1"/>
          <p:nvPr>
            <p:ph idx="1" type="body"/>
          </p:nvPr>
        </p:nvSpPr>
        <p:spPr>
          <a:xfrm rot="5400000">
            <a:off x="1843162" y="927137"/>
            <a:ext cx="3881400" cy="63483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0" name="Google Shape;60;p6"/>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p6"/>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6"/>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63" name="Shape 63"/>
        <p:cNvGrpSpPr/>
        <p:nvPr/>
      </p:nvGrpSpPr>
      <p:grpSpPr>
        <a:xfrm>
          <a:off x="0" y="0"/>
          <a:ext cx="0" cy="0"/>
          <a:chOff x="0" y="0"/>
          <a:chExt cx="0" cy="0"/>
        </a:xfrm>
      </p:grpSpPr>
      <p:sp>
        <p:nvSpPr>
          <p:cNvPr id="64" name="Google Shape;64;p7"/>
          <p:cNvSpPr txBox="1"/>
          <p:nvPr>
            <p:ph type="title"/>
          </p:nvPr>
        </p:nvSpPr>
        <p:spPr>
          <a:xfrm>
            <a:off x="615848" y="609600"/>
            <a:ext cx="6341400" cy="3022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7"/>
          <p:cNvSpPr txBox="1"/>
          <p:nvPr>
            <p:ph idx="1" type="body"/>
          </p:nvPr>
        </p:nvSpPr>
        <p:spPr>
          <a:xfrm>
            <a:off x="609597" y="4013200"/>
            <a:ext cx="63477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66" name="Google Shape;66;p7"/>
          <p:cNvSpPr txBox="1"/>
          <p:nvPr>
            <p:ph idx="2" type="body"/>
          </p:nvPr>
        </p:nvSpPr>
        <p:spPr>
          <a:xfrm>
            <a:off x="609598" y="4527448"/>
            <a:ext cx="6347700" cy="151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67" name="Google Shape;67;p7"/>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7"/>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7"/>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0" name="Shape 70"/>
        <p:cNvGrpSpPr/>
        <p:nvPr/>
      </p:nvGrpSpPr>
      <p:grpSpPr>
        <a:xfrm>
          <a:off x="0" y="0"/>
          <a:ext cx="0" cy="0"/>
          <a:chOff x="0" y="0"/>
          <a:chExt cx="0" cy="0"/>
        </a:xfrm>
      </p:grpSpPr>
      <p:sp>
        <p:nvSpPr>
          <p:cNvPr id="71" name="Google Shape;71;p8"/>
          <p:cNvSpPr txBox="1"/>
          <p:nvPr>
            <p:ph type="title"/>
          </p:nvPr>
        </p:nvSpPr>
        <p:spPr>
          <a:xfrm>
            <a:off x="609598" y="1931988"/>
            <a:ext cx="6347700" cy="2595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8"/>
          <p:cNvSpPr txBox="1"/>
          <p:nvPr>
            <p:ph idx="1" type="body"/>
          </p:nvPr>
        </p:nvSpPr>
        <p:spPr>
          <a:xfrm>
            <a:off x="609598" y="4527448"/>
            <a:ext cx="6347700" cy="15138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73" name="Google Shape;73;p8"/>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8"/>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8"/>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6" name="Shape 76"/>
        <p:cNvGrpSpPr/>
        <p:nvPr/>
      </p:nvGrpSpPr>
      <p:grpSpPr>
        <a:xfrm>
          <a:off x="0" y="0"/>
          <a:ext cx="0" cy="0"/>
          <a:chOff x="0" y="0"/>
          <a:chExt cx="0" cy="0"/>
        </a:xfrm>
      </p:grpSpPr>
      <p:sp>
        <p:nvSpPr>
          <p:cNvPr id="77" name="Google Shape;77;p9"/>
          <p:cNvSpPr txBox="1"/>
          <p:nvPr>
            <p:ph type="title"/>
          </p:nvPr>
        </p:nvSpPr>
        <p:spPr>
          <a:xfrm>
            <a:off x="609600" y="609600"/>
            <a:ext cx="6347700" cy="34035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9"/>
          <p:cNvSpPr txBox="1"/>
          <p:nvPr>
            <p:ph idx="1" type="body"/>
          </p:nvPr>
        </p:nvSpPr>
        <p:spPr>
          <a:xfrm>
            <a:off x="609600" y="4470400"/>
            <a:ext cx="6347700" cy="15711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79" name="Google Shape;79;p9"/>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0" name="Google Shape;80;p9"/>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1" name="Google Shape;81;p9"/>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609599" y="4800600"/>
            <a:ext cx="63477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0"/>
          <p:cNvSpPr/>
          <p:nvPr>
            <p:ph idx="2" type="pic"/>
          </p:nvPr>
        </p:nvSpPr>
        <p:spPr>
          <a:xfrm>
            <a:off x="609599" y="609600"/>
            <a:ext cx="6347700" cy="384570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sz="1600">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5" name="Google Shape;85;p10"/>
          <p:cNvSpPr txBox="1"/>
          <p:nvPr>
            <p:ph idx="1" type="body"/>
          </p:nvPr>
        </p:nvSpPr>
        <p:spPr>
          <a:xfrm>
            <a:off x="609599" y="5367338"/>
            <a:ext cx="6347700" cy="6741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86" name="Google Shape;86;p10"/>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7" name="Google Shape;87;p10"/>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10"/>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11"/>
          <p:cNvSpPr txBox="1"/>
          <p:nvPr>
            <p:ph type="title"/>
          </p:nvPr>
        </p:nvSpPr>
        <p:spPr>
          <a:xfrm>
            <a:off x="609599" y="1498604"/>
            <a:ext cx="2790300" cy="127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1"/>
          <p:cNvSpPr txBox="1"/>
          <p:nvPr>
            <p:ph idx="1" type="body"/>
          </p:nvPr>
        </p:nvSpPr>
        <p:spPr>
          <a:xfrm>
            <a:off x="3571275" y="514925"/>
            <a:ext cx="3386100" cy="55263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2" name="Google Shape;92;p11"/>
          <p:cNvSpPr txBox="1"/>
          <p:nvPr>
            <p:ph idx="2" type="body"/>
          </p:nvPr>
        </p:nvSpPr>
        <p:spPr>
          <a:xfrm>
            <a:off x="609599" y="2777069"/>
            <a:ext cx="2790300" cy="2584500"/>
          </a:xfrm>
          <a:prstGeom prst="rect">
            <a:avLst/>
          </a:prstGeom>
          <a:noFill/>
          <a:ln>
            <a:noFill/>
          </a:ln>
        </p:spPr>
        <p:txBody>
          <a:bodyPr anchorCtr="0" anchor="t" bIns="45700" lIns="91425" spcFirstLastPara="1" rIns="91425" wrap="square" tIns="45700">
            <a:no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840"/>
              <a:buNone/>
              <a:defRPr sz="1050"/>
            </a:lvl2pPr>
            <a:lvl3pPr indent="-228600" lvl="2" marL="1371600" rtl="0" algn="l">
              <a:spcBef>
                <a:spcPts val="1000"/>
              </a:spcBef>
              <a:spcAft>
                <a:spcPts val="0"/>
              </a:spcAft>
              <a:buSzPts val="720"/>
              <a:buNone/>
              <a:defRPr sz="900"/>
            </a:lvl3pPr>
            <a:lvl4pPr indent="-228600" lvl="3" marL="1828800" rtl="0" algn="l">
              <a:spcBef>
                <a:spcPts val="1000"/>
              </a:spcBef>
              <a:spcAft>
                <a:spcPts val="0"/>
              </a:spcAft>
              <a:buSzPts val="600"/>
              <a:buNone/>
              <a:defRPr sz="750"/>
            </a:lvl4pPr>
            <a:lvl5pPr indent="-228600" lvl="4" marL="2286000" rtl="0" algn="l">
              <a:spcBef>
                <a:spcPts val="1000"/>
              </a:spcBef>
              <a:spcAft>
                <a:spcPts val="0"/>
              </a:spcAft>
              <a:buSzPts val="600"/>
              <a:buNone/>
              <a:defRPr sz="750"/>
            </a:lvl5pPr>
            <a:lvl6pPr indent="-228600" lvl="5" marL="2743200" rtl="0" algn="l">
              <a:spcBef>
                <a:spcPts val="1000"/>
              </a:spcBef>
              <a:spcAft>
                <a:spcPts val="0"/>
              </a:spcAft>
              <a:buSzPts val="600"/>
              <a:buNone/>
              <a:defRPr sz="750"/>
            </a:lvl6pPr>
            <a:lvl7pPr indent="-228600" lvl="6" marL="3200400" rtl="0" algn="l">
              <a:spcBef>
                <a:spcPts val="1000"/>
              </a:spcBef>
              <a:spcAft>
                <a:spcPts val="0"/>
              </a:spcAft>
              <a:buSzPts val="600"/>
              <a:buNone/>
              <a:defRPr sz="750"/>
            </a:lvl7pPr>
            <a:lvl8pPr indent="-228600" lvl="7" marL="3657600" rtl="0" algn="l">
              <a:spcBef>
                <a:spcPts val="1000"/>
              </a:spcBef>
              <a:spcAft>
                <a:spcPts val="0"/>
              </a:spcAft>
              <a:buSzPts val="600"/>
              <a:buNone/>
              <a:defRPr sz="750"/>
            </a:lvl8pPr>
            <a:lvl9pPr indent="-228600" lvl="8" marL="4114800" rtl="0" algn="l">
              <a:spcBef>
                <a:spcPts val="1000"/>
              </a:spcBef>
              <a:spcAft>
                <a:spcPts val="0"/>
              </a:spcAft>
              <a:buSzPts val="600"/>
              <a:buNone/>
              <a:defRPr sz="750"/>
            </a:lvl9pPr>
          </a:lstStyle>
          <a:p/>
        </p:txBody>
      </p:sp>
      <p:sp>
        <p:nvSpPr>
          <p:cNvPr id="93" name="Google Shape;93;p11"/>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4" name="Google Shape;94;p11"/>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5" name="Google Shape;95;p11"/>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7937" y="-7937"/>
            <a:ext cx="9169804" cy="6873560"/>
            <a:chOff x="-8466" y="-8468"/>
            <a:chExt cx="9169804" cy="6874935"/>
          </a:xfrm>
        </p:grpSpPr>
        <p:cxnSp>
          <p:nvCxnSpPr>
            <p:cNvPr id="7" name="Google Shape;7;p1"/>
            <p:cNvCxnSpPr/>
            <p:nvPr/>
          </p:nvCxnSpPr>
          <p:spPr>
            <a:xfrm flipH="1" rot="10800000">
              <a:off x="5130830" y="4175701"/>
              <a:ext cx="4022400" cy="2682300"/>
            </a:xfrm>
            <a:prstGeom prst="straightConnector1">
              <a:avLst/>
            </a:prstGeom>
            <a:noFill/>
            <a:ln cap="rnd" cmpd="sng" w="9525">
              <a:solidFill>
                <a:srgbClr val="D9D9D9"/>
              </a:solidFill>
              <a:prstDash val="solid"/>
              <a:miter lim="800000"/>
              <a:headEnd len="med" w="med" type="none"/>
              <a:tailEnd len="med" w="med" type="none"/>
            </a:ln>
          </p:spPr>
        </p:cxnSp>
        <p:cxnSp>
          <p:nvCxnSpPr>
            <p:cNvPr id="8" name="Google Shape;8;p1"/>
            <p:cNvCxnSpPr/>
            <p:nvPr/>
          </p:nvCxnSpPr>
          <p:spPr>
            <a:xfrm>
              <a:off x="7042707" y="0"/>
              <a:ext cx="1219200" cy="6858000"/>
            </a:xfrm>
            <a:prstGeom prst="straightConnector1">
              <a:avLst/>
            </a:prstGeom>
            <a:noFill/>
            <a:ln cap="rnd" cmpd="sng" w="9525">
              <a:solidFill>
                <a:srgbClr val="BFBFBF"/>
              </a:solidFill>
              <a:prstDash val="solid"/>
              <a:miter lim="800000"/>
              <a:headEnd len="med" w="med" type="none"/>
              <a:tailEnd len="med" w="med" type="none"/>
            </a:ln>
          </p:spPr>
        </p:cxnSp>
        <p:sp>
          <p:nvSpPr>
            <p:cNvPr id="9" name="Google Shape;9;p1"/>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0" name="Google Shape;10;p1"/>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1" name="Google Shape;11;p1"/>
            <p:cNvSpPr/>
            <p:nvPr/>
          </p:nvSpPr>
          <p:spPr>
            <a:xfrm>
              <a:off x="6637896" y="3920066"/>
              <a:ext cx="2509944" cy="293370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2" name="Google Shape;12;p1"/>
            <p:cNvSpPr/>
            <p:nvPr/>
          </p:nvSpPr>
          <p:spPr>
            <a:xfrm>
              <a:off x="7010429" y="-8467"/>
              <a:ext cx="2139950"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 name="Google Shape;13;p1"/>
            <p:cNvSpPr/>
            <p:nvPr/>
          </p:nvSpPr>
          <p:spPr>
            <a:xfrm>
              <a:off x="8295776" y="-8467"/>
              <a:ext cx="859028"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 name="Google Shape;14;p1"/>
            <p:cNvSpPr/>
            <p:nvPr/>
          </p:nvSpPr>
          <p:spPr>
            <a:xfrm>
              <a:off x="8077231" y="-8468"/>
              <a:ext cx="1067005"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5" name="Google Shape;15;p1"/>
            <p:cNvSpPr/>
            <p:nvPr/>
          </p:nvSpPr>
          <p:spPr>
            <a:xfrm>
              <a:off x="8060297" y="4893733"/>
              <a:ext cx="1092200" cy="196088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 name="Google Shape;16;p1"/>
            <p:cNvSpPr/>
            <p:nvPr/>
          </p:nvSpPr>
          <p:spPr>
            <a:xfrm>
              <a:off x="-8466" y="-8468"/>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17" name="Google Shape;17;p1"/>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grpSp>
        <p:nvGrpSpPr>
          <p:cNvPr id="29" name="Google Shape;29;p3"/>
          <p:cNvGrpSpPr/>
          <p:nvPr/>
        </p:nvGrpSpPr>
        <p:grpSpPr>
          <a:xfrm>
            <a:off x="-7937" y="-7937"/>
            <a:ext cx="9169805" cy="6873560"/>
            <a:chOff x="-8467" y="-8468"/>
            <a:chExt cx="9169805" cy="6874935"/>
          </a:xfrm>
        </p:grpSpPr>
        <p:sp>
          <p:nvSpPr>
            <p:cNvPr id="30" name="Google Shape;30;p3"/>
            <p:cNvSpPr/>
            <p:nvPr/>
          </p:nvSpPr>
          <p:spPr>
            <a:xfrm>
              <a:off x="-8467" y="4013200"/>
              <a:ext cx="457200" cy="285326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cxnSp>
          <p:nvCxnSpPr>
            <p:cNvPr id="31" name="Google Shape;31;p3"/>
            <p:cNvCxnSpPr/>
            <p:nvPr/>
          </p:nvCxnSpPr>
          <p:spPr>
            <a:xfrm flipH="1" rot="10800000">
              <a:off x="5130830" y="4175701"/>
              <a:ext cx="4022400" cy="2682300"/>
            </a:xfrm>
            <a:prstGeom prst="straightConnector1">
              <a:avLst/>
            </a:prstGeom>
            <a:noFill/>
            <a:ln cap="rnd" cmpd="sng" w="9525">
              <a:solidFill>
                <a:srgbClr val="D9D9D9"/>
              </a:solidFill>
              <a:prstDash val="solid"/>
              <a:miter lim="800000"/>
              <a:headEnd len="med" w="med" type="none"/>
              <a:tailEnd len="med" w="med" type="none"/>
            </a:ln>
          </p:spPr>
        </p:cxnSp>
        <p:cxnSp>
          <p:nvCxnSpPr>
            <p:cNvPr id="32" name="Google Shape;32;p3"/>
            <p:cNvCxnSpPr/>
            <p:nvPr/>
          </p:nvCxnSpPr>
          <p:spPr>
            <a:xfrm>
              <a:off x="7042707" y="0"/>
              <a:ext cx="1219200" cy="6858000"/>
            </a:xfrm>
            <a:prstGeom prst="straightConnector1">
              <a:avLst/>
            </a:prstGeom>
            <a:noFill/>
            <a:ln cap="rnd" cmpd="sng" w="9525">
              <a:solidFill>
                <a:srgbClr val="BFBFBF"/>
              </a:solidFill>
              <a:prstDash val="solid"/>
              <a:miter lim="800000"/>
              <a:headEnd len="med" w="med" type="none"/>
              <a:tailEnd len="med" w="med" type="none"/>
            </a:ln>
          </p:spPr>
        </p:cxnSp>
        <p:sp>
          <p:nvSpPr>
            <p:cNvPr id="33" name="Google Shape;33;p3"/>
            <p:cNvSpPr/>
            <p:nvPr/>
          </p:nvSpPr>
          <p:spPr>
            <a:xfrm>
              <a:off x="6891896" y="1"/>
              <a:ext cx="2269442" cy="686646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4" name="Google Shape;34;p3"/>
            <p:cNvSpPr/>
            <p:nvPr/>
          </p:nvSpPr>
          <p:spPr>
            <a:xfrm>
              <a:off x="7205158" y="-8467"/>
              <a:ext cx="1948147" cy="6866467"/>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5" name="Google Shape;35;p3"/>
            <p:cNvSpPr/>
            <p:nvPr/>
          </p:nvSpPr>
          <p:spPr>
            <a:xfrm>
              <a:off x="6637896" y="3920066"/>
              <a:ext cx="2509944" cy="2933700"/>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6" name="Google Shape;36;p3"/>
            <p:cNvSpPr/>
            <p:nvPr/>
          </p:nvSpPr>
          <p:spPr>
            <a:xfrm>
              <a:off x="7010429" y="-8467"/>
              <a:ext cx="2139950" cy="6866467"/>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7" name="Google Shape;37;p3"/>
            <p:cNvSpPr/>
            <p:nvPr/>
          </p:nvSpPr>
          <p:spPr>
            <a:xfrm>
              <a:off x="8295776" y="-8467"/>
              <a:ext cx="859028" cy="6866467"/>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8" name="Google Shape;38;p3"/>
            <p:cNvSpPr/>
            <p:nvPr/>
          </p:nvSpPr>
          <p:spPr>
            <a:xfrm>
              <a:off x="8077231" y="-8468"/>
              <a:ext cx="1067005" cy="6866467"/>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9"/>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9" name="Google Shape;39;p3"/>
            <p:cNvSpPr/>
            <p:nvPr/>
          </p:nvSpPr>
          <p:spPr>
            <a:xfrm>
              <a:off x="8060297" y="4893733"/>
              <a:ext cx="1092200" cy="196088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10"/>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40" name="Google Shape;40;p3"/>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1" name="Google Shape;41;p3"/>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2" name="Google Shape;42;p3"/>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3" name="Google Shape;43;p3"/>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4" name="Google Shape;44;p3"/>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ctrTitle"/>
          </p:nvPr>
        </p:nvSpPr>
        <p:spPr>
          <a:xfrm>
            <a:off x="1130300" y="2405062"/>
            <a:ext cx="5827712" cy="164623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Trebuchet MS"/>
              <a:buNone/>
            </a:pPr>
            <a:r>
              <a:rPr b="0" i="0" lang="en-US" sz="5400" u="none">
                <a:solidFill>
                  <a:schemeClr val="accent1"/>
                </a:solidFill>
                <a:latin typeface="Trebuchet MS"/>
                <a:ea typeface="Trebuchet MS"/>
                <a:cs typeface="Trebuchet MS"/>
                <a:sym typeface="Trebuchet MS"/>
              </a:rPr>
              <a:t>Order and Order Types</a:t>
            </a:r>
            <a:endParaRPr/>
          </a:p>
        </p:txBody>
      </p:sp>
      <p:sp>
        <p:nvSpPr>
          <p:cNvPr id="132" name="Google Shape;132;p17"/>
          <p:cNvSpPr txBox="1"/>
          <p:nvPr>
            <p:ph idx="1" type="subTitle"/>
          </p:nvPr>
        </p:nvSpPr>
        <p:spPr>
          <a:xfrm>
            <a:off x="1130300" y="4051300"/>
            <a:ext cx="5827712" cy="1096962"/>
          </a:xfrm>
          <a:prstGeom prst="rect">
            <a:avLst/>
          </a:prstGeom>
          <a:noFill/>
          <a:ln>
            <a:noFill/>
          </a:ln>
        </p:spPr>
        <p:txBody>
          <a:bodyPr anchorCtr="0" anchor="t" bIns="45700" lIns="91425" spcFirstLastPara="1" rIns="91425" wrap="square" tIns="45700">
            <a:noAutofit/>
          </a:bodyPr>
          <a:lstStyle/>
          <a:p>
            <a:pPr indent="0" lvl="0" marL="63500" rtl="0" algn="r">
              <a:lnSpc>
                <a:spcPct val="100000"/>
              </a:lnSpc>
              <a:spcBef>
                <a:spcPts val="0"/>
              </a:spcBef>
              <a:spcAft>
                <a:spcPts val="0"/>
              </a:spcAft>
              <a:buSzPts val="1440"/>
              <a:buNone/>
            </a:pPr>
            <a:r>
              <a:rPr b="0" i="0" lang="en-US" sz="1800" u="none">
                <a:solidFill>
                  <a:srgbClr val="7F7F7F"/>
                </a:solidFill>
                <a:latin typeface="Trebuchet MS"/>
                <a:ea typeface="Trebuchet MS"/>
                <a:cs typeface="Trebuchet MS"/>
                <a:sym typeface="Trebuchet MS"/>
              </a:rPr>
              <a:t>In </a:t>
            </a:r>
            <a:r>
              <a:rPr lang="en-US"/>
              <a:t>Secondary Markets</a:t>
            </a:r>
            <a:endParaRPr/>
          </a:p>
        </p:txBody>
      </p:sp>
      <p:sp>
        <p:nvSpPr>
          <p:cNvPr id="133" name="Google Shape;133;p17"/>
          <p:cNvSpPr txBox="1"/>
          <p:nvPr/>
        </p:nvSpPr>
        <p:spPr>
          <a:xfrm>
            <a:off x="1955600" y="897425"/>
            <a:ext cx="3522900" cy="6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latin typeface="Trebuchet MS"/>
                <a:ea typeface="Trebuchet MS"/>
                <a:cs typeface="Trebuchet MS"/>
                <a:sym typeface="Trebuchet MS"/>
              </a:rPr>
              <a:t>Group 9</a:t>
            </a:r>
            <a:endParaRPr sz="24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Stop Order</a:t>
            </a:r>
            <a:endParaRPr/>
          </a:p>
        </p:txBody>
      </p:sp>
      <p:sp>
        <p:nvSpPr>
          <p:cNvPr id="186" name="Google Shape;186;p26"/>
          <p:cNvSpPr txBox="1"/>
          <p:nvPr>
            <p:ph idx="1" type="body"/>
          </p:nvPr>
        </p:nvSpPr>
        <p:spPr>
          <a:xfrm>
            <a:off x="457200" y="2249487"/>
            <a:ext cx="8305800" cy="432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This instructs your broker to trade once the stock has hit a specified target price, called the “stop price”</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Typically used to limit potential losses or protect profits by selling when the price seems likely to fall</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When your stock hits the “stop” price, it becomes a market order – it executes as soon as possible</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 calcmode="lin" valueType="num">
                                      <p:cBhvr additive="base">
                                        <p:cTn dur="500"/>
                                        <p:tgtEl>
                                          <p:spTgt spid="18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 calcmode="lin" valueType="num">
                                      <p:cBhvr additive="base">
                                        <p:cTn dur="500"/>
                                        <p:tgtEl>
                                          <p:spTgt spid="18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 calcmode="lin" valueType="num">
                                      <p:cBhvr additive="base">
                                        <p:cTn dur="500"/>
                                        <p:tgtEl>
                                          <p:spTgt spid="18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 calcmode="lin" valueType="num">
                                      <p:cBhvr additive="base">
                                        <p:cTn dur="500"/>
                                        <p:tgtEl>
                                          <p:spTgt spid="18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 calcmode="lin" valueType="num">
                                      <p:cBhvr additive="base">
                                        <p:cTn dur="500"/>
                                        <p:tgtEl>
                                          <p:spTgt spid="18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 calcmode="lin" valueType="num">
                                      <p:cBhvr additive="base">
                                        <p:cTn dur="500"/>
                                        <p:tgtEl>
                                          <p:spTgt spid="18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 calcmode="lin" valueType="num">
                                      <p:cBhvr additive="base">
                                        <p:cTn dur="500"/>
                                        <p:tgtEl>
                                          <p:spTgt spid="18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 calcmode="lin" valueType="num">
                                      <p:cBhvr additive="base">
                                        <p:cTn dur="500"/>
                                        <p:tgtEl>
                                          <p:spTgt spid="18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 calcmode="lin" valueType="num">
                                      <p:cBhvr additive="base">
                                        <p:cTn dur="500"/>
                                        <p:tgtEl>
                                          <p:spTgt spid="18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Examples:</a:t>
            </a:r>
            <a:endParaRPr/>
          </a:p>
        </p:txBody>
      </p:sp>
      <p:sp>
        <p:nvSpPr>
          <p:cNvPr id="192" name="Google Shape;192;p27"/>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 stock has traded as high as $10.  You only want to buy when it goes higher than $10.</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Enter a </a:t>
            </a:r>
            <a:r>
              <a:rPr b="0" i="0" lang="en-US" sz="1600" u="sng" cap="none" strike="noStrike">
                <a:solidFill>
                  <a:srgbClr val="404040"/>
                </a:solidFill>
                <a:latin typeface="Trebuchet MS"/>
                <a:ea typeface="Trebuchet MS"/>
                <a:cs typeface="Trebuchet MS"/>
                <a:sym typeface="Trebuchet MS"/>
              </a:rPr>
              <a:t>stop limit “buy” order </a:t>
            </a:r>
            <a:r>
              <a:rPr b="0" i="0" lang="en-US" sz="1600" u="none" cap="none" strike="noStrike">
                <a:solidFill>
                  <a:srgbClr val="404040"/>
                </a:solidFill>
                <a:latin typeface="Trebuchet MS"/>
                <a:ea typeface="Trebuchet MS"/>
                <a:cs typeface="Trebuchet MS"/>
                <a:sym typeface="Trebuchet MS"/>
              </a:rPr>
              <a:t>at $10.10</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Your order will be filled once the stock trade between $10.00 and $10.10</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 stop limit buy order is when you are looking to buy </a:t>
            </a:r>
            <a:r>
              <a:rPr b="1" i="0" lang="en-US" sz="1600" u="none" cap="none" strike="noStrike">
                <a:solidFill>
                  <a:srgbClr val="404040"/>
                </a:solidFill>
                <a:latin typeface="Trebuchet MS"/>
                <a:ea typeface="Trebuchet MS"/>
                <a:cs typeface="Trebuchet MS"/>
                <a:sym typeface="Trebuchet MS"/>
              </a:rPr>
              <a:t>within </a:t>
            </a:r>
            <a:r>
              <a:rPr b="0" i="0" lang="en-US" sz="1600" u="none" cap="none" strike="noStrike">
                <a:solidFill>
                  <a:srgbClr val="404040"/>
                </a:solidFill>
                <a:latin typeface="Trebuchet MS"/>
                <a:ea typeface="Trebuchet MS"/>
                <a:cs typeface="Trebuchet MS"/>
                <a:sym typeface="Trebuchet MS"/>
              </a:rPr>
              <a:t>a specific window of price</a:t>
            </a:r>
            <a:endParaRPr/>
          </a:p>
          <a:p>
            <a:pPr indent="0" lvl="0" marL="0" marR="0" rtl="0" algn="l">
              <a:spcBef>
                <a:spcPts val="1000"/>
              </a:spcBef>
              <a:spcAft>
                <a:spcPts val="0"/>
              </a:spcAft>
              <a:buClr>
                <a:schemeClr val="accent1"/>
              </a:buClr>
              <a:buSzPts val="1440"/>
              <a:buFont typeface="Noto Sans Symbols"/>
              <a:buNone/>
            </a:pPr>
            <a:r>
              <a:t/>
            </a:r>
            <a:endParaRPr i="0" sz="2100" u="none">
              <a:solidFill>
                <a:srgbClr val="40404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 calcmode="lin" valueType="num">
                                      <p:cBhvr additive="base">
                                        <p:cTn dur="500"/>
                                        <p:tgtEl>
                                          <p:spTgt spid="19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 calcmode="lin" valueType="num">
                                      <p:cBhvr additive="base">
                                        <p:cTn dur="500"/>
                                        <p:tgtEl>
                                          <p:spTgt spid="19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 calcmode="lin" valueType="num">
                                      <p:cBhvr additive="base">
                                        <p:cTn dur="500"/>
                                        <p:tgtEl>
                                          <p:spTgt spid="19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 calcmode="lin" valueType="num">
                                      <p:cBhvr additive="base">
                                        <p:cTn dur="500"/>
                                        <p:tgtEl>
                                          <p:spTgt spid="19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 calcmode="lin" valueType="num">
                                      <p:cBhvr additive="base">
                                        <p:cTn dur="500"/>
                                        <p:tgtEl>
                                          <p:spTgt spid="19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Stop-Limit Order</a:t>
            </a:r>
            <a:endParaRPr/>
          </a:p>
        </p:txBody>
      </p:sp>
      <p:sp>
        <p:nvSpPr>
          <p:cNvPr id="198" name="Google Shape;198;p28"/>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Instructs the broker to buy or sell when your stock hits the “stop” price, but not to pay more or accept less than the “limit price”</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Your trade is schedule to occur at a price between the “stop price” and the “limit price”</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Risk:  Your trade might not be executed at all</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Offers you a precise window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 calcmode="lin" valueType="num">
                                      <p:cBhvr additive="base">
                                        <p:cTn dur="500"/>
                                        <p:tgtEl>
                                          <p:spTgt spid="19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 calcmode="lin" valueType="num">
                                      <p:cBhvr additive="base">
                                        <p:cTn dur="500"/>
                                        <p:tgtEl>
                                          <p:spTgt spid="19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 calcmode="lin" valueType="num">
                                      <p:cBhvr additive="base">
                                        <p:cTn dur="500"/>
                                        <p:tgtEl>
                                          <p:spTgt spid="19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 calcmode="lin" valueType="num">
                                      <p:cBhvr additive="base">
                                        <p:cTn dur="500"/>
                                        <p:tgtEl>
                                          <p:spTgt spid="19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 calcmode="lin" valueType="num">
                                      <p:cBhvr additive="base">
                                        <p:cTn dur="500"/>
                                        <p:tgtEl>
                                          <p:spTgt spid="19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 calcmode="lin" valueType="num">
                                      <p:cBhvr additive="base">
                                        <p:cTn dur="500"/>
                                        <p:tgtEl>
                                          <p:spTgt spid="19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Examples:</a:t>
            </a:r>
            <a:endParaRPr/>
          </a:p>
        </p:txBody>
      </p:sp>
      <p:sp>
        <p:nvSpPr>
          <p:cNvPr id="204" name="Google Shape;204;p29"/>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ABC Inc. is trading at $40 </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Investor has put in a stop-limit order to buy with the stop price at $45 and the limit price at $46. </a:t>
            </a:r>
            <a:endParaRPr/>
          </a:p>
          <a:p>
            <a:pPr indent="-285750"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If ABC Inc. moves above $45 stop price, the order is activated and turns into a limit order. </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As long as the order can be filled under $46, it will execute. If the stock trades above $46, the order will not be filled. </a:t>
            </a:r>
            <a:endParaRPr/>
          </a:p>
          <a:p>
            <a:pPr indent="-261620" lvl="0" marL="342900" marR="0" rtl="0" algn="l">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Cover Order</a:t>
            </a:r>
            <a:endParaRPr/>
          </a:p>
        </p:txBody>
      </p:sp>
      <p:sp>
        <p:nvSpPr>
          <p:cNvPr id="210" name="Google Shape;210;p30"/>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Trebuchet MS"/>
              <a:buChar char="►"/>
            </a:pPr>
            <a:r>
              <a:rPr lang="en-US">
                <a:solidFill>
                  <a:srgbClr val="000000"/>
                </a:solidFill>
                <a:highlight>
                  <a:srgbClr val="FFFFFF"/>
                </a:highlight>
              </a:rPr>
              <a:t>Cover order is a 2 legged order type where putting a stop loss along with the initial order is compulsory. Thus, the loss in the trade is already covered </a:t>
            </a:r>
            <a:endParaRPr>
              <a:solidFill>
                <a:srgbClr val="000000"/>
              </a:solidFill>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The buy/sell price can be both market as well as limit order</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Only applicable for MIS Trading</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a:t>
            </a:r>
            <a:r>
              <a:rPr lang="en-US">
                <a:solidFill>
                  <a:srgbClr val="404040"/>
                </a:solidFill>
              </a:rPr>
              <a:t>Risk exposure in the market automatically reduces.</a:t>
            </a:r>
            <a:endParaRPr>
              <a:solidFill>
                <a:srgbClr val="40404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16" name="Google Shape;216;p31"/>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Suppose, some one wishes to buy reliance at Rs. 1000. In cover order, along with the buy order to purchase the share at Rs 1000, a stop loss price also needs to be entered. The stop loss price should be within a prespecified range mentioned in the order window. The initial order can be a limit order. However, the stop loss and the square off order would be compulsorily market orders.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b="0" i="0" lang="en-US" sz="3200" u="none">
                <a:solidFill>
                  <a:schemeClr val="accent1"/>
                </a:solidFill>
                <a:latin typeface="Trebuchet MS"/>
                <a:ea typeface="Trebuchet MS"/>
                <a:cs typeface="Trebuchet MS"/>
                <a:sym typeface="Trebuchet MS"/>
              </a:rPr>
              <a:t>Bracket Order (BO)</a:t>
            </a:r>
            <a:br>
              <a:rPr b="0" i="0" lang="en-US" sz="3200" u="none">
                <a:solidFill>
                  <a:schemeClr val="accent1"/>
                </a:solidFill>
                <a:latin typeface="Trebuchet MS"/>
                <a:ea typeface="Trebuchet MS"/>
                <a:cs typeface="Trebuchet MS"/>
                <a:sym typeface="Trebuchet MS"/>
              </a:rPr>
            </a:br>
            <a:br>
              <a:rPr b="0" i="0" lang="en-US" sz="3200" u="none">
                <a:solidFill>
                  <a:schemeClr val="accent1"/>
                </a:solidFill>
                <a:latin typeface="Trebuchet MS"/>
                <a:ea typeface="Trebuchet MS"/>
                <a:cs typeface="Trebuchet MS"/>
                <a:sym typeface="Trebuchet MS"/>
              </a:rPr>
            </a:br>
            <a:endParaRPr/>
          </a:p>
        </p:txBody>
      </p:sp>
      <p:sp>
        <p:nvSpPr>
          <p:cNvPr id="222" name="Google Shape;222;p32"/>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Font typeface="Trebuchet MS"/>
              <a:buChar char="►"/>
            </a:pPr>
            <a:r>
              <a:rPr lang="en-US">
                <a:solidFill>
                  <a:srgbClr val="666666"/>
                </a:solidFill>
              </a:rPr>
              <a:t>It essentially consists of 3 Legs or individual orders, which allows you to place a buy or sell order, its target order as well as its stop loss order.</a:t>
            </a:r>
            <a:r>
              <a:rPr lang="en-US" sz="1350">
                <a:solidFill>
                  <a:srgbClr val="666666"/>
                </a:solidFill>
                <a:latin typeface="Arial"/>
                <a:ea typeface="Arial"/>
                <a:cs typeface="Arial"/>
                <a:sym typeface="Arial"/>
              </a:rPr>
              <a:t> </a:t>
            </a:r>
            <a:endParaRPr sz="1350">
              <a:solidFill>
                <a:srgbClr val="666666"/>
              </a:solidFill>
              <a:latin typeface="Arial"/>
              <a:ea typeface="Arial"/>
              <a:cs typeface="Arial"/>
              <a:sym typeface="Arial"/>
            </a:endParaRPr>
          </a:p>
          <a:p>
            <a:pPr indent="0" lvl="0" marL="0" rtl="0" algn="l">
              <a:lnSpc>
                <a:spcPct val="100000"/>
              </a:lnSpc>
              <a:spcBef>
                <a:spcPts val="0"/>
              </a:spcBef>
              <a:spcAft>
                <a:spcPts val="0"/>
              </a:spcAft>
              <a:buNone/>
            </a:pPr>
            <a:r>
              <a:t/>
            </a:r>
            <a:endParaRPr sz="1350">
              <a:solidFill>
                <a:srgbClr val="666666"/>
              </a:solidFill>
              <a:latin typeface="Arial"/>
              <a:ea typeface="Arial"/>
              <a:cs typeface="Arial"/>
              <a:sym typeface="Arial"/>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Entry can be done using limit orders</a:t>
            </a:r>
            <a:endParaRPr>
              <a:solidFill>
                <a:srgbClr val="404040"/>
              </a:solidFill>
            </a:endParaRPr>
          </a:p>
          <a:p>
            <a:pPr indent="0" lvl="0" marL="0" marR="0" rtl="0" algn="l">
              <a:lnSpc>
                <a:spcPct val="100000"/>
              </a:lnSpc>
              <a:spcBef>
                <a:spcPts val="1000"/>
              </a:spcBef>
              <a:spcAft>
                <a:spcPts val="0"/>
              </a:spcAft>
              <a:buNone/>
            </a:pPr>
            <a:r>
              <a:t/>
            </a:r>
            <a:endParaRPr>
              <a:solidFill>
                <a:srgbClr val="404040"/>
              </a:solidFill>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Only applicable for MIS Trading</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a:t>
            </a:r>
            <a:r>
              <a:rPr i="0" lang="en-US" u="none" cap="none" strike="noStrike">
                <a:solidFill>
                  <a:srgbClr val="434343"/>
                </a:solidFill>
              </a:rPr>
              <a:t>It allows one </a:t>
            </a:r>
            <a:r>
              <a:rPr lang="en-US">
                <a:solidFill>
                  <a:srgbClr val="434343"/>
                </a:solidFill>
              </a:rPr>
              <a:t>to both automatically book profits as well as automatically cover losses.</a:t>
            </a:r>
            <a:endParaRPr>
              <a:solidFill>
                <a:srgbClr val="434343"/>
              </a:solidFill>
            </a:endParaRPr>
          </a:p>
          <a:p>
            <a:pPr indent="0" lvl="0" marL="0" marR="0" rtl="0" algn="l">
              <a:lnSpc>
                <a:spcPct val="100000"/>
              </a:lnSpc>
              <a:spcBef>
                <a:spcPts val="1000"/>
              </a:spcBef>
              <a:spcAft>
                <a:spcPts val="0"/>
              </a:spcAft>
              <a:buNone/>
            </a:pPr>
            <a:r>
              <a:t/>
            </a:r>
            <a:endParaRPr>
              <a:solidFill>
                <a:srgbClr val="40404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09600" y="2838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28" name="Google Shape;228;p33"/>
          <p:cNvSpPr txBox="1"/>
          <p:nvPr>
            <p:ph idx="1" type="body"/>
          </p:nvPr>
        </p:nvSpPr>
        <p:spPr>
          <a:xfrm>
            <a:off x="609600" y="1488312"/>
            <a:ext cx="6348300" cy="3881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400">
                <a:solidFill>
                  <a:srgbClr val="686868"/>
                </a:solidFill>
                <a:highlight>
                  <a:srgbClr val="FFFFFF"/>
                </a:highlight>
              </a:rPr>
              <a:t>Let’s say a client wishes to buy Infosys at Rs. 1,000 and wants to book profits at Rs. 1,050. However, he is afraid that it might go down a lot if it balls below Rs. 990. With normal orders, he would have to put</a:t>
            </a:r>
            <a:endParaRPr sz="1400">
              <a:solidFill>
                <a:srgbClr val="686868"/>
              </a:solidFill>
              <a:highlight>
                <a:srgbClr val="FFFFFF"/>
              </a:highlight>
            </a:endParaRPr>
          </a:p>
          <a:p>
            <a:pPr indent="-317500" lvl="0" marL="457200" rtl="0" algn="l">
              <a:lnSpc>
                <a:spcPct val="115000"/>
              </a:lnSpc>
              <a:spcBef>
                <a:spcPts val="1900"/>
              </a:spcBef>
              <a:spcAft>
                <a:spcPts val="0"/>
              </a:spcAft>
              <a:buClr>
                <a:srgbClr val="686868"/>
              </a:buClr>
              <a:buSzPts val="1400"/>
              <a:buFont typeface="Trebuchet MS"/>
              <a:buAutoNum type="arabicPeriod"/>
            </a:pPr>
            <a:r>
              <a:rPr lang="en-US" sz="1400">
                <a:solidFill>
                  <a:srgbClr val="686868"/>
                </a:solidFill>
                <a:highlight>
                  <a:srgbClr val="FFFFFF"/>
                </a:highlight>
              </a:rPr>
              <a:t>A buy order with a limit price of Rs 1000</a:t>
            </a:r>
            <a:endParaRPr sz="1400">
              <a:solidFill>
                <a:srgbClr val="686868"/>
              </a:solidFill>
              <a:highlight>
                <a:srgbClr val="FFFFFF"/>
              </a:highlight>
            </a:endParaRPr>
          </a:p>
          <a:p>
            <a:pPr indent="-317500" lvl="0" marL="457200" rtl="0" algn="l">
              <a:lnSpc>
                <a:spcPct val="115000"/>
              </a:lnSpc>
              <a:spcBef>
                <a:spcPts val="0"/>
              </a:spcBef>
              <a:spcAft>
                <a:spcPts val="0"/>
              </a:spcAft>
              <a:buClr>
                <a:srgbClr val="686868"/>
              </a:buClr>
              <a:buSzPts val="1400"/>
              <a:buFont typeface="Trebuchet MS"/>
              <a:buAutoNum type="arabicPeriod"/>
            </a:pPr>
            <a:r>
              <a:rPr lang="en-US" sz="1400">
                <a:solidFill>
                  <a:srgbClr val="686868"/>
                </a:solidFill>
                <a:highlight>
                  <a:srgbClr val="FFFFFF"/>
                </a:highlight>
              </a:rPr>
              <a:t>A sell target order at Rs. 1050</a:t>
            </a:r>
            <a:endParaRPr sz="1400">
              <a:solidFill>
                <a:srgbClr val="686868"/>
              </a:solidFill>
              <a:highlight>
                <a:srgbClr val="FFFFFF"/>
              </a:highlight>
            </a:endParaRPr>
          </a:p>
          <a:p>
            <a:pPr indent="-317500" lvl="0" marL="457200" rtl="0" algn="l">
              <a:lnSpc>
                <a:spcPct val="115000"/>
              </a:lnSpc>
              <a:spcBef>
                <a:spcPts val="0"/>
              </a:spcBef>
              <a:spcAft>
                <a:spcPts val="0"/>
              </a:spcAft>
              <a:buClr>
                <a:srgbClr val="686868"/>
              </a:buClr>
              <a:buSzPts val="1400"/>
              <a:buFont typeface="Trebuchet MS"/>
              <a:buAutoNum type="arabicPeriod"/>
            </a:pPr>
            <a:r>
              <a:rPr lang="en-US" sz="1400">
                <a:solidFill>
                  <a:srgbClr val="686868"/>
                </a:solidFill>
                <a:highlight>
                  <a:srgbClr val="FFFFFF"/>
                </a:highlight>
              </a:rPr>
              <a:t>A Stop loss sell order at Rs 990.</a:t>
            </a:r>
            <a:endParaRPr sz="1400">
              <a:solidFill>
                <a:srgbClr val="686868"/>
              </a:solidFill>
              <a:highlight>
                <a:srgbClr val="FFFFFF"/>
              </a:highlight>
            </a:endParaRPr>
          </a:p>
          <a:p>
            <a:pPr indent="0" lvl="0" marL="0" rtl="0" algn="l">
              <a:lnSpc>
                <a:spcPct val="115000"/>
              </a:lnSpc>
              <a:spcBef>
                <a:spcPts val="3800"/>
              </a:spcBef>
              <a:spcAft>
                <a:spcPts val="0"/>
              </a:spcAft>
              <a:buNone/>
            </a:pPr>
            <a:r>
              <a:rPr lang="en-US" sz="1400">
                <a:solidFill>
                  <a:srgbClr val="686868"/>
                </a:solidFill>
                <a:highlight>
                  <a:srgbClr val="FFFFFF"/>
                </a:highlight>
              </a:rPr>
              <a:t>Also, after putting the above orders he would have to monitor the trades to ensure that whenever any of the sell orders are triggered he cancels the other order. Else there is a possibility that all the 3 orders get executed.With bracket order, in a single window, the trader can put all the above orders without having the need to monitor the price and cancel the 3rd order. The client has to put a buy order of Rs 1000, a target price of Rs. 50 &amp; a stop loss of Rs.10. (Note that the target and stop loss price needs to be put as a different amount and not the actual price) Thus with a bracket order a lot of time and hassle is reduced.</a:t>
            </a:r>
            <a:endParaRPr sz="1400">
              <a:solidFill>
                <a:srgbClr val="686868"/>
              </a:solidFill>
              <a:highlight>
                <a:srgbClr val="FFFFFF"/>
              </a:highlight>
            </a:endParaRPr>
          </a:p>
          <a:p>
            <a:pPr indent="0" lvl="0" marL="0" rtl="0" algn="l">
              <a:spcBef>
                <a:spcPts val="3800"/>
              </a:spcBef>
              <a:spcAft>
                <a:spcPts val="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lang="en-US" sz="3200"/>
              <a:t>After Market Order</a:t>
            </a:r>
            <a:r>
              <a:rPr b="0" i="0" lang="en-US" sz="3200" u="none">
                <a:solidFill>
                  <a:schemeClr val="accent1"/>
                </a:solidFill>
                <a:latin typeface="Trebuchet MS"/>
                <a:ea typeface="Trebuchet MS"/>
                <a:cs typeface="Trebuchet MS"/>
                <a:sym typeface="Trebuchet MS"/>
              </a:rPr>
              <a:t> (</a:t>
            </a:r>
            <a:r>
              <a:rPr lang="en-US" sz="3200"/>
              <a:t>AMO</a:t>
            </a:r>
            <a:r>
              <a:rPr b="0" i="0" lang="en-US" sz="3200" u="none">
                <a:solidFill>
                  <a:schemeClr val="accent1"/>
                </a:solidFill>
                <a:latin typeface="Trebuchet MS"/>
                <a:ea typeface="Trebuchet MS"/>
                <a:cs typeface="Trebuchet MS"/>
                <a:sym typeface="Trebuchet MS"/>
              </a:rPr>
              <a:t>)</a:t>
            </a:r>
            <a:br>
              <a:rPr b="0" i="0" lang="en-US" sz="3200" u="none">
                <a:solidFill>
                  <a:schemeClr val="accent1"/>
                </a:solidFill>
                <a:latin typeface="Trebuchet MS"/>
                <a:ea typeface="Trebuchet MS"/>
                <a:cs typeface="Trebuchet MS"/>
                <a:sym typeface="Trebuchet MS"/>
              </a:rPr>
            </a:br>
            <a:br>
              <a:rPr b="0" i="0" lang="en-US" sz="3200" u="none">
                <a:solidFill>
                  <a:schemeClr val="accent1"/>
                </a:solidFill>
                <a:latin typeface="Trebuchet MS"/>
                <a:ea typeface="Trebuchet MS"/>
                <a:cs typeface="Trebuchet MS"/>
                <a:sym typeface="Trebuchet MS"/>
              </a:rPr>
            </a:br>
            <a:endParaRPr/>
          </a:p>
        </p:txBody>
      </p:sp>
      <p:sp>
        <p:nvSpPr>
          <p:cNvPr id="234" name="Google Shape;234;p34"/>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p>
            <a:pPr indent="-365760" lvl="0" marL="342900" rtl="0" algn="l">
              <a:lnSpc>
                <a:spcPct val="100000"/>
              </a:lnSpc>
              <a:spcBef>
                <a:spcPts val="0"/>
              </a:spcBef>
              <a:spcAft>
                <a:spcPts val="0"/>
              </a:spcAft>
              <a:buSzPts val="1800"/>
              <a:buFont typeface="Trebuchet MS"/>
              <a:buChar char="►"/>
            </a:pPr>
            <a:r>
              <a:rPr lang="en-US">
                <a:solidFill>
                  <a:srgbClr val="686868"/>
                </a:solidFill>
                <a:highlight>
                  <a:srgbClr val="FFFFFF"/>
                </a:highlight>
                <a:latin typeface="Arial"/>
                <a:ea typeface="Arial"/>
                <a:cs typeface="Arial"/>
                <a:sym typeface="Arial"/>
              </a:rPr>
              <a:t>After Market Order (AMO), as the name suggests, is a type of order that can be put even if the market is closed. The order will enter the system whenever the market opens i.e at 9:15AM for equity markets.</a:t>
            </a:r>
            <a:endParaRPr b="0" i="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Entry can be done using limit and market orders</a:t>
            </a:r>
            <a:endParaRPr>
              <a:solidFill>
                <a:srgbClr val="404040"/>
              </a:solidFill>
            </a:endParaRPr>
          </a:p>
          <a:p>
            <a:pPr indent="0" lvl="0" marL="0" marR="0" rtl="0" algn="l">
              <a:lnSpc>
                <a:spcPct val="100000"/>
              </a:lnSpc>
              <a:spcBef>
                <a:spcPts val="1000"/>
              </a:spcBef>
              <a:spcAft>
                <a:spcPts val="0"/>
              </a:spcAft>
              <a:buNone/>
            </a:pPr>
            <a:r>
              <a:t/>
            </a:r>
            <a:endParaRPr>
              <a:solidFill>
                <a:srgbClr val="404040"/>
              </a:solidFill>
            </a:endParaRPr>
          </a:p>
          <a:p>
            <a:pPr indent="-285750" lvl="1" marL="742950" marR="0" rtl="0" algn="l">
              <a:lnSpc>
                <a:spcPct val="100000"/>
              </a:lnSpc>
              <a:spcBef>
                <a:spcPts val="1000"/>
              </a:spcBef>
              <a:spcAft>
                <a:spcPts val="0"/>
              </a:spcAft>
              <a:buClr>
                <a:schemeClr val="accent1"/>
              </a:buClr>
              <a:buSzPts val="1280"/>
              <a:buFont typeface="Noto Sans Symbols"/>
              <a:buChar char="►"/>
            </a:pPr>
            <a:r>
              <a:rPr lang="en-US">
                <a:solidFill>
                  <a:srgbClr val="404040"/>
                </a:solidFill>
              </a:rPr>
              <a:t>Applicable for both CNC and MIS Trading</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a:t>
            </a:r>
            <a:r>
              <a:rPr lang="en-US">
                <a:solidFill>
                  <a:srgbClr val="434343"/>
                </a:solidFill>
              </a:rPr>
              <a:t>Useful for those who cannot place an order during the market hours.</a:t>
            </a:r>
            <a:endParaRPr>
              <a:solidFill>
                <a:srgbClr val="434343"/>
              </a:solidFill>
            </a:endParaRPr>
          </a:p>
          <a:p>
            <a:pPr indent="0" lvl="0" marL="0" marR="0" rtl="0" algn="l">
              <a:lnSpc>
                <a:spcPct val="100000"/>
              </a:lnSpc>
              <a:spcBef>
                <a:spcPts val="1000"/>
              </a:spcBef>
              <a:spcAft>
                <a:spcPts val="0"/>
              </a:spcAft>
              <a:buNone/>
            </a:pPr>
            <a:r>
              <a:t/>
            </a:r>
            <a:endParaRPr>
              <a:solidFill>
                <a:srgbClr val="40404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40" name="Google Shape;240;p35"/>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For example if you want to buy reliance at the market opening itself on the next day. However, you may be busy or due to some other reason may not be able to trade when the market opens. Thus using the After Market Order, the order would be placed the moment the market opens for trading.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46087" y="762000"/>
            <a:ext cx="8229600" cy="1066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What is an order?</a:t>
            </a:r>
            <a:endParaRPr/>
          </a:p>
        </p:txBody>
      </p:sp>
      <p:sp>
        <p:nvSpPr>
          <p:cNvPr id="139" name="Google Shape;139;p18"/>
          <p:cNvSpPr txBox="1"/>
          <p:nvPr>
            <p:ph idx="1" type="body"/>
          </p:nvPr>
        </p:nvSpPr>
        <p:spPr>
          <a:xfrm>
            <a:off x="446087" y="1676400"/>
            <a:ext cx="8229600" cy="43243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An order is nothing but an instruction that an investor gives to buy or sell stocks on a trading platform or to a stock broker.</a:t>
            </a:r>
            <a:endParaRPr/>
          </a:p>
          <a:p>
            <a:pPr indent="-342900" lvl="0" marL="342900" marR="0" rtl="0" algn="l">
              <a:lnSpc>
                <a:spcPct val="100000"/>
              </a:lnSpc>
              <a:spcBef>
                <a:spcPts val="1000"/>
              </a:spcBef>
              <a:spcAft>
                <a:spcPts val="0"/>
              </a:spcAft>
              <a:buClr>
                <a:schemeClr val="accent1"/>
              </a:buClr>
              <a:buSzPts val="1440"/>
              <a:buFont typeface="Noto Sans Symbols"/>
              <a:buNone/>
            </a:pPr>
            <a:r>
              <a:rPr b="0" i="0" lang="en-US" sz="1800" u="sng" cap="none" strike="noStrike">
                <a:solidFill>
                  <a:srgbClr val="404040"/>
                </a:solidFill>
                <a:latin typeface="Trebuchet MS"/>
                <a:ea typeface="Trebuchet MS"/>
                <a:cs typeface="Trebuchet MS"/>
                <a:sym typeface="Trebuchet MS"/>
              </a:rPr>
              <a:t>TYPES:</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Market Order</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Stop Order</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Limit Order</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Stop-Limit Order</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Cover Order</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Margin Intraday Square Off Order(MIS)</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chemeClr val="accent2"/>
                </a:solidFill>
                <a:latin typeface="Trebuchet MS"/>
                <a:ea typeface="Trebuchet MS"/>
                <a:cs typeface="Trebuchet MS"/>
                <a:sym typeface="Trebuchet MS"/>
              </a:rPr>
              <a:t>Bracket Order</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404040"/>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Time In Force</a:t>
            </a:r>
            <a:endParaRPr/>
          </a:p>
        </p:txBody>
      </p:sp>
      <p:sp>
        <p:nvSpPr>
          <p:cNvPr id="246" name="Google Shape;246;p36"/>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A Time-in-Force order is typically placed by an investor that would like to buy or sell a security at a value that is significantly above or below its current trading price.  Time-in-Force instructions allow traders to specify the duration that an order will remain active.</a:t>
            </a:r>
            <a:endParaRPr>
              <a:solidFill>
                <a:srgbClr val="686868"/>
              </a:solidFill>
              <a:highlight>
                <a:srgbClr val="FFFFFF"/>
              </a:highlight>
            </a:endParaRPr>
          </a:p>
          <a:p>
            <a:pPr indent="0" lvl="0" marL="0" rtl="0" algn="l">
              <a:spcBef>
                <a:spcPts val="1000"/>
              </a:spcBef>
              <a:spcAft>
                <a:spcPts val="0"/>
              </a:spcAft>
              <a:buNone/>
            </a:pPr>
            <a:r>
              <a:rPr lang="en-US">
                <a:solidFill>
                  <a:srgbClr val="686868"/>
                </a:solidFill>
                <a:highlight>
                  <a:srgbClr val="FFFFFF"/>
                </a:highlight>
              </a:rPr>
              <a:t>While the exact rules can vary by broker, examples of the most common orders include:</a:t>
            </a:r>
            <a:endParaRPr>
              <a:solidFill>
                <a:srgbClr val="686868"/>
              </a:solidFill>
              <a:highlight>
                <a:srgbClr val="FFFFFF"/>
              </a:highlight>
            </a:endParaRPr>
          </a:p>
          <a:p>
            <a:pPr indent="-320040" lvl="0" marL="457200" rtl="0" algn="l">
              <a:spcBef>
                <a:spcPts val="1000"/>
              </a:spcBef>
              <a:spcAft>
                <a:spcPts val="0"/>
              </a:spcAft>
              <a:buClr>
                <a:srgbClr val="686868"/>
              </a:buClr>
              <a:buSzPts val="1440"/>
              <a:buChar char="►"/>
            </a:pPr>
            <a:r>
              <a:rPr lang="en-US">
                <a:solidFill>
                  <a:srgbClr val="686868"/>
                </a:solidFill>
                <a:highlight>
                  <a:srgbClr val="FFFFFF"/>
                </a:highlight>
              </a:rPr>
              <a:t>Day Order</a:t>
            </a:r>
            <a:endParaRPr>
              <a:solidFill>
                <a:srgbClr val="686868"/>
              </a:solidFill>
              <a:highlight>
                <a:srgbClr val="FFFFFF"/>
              </a:highlight>
            </a:endParaRPr>
          </a:p>
          <a:p>
            <a:pPr indent="-320040" lvl="0" marL="457200" rtl="0" algn="l">
              <a:spcBef>
                <a:spcPts val="0"/>
              </a:spcBef>
              <a:spcAft>
                <a:spcPts val="0"/>
              </a:spcAft>
              <a:buClr>
                <a:srgbClr val="686868"/>
              </a:buClr>
              <a:buSzPts val="1440"/>
              <a:buFont typeface="Arial"/>
              <a:buChar char="►"/>
            </a:pPr>
            <a:r>
              <a:rPr lang="en-US">
                <a:solidFill>
                  <a:srgbClr val="686868"/>
                </a:solidFill>
                <a:highlight>
                  <a:srgbClr val="FFFFFF"/>
                </a:highlight>
                <a:latin typeface="Arial"/>
                <a:ea typeface="Arial"/>
                <a:cs typeface="Arial"/>
                <a:sym typeface="Arial"/>
              </a:rPr>
              <a:t>Good-Til-Canceled</a:t>
            </a:r>
            <a:endParaRPr>
              <a:solidFill>
                <a:srgbClr val="686868"/>
              </a:solidFill>
              <a:highlight>
                <a:srgbClr val="FFFFFF"/>
              </a:highlight>
              <a:latin typeface="Arial"/>
              <a:ea typeface="Arial"/>
              <a:cs typeface="Arial"/>
              <a:sym typeface="Arial"/>
            </a:endParaRPr>
          </a:p>
          <a:p>
            <a:pPr indent="-320040" lvl="0" marL="457200" rtl="0" algn="l">
              <a:spcBef>
                <a:spcPts val="0"/>
              </a:spcBef>
              <a:spcAft>
                <a:spcPts val="0"/>
              </a:spcAft>
              <a:buClr>
                <a:srgbClr val="686868"/>
              </a:buClr>
              <a:buSzPts val="1440"/>
              <a:buFont typeface="Arial"/>
              <a:buChar char="►"/>
            </a:pPr>
            <a:r>
              <a:rPr lang="en-US">
                <a:solidFill>
                  <a:srgbClr val="686868"/>
                </a:solidFill>
                <a:highlight>
                  <a:srgbClr val="FFFFFF"/>
                </a:highlight>
                <a:latin typeface="Arial"/>
                <a:ea typeface="Arial"/>
                <a:cs typeface="Arial"/>
                <a:sym typeface="Arial"/>
              </a:rPr>
              <a:t>Immediate-or-Cancel</a:t>
            </a:r>
            <a:endParaRPr>
              <a:solidFill>
                <a:srgbClr val="686868"/>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lang="en-US" sz="3200"/>
              <a:t>Day order</a:t>
            </a:r>
            <a:br>
              <a:rPr b="0" i="0" lang="en-US" sz="3200" u="none">
                <a:solidFill>
                  <a:schemeClr val="accent1"/>
                </a:solidFill>
                <a:latin typeface="Trebuchet MS"/>
                <a:ea typeface="Trebuchet MS"/>
                <a:cs typeface="Trebuchet MS"/>
                <a:sym typeface="Trebuchet MS"/>
              </a:rPr>
            </a:br>
            <a:br>
              <a:rPr b="0" i="0" lang="en-US" sz="3200" u="none">
                <a:solidFill>
                  <a:schemeClr val="accent1"/>
                </a:solidFill>
                <a:latin typeface="Trebuchet MS"/>
                <a:ea typeface="Trebuchet MS"/>
                <a:cs typeface="Trebuchet MS"/>
                <a:sym typeface="Trebuchet MS"/>
              </a:rPr>
            </a:br>
            <a:endParaRPr/>
          </a:p>
        </p:txBody>
      </p:sp>
      <p:sp>
        <p:nvSpPr>
          <p:cNvPr id="252" name="Google Shape;252;p37"/>
          <p:cNvSpPr txBox="1"/>
          <p:nvPr/>
        </p:nvSpPr>
        <p:spPr>
          <a:xfrm>
            <a:off x="694200" y="2071200"/>
            <a:ext cx="6179100" cy="9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None/>
            </a:pPr>
            <a:r>
              <a:rPr lang="en-US" sz="1800">
                <a:solidFill>
                  <a:srgbClr val="686868"/>
                </a:solidFill>
                <a:latin typeface="Trebuchet MS"/>
                <a:ea typeface="Trebuchet MS"/>
                <a:cs typeface="Trebuchet MS"/>
                <a:sym typeface="Trebuchet MS"/>
              </a:rPr>
              <a:t>If you don't specify a time frame of expiry through the GTC instruction, then the order will typically be set as a day order. This means that after the end of the trading day, the order will expire. If it isn't transacted (filled) then you will have to re-enter it the following trading day.</a:t>
            </a:r>
            <a:endParaRPr sz="1800">
              <a:solidFill>
                <a:srgbClr val="686868"/>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58" name="Google Shape;258;p38"/>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Let’s say you want to buy 1000 shares of company XYZ. They are currently trading at £5.50, but you expect the price to fall before it continues its upward momentum. </a:t>
            </a:r>
            <a:endParaRPr>
              <a:solidFill>
                <a:srgbClr val="686868"/>
              </a:solidFill>
              <a:highlight>
                <a:srgbClr val="FFFFFF"/>
              </a:highlight>
            </a:endParaRPr>
          </a:p>
          <a:p>
            <a:pPr indent="0" lvl="0" marL="0" rtl="0" algn="l">
              <a:spcBef>
                <a:spcPts val="1000"/>
              </a:spcBef>
              <a:spcAft>
                <a:spcPts val="0"/>
              </a:spcAft>
              <a:buNone/>
            </a:pPr>
            <a:r>
              <a:rPr lang="en-US">
                <a:solidFill>
                  <a:srgbClr val="686868"/>
                </a:solidFill>
                <a:highlight>
                  <a:srgbClr val="FFFFFF"/>
                </a:highlight>
              </a:rPr>
              <a:t>You place an order to buy 1000 shares at £5. If the market falls to £5, your day order is executed and you now have a long position ready for the market to rebound. But if the market does not fall to £5 in the day, your order will not be executed and it will expire.</a:t>
            </a:r>
            <a:endParaRPr>
              <a:solidFill>
                <a:srgbClr val="686868"/>
              </a:solidFill>
              <a:highlight>
                <a:srgbClr val="FFFFFF"/>
              </a:highlight>
            </a:endParaRPr>
          </a:p>
          <a:p>
            <a:pPr indent="0" lvl="0" marL="0" rtl="0" algn="l">
              <a:spcBef>
                <a:spcPts val="1000"/>
              </a:spcBef>
              <a:spcAft>
                <a:spcPts val="0"/>
              </a:spcAft>
              <a:buNone/>
            </a:pPr>
            <a:r>
              <a:t/>
            </a:r>
            <a:endParaRPr>
              <a:solidFill>
                <a:srgbClr val="686868"/>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lang="en-US" sz="3200"/>
              <a:t>Good Till Cancelled</a:t>
            </a:r>
            <a:r>
              <a:rPr b="0" i="0" lang="en-US" sz="3200" u="none">
                <a:solidFill>
                  <a:schemeClr val="accent1"/>
                </a:solidFill>
                <a:latin typeface="Trebuchet MS"/>
                <a:ea typeface="Trebuchet MS"/>
                <a:cs typeface="Trebuchet MS"/>
                <a:sym typeface="Trebuchet MS"/>
              </a:rPr>
              <a:t> (</a:t>
            </a:r>
            <a:r>
              <a:rPr lang="en-US" sz="3200"/>
              <a:t>GTC</a:t>
            </a:r>
            <a:r>
              <a:rPr b="0" i="0" lang="en-US" sz="3200" u="none">
                <a:solidFill>
                  <a:schemeClr val="accent1"/>
                </a:solidFill>
                <a:latin typeface="Trebuchet MS"/>
                <a:ea typeface="Trebuchet MS"/>
                <a:cs typeface="Trebuchet MS"/>
                <a:sym typeface="Trebuchet MS"/>
              </a:rPr>
              <a:t>)</a:t>
            </a:r>
            <a:br>
              <a:rPr b="0" i="0" lang="en-US" sz="3200" u="none">
                <a:solidFill>
                  <a:schemeClr val="accent1"/>
                </a:solidFill>
                <a:latin typeface="Trebuchet MS"/>
                <a:ea typeface="Trebuchet MS"/>
                <a:cs typeface="Trebuchet MS"/>
                <a:sym typeface="Trebuchet MS"/>
              </a:rPr>
            </a:br>
            <a:br>
              <a:rPr b="0" i="0" lang="en-US" sz="3200" u="none">
                <a:solidFill>
                  <a:schemeClr val="accent1"/>
                </a:solidFill>
                <a:latin typeface="Trebuchet MS"/>
                <a:ea typeface="Trebuchet MS"/>
                <a:cs typeface="Trebuchet MS"/>
                <a:sym typeface="Trebuchet MS"/>
              </a:rPr>
            </a:br>
            <a:endParaRPr/>
          </a:p>
        </p:txBody>
      </p:sp>
      <p:sp>
        <p:nvSpPr>
          <p:cNvPr id="264" name="Google Shape;264;p39"/>
          <p:cNvSpPr txBox="1"/>
          <p:nvPr/>
        </p:nvSpPr>
        <p:spPr>
          <a:xfrm>
            <a:off x="694200" y="2071200"/>
            <a:ext cx="6179100" cy="93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2100"/>
              </a:spcAft>
              <a:buClr>
                <a:schemeClr val="dk1"/>
              </a:buClr>
              <a:buSzPts val="1100"/>
              <a:buFont typeface="Arial"/>
              <a:buNone/>
            </a:pPr>
            <a:r>
              <a:rPr lang="en-US" sz="1800">
                <a:solidFill>
                  <a:srgbClr val="686868"/>
                </a:solidFill>
                <a:latin typeface="Trebuchet MS"/>
                <a:ea typeface="Trebuchet MS"/>
                <a:cs typeface="Trebuchet MS"/>
                <a:sym typeface="Trebuchet MS"/>
              </a:rPr>
              <a:t>This is a time restriction that you can place on different orders. A good-til-canceled order will remain active until you decide to cancel it. Brokerages will typically limit the maximum time you can keep an order open (or active) to 90 days.</a:t>
            </a:r>
            <a:endParaRPr sz="1800">
              <a:solidFill>
                <a:srgbClr val="686868"/>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70" name="Google Shape;270;p40"/>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Investors usually place GTC orders because they either want to buy at a price lower than the current trading level or sell at a price higher than the current trading level. If shares of a certain stock currently trade at $100 apiece, an investor may place a GTC buy order at $95. If the market moves to that level before the investor cancels the GTC order or it expires, the trade will execute.</a:t>
            </a:r>
            <a:endParaRPr>
              <a:solidFill>
                <a:srgbClr val="68686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lang="en-US" sz="3200"/>
              <a:t>Immediate or Cancel Order</a:t>
            </a:r>
            <a:r>
              <a:rPr b="0" i="0" lang="en-US" sz="3200" u="none">
                <a:solidFill>
                  <a:schemeClr val="accent1"/>
                </a:solidFill>
                <a:latin typeface="Trebuchet MS"/>
                <a:ea typeface="Trebuchet MS"/>
                <a:cs typeface="Trebuchet MS"/>
                <a:sym typeface="Trebuchet MS"/>
              </a:rPr>
              <a:t> (</a:t>
            </a:r>
            <a:r>
              <a:rPr lang="en-US" sz="3200"/>
              <a:t>IOC</a:t>
            </a:r>
            <a:r>
              <a:rPr b="0" i="0" lang="en-US" sz="3200" u="none">
                <a:solidFill>
                  <a:schemeClr val="accent1"/>
                </a:solidFill>
                <a:latin typeface="Trebuchet MS"/>
                <a:ea typeface="Trebuchet MS"/>
                <a:cs typeface="Trebuchet MS"/>
                <a:sym typeface="Trebuchet MS"/>
              </a:rPr>
              <a:t>)</a:t>
            </a:r>
            <a:br>
              <a:rPr b="0" i="0" lang="en-US" sz="3200" u="none">
                <a:solidFill>
                  <a:schemeClr val="accent1"/>
                </a:solidFill>
                <a:latin typeface="Trebuchet MS"/>
                <a:ea typeface="Trebuchet MS"/>
                <a:cs typeface="Trebuchet MS"/>
                <a:sym typeface="Trebuchet MS"/>
              </a:rPr>
            </a:br>
            <a:br>
              <a:rPr b="0" i="0" lang="en-US" sz="3200" u="none">
                <a:solidFill>
                  <a:schemeClr val="accent1"/>
                </a:solidFill>
                <a:latin typeface="Trebuchet MS"/>
                <a:ea typeface="Trebuchet MS"/>
                <a:cs typeface="Trebuchet MS"/>
                <a:sym typeface="Trebuchet MS"/>
              </a:rPr>
            </a:br>
            <a:endParaRPr/>
          </a:p>
        </p:txBody>
      </p:sp>
      <p:sp>
        <p:nvSpPr>
          <p:cNvPr id="276" name="Google Shape;276;p41"/>
          <p:cNvSpPr txBox="1"/>
          <p:nvPr/>
        </p:nvSpPr>
        <p:spPr>
          <a:xfrm>
            <a:off x="694200" y="2071200"/>
            <a:ext cx="6179100" cy="9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1"/>
              </a:buClr>
              <a:buSzPts val="3200"/>
              <a:buFont typeface="Trebuchet MS"/>
              <a:buNone/>
            </a:pPr>
            <a:r>
              <a:rPr lang="en-US" sz="1800">
                <a:solidFill>
                  <a:srgbClr val="686868"/>
                </a:solidFill>
                <a:latin typeface="Trebuchet MS"/>
                <a:ea typeface="Trebuchet MS"/>
                <a:cs typeface="Trebuchet MS"/>
                <a:sym typeface="Trebuchet MS"/>
              </a:rPr>
              <a:t>An IOC order mandates that whatever amount of an order that can be executed in the market (or at a limit) in a very short time span, often just a few seconds or less, be filled and then the rest of the order canceled. If no shares are traded in that "immediate" interval, then the order is canceled completely</a:t>
            </a:r>
            <a:endParaRPr sz="1800">
              <a:solidFill>
                <a:srgbClr val="686868"/>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609600" y="609600"/>
            <a:ext cx="6348300" cy="1320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Examples</a:t>
            </a:r>
            <a:endParaRPr/>
          </a:p>
        </p:txBody>
      </p:sp>
      <p:sp>
        <p:nvSpPr>
          <p:cNvPr id="282" name="Google Shape;282;p42"/>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solidFill>
                  <a:srgbClr val="686868"/>
                </a:solidFill>
                <a:highlight>
                  <a:srgbClr val="FFFFFF"/>
                </a:highlight>
              </a:rPr>
              <a:t>For example, let’s say you initiate an IOC market order to buy 100 shares of XYZ company. The order is immediately released into the market. The order is cancelled if not completed. In case of partial fulfilment of only 10 shares being bought, the order for the remaining 90 shares will be cancelled.Unfilled IOC limit orders expire at the end of each trading day and need to be reinstated daily.</a:t>
            </a:r>
            <a:endParaRPr>
              <a:solidFill>
                <a:srgbClr val="686868"/>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3"/>
          <p:cNvPicPr preferRelativeResize="0"/>
          <p:nvPr/>
        </p:nvPicPr>
        <p:blipFill>
          <a:blip r:embed="rId3">
            <a:alphaModFix/>
          </a:blip>
          <a:stretch>
            <a:fillRect/>
          </a:stretch>
        </p:blipFill>
        <p:spPr>
          <a:xfrm>
            <a:off x="1075100" y="1735000"/>
            <a:ext cx="6266125" cy="3398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Recap - Orders</a:t>
            </a:r>
            <a:endParaRPr/>
          </a:p>
        </p:txBody>
      </p:sp>
      <p:graphicFrame>
        <p:nvGraphicFramePr>
          <p:cNvPr id="293" name="Google Shape;293;p44"/>
          <p:cNvGraphicFramePr/>
          <p:nvPr/>
        </p:nvGraphicFramePr>
        <p:xfrm>
          <a:off x="228600" y="2057400"/>
          <a:ext cx="3000000" cy="3000000"/>
        </p:xfrm>
        <a:graphic>
          <a:graphicData uri="http://schemas.openxmlformats.org/drawingml/2006/table">
            <a:tbl>
              <a:tblPr>
                <a:noFill/>
                <a:tableStyleId>{0E2314ED-0423-49A6-9ABB-1DCF44E8E720}</a:tableStyleId>
              </a:tblPr>
              <a:tblGrid>
                <a:gridCol w="2209800"/>
                <a:gridCol w="3200400"/>
                <a:gridCol w="3276600"/>
              </a:tblGrid>
              <a:tr h="652450">
                <a:tc>
                  <a:txBody>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Buying</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Selling</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27100">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Market Order</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Buy at the best available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Sell at the best available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r>
              <a:tr h="925500">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Limit Order</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4E8"/>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Buy below or at a certain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4E8"/>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Sell above or at a certain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4E8"/>
                    </a:solidFill>
                  </a:tcPr>
                </a:tc>
              </a:tr>
              <a:tr h="1746250">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Stop Order</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Buy at a specified price, which is currently above the market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b="0" i="0" lang="en-US" sz="2400" u="none">
                          <a:solidFill>
                            <a:srgbClr val="000000"/>
                          </a:solidFill>
                          <a:latin typeface="Arial"/>
                          <a:ea typeface="Arial"/>
                          <a:cs typeface="Arial"/>
                          <a:sym typeface="Arial"/>
                        </a:rPr>
                        <a:t>Sell at a specified price, which is currently below the market price.</a:t>
                      </a:r>
                      <a:endParaRPr/>
                    </a:p>
                  </a:txBody>
                  <a:tcPr marT="47625" marB="47625" marR="47625" marL="47625"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BE9CD"/>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idx="1" type="body"/>
          </p:nvPr>
        </p:nvSpPr>
        <p:spPr>
          <a:xfrm>
            <a:off x="609600" y="2160587"/>
            <a:ext cx="6348300" cy="3881400"/>
          </a:xfrm>
          <a:prstGeom prst="rect">
            <a:avLst/>
          </a:prstGeom>
        </p:spPr>
        <p:txBody>
          <a:bodyPr anchorCtr="0" anchor="t" bIns="45700" lIns="91425" spcFirstLastPara="1" rIns="91425" wrap="square" tIns="45700">
            <a:noAutofit/>
          </a:bodyPr>
          <a:lstStyle/>
          <a:p>
            <a:pPr indent="0" lvl="0" marL="457200" rtl="0" algn="ctr">
              <a:spcBef>
                <a:spcPts val="1000"/>
              </a:spcBef>
              <a:spcAft>
                <a:spcPts val="0"/>
              </a:spcAft>
              <a:buNone/>
            </a:pPr>
            <a:r>
              <a:rPr lang="en-US" sz="3400"/>
              <a:t>Thank You!</a:t>
            </a:r>
            <a:endParaRPr sz="3400"/>
          </a:p>
        </p:txBody>
      </p:sp>
      <p:sp>
        <p:nvSpPr>
          <p:cNvPr id="299" name="Google Shape;299;p45"/>
          <p:cNvSpPr txBox="1"/>
          <p:nvPr/>
        </p:nvSpPr>
        <p:spPr>
          <a:xfrm>
            <a:off x="4703525" y="5970200"/>
            <a:ext cx="2254500" cy="5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Trebuchet MS"/>
                <a:ea typeface="Trebuchet MS"/>
                <a:cs typeface="Trebuchet MS"/>
                <a:sym typeface="Trebuchet MS"/>
              </a:rPr>
              <a:t>Made By:</a:t>
            </a:r>
            <a:endParaRPr>
              <a:latin typeface="Trebuchet MS"/>
              <a:ea typeface="Trebuchet MS"/>
              <a:cs typeface="Trebuchet MS"/>
              <a:sym typeface="Trebuchet MS"/>
            </a:endParaRPr>
          </a:p>
          <a:p>
            <a:pPr indent="0" lvl="0" marL="0" rtl="0" algn="l">
              <a:spcBef>
                <a:spcPts val="0"/>
              </a:spcBef>
              <a:spcAft>
                <a:spcPts val="0"/>
              </a:spcAft>
              <a:buNone/>
            </a:pPr>
            <a:r>
              <a:rPr lang="en-US">
                <a:latin typeface="Trebuchet MS"/>
                <a:ea typeface="Trebuchet MS"/>
                <a:cs typeface="Trebuchet MS"/>
                <a:sym typeface="Trebuchet MS"/>
              </a:rPr>
              <a:t>Team 9</a:t>
            </a:r>
            <a:endParaRPr>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19"/>
          <p:cNvPicPr preferRelativeResize="0"/>
          <p:nvPr/>
        </p:nvPicPr>
        <p:blipFill>
          <a:blip r:embed="rId3">
            <a:alphaModFix/>
          </a:blip>
          <a:stretch>
            <a:fillRect/>
          </a:stretch>
        </p:blipFill>
        <p:spPr>
          <a:xfrm>
            <a:off x="1075100" y="1735000"/>
            <a:ext cx="6266125" cy="3398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b="0" i="0" lang="en-US" sz="3200" u="none">
                <a:solidFill>
                  <a:schemeClr val="accent1"/>
                </a:solidFill>
                <a:latin typeface="Trebuchet MS"/>
                <a:ea typeface="Trebuchet MS"/>
                <a:cs typeface="Trebuchet MS"/>
                <a:sym typeface="Trebuchet MS"/>
              </a:rPr>
              <a:t>Margin Intraday Square Off Order (MIS)</a:t>
            </a:r>
            <a:br>
              <a:rPr b="0" i="0" lang="en-US" sz="3200" u="none">
                <a:solidFill>
                  <a:schemeClr val="accent1"/>
                </a:solidFill>
                <a:latin typeface="Trebuchet MS"/>
                <a:ea typeface="Trebuchet MS"/>
                <a:cs typeface="Trebuchet MS"/>
                <a:sym typeface="Trebuchet MS"/>
              </a:rPr>
            </a:br>
            <a:endParaRPr/>
          </a:p>
        </p:txBody>
      </p:sp>
      <p:sp>
        <p:nvSpPr>
          <p:cNvPr id="150" name="Google Shape;150;p20"/>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As the name suggests, this is an intraday order. This means, each order needs to be squared off during a single trading day. This gives you the advantage of benefitting from the market fluctuations during the day. And in case you don’t close the trade before 3:00 PM, the trade gets automatically squared off or closed.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Trebuchet MS"/>
              <a:buNone/>
            </a:pPr>
            <a:r>
              <a:rPr lang="en-US" sz="3200"/>
              <a:t>Cash and Carry</a:t>
            </a:r>
            <a:r>
              <a:rPr b="0" i="0" lang="en-US" sz="3200" u="none">
                <a:solidFill>
                  <a:schemeClr val="accent1"/>
                </a:solidFill>
                <a:latin typeface="Trebuchet MS"/>
                <a:ea typeface="Trebuchet MS"/>
                <a:cs typeface="Trebuchet MS"/>
                <a:sym typeface="Trebuchet MS"/>
              </a:rPr>
              <a:t> Order (</a:t>
            </a:r>
            <a:r>
              <a:rPr lang="en-US" sz="3200"/>
              <a:t>CNC)</a:t>
            </a:r>
            <a:br>
              <a:rPr b="0" i="0" lang="en-US" sz="3200" u="none">
                <a:solidFill>
                  <a:schemeClr val="accent1"/>
                </a:solidFill>
                <a:latin typeface="Trebuchet MS"/>
                <a:ea typeface="Trebuchet MS"/>
                <a:cs typeface="Trebuchet MS"/>
                <a:sym typeface="Trebuchet MS"/>
              </a:rPr>
            </a:br>
            <a:endParaRPr/>
          </a:p>
        </p:txBody>
      </p:sp>
      <p:sp>
        <p:nvSpPr>
          <p:cNvPr id="156" name="Google Shape;156;p21"/>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lang="en-US">
                <a:solidFill>
                  <a:srgbClr val="404040"/>
                </a:solidFill>
                <a:highlight>
                  <a:srgbClr val="FFFFFF"/>
                </a:highlight>
              </a:rPr>
              <a:t>CNC product is a non-intraday product used in the Equity Segment of BSE &amp; NSE. It is used for buying or selling shares for delivery. </a:t>
            </a:r>
            <a:endParaRPr>
              <a:solidFill>
                <a:srgbClr val="404040"/>
              </a:solidFill>
              <a:highlight>
                <a:srgbClr val="FFFFFF"/>
              </a:highlight>
            </a:endParaRPr>
          </a:p>
          <a:p>
            <a:pPr indent="-342900" lvl="0" marL="342900" marR="0" rtl="0" algn="l">
              <a:lnSpc>
                <a:spcPct val="100000"/>
              </a:lnSpc>
              <a:spcBef>
                <a:spcPts val="0"/>
              </a:spcBef>
              <a:spcAft>
                <a:spcPts val="0"/>
              </a:spcAft>
              <a:buClr>
                <a:schemeClr val="accent1"/>
              </a:buClr>
              <a:buSzPts val="1440"/>
              <a:buFont typeface="Noto Sans Symbols"/>
              <a:buChar char="►"/>
            </a:pPr>
            <a:r>
              <a:rPr lang="en-US">
                <a:solidFill>
                  <a:srgbClr val="404040"/>
                </a:solidFill>
                <a:highlight>
                  <a:srgbClr val="FFFFFF"/>
                </a:highlight>
              </a:rPr>
              <a:t>The shares purchased using the CNC option would be transferred to your demat account after T + 2 days and shares sold using the CNC option would be transferred from your demat account to fulfil your sale obligations with the exchanges. </a:t>
            </a:r>
            <a:endParaRPr>
              <a:solidFill>
                <a:srgbClr val="404040"/>
              </a:solidFill>
              <a:highlight>
                <a:srgbClr val="FFFFFF"/>
              </a:highlight>
            </a:endParaRPr>
          </a:p>
          <a:p>
            <a:pPr indent="-342900" lvl="0" marL="342900" marR="0" rtl="0" algn="l">
              <a:lnSpc>
                <a:spcPct val="100000"/>
              </a:lnSpc>
              <a:spcBef>
                <a:spcPts val="0"/>
              </a:spcBef>
              <a:spcAft>
                <a:spcPts val="0"/>
              </a:spcAft>
              <a:buClr>
                <a:schemeClr val="accent1"/>
              </a:buClr>
              <a:buSzPts val="1440"/>
              <a:buFont typeface="Noto Sans Symbols"/>
              <a:buChar char="►"/>
            </a:pPr>
            <a:r>
              <a:rPr lang="en-US">
                <a:solidFill>
                  <a:srgbClr val="404040"/>
                </a:solidFill>
                <a:highlight>
                  <a:srgbClr val="FFFFFF"/>
                </a:highlight>
              </a:rPr>
              <a:t>For example, if one wishes to buy shares of a company and sell it after a few days, one should use the CNC as the product type.</a:t>
            </a:r>
            <a:endParaRPr>
              <a:solidFill>
                <a:srgbClr val="40404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Market Order</a:t>
            </a:r>
            <a:endParaRPr/>
          </a:p>
        </p:txBody>
      </p:sp>
      <p:sp>
        <p:nvSpPr>
          <p:cNvPr id="162" name="Google Shape;162;p22"/>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255587" lvl="0" marL="365125" marR="0" rtl="0" algn="l">
              <a:lnSpc>
                <a:spcPct val="100000"/>
              </a:lnSpc>
              <a:spcBef>
                <a:spcPts val="0"/>
              </a:spcBef>
              <a:spcAft>
                <a:spcPts val="0"/>
              </a:spcAft>
              <a:buClr>
                <a:srgbClr val="E6B91E"/>
              </a:buClr>
              <a:buSzPts val="1440"/>
              <a:buFont typeface="Georgia"/>
              <a:buChar char="•"/>
            </a:pPr>
            <a:r>
              <a:rPr b="0" i="0" lang="en-US" sz="1800" u="none">
                <a:solidFill>
                  <a:srgbClr val="404040"/>
                </a:solidFill>
                <a:latin typeface="Trebuchet MS"/>
                <a:ea typeface="Trebuchet MS"/>
                <a:cs typeface="Trebuchet MS"/>
                <a:sym typeface="Trebuchet MS"/>
              </a:rPr>
              <a:t>When you tell a broker to buy or sell at the current price</a:t>
            </a:r>
            <a:endParaRPr/>
          </a:p>
          <a:p>
            <a:pPr indent="-164147" lvl="0" marL="365125" marR="0" rtl="0" algn="l">
              <a:lnSpc>
                <a:spcPct val="100000"/>
              </a:lnSpc>
              <a:spcBef>
                <a:spcPts val="1000"/>
              </a:spcBef>
              <a:spcAft>
                <a:spcPts val="0"/>
              </a:spcAft>
              <a:buClr>
                <a:srgbClr val="E6B91E"/>
              </a:buClr>
              <a:buSzPts val="1440"/>
              <a:buFont typeface="Georgia"/>
              <a:buNone/>
            </a:pPr>
            <a:r>
              <a:t/>
            </a:r>
            <a:endParaRPr b="0" i="0" sz="1800" u="none">
              <a:solidFill>
                <a:srgbClr val="404040"/>
              </a:solidFill>
              <a:latin typeface="Trebuchet MS"/>
              <a:ea typeface="Trebuchet MS"/>
              <a:cs typeface="Trebuchet MS"/>
              <a:sym typeface="Trebuchet MS"/>
            </a:endParaRPr>
          </a:p>
          <a:p>
            <a:pPr indent="-255586" lvl="1" marL="657225" marR="0" rtl="0" algn="l">
              <a:lnSpc>
                <a:spcPct val="100000"/>
              </a:lnSpc>
              <a:spcBef>
                <a:spcPts val="1000"/>
              </a:spcBef>
              <a:spcAft>
                <a:spcPts val="0"/>
              </a:spcAft>
              <a:buClr>
                <a:srgbClr val="E6B91E"/>
              </a:buClr>
              <a:buSzPts val="1280"/>
              <a:buFont typeface="Georgia"/>
              <a:buChar char="•"/>
            </a:pPr>
            <a:r>
              <a:rPr b="0" i="0" lang="en-US" sz="1600" u="none" cap="none" strike="noStrike">
                <a:solidFill>
                  <a:srgbClr val="404040"/>
                </a:solidFill>
                <a:latin typeface="Trebuchet MS"/>
                <a:ea typeface="Trebuchet MS"/>
                <a:cs typeface="Trebuchet MS"/>
                <a:sym typeface="Trebuchet MS"/>
              </a:rPr>
              <a:t>You don’t specify the price</a:t>
            </a:r>
            <a:endParaRPr/>
          </a:p>
          <a:p>
            <a:pPr indent="-174307" lvl="1" marL="657225" marR="0" rtl="0" algn="l">
              <a:lnSpc>
                <a:spcPct val="100000"/>
              </a:lnSpc>
              <a:spcBef>
                <a:spcPts val="1000"/>
              </a:spcBef>
              <a:spcAft>
                <a:spcPts val="0"/>
              </a:spcAft>
              <a:buClr>
                <a:srgbClr val="E6B91E"/>
              </a:buClr>
              <a:buSzPts val="1280"/>
              <a:buFont typeface="Georgia"/>
              <a:buNone/>
            </a:pPr>
            <a:r>
              <a:t/>
            </a:r>
            <a:endParaRPr b="0" i="0" sz="1600" u="none" cap="none" strike="noStrike">
              <a:solidFill>
                <a:srgbClr val="404040"/>
              </a:solidFill>
              <a:latin typeface="Trebuchet MS"/>
              <a:ea typeface="Trebuchet MS"/>
              <a:cs typeface="Trebuchet MS"/>
              <a:sym typeface="Trebuchet MS"/>
            </a:endParaRPr>
          </a:p>
          <a:p>
            <a:pPr indent="-255586" lvl="1" marL="657225" marR="0" rtl="0" algn="l">
              <a:lnSpc>
                <a:spcPct val="100000"/>
              </a:lnSpc>
              <a:spcBef>
                <a:spcPts val="1000"/>
              </a:spcBef>
              <a:spcAft>
                <a:spcPts val="0"/>
              </a:spcAft>
              <a:buClr>
                <a:srgbClr val="E6B91E"/>
              </a:buClr>
              <a:buSzPts val="1280"/>
              <a:buFont typeface="Georgia"/>
              <a:buChar char="•"/>
            </a:pPr>
            <a:r>
              <a:rPr b="0" i="0" lang="en-US" sz="1600" u="none" cap="none" strike="noStrike">
                <a:solidFill>
                  <a:srgbClr val="404040"/>
                </a:solidFill>
                <a:latin typeface="Trebuchet MS"/>
                <a:ea typeface="Trebuchet MS"/>
                <a:cs typeface="Trebuchet MS"/>
                <a:sym typeface="Trebuchet MS"/>
              </a:rPr>
              <a:t>The key is speed of execution. It </a:t>
            </a:r>
            <a:r>
              <a:rPr lang="en-US">
                <a:solidFill>
                  <a:srgbClr val="404040"/>
                </a:solidFill>
              </a:rPr>
              <a:t>guarantees</a:t>
            </a:r>
            <a:r>
              <a:rPr lang="en-US">
                <a:solidFill>
                  <a:srgbClr val="404040"/>
                </a:solidFill>
              </a:rPr>
              <a:t> the execution of the order</a:t>
            </a:r>
            <a:endParaRPr/>
          </a:p>
          <a:p>
            <a:pPr indent="-174307" lvl="1" marL="657225" marR="0" rtl="0" algn="l">
              <a:lnSpc>
                <a:spcPct val="100000"/>
              </a:lnSpc>
              <a:spcBef>
                <a:spcPts val="1000"/>
              </a:spcBef>
              <a:spcAft>
                <a:spcPts val="0"/>
              </a:spcAft>
              <a:buClr>
                <a:srgbClr val="E6B91E"/>
              </a:buClr>
              <a:buSzPts val="1280"/>
              <a:buFont typeface="Georgia"/>
              <a:buNone/>
            </a:pPr>
            <a:r>
              <a:t/>
            </a:r>
            <a:endParaRPr b="0" i="0" sz="1600" u="none" cap="none" strike="noStrike">
              <a:solidFill>
                <a:srgbClr val="404040"/>
              </a:solidFill>
              <a:latin typeface="Trebuchet MS"/>
              <a:ea typeface="Trebuchet MS"/>
              <a:cs typeface="Trebuchet MS"/>
              <a:sym typeface="Trebuchet MS"/>
            </a:endParaRPr>
          </a:p>
          <a:p>
            <a:pPr indent="-255586" lvl="1" marL="657225" marR="0" rtl="0" algn="l">
              <a:lnSpc>
                <a:spcPct val="100000"/>
              </a:lnSpc>
              <a:spcBef>
                <a:spcPts val="1000"/>
              </a:spcBef>
              <a:spcAft>
                <a:spcPts val="0"/>
              </a:spcAft>
              <a:buClr>
                <a:srgbClr val="E6B91E"/>
              </a:buClr>
              <a:buSzPts val="1280"/>
              <a:buFont typeface="Georgia"/>
              <a:buChar char="•"/>
            </a:pPr>
            <a:r>
              <a:rPr b="0" i="0" lang="en-US" sz="1600" u="none" cap="none" strike="noStrike">
                <a:solidFill>
                  <a:srgbClr val="404040"/>
                </a:solidFill>
                <a:latin typeface="Trebuchet MS"/>
                <a:ea typeface="Trebuchet MS"/>
                <a:cs typeface="Trebuchet MS"/>
                <a:sym typeface="Trebuchet MS"/>
              </a:rPr>
              <a:t>The price you end up paying depends upon how actively the stock is traded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 calcmode="lin" valueType="num">
                                      <p:cBhvr additive="base">
                                        <p:cTn dur="500"/>
                                        <p:tgtEl>
                                          <p:spTgt spid="16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 calcmode="lin" valueType="num">
                                      <p:cBhvr additive="base">
                                        <p:cTn dur="500"/>
                                        <p:tgtEl>
                                          <p:spTgt spid="16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 calcmode="lin" valueType="num">
                                      <p:cBhvr additive="base">
                                        <p:cTn dur="500"/>
                                        <p:tgtEl>
                                          <p:spTgt spid="16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 calcmode="lin" valueType="num">
                                      <p:cBhvr additive="base">
                                        <p:cTn dur="500"/>
                                        <p:tgtEl>
                                          <p:spTgt spid="16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 calcmode="lin" valueType="num">
                                      <p:cBhvr additive="base">
                                        <p:cTn dur="500"/>
                                        <p:tgtEl>
                                          <p:spTgt spid="16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 calcmode="lin" valueType="num">
                                      <p:cBhvr additive="base">
                                        <p:cTn dur="500"/>
                                        <p:tgtEl>
                                          <p:spTgt spid="16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 calcmode="lin" valueType="num">
                                      <p:cBhvr additive="base">
                                        <p:cTn dur="500"/>
                                        <p:tgtEl>
                                          <p:spTgt spid="16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Examples:</a:t>
            </a:r>
            <a:endParaRPr b="0" i="0" sz="3600" u="none">
              <a:solidFill>
                <a:schemeClr val="accent1"/>
              </a:solidFill>
              <a:latin typeface="Trebuchet MS"/>
              <a:ea typeface="Trebuchet MS"/>
              <a:cs typeface="Trebuchet MS"/>
              <a:sym typeface="Trebuchet MS"/>
            </a:endParaRPr>
          </a:p>
          <a:p>
            <a:pPr indent="0" lvl="0" marL="0" rtl="0" algn="l">
              <a:lnSpc>
                <a:spcPct val="100000"/>
              </a:lnSpc>
              <a:spcBef>
                <a:spcPts val="0"/>
              </a:spcBef>
              <a:spcAft>
                <a:spcPts val="0"/>
              </a:spcAft>
              <a:buClr>
                <a:schemeClr val="accent1"/>
              </a:buClr>
              <a:buSzPts val="3600"/>
              <a:buFont typeface="Trebuchet MS"/>
              <a:buNone/>
            </a:pPr>
            <a:r>
              <a:t/>
            </a:r>
            <a:endParaRPr/>
          </a:p>
        </p:txBody>
      </p:sp>
      <p:sp>
        <p:nvSpPr>
          <p:cNvPr id="168" name="Google Shape;168;p23"/>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p>
            <a:pPr indent="-365760" lvl="0" marL="342900" marR="0" rtl="0" algn="l">
              <a:lnSpc>
                <a:spcPct val="100000"/>
              </a:lnSpc>
              <a:spcBef>
                <a:spcPts val="0"/>
              </a:spcBef>
              <a:spcAft>
                <a:spcPts val="0"/>
              </a:spcAft>
              <a:buClr>
                <a:schemeClr val="accent1"/>
              </a:buClr>
              <a:buSzPts val="1800"/>
              <a:buFont typeface="Trebuchet MS"/>
              <a:buChar char="►"/>
            </a:pPr>
            <a:r>
              <a:rPr lang="en-US">
                <a:solidFill>
                  <a:srgbClr val="666666"/>
                </a:solidFill>
              </a:rPr>
              <a:t>For example, imagine that the current market price of stock X is Rs 120. You place a market order to buy the stock at this price. Your order would be executed immediately. However, there’s no guarantee that the security is bought at the ‘ask’ price of Rs 120.</a:t>
            </a:r>
            <a:endParaRPr>
              <a:solidFill>
                <a:srgbClr val="404040"/>
              </a:solidFill>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sng" cap="none" strike="noStrike">
                <a:solidFill>
                  <a:srgbClr val="404040"/>
                </a:solidFill>
                <a:latin typeface="Trebuchet MS"/>
                <a:ea typeface="Trebuchet MS"/>
                <a:cs typeface="Trebuchet MS"/>
                <a:sym typeface="Trebuchet MS"/>
              </a:rPr>
              <a:t>Market order </a:t>
            </a:r>
            <a:r>
              <a:rPr b="0" i="0" lang="en-US" sz="1600" u="none" cap="none" strike="noStrike">
                <a:solidFill>
                  <a:srgbClr val="404040"/>
                </a:solidFill>
                <a:latin typeface="Trebuchet MS"/>
                <a:ea typeface="Trebuchet MS"/>
                <a:cs typeface="Trebuchet MS"/>
                <a:sym typeface="Trebuchet MS"/>
              </a:rPr>
              <a:t>– want speed of execution because you think the price will rise</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Your order will most likely get filled</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Disadvantage:  You might pay more than you want to</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0" lvl="0" marL="0" rtl="0" algn="l">
              <a:lnSpc>
                <a:spcPct val="155555"/>
              </a:lnSpc>
              <a:spcBef>
                <a:spcPts val="0"/>
              </a:spcBef>
              <a:spcAft>
                <a:spcPts val="0"/>
              </a:spcAft>
              <a:buClr>
                <a:schemeClr val="dk1"/>
              </a:buClr>
              <a:buSzPts val="1100"/>
              <a:buFont typeface="Arial"/>
              <a:buNone/>
            </a:pPr>
            <a:r>
              <a:t/>
            </a:r>
            <a:endParaRPr>
              <a:solidFill>
                <a:srgbClr val="40404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 calcmode="lin" valueType="num">
                                      <p:cBhvr additive="base">
                                        <p:cTn dur="500"/>
                                        <p:tgtEl>
                                          <p:spTgt spid="1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 calcmode="lin" valueType="num">
                                      <p:cBhvr additive="base">
                                        <p:cTn dur="500"/>
                                        <p:tgtEl>
                                          <p:spTgt spid="16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 calcmode="lin" valueType="num">
                                      <p:cBhvr additive="base">
                                        <p:cTn dur="500"/>
                                        <p:tgtEl>
                                          <p:spTgt spid="16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 calcmode="lin" valueType="num">
                                      <p:cBhvr additive="base">
                                        <p:cTn dur="500"/>
                                        <p:tgtEl>
                                          <p:spTgt spid="16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 calcmode="lin" valueType="num">
                                      <p:cBhvr additive="base">
                                        <p:cTn dur="500"/>
                                        <p:tgtEl>
                                          <p:spTgt spid="16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anim calcmode="lin" valueType="num">
                                      <p:cBhvr additive="base">
                                        <p:cTn dur="500"/>
                                        <p:tgtEl>
                                          <p:spTgt spid="16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anim calcmode="lin" valueType="num">
                                      <p:cBhvr additive="base">
                                        <p:cTn dur="500"/>
                                        <p:tgtEl>
                                          <p:spTgt spid="16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anim calcmode="lin" valueType="num">
                                      <p:cBhvr additive="base">
                                        <p:cTn dur="500"/>
                                        <p:tgtEl>
                                          <p:spTgt spid="16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Limit Order</a:t>
            </a:r>
            <a:endParaRPr/>
          </a:p>
        </p:txBody>
      </p:sp>
      <p:sp>
        <p:nvSpPr>
          <p:cNvPr id="174" name="Google Shape;174;p24"/>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Instructs the broker to buy or sell at a specified price called the “limit price”</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Never becomes a market order – only executes at the specific price you determined</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Risk:  Your trade might not be executed at all</a:t>
            </a:r>
            <a:endParaRPr b="0" i="0" sz="1600" u="none" cap="none" strike="noStrike">
              <a:solidFill>
                <a:srgbClr val="404040"/>
              </a:solidFill>
              <a:latin typeface="Trebuchet MS"/>
              <a:ea typeface="Trebuchet MS"/>
              <a:cs typeface="Trebuchet MS"/>
              <a:sym typeface="Trebuchet MS"/>
            </a:endParaRPr>
          </a:p>
          <a:p>
            <a:pPr indent="0" lvl="0" marL="0" marR="0" rtl="0" algn="l">
              <a:lnSpc>
                <a:spcPct val="100000"/>
              </a:lnSpc>
              <a:spcBef>
                <a:spcPts val="1000"/>
              </a:spcBef>
              <a:spcAft>
                <a:spcPts val="0"/>
              </a:spcAft>
              <a:buNone/>
            </a:pPr>
            <a:r>
              <a:t/>
            </a:r>
            <a:endParaRPr>
              <a:solidFill>
                <a:srgbClr val="40404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500"/>
                                        <p:tgtEl>
                                          <p:spTgt spid="1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500"/>
                                        <p:tgtEl>
                                          <p:spTgt spid="1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500"/>
                                        <p:tgtEl>
                                          <p:spTgt spid="1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500"/>
                                        <p:tgtEl>
                                          <p:spTgt spid="1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500"/>
                                        <p:tgtEl>
                                          <p:spTgt spid="1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Examples:</a:t>
            </a:r>
            <a:endParaRPr/>
          </a:p>
        </p:txBody>
      </p:sp>
      <p:sp>
        <p:nvSpPr>
          <p:cNvPr id="180" name="Google Shape;180;p25"/>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Buyer wants to pay $8.00 for a stock, but it is trading currently at $8.25</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sng" cap="none" strike="noStrike">
                <a:solidFill>
                  <a:srgbClr val="404040"/>
                </a:solidFill>
                <a:latin typeface="Trebuchet MS"/>
                <a:ea typeface="Trebuchet MS"/>
                <a:cs typeface="Trebuchet MS"/>
                <a:sym typeface="Trebuchet MS"/>
              </a:rPr>
              <a:t>Limit order </a:t>
            </a:r>
            <a:r>
              <a:rPr b="0" i="0" lang="en-US" sz="1600" u="none" cap="none" strike="noStrike">
                <a:solidFill>
                  <a:srgbClr val="404040"/>
                </a:solidFill>
                <a:latin typeface="Trebuchet MS"/>
                <a:ea typeface="Trebuchet MS"/>
                <a:cs typeface="Trebuchet MS"/>
                <a:sym typeface="Trebuchet MS"/>
              </a:rPr>
              <a:t>for $8.00 – once the stock hits $8.00, your order will be filled at exactly the $8.00 price</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Advantage: You get the price you want</a:t>
            </a:r>
            <a:endParaRPr/>
          </a:p>
          <a:p>
            <a:pPr indent="-204469" lvl="1" marL="742950" marR="0" rtl="0" algn="l">
              <a:lnSpc>
                <a:spcPct val="100000"/>
              </a:lnSpc>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Disadvantage:  You order may never be filled</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251459" lvl="0" marL="342900" marR="0" rtl="0" algn="l">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500"/>
                                        <p:tgtEl>
                                          <p:spTgt spid="1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 calcmode="lin" valueType="num">
                                      <p:cBhvr additive="base">
                                        <p:cTn dur="500"/>
                                        <p:tgtEl>
                                          <p:spTgt spid="18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 calcmode="lin" valueType="num">
                                      <p:cBhvr additive="base">
                                        <p:cTn dur="500"/>
                                        <p:tgtEl>
                                          <p:spTgt spid="18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 calcmode="lin" valueType="num">
                                      <p:cBhvr additive="base">
                                        <p:cTn dur="500"/>
                                        <p:tgtEl>
                                          <p:spTgt spid="18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 calcmode="lin" valueType="num">
                                      <p:cBhvr additive="base">
                                        <p:cTn dur="500"/>
                                        <p:tgtEl>
                                          <p:spTgt spid="18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 calcmode="lin" valueType="num">
                                      <p:cBhvr additive="base">
                                        <p:cTn dur="500"/>
                                        <p:tgtEl>
                                          <p:spTgt spid="18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 calcmode="lin" valueType="num">
                                      <p:cBhvr additive="base">
                                        <p:cTn dur="500"/>
                                        <p:tgtEl>
                                          <p:spTgt spid="18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DF1A74-A735-4D53-8B5D-F572512F43EF}"/>
</file>

<file path=customXml/itemProps2.xml><?xml version="1.0" encoding="utf-8"?>
<ds:datastoreItem xmlns:ds="http://schemas.openxmlformats.org/officeDocument/2006/customXml" ds:itemID="{A9673B3C-E6EA-42D2-9025-5AC85D721898}"/>
</file>

<file path=customXml/itemProps3.xml><?xml version="1.0" encoding="utf-8"?>
<ds:datastoreItem xmlns:ds="http://schemas.openxmlformats.org/officeDocument/2006/customXml" ds:itemID="{D1E3CDA2-FDBA-449F-AEB7-22947A3B9888}"/>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