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A118-BB6C-45B5-94B1-14AEB21C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67BFA-0D75-44BC-9AC1-F10BF980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DC33-E518-46CB-9433-E5522E6A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B877-B594-46CD-A4FE-264408A1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3E7D-3FA3-42D9-9A93-5E1FE644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1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42C1-AD54-45EB-B672-3D07935C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18BC7-5CBD-415C-8837-528A241A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1547-C62E-436B-9487-879C649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F58F-FDB7-4290-B92C-1EE9DF43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711B-EB65-4512-9614-35CA656F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541B-1204-407F-AD0C-E89A78C28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52A68-1FE5-464B-9E22-762B39F8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4429-BA46-4881-A2AD-23A7C4D1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C935-5815-421C-8304-161AA79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AD85-5AC3-4D4A-A879-708FBB2A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944-9D96-48AF-B13E-F883699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69C4-16E8-4EE9-BD14-FE60A667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B5D3-5B7B-49DD-B44B-F5AA763B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594F-F984-40EC-9DFB-26B47DC1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AC70-7E88-4C68-B2D3-5A2F16AB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06D-F2AD-414E-B765-E6F0FD5E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CDB5-C42F-4022-B175-8AA7DA22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4166-CE78-4FDF-9F1A-030C71E2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E9F9-98A9-46C8-A0A2-AFF351F7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3F4C-5ABB-4A11-92A4-BCEBC883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4D52-233F-44FE-97F3-80F01FC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971C-6AF0-4206-AA02-529E81C26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48F1-C0A2-473A-BB4D-6A19B534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3C65A-8DF7-4706-9B99-3824528A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C453-49F1-407F-9795-820666E0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A3F5-7D53-46BA-AEF1-A8C86C5D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82E-0252-4F36-B2A3-5F9994E1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D5324-DA50-4048-84B6-F6648ECE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74A3-3DAE-4743-84CA-D89D5B17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AF1A3-F3F6-4F03-9E55-9F9F299C2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219E6-5643-4ADC-882D-A913A1B2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E3D56-4C2A-4731-8811-63A76EA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E91A6-8C36-4CF3-A851-E11B71EE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929B6-BD09-4EAC-8A21-7731EF3C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F61F-B523-4476-9062-3F93F031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3109-3160-4215-BA8E-CA9A99E5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F594-F084-4A46-8BF0-AC7F9589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9372B-5957-4C13-ADA8-F3E53AB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8B10B-A050-4F80-B0BB-594BCF6D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2CCA4-4DCF-44C0-AE2D-402239B5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A871-DD48-4E97-B7C2-173CFE2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503D-0B41-4DB8-8F1E-498B1D89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1455-7019-4DD9-AA1E-697BC148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3351-AF02-4F19-ADD0-B2C67A7E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9B7E-5C20-4696-8DDF-9A22F515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B1DC-8EA0-4D8B-A375-E23ED8DC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3A795-FCE8-4EB8-A62C-C12B1DD8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2FE8-438B-44AE-9C67-6935788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F0455-23BC-4631-8978-B728126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9F381-6A6F-46FF-A751-9DB2D3173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09A6B-F6C9-4FE5-BBCC-7DDBF06C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7B30-9951-4DD0-8F5B-E233E6A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0491-6A7B-428E-B70D-A5D5DFE0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0107F-1DA0-4B81-A894-737F05D8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8CAD-008D-4387-BCE2-4C83A0ED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9AE5-C431-4E26-A8B0-6A53B7C1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96E1-832C-4BD3-ADC6-6DB161BC587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D2DE-C50F-44BA-8E8A-89826A511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0F4A-6B78-4CE4-A62E-E18C3A494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AD92-FD7A-423F-AE15-02CD4A7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186A-12E3-423F-9BDE-B8619878A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C1AED-DB1A-4DFB-AA25-B327F39D9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E4FBB-F43D-437A-9151-B32987EC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728215"/>
            <a:ext cx="8849989" cy="57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5AC532-65F9-4738-8406-F9A9C905BC62}"/>
                  </a:ext>
                </a:extLst>
              </p:cNvPr>
              <p:cNvSpPr txBox="1"/>
              <p:nvPr/>
            </p:nvSpPr>
            <p:spPr>
              <a:xfrm>
                <a:off x="4302568" y="5460986"/>
                <a:ext cx="3792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𝑹𝑶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5AC532-65F9-4738-8406-F9A9C905B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68" y="5460986"/>
                <a:ext cx="3792893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F8A326-B137-42D9-9F35-9F051901958A}"/>
              </a:ext>
            </a:extLst>
          </p:cNvPr>
          <p:cNvCxnSpPr/>
          <p:nvPr/>
        </p:nvCxnSpPr>
        <p:spPr>
          <a:xfrm>
            <a:off x="774052" y="6353175"/>
            <a:ext cx="10477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E7EB81-57BF-484B-A5F5-CBDAB5D55926}"/>
              </a:ext>
            </a:extLst>
          </p:cNvPr>
          <p:cNvSpPr/>
          <p:nvPr/>
        </p:nvSpPr>
        <p:spPr>
          <a:xfrm>
            <a:off x="4990322" y="1670180"/>
            <a:ext cx="2211355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Bank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750203-AAD2-431D-9394-951AB634989F}"/>
              </a:ext>
            </a:extLst>
          </p:cNvPr>
          <p:cNvSpPr/>
          <p:nvPr/>
        </p:nvSpPr>
        <p:spPr>
          <a:xfrm>
            <a:off x="6570306" y="2920481"/>
            <a:ext cx="2211355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Estate Company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6BBA1-8DF8-49C3-89C8-7F83339FA2C9}"/>
              </a:ext>
            </a:extLst>
          </p:cNvPr>
          <p:cNvSpPr/>
          <p:nvPr/>
        </p:nvSpPr>
        <p:spPr>
          <a:xfrm>
            <a:off x="3410340" y="2920481"/>
            <a:ext cx="2211355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Company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0E4D6-610E-45C3-A9C3-055368148CC1}"/>
              </a:ext>
            </a:extLst>
          </p:cNvPr>
          <p:cNvSpPr/>
          <p:nvPr/>
        </p:nvSpPr>
        <p:spPr>
          <a:xfrm>
            <a:off x="3058884" y="1558212"/>
            <a:ext cx="6074229" cy="29764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974407-B1F3-4D86-BB40-C9BA3A6E6F2D}"/>
              </a:ext>
            </a:extLst>
          </p:cNvPr>
          <p:cNvCxnSpPr>
            <a:cxnSpLocks/>
          </p:cNvCxnSpPr>
          <p:nvPr/>
        </p:nvCxnSpPr>
        <p:spPr>
          <a:xfrm flipV="1">
            <a:off x="5719665" y="3428999"/>
            <a:ext cx="774441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C3EF38-546F-415E-98B1-95467C0AC451}"/>
              </a:ext>
            </a:extLst>
          </p:cNvPr>
          <p:cNvCxnSpPr>
            <a:cxnSpLocks/>
          </p:cNvCxnSpPr>
          <p:nvPr/>
        </p:nvCxnSpPr>
        <p:spPr>
          <a:xfrm>
            <a:off x="7152119" y="2371490"/>
            <a:ext cx="523865" cy="482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74185-EB62-4492-A641-95B938E74B12}"/>
              </a:ext>
            </a:extLst>
          </p:cNvPr>
          <p:cNvCxnSpPr>
            <a:cxnSpLocks/>
          </p:cNvCxnSpPr>
          <p:nvPr/>
        </p:nvCxnSpPr>
        <p:spPr>
          <a:xfrm flipH="1">
            <a:off x="4516017" y="2421643"/>
            <a:ext cx="523866" cy="3822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366B3-FD54-4ADE-AB4D-CBF08627F276}"/>
              </a:ext>
            </a:extLst>
          </p:cNvPr>
          <p:cNvSpPr/>
          <p:nvPr/>
        </p:nvSpPr>
        <p:spPr>
          <a:xfrm>
            <a:off x="9881117" y="30248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Electrical and Machinery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66318D-6104-4E1E-B9C3-8E34F7107CE8}"/>
              </a:ext>
            </a:extLst>
          </p:cNvPr>
          <p:cNvSpPr/>
          <p:nvPr/>
        </p:nvSpPr>
        <p:spPr>
          <a:xfrm>
            <a:off x="9881114" y="2575249"/>
            <a:ext cx="2020283" cy="9423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7D9943-C155-411E-A916-D23FCAA11FB4}"/>
              </a:ext>
            </a:extLst>
          </p:cNvPr>
          <p:cNvSpPr/>
          <p:nvPr/>
        </p:nvSpPr>
        <p:spPr>
          <a:xfrm>
            <a:off x="7007287" y="30248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Transportation and Warehousing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6BEBA-2366-415C-B44D-6ECF4D6EEE69}"/>
              </a:ext>
            </a:extLst>
          </p:cNvPr>
          <p:cNvSpPr/>
          <p:nvPr/>
        </p:nvSpPr>
        <p:spPr>
          <a:xfrm>
            <a:off x="3777340" y="30248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Construction and Heavy Machinery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8842C-749E-49BC-BBC7-E29DC060F9C6}"/>
              </a:ext>
            </a:extLst>
          </p:cNvPr>
          <p:cNvSpPr/>
          <p:nvPr/>
        </p:nvSpPr>
        <p:spPr>
          <a:xfrm>
            <a:off x="342123" y="30248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Automotive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D03A56-5763-4761-BA64-4779547D048C}"/>
              </a:ext>
            </a:extLst>
          </p:cNvPr>
          <p:cNvSpPr/>
          <p:nvPr/>
        </p:nvSpPr>
        <p:spPr>
          <a:xfrm>
            <a:off x="342123" y="2621902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Trading and Commerce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636C6-E4C7-4035-895E-4F85FA1BCCC8}"/>
              </a:ext>
            </a:extLst>
          </p:cNvPr>
          <p:cNvSpPr/>
          <p:nvPr/>
        </p:nvSpPr>
        <p:spPr>
          <a:xfrm>
            <a:off x="342123" y="494131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 and Insurance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D852DD-51CB-4729-9096-7948438C92E4}"/>
              </a:ext>
            </a:extLst>
          </p:cNvPr>
          <p:cNvSpPr/>
          <p:nvPr/>
        </p:nvSpPr>
        <p:spPr>
          <a:xfrm>
            <a:off x="5122505" y="494131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Fiber and Textile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C669A4-8AB7-49EC-9ACD-50237DA8EAF8}"/>
              </a:ext>
            </a:extLst>
          </p:cNvPr>
          <p:cNvSpPr/>
          <p:nvPr/>
        </p:nvSpPr>
        <p:spPr>
          <a:xfrm>
            <a:off x="9881117" y="4941317"/>
            <a:ext cx="1968760" cy="849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Iron/ Steel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3F0C73-73C0-4493-A4A6-58B6AB27EC1B}"/>
              </a:ext>
            </a:extLst>
          </p:cNvPr>
          <p:cNvCxnSpPr>
            <a:cxnSpLocks/>
          </p:cNvCxnSpPr>
          <p:nvPr/>
        </p:nvCxnSpPr>
        <p:spPr>
          <a:xfrm>
            <a:off x="7217226" y="5347958"/>
            <a:ext cx="2514603" cy="1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481651-B5B6-4362-B423-4063436DBA99}"/>
              </a:ext>
            </a:extLst>
          </p:cNvPr>
          <p:cNvCxnSpPr>
            <a:cxnSpLocks/>
          </p:cNvCxnSpPr>
          <p:nvPr/>
        </p:nvCxnSpPr>
        <p:spPr>
          <a:xfrm>
            <a:off x="2422069" y="5330056"/>
            <a:ext cx="2514603" cy="1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3C82A-3A36-48E4-A8C0-053518CECC6D}"/>
              </a:ext>
            </a:extLst>
          </p:cNvPr>
          <p:cNvCxnSpPr>
            <a:cxnSpLocks/>
          </p:cNvCxnSpPr>
          <p:nvPr/>
        </p:nvCxnSpPr>
        <p:spPr>
          <a:xfrm>
            <a:off x="2422068" y="709128"/>
            <a:ext cx="12573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45ED75-5444-48DB-95C6-C8CD5D0BBB51}"/>
              </a:ext>
            </a:extLst>
          </p:cNvPr>
          <p:cNvCxnSpPr>
            <a:cxnSpLocks/>
          </p:cNvCxnSpPr>
          <p:nvPr/>
        </p:nvCxnSpPr>
        <p:spPr>
          <a:xfrm>
            <a:off x="5844072" y="727030"/>
            <a:ext cx="11251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C6F74-37FC-4CE6-8EC9-523D9A83DD62}"/>
              </a:ext>
            </a:extLst>
          </p:cNvPr>
          <p:cNvCxnSpPr>
            <a:cxnSpLocks/>
          </p:cNvCxnSpPr>
          <p:nvPr/>
        </p:nvCxnSpPr>
        <p:spPr>
          <a:xfrm>
            <a:off x="9106676" y="716942"/>
            <a:ext cx="6251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7D045A-1E35-41C4-AB85-433A452D2E0F}"/>
              </a:ext>
            </a:extLst>
          </p:cNvPr>
          <p:cNvCxnSpPr>
            <a:cxnSpLocks/>
          </p:cNvCxnSpPr>
          <p:nvPr/>
        </p:nvCxnSpPr>
        <p:spPr>
          <a:xfrm>
            <a:off x="1323391" y="1233994"/>
            <a:ext cx="0" cy="12759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339315-5F29-4D83-8DB6-024CAEC208FC}"/>
              </a:ext>
            </a:extLst>
          </p:cNvPr>
          <p:cNvCxnSpPr>
            <a:cxnSpLocks/>
          </p:cNvCxnSpPr>
          <p:nvPr/>
        </p:nvCxnSpPr>
        <p:spPr>
          <a:xfrm>
            <a:off x="10891255" y="3648269"/>
            <a:ext cx="1554" cy="11453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2CADAA-56C8-4508-A3D1-B8FF63C4DAA4}"/>
              </a:ext>
            </a:extLst>
          </p:cNvPr>
          <p:cNvCxnSpPr>
            <a:cxnSpLocks/>
          </p:cNvCxnSpPr>
          <p:nvPr/>
        </p:nvCxnSpPr>
        <p:spPr>
          <a:xfrm>
            <a:off x="1323391" y="3517641"/>
            <a:ext cx="0" cy="12759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9EEE2E-7479-4AB3-8F51-659592DE7B53}"/>
              </a:ext>
            </a:extLst>
          </p:cNvPr>
          <p:cNvCxnSpPr>
            <a:cxnSpLocks/>
          </p:cNvCxnSpPr>
          <p:nvPr/>
        </p:nvCxnSpPr>
        <p:spPr>
          <a:xfrm>
            <a:off x="10865497" y="1233994"/>
            <a:ext cx="0" cy="11876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B6A6B-22B6-4112-8A6C-4C59E920006C}"/>
              </a:ext>
            </a:extLst>
          </p:cNvPr>
          <p:cNvCxnSpPr>
            <a:cxnSpLocks/>
          </p:cNvCxnSpPr>
          <p:nvPr/>
        </p:nvCxnSpPr>
        <p:spPr>
          <a:xfrm flipH="1" flipV="1">
            <a:off x="2334011" y="1233994"/>
            <a:ext cx="1155638" cy="9447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921D89-DA6A-4215-AAF2-70F43B850286}"/>
              </a:ext>
            </a:extLst>
          </p:cNvPr>
          <p:cNvCxnSpPr>
            <a:cxnSpLocks/>
          </p:cNvCxnSpPr>
          <p:nvPr/>
        </p:nvCxnSpPr>
        <p:spPr>
          <a:xfrm flipH="1">
            <a:off x="2380469" y="2920481"/>
            <a:ext cx="577335" cy="124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241124-6CE3-408E-8A40-C618B02E6BDA}"/>
              </a:ext>
            </a:extLst>
          </p:cNvPr>
          <p:cNvCxnSpPr>
            <a:cxnSpLocks/>
          </p:cNvCxnSpPr>
          <p:nvPr/>
        </p:nvCxnSpPr>
        <p:spPr>
          <a:xfrm flipH="1">
            <a:off x="9210864" y="3046445"/>
            <a:ext cx="5209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D4EB6-CF72-4EF2-99BB-DFC1D765D447}"/>
              </a:ext>
            </a:extLst>
          </p:cNvPr>
          <p:cNvCxnSpPr>
            <a:cxnSpLocks/>
          </p:cNvCxnSpPr>
          <p:nvPr/>
        </p:nvCxnSpPr>
        <p:spPr>
          <a:xfrm flipH="1">
            <a:off x="2422068" y="4049486"/>
            <a:ext cx="1160887" cy="8918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8C5DF1-CE9F-4D29-8C58-70D01517A8EA}"/>
              </a:ext>
            </a:extLst>
          </p:cNvPr>
          <p:cNvCxnSpPr>
            <a:cxnSpLocks/>
          </p:cNvCxnSpPr>
          <p:nvPr/>
        </p:nvCxnSpPr>
        <p:spPr>
          <a:xfrm>
            <a:off x="8781661" y="3937518"/>
            <a:ext cx="1051054" cy="929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83A66C-5756-4B73-8CD8-9813BF034FCA}"/>
              </a:ext>
            </a:extLst>
          </p:cNvPr>
          <p:cNvCxnSpPr>
            <a:cxnSpLocks/>
          </p:cNvCxnSpPr>
          <p:nvPr/>
        </p:nvCxnSpPr>
        <p:spPr>
          <a:xfrm flipV="1">
            <a:off x="8781661" y="1123583"/>
            <a:ext cx="1051054" cy="10621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3776C6-24E3-42B5-9EFE-18A89635E8FA}"/>
              </a:ext>
            </a:extLst>
          </p:cNvPr>
          <p:cNvCxnSpPr>
            <a:cxnSpLocks/>
          </p:cNvCxnSpPr>
          <p:nvPr/>
        </p:nvCxnSpPr>
        <p:spPr>
          <a:xfrm flipV="1">
            <a:off x="6182307" y="4603880"/>
            <a:ext cx="0" cy="3374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5A9134-CDAD-483B-BBF7-A28FC0540145}"/>
              </a:ext>
            </a:extLst>
          </p:cNvPr>
          <p:cNvCxnSpPr>
            <a:cxnSpLocks/>
          </p:cNvCxnSpPr>
          <p:nvPr/>
        </p:nvCxnSpPr>
        <p:spPr>
          <a:xfrm flipV="1">
            <a:off x="7575582" y="1226217"/>
            <a:ext cx="605908" cy="4144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C99242-BF99-4BB1-8EDC-8A8C6C234A1C}"/>
              </a:ext>
            </a:extLst>
          </p:cNvPr>
          <p:cNvCxnSpPr>
            <a:cxnSpLocks/>
          </p:cNvCxnSpPr>
          <p:nvPr/>
        </p:nvCxnSpPr>
        <p:spPr>
          <a:xfrm flipH="1" flipV="1">
            <a:off x="4089820" y="1233994"/>
            <a:ext cx="597548" cy="4105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3E6B87-20A0-422F-BB84-6E7D6D3FADA5}"/>
              </a:ext>
            </a:extLst>
          </p:cNvPr>
          <p:cNvGrpSpPr/>
          <p:nvPr/>
        </p:nvGrpSpPr>
        <p:grpSpPr>
          <a:xfrm>
            <a:off x="6725974" y="1091682"/>
            <a:ext cx="4236993" cy="5440395"/>
            <a:chOff x="6390968" y="661526"/>
            <a:chExt cx="4572000" cy="587055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8BABA8-74CF-49E2-BA46-726FFEA73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68" y="5753408"/>
              <a:ext cx="4572000" cy="77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i-Ichi Kangyo Bank - The Reader Wiki, Reader View of Wikipedia">
              <a:extLst>
                <a:ext uri="{FF2B5EF4-FFF2-40B4-BE49-F238E27FC236}">
                  <a16:creationId xmlns:a16="http://schemas.microsoft.com/office/drawing/2014/main" id="{CC3E75DC-0CB7-4768-8FA9-BA29E308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68" y="4339899"/>
              <a:ext cx="4572000" cy="117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93345E-8A42-428B-9593-256B15890957}"/>
                </a:ext>
              </a:extLst>
            </p:cNvPr>
            <p:cNvGrpSpPr/>
            <p:nvPr/>
          </p:nvGrpSpPr>
          <p:grpSpPr>
            <a:xfrm>
              <a:off x="6390968" y="661526"/>
              <a:ext cx="4572000" cy="1371600"/>
              <a:chOff x="6390968" y="661526"/>
              <a:chExt cx="4572000" cy="1371600"/>
            </a:xfrm>
          </p:grpSpPr>
          <p:pic>
            <p:nvPicPr>
              <p:cNvPr id="1026" name="Picture 2" descr="MITSUI &amp; CO., LTD.">
                <a:extLst>
                  <a:ext uri="{FF2B5EF4-FFF2-40B4-BE49-F238E27FC236}">
                    <a16:creationId xmlns:a16="http://schemas.microsoft.com/office/drawing/2014/main" id="{B3A16672-BD09-467E-BC63-890126F46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0" t="13830" r="33742" b="13420"/>
              <a:stretch/>
            </p:blipFill>
            <p:spPr bwMode="auto">
              <a:xfrm>
                <a:off x="6390968" y="661526"/>
                <a:ext cx="1207698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Fuyo Kaiun">
                <a:extLst>
                  <a:ext uri="{FF2B5EF4-FFF2-40B4-BE49-F238E27FC236}">
                    <a16:creationId xmlns:a16="http://schemas.microsoft.com/office/drawing/2014/main" id="{FE93D90E-3464-435D-BBEB-A6689104BC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9111" y="661526"/>
                <a:ext cx="2173857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Mitsubishi related emblems | Cartype">
              <a:extLst>
                <a:ext uri="{FF2B5EF4-FFF2-40B4-BE49-F238E27FC236}">
                  <a16:creationId xmlns:a16="http://schemas.microsoft.com/office/drawing/2014/main" id="{8FDE9D4B-33FA-458E-A508-A6FEA0A84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68" y="3158631"/>
              <a:ext cx="4572000" cy="947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umitomo Logos">
              <a:extLst>
                <a:ext uri="{FF2B5EF4-FFF2-40B4-BE49-F238E27FC236}">
                  <a16:creationId xmlns:a16="http://schemas.microsoft.com/office/drawing/2014/main" id="{C362ECF3-0266-4D07-A840-DD9A0F082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68" y="2267266"/>
              <a:ext cx="4572000" cy="65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5270F-EEED-4CCA-BB11-EB0E0A570F8A}"/>
              </a:ext>
            </a:extLst>
          </p:cNvPr>
          <p:cNvCxnSpPr>
            <a:cxnSpLocks/>
          </p:cNvCxnSpPr>
          <p:nvPr/>
        </p:nvCxnSpPr>
        <p:spPr>
          <a:xfrm>
            <a:off x="6096000" y="363894"/>
            <a:ext cx="0" cy="60908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AAFF0-4A52-42D7-B521-38368777D406}"/>
              </a:ext>
            </a:extLst>
          </p:cNvPr>
          <p:cNvSpPr txBox="1"/>
          <p:nvPr/>
        </p:nvSpPr>
        <p:spPr>
          <a:xfrm>
            <a:off x="8142996" y="22491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Big –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5F783-4348-46AF-8553-58F3CB08DFD8}"/>
              </a:ext>
            </a:extLst>
          </p:cNvPr>
          <p:cNvSpPr txBox="1"/>
          <p:nvPr/>
        </p:nvSpPr>
        <p:spPr>
          <a:xfrm>
            <a:off x="2392663" y="1288599"/>
            <a:ext cx="1624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Zaibatsu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B4C26-D9A7-4F81-9F5A-A0818EDDEE94}"/>
              </a:ext>
            </a:extLst>
          </p:cNvPr>
          <p:cNvSpPr/>
          <p:nvPr/>
        </p:nvSpPr>
        <p:spPr>
          <a:xfrm>
            <a:off x="867747" y="224910"/>
            <a:ext cx="4674636" cy="8667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Keiretsu Leaders</a:t>
            </a:r>
          </a:p>
        </p:txBody>
      </p:sp>
      <p:pic>
        <p:nvPicPr>
          <p:cNvPr id="1038" name="Picture 14" descr="MITSUI &amp; CO., LTD.">
            <a:extLst>
              <a:ext uri="{FF2B5EF4-FFF2-40B4-BE49-F238E27FC236}">
                <a16:creationId xmlns:a16="http://schemas.microsoft.com/office/drawing/2014/main" id="{F247BD79-1E25-40DE-832E-E094680C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84" y="1855332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Mitsubishi related emblems | Cartype">
            <a:extLst>
              <a:ext uri="{FF2B5EF4-FFF2-40B4-BE49-F238E27FC236}">
                <a16:creationId xmlns:a16="http://schemas.microsoft.com/office/drawing/2014/main" id="{08B26322-CD36-4BB3-B7E1-8D4C5EA1D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4061663"/>
            <a:ext cx="4236993" cy="8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Sumitomo Logos">
            <a:extLst>
              <a:ext uri="{FF2B5EF4-FFF2-40B4-BE49-F238E27FC236}">
                <a16:creationId xmlns:a16="http://schemas.microsoft.com/office/drawing/2014/main" id="{3334B060-0368-444C-8840-C9A67CEC7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3235612"/>
            <a:ext cx="4236993" cy="6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8E345A7-3957-4500-815B-39808E613B1B}"/>
              </a:ext>
            </a:extLst>
          </p:cNvPr>
          <p:cNvGrpSpPr/>
          <p:nvPr/>
        </p:nvGrpSpPr>
        <p:grpSpPr>
          <a:xfrm>
            <a:off x="1054184" y="5044718"/>
            <a:ext cx="4354455" cy="1409987"/>
            <a:chOff x="1054184" y="5044718"/>
            <a:chExt cx="4354455" cy="1409987"/>
          </a:xfrm>
        </p:grpSpPr>
        <p:pic>
          <p:nvPicPr>
            <p:cNvPr id="1040" name="Picture 16" descr="Yasuda – Your Complete Home Solution">
              <a:extLst>
                <a:ext uri="{FF2B5EF4-FFF2-40B4-BE49-F238E27FC236}">
                  <a16:creationId xmlns:a16="http://schemas.microsoft.com/office/drawing/2014/main" id="{0458BBC2-3E6F-4272-8E63-44EDB4B4D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139" y="5140255"/>
              <a:ext cx="2857500" cy="131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Yasuda Trust Bank - Logo Database - Graphis">
              <a:extLst>
                <a:ext uri="{FF2B5EF4-FFF2-40B4-BE49-F238E27FC236}">
                  <a16:creationId xmlns:a16="http://schemas.microsoft.com/office/drawing/2014/main" id="{D5B18806-9E1C-4822-A243-00D853AAE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4823" y1="25075" x2="44823" y2="25075"/>
                          <a14:foregroundMark x1="60419" y1="61194" x2="60419" y2="611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84" y="5044718"/>
              <a:ext cx="1499507" cy="131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63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05288C88-3109-4387-9D92-4EF6FEFC8F23}"/>
              </a:ext>
            </a:extLst>
          </p:cNvPr>
          <p:cNvSpPr/>
          <p:nvPr/>
        </p:nvSpPr>
        <p:spPr>
          <a:xfrm>
            <a:off x="2519265" y="2379306"/>
            <a:ext cx="9032033" cy="1604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57F06-8687-4E2C-8FDF-BA97E22BAFFD}"/>
              </a:ext>
            </a:extLst>
          </p:cNvPr>
          <p:cNvSpPr/>
          <p:nvPr/>
        </p:nvSpPr>
        <p:spPr>
          <a:xfrm>
            <a:off x="3228392" y="3009122"/>
            <a:ext cx="345232" cy="3452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0591FE-E04E-4827-AE20-E4223FEE6C5F}"/>
              </a:ext>
            </a:extLst>
          </p:cNvPr>
          <p:cNvSpPr/>
          <p:nvPr/>
        </p:nvSpPr>
        <p:spPr>
          <a:xfrm>
            <a:off x="4839478" y="3009122"/>
            <a:ext cx="345232" cy="3452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8F1946-449D-451D-9AC7-AAF7E76AB7F8}"/>
              </a:ext>
            </a:extLst>
          </p:cNvPr>
          <p:cNvSpPr/>
          <p:nvPr/>
        </p:nvSpPr>
        <p:spPr>
          <a:xfrm>
            <a:off x="6450564" y="3009122"/>
            <a:ext cx="345232" cy="3452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76062-E893-4AB1-86B6-939C0B509F32}"/>
              </a:ext>
            </a:extLst>
          </p:cNvPr>
          <p:cNvSpPr/>
          <p:nvPr/>
        </p:nvSpPr>
        <p:spPr>
          <a:xfrm>
            <a:off x="8061650" y="3009122"/>
            <a:ext cx="345232" cy="3452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6B387D-0EED-4494-A965-18C1630B5BB2}"/>
              </a:ext>
            </a:extLst>
          </p:cNvPr>
          <p:cNvSpPr/>
          <p:nvPr/>
        </p:nvSpPr>
        <p:spPr>
          <a:xfrm>
            <a:off x="9672735" y="3009122"/>
            <a:ext cx="345232" cy="3452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5220A-4814-48E3-9E86-309B7653AE1C}"/>
              </a:ext>
            </a:extLst>
          </p:cNvPr>
          <p:cNvSpPr/>
          <p:nvPr/>
        </p:nvSpPr>
        <p:spPr>
          <a:xfrm>
            <a:off x="541176" y="2379305"/>
            <a:ext cx="1707502" cy="15302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Modern Japan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B4F33-D996-425D-84CD-EA96FA3DC47B}"/>
              </a:ext>
            </a:extLst>
          </p:cNvPr>
          <p:cNvCxnSpPr>
            <a:cxnSpLocks/>
          </p:cNvCxnSpPr>
          <p:nvPr/>
        </p:nvCxnSpPr>
        <p:spPr>
          <a:xfrm flipV="1">
            <a:off x="3228392" y="1401145"/>
            <a:ext cx="0" cy="72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E50619-6646-433D-89D6-68F17E22286A}"/>
              </a:ext>
            </a:extLst>
          </p:cNvPr>
          <p:cNvCxnSpPr>
            <a:cxnSpLocks/>
          </p:cNvCxnSpPr>
          <p:nvPr/>
        </p:nvCxnSpPr>
        <p:spPr>
          <a:xfrm flipV="1">
            <a:off x="6599854" y="1401145"/>
            <a:ext cx="0" cy="72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0A6A4-17AF-4AC0-B1F0-6AE8F0725CA6}"/>
              </a:ext>
            </a:extLst>
          </p:cNvPr>
          <p:cNvCxnSpPr>
            <a:cxnSpLocks/>
          </p:cNvCxnSpPr>
          <p:nvPr/>
        </p:nvCxnSpPr>
        <p:spPr>
          <a:xfrm flipV="1">
            <a:off x="9845351" y="1401145"/>
            <a:ext cx="0" cy="72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200FD3-5A05-4025-9F5B-D006AAF126F0}"/>
              </a:ext>
            </a:extLst>
          </p:cNvPr>
          <p:cNvCxnSpPr>
            <a:cxnSpLocks/>
          </p:cNvCxnSpPr>
          <p:nvPr/>
        </p:nvCxnSpPr>
        <p:spPr>
          <a:xfrm>
            <a:off x="5019110" y="4312698"/>
            <a:ext cx="0" cy="83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0B36EA-25F8-49F5-AF4B-225E20B4C437}"/>
              </a:ext>
            </a:extLst>
          </p:cNvPr>
          <p:cNvCxnSpPr>
            <a:cxnSpLocks/>
          </p:cNvCxnSpPr>
          <p:nvPr/>
        </p:nvCxnSpPr>
        <p:spPr>
          <a:xfrm>
            <a:off x="8255278" y="4312698"/>
            <a:ext cx="0" cy="83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4E1CA-CC5F-4E01-9FBA-3CBA8456E3C6}"/>
              </a:ext>
            </a:extLst>
          </p:cNvPr>
          <p:cNvSpPr txBox="1"/>
          <p:nvPr/>
        </p:nvSpPr>
        <p:spPr>
          <a:xfrm>
            <a:off x="3582279" y="5367058"/>
            <a:ext cx="3216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Occupied Period after WW 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10B59E-B57D-4563-9860-732B19B55A44}"/>
              </a:ext>
            </a:extLst>
          </p:cNvPr>
          <p:cNvSpPr txBox="1"/>
          <p:nvPr/>
        </p:nvSpPr>
        <p:spPr>
          <a:xfrm>
            <a:off x="6963963" y="5367058"/>
            <a:ext cx="2909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 Growth Turned 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3FA5D-A519-4E67-BB36-A8BFB2FF7EAF}"/>
              </a:ext>
            </a:extLst>
          </p:cNvPr>
          <p:cNvSpPr txBox="1"/>
          <p:nvPr/>
        </p:nvSpPr>
        <p:spPr>
          <a:xfrm>
            <a:off x="2334397" y="401996"/>
            <a:ext cx="201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Meiji Restoration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CF0AB0-15B2-466F-9A73-AB3A8879C30A}"/>
              </a:ext>
            </a:extLst>
          </p:cNvPr>
          <p:cNvSpPr txBox="1"/>
          <p:nvPr/>
        </p:nvSpPr>
        <p:spPr>
          <a:xfrm>
            <a:off x="5610865" y="396355"/>
            <a:ext cx="223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“Japanese Miracle”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AEA71AC-25C1-440F-92F1-2DB560943799}"/>
              </a:ext>
            </a:extLst>
          </p:cNvPr>
          <p:cNvSpPr txBox="1"/>
          <p:nvPr/>
        </p:nvSpPr>
        <p:spPr>
          <a:xfrm>
            <a:off x="8500335" y="396355"/>
            <a:ext cx="302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Economy showed recovery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62A5A-9DAC-4CE9-BF50-A97592FC358D}"/>
              </a:ext>
            </a:extLst>
          </p:cNvPr>
          <p:cNvSpPr txBox="1"/>
          <p:nvPr/>
        </p:nvSpPr>
        <p:spPr>
          <a:xfrm>
            <a:off x="1577832" y="796465"/>
            <a:ext cx="330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policy &amp; introduced technology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DD9B8F2C-9BD1-4579-B22B-27BB36BAF4D7}"/>
              </a:ext>
            </a:extLst>
          </p:cNvPr>
          <p:cNvSpPr txBox="1"/>
          <p:nvPr/>
        </p:nvSpPr>
        <p:spPr>
          <a:xfrm>
            <a:off x="5019110" y="794779"/>
            <a:ext cx="330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 economic growth; export-oriented economy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E11E45AB-9191-4557-A0FA-62843F6D7405}"/>
              </a:ext>
            </a:extLst>
          </p:cNvPr>
          <p:cNvSpPr txBox="1"/>
          <p:nvPr/>
        </p:nvSpPr>
        <p:spPr>
          <a:xfrm>
            <a:off x="3534150" y="5767168"/>
            <a:ext cx="330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Occupation force brought new technologies and research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2A6E7093-4EB7-4AC8-BE90-E9EB270891DD}"/>
              </a:ext>
            </a:extLst>
          </p:cNvPr>
          <p:cNvSpPr txBox="1"/>
          <p:nvPr/>
        </p:nvSpPr>
        <p:spPr>
          <a:xfrm>
            <a:off x="386253" y="4059109"/>
            <a:ext cx="2024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Economic History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EFD1EDCF-B96E-4834-99A1-4D0C037E05CB}"/>
              </a:ext>
            </a:extLst>
          </p:cNvPr>
          <p:cNvSpPr txBox="1"/>
          <p:nvPr/>
        </p:nvSpPr>
        <p:spPr>
          <a:xfrm>
            <a:off x="5860792" y="2256931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1960 – 1980 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EA15CDEF-1FDD-4837-A7F3-7D93E4A34DF4}"/>
              </a:ext>
            </a:extLst>
          </p:cNvPr>
          <p:cNvSpPr txBox="1"/>
          <p:nvPr/>
        </p:nvSpPr>
        <p:spPr>
          <a:xfrm>
            <a:off x="9521201" y="225130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2005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87206CF6-DBC3-44AB-B593-633BEDF913BA}"/>
              </a:ext>
            </a:extLst>
          </p:cNvPr>
          <p:cNvSpPr txBox="1"/>
          <p:nvPr/>
        </p:nvSpPr>
        <p:spPr>
          <a:xfrm>
            <a:off x="7903258" y="381487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1990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E85B4E5-CCCD-4493-A5CF-69D8E146EE9F}"/>
              </a:ext>
            </a:extLst>
          </p:cNvPr>
          <p:cNvSpPr txBox="1"/>
          <p:nvPr/>
        </p:nvSpPr>
        <p:spPr>
          <a:xfrm>
            <a:off x="4310422" y="3814875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1945 - 1952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EEA97E3F-2C39-4D48-B18C-5BFA70408D5B}"/>
              </a:ext>
            </a:extLst>
          </p:cNvPr>
          <p:cNvSpPr txBox="1"/>
          <p:nvPr/>
        </p:nvSpPr>
        <p:spPr>
          <a:xfrm>
            <a:off x="2878240" y="225393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1868</a:t>
            </a:r>
          </a:p>
        </p:txBody>
      </p:sp>
    </p:spTree>
    <p:extLst>
      <p:ext uri="{BB962C8B-B14F-4D97-AF65-F5344CB8AC3E}">
        <p14:creationId xmlns:p14="http://schemas.microsoft.com/office/powerpoint/2010/main" val="17501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81985C-F7C4-480C-8A12-3BF8AA160BD2}"/>
              </a:ext>
            </a:extLst>
          </p:cNvPr>
          <p:cNvSpPr/>
          <p:nvPr/>
        </p:nvSpPr>
        <p:spPr>
          <a:xfrm>
            <a:off x="4337332" y="579745"/>
            <a:ext cx="3136336" cy="505268"/>
          </a:xfrm>
          <a:prstGeom prst="rect">
            <a:avLst/>
          </a:prstGeom>
          <a:noFill/>
          <a:ln w="25400" cap="flat" cmpd="sng" algn="ctr">
            <a:solidFill>
              <a:srgbClr val="1664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Shareholding Family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98124-118E-4847-8AA7-1FFCF5305A6F}"/>
              </a:ext>
            </a:extLst>
          </p:cNvPr>
          <p:cNvSpPr/>
          <p:nvPr/>
        </p:nvSpPr>
        <p:spPr>
          <a:xfrm>
            <a:off x="677247" y="2062067"/>
            <a:ext cx="2239348" cy="95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 </a:t>
            </a:r>
          </a:p>
          <a:p>
            <a:pPr algn="ctr"/>
            <a:r>
              <a:rPr lang="en-US" dirty="0"/>
              <a:t>Manufacturing Company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77B7F4-AF51-4A5E-963E-C57167550262}"/>
              </a:ext>
            </a:extLst>
          </p:cNvPr>
          <p:cNvSpPr/>
          <p:nvPr/>
        </p:nvSpPr>
        <p:spPr>
          <a:xfrm>
            <a:off x="4655197" y="2062067"/>
            <a:ext cx="2500605" cy="95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Company/ Bank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529AC-048E-4797-847A-EB71307062D7}"/>
              </a:ext>
            </a:extLst>
          </p:cNvPr>
          <p:cNvSpPr/>
          <p:nvPr/>
        </p:nvSpPr>
        <p:spPr>
          <a:xfrm>
            <a:off x="9317393" y="2062067"/>
            <a:ext cx="1816360" cy="95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Company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4033A-C783-43C7-B63E-305CFB133363}"/>
              </a:ext>
            </a:extLst>
          </p:cNvPr>
          <p:cNvCxnSpPr/>
          <p:nvPr/>
        </p:nvCxnSpPr>
        <p:spPr>
          <a:xfrm>
            <a:off x="3093876" y="2379307"/>
            <a:ext cx="1446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E321D2-4592-4D92-A94D-F5FCACE3C647}"/>
              </a:ext>
            </a:extLst>
          </p:cNvPr>
          <p:cNvCxnSpPr/>
          <p:nvPr/>
        </p:nvCxnSpPr>
        <p:spPr>
          <a:xfrm>
            <a:off x="3093876" y="2708988"/>
            <a:ext cx="1446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F88742-4DA9-4EFF-8BFA-0478EB82F808}"/>
              </a:ext>
            </a:extLst>
          </p:cNvPr>
          <p:cNvCxnSpPr>
            <a:cxnSpLocks/>
          </p:cNvCxnSpPr>
          <p:nvPr/>
        </p:nvCxnSpPr>
        <p:spPr>
          <a:xfrm>
            <a:off x="7267770" y="2379307"/>
            <a:ext cx="19749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7E0A9-8E2F-43BF-8FCA-88C5ACDAF296}"/>
              </a:ext>
            </a:extLst>
          </p:cNvPr>
          <p:cNvCxnSpPr>
            <a:cxnSpLocks/>
          </p:cNvCxnSpPr>
          <p:nvPr/>
        </p:nvCxnSpPr>
        <p:spPr>
          <a:xfrm>
            <a:off x="7267770" y="2665446"/>
            <a:ext cx="19749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861C5-DB7E-413A-8169-50FA65B0A937}"/>
              </a:ext>
            </a:extLst>
          </p:cNvPr>
          <p:cNvSpPr/>
          <p:nvPr/>
        </p:nvSpPr>
        <p:spPr>
          <a:xfrm>
            <a:off x="2248830" y="1809433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Loan, liability, guarantee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78A64E-9D7F-47D0-8BB7-4070FFEB764E}"/>
              </a:ext>
            </a:extLst>
          </p:cNvPr>
          <p:cNvSpPr/>
          <p:nvPr/>
        </p:nvSpPr>
        <p:spPr>
          <a:xfrm>
            <a:off x="2248830" y="2761155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918F31-B7C5-4FD7-9C44-675E253149B7}"/>
              </a:ext>
            </a:extLst>
          </p:cNvPr>
          <p:cNvSpPr/>
          <p:nvPr/>
        </p:nvSpPr>
        <p:spPr>
          <a:xfrm>
            <a:off x="6701711" y="1809433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Loan, liability, guarantee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B64CC-9143-4635-856B-475161BDF58A}"/>
              </a:ext>
            </a:extLst>
          </p:cNvPr>
          <p:cNvSpPr/>
          <p:nvPr/>
        </p:nvSpPr>
        <p:spPr>
          <a:xfrm>
            <a:off x="6701711" y="2761155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367E26-6133-4D8D-8AD8-948258238B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72953" y="1085013"/>
            <a:ext cx="3932547" cy="874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A30345-9627-4A37-A533-B102F200F511}"/>
              </a:ext>
            </a:extLst>
          </p:cNvPr>
          <p:cNvCxnSpPr>
            <a:stCxn id="7" idx="2"/>
          </p:cNvCxnSpPr>
          <p:nvPr/>
        </p:nvCxnSpPr>
        <p:spPr>
          <a:xfrm>
            <a:off x="5905500" y="1085013"/>
            <a:ext cx="4298302" cy="846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804AE4-7E75-4D99-88EA-9BF8051C327A}"/>
              </a:ext>
            </a:extLst>
          </p:cNvPr>
          <p:cNvCxnSpPr>
            <a:stCxn id="7" idx="2"/>
          </p:cNvCxnSpPr>
          <p:nvPr/>
        </p:nvCxnSpPr>
        <p:spPr>
          <a:xfrm>
            <a:off x="5905500" y="1085013"/>
            <a:ext cx="0" cy="874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B4254E7-AC25-40AE-BBB8-5DE9944CCECD}"/>
              </a:ext>
            </a:extLst>
          </p:cNvPr>
          <p:cNvSpPr/>
          <p:nvPr/>
        </p:nvSpPr>
        <p:spPr>
          <a:xfrm>
            <a:off x="7155802" y="1085013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25CAA4-7610-4F4C-A17A-D782757DE40F}"/>
              </a:ext>
            </a:extLst>
          </p:cNvPr>
          <p:cNvSpPr/>
          <p:nvPr/>
        </p:nvSpPr>
        <p:spPr>
          <a:xfrm>
            <a:off x="4767788" y="1333572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65B9CD-7F18-4F69-8CC3-EA44931584C0}"/>
              </a:ext>
            </a:extLst>
          </p:cNvPr>
          <p:cNvSpPr/>
          <p:nvPr/>
        </p:nvSpPr>
        <p:spPr>
          <a:xfrm>
            <a:off x="1518861" y="1079524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2C29608-3A1E-41B3-A5D2-DDFB28C3FF62}"/>
              </a:ext>
            </a:extLst>
          </p:cNvPr>
          <p:cNvSpPr/>
          <p:nvPr/>
        </p:nvSpPr>
        <p:spPr>
          <a:xfrm>
            <a:off x="677247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Supplier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29577E-EC7D-41F4-81EE-C4EB4886679D}"/>
              </a:ext>
            </a:extLst>
          </p:cNvPr>
          <p:cNvSpPr/>
          <p:nvPr/>
        </p:nvSpPr>
        <p:spPr>
          <a:xfrm>
            <a:off x="2232144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Supplier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F17D771-0765-4BCD-9745-F4F34D212C99}"/>
              </a:ext>
            </a:extLst>
          </p:cNvPr>
          <p:cNvSpPr/>
          <p:nvPr/>
        </p:nvSpPr>
        <p:spPr>
          <a:xfrm>
            <a:off x="3787041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Supplier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22B0D1-8F1A-41DB-AE90-6272E4553C3B}"/>
              </a:ext>
            </a:extLst>
          </p:cNvPr>
          <p:cNvSpPr/>
          <p:nvPr/>
        </p:nvSpPr>
        <p:spPr>
          <a:xfrm>
            <a:off x="5341938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 Affiliate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4482DA-8528-4DCE-87D1-A9B27291CB7A}"/>
              </a:ext>
            </a:extLst>
          </p:cNvPr>
          <p:cNvSpPr/>
          <p:nvPr/>
        </p:nvSpPr>
        <p:spPr>
          <a:xfrm>
            <a:off x="6896835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Venture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EC081AC-694D-4B1A-ABF5-8F43FC1CF128}"/>
              </a:ext>
            </a:extLst>
          </p:cNvPr>
          <p:cNvSpPr/>
          <p:nvPr/>
        </p:nvSpPr>
        <p:spPr>
          <a:xfrm>
            <a:off x="8451732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Supplier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B41BFB-5570-4F51-AAB3-70A790C12D9A}"/>
              </a:ext>
            </a:extLst>
          </p:cNvPr>
          <p:cNvSpPr/>
          <p:nvPr/>
        </p:nvSpPr>
        <p:spPr>
          <a:xfrm>
            <a:off x="10006628" y="4339440"/>
            <a:ext cx="1129003" cy="11849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Shipping Agent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69371F-4AA2-4364-AF20-C3FECA281494}"/>
              </a:ext>
            </a:extLst>
          </p:cNvPr>
          <p:cNvCxnSpPr>
            <a:stCxn id="14" idx="4"/>
          </p:cNvCxnSpPr>
          <p:nvPr/>
        </p:nvCxnSpPr>
        <p:spPr>
          <a:xfrm flipH="1">
            <a:off x="1311729" y="3013789"/>
            <a:ext cx="4593771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669CBE-EC71-430D-BF3C-693FB49E369D}"/>
              </a:ext>
            </a:extLst>
          </p:cNvPr>
          <p:cNvCxnSpPr>
            <a:stCxn id="14" idx="4"/>
          </p:cNvCxnSpPr>
          <p:nvPr/>
        </p:nvCxnSpPr>
        <p:spPr>
          <a:xfrm flipH="1">
            <a:off x="2823288" y="3013789"/>
            <a:ext cx="3082212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FB067C-078E-4C51-BA7A-778DDDBD735A}"/>
              </a:ext>
            </a:extLst>
          </p:cNvPr>
          <p:cNvCxnSpPr>
            <a:stCxn id="14" idx="4"/>
          </p:cNvCxnSpPr>
          <p:nvPr/>
        </p:nvCxnSpPr>
        <p:spPr>
          <a:xfrm flipH="1">
            <a:off x="4418822" y="3013789"/>
            <a:ext cx="1486678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1D475B-E0D6-4EF6-BA74-79D269A3752B}"/>
              </a:ext>
            </a:extLst>
          </p:cNvPr>
          <p:cNvCxnSpPr>
            <a:stCxn id="14" idx="4"/>
          </p:cNvCxnSpPr>
          <p:nvPr/>
        </p:nvCxnSpPr>
        <p:spPr>
          <a:xfrm>
            <a:off x="5905500" y="3013789"/>
            <a:ext cx="0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E088F9-D438-4E0C-84B9-C8607D50CFA3}"/>
              </a:ext>
            </a:extLst>
          </p:cNvPr>
          <p:cNvCxnSpPr>
            <a:stCxn id="14" idx="4"/>
          </p:cNvCxnSpPr>
          <p:nvPr/>
        </p:nvCxnSpPr>
        <p:spPr>
          <a:xfrm>
            <a:off x="5905500" y="3013789"/>
            <a:ext cx="1568168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5C6FD2-D333-45B4-967A-023177ECC6E3}"/>
              </a:ext>
            </a:extLst>
          </p:cNvPr>
          <p:cNvCxnSpPr>
            <a:stCxn id="14" idx="4"/>
          </p:cNvCxnSpPr>
          <p:nvPr/>
        </p:nvCxnSpPr>
        <p:spPr>
          <a:xfrm>
            <a:off x="5905500" y="3013789"/>
            <a:ext cx="3082212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B156A4-FBC3-4960-A717-C601B9EE893E}"/>
              </a:ext>
            </a:extLst>
          </p:cNvPr>
          <p:cNvCxnSpPr>
            <a:stCxn id="14" idx="4"/>
          </p:cNvCxnSpPr>
          <p:nvPr/>
        </p:nvCxnSpPr>
        <p:spPr>
          <a:xfrm>
            <a:off x="5905500" y="3013789"/>
            <a:ext cx="4755502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AF6C9D5-5A35-4FEE-8597-260B3A8FEA6E}"/>
              </a:ext>
            </a:extLst>
          </p:cNvPr>
          <p:cNvCxnSpPr>
            <a:stCxn id="8" idx="4"/>
          </p:cNvCxnSpPr>
          <p:nvPr/>
        </p:nvCxnSpPr>
        <p:spPr>
          <a:xfrm flipH="1">
            <a:off x="1162439" y="3013789"/>
            <a:ext cx="634482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5C7884-C19D-4665-9442-E45713ED2CE2}"/>
              </a:ext>
            </a:extLst>
          </p:cNvPr>
          <p:cNvCxnSpPr>
            <a:stCxn id="8" idx="4"/>
          </p:cNvCxnSpPr>
          <p:nvPr/>
        </p:nvCxnSpPr>
        <p:spPr>
          <a:xfrm>
            <a:off x="1796921" y="3013789"/>
            <a:ext cx="933061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D48753-1CB4-49F2-B25B-CBBB9B33A66D}"/>
              </a:ext>
            </a:extLst>
          </p:cNvPr>
          <p:cNvCxnSpPr>
            <a:stCxn id="8" idx="4"/>
          </p:cNvCxnSpPr>
          <p:nvPr/>
        </p:nvCxnSpPr>
        <p:spPr>
          <a:xfrm>
            <a:off x="1796921" y="3013789"/>
            <a:ext cx="2463281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9D18A4-5035-4FED-A5B9-F0A78FFE3454}"/>
              </a:ext>
            </a:extLst>
          </p:cNvPr>
          <p:cNvCxnSpPr>
            <a:stCxn id="16" idx="4"/>
          </p:cNvCxnSpPr>
          <p:nvPr/>
        </p:nvCxnSpPr>
        <p:spPr>
          <a:xfrm>
            <a:off x="10225573" y="3013789"/>
            <a:ext cx="612711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B51C6E-01FE-4324-A383-FE48CF4D305D}"/>
              </a:ext>
            </a:extLst>
          </p:cNvPr>
          <p:cNvCxnSpPr>
            <a:stCxn id="16" idx="4"/>
          </p:cNvCxnSpPr>
          <p:nvPr/>
        </p:nvCxnSpPr>
        <p:spPr>
          <a:xfrm flipH="1">
            <a:off x="7619222" y="3013789"/>
            <a:ext cx="2606351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956CD7-5D08-48D7-A8C0-6F535CB3A5EC}"/>
              </a:ext>
            </a:extLst>
          </p:cNvPr>
          <p:cNvCxnSpPr>
            <a:stCxn id="16" idx="4"/>
          </p:cNvCxnSpPr>
          <p:nvPr/>
        </p:nvCxnSpPr>
        <p:spPr>
          <a:xfrm flipH="1">
            <a:off x="9074798" y="3013789"/>
            <a:ext cx="1150775" cy="11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BC18B01-C38A-4286-BB4B-2891DBB3830F}"/>
              </a:ext>
            </a:extLst>
          </p:cNvPr>
          <p:cNvCxnSpPr>
            <a:cxnSpLocks/>
          </p:cNvCxnSpPr>
          <p:nvPr/>
        </p:nvCxnSpPr>
        <p:spPr>
          <a:xfrm>
            <a:off x="1908893" y="4951445"/>
            <a:ext cx="242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84C640-5CBF-4B03-8451-0AC039E4AF2E}"/>
              </a:ext>
            </a:extLst>
          </p:cNvPr>
          <p:cNvCxnSpPr>
            <a:cxnSpLocks/>
          </p:cNvCxnSpPr>
          <p:nvPr/>
        </p:nvCxnSpPr>
        <p:spPr>
          <a:xfrm flipV="1">
            <a:off x="3411015" y="4931934"/>
            <a:ext cx="326157" cy="19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36253F-C383-448F-8557-E74749ACD910}"/>
              </a:ext>
            </a:extLst>
          </p:cNvPr>
          <p:cNvCxnSpPr>
            <a:cxnSpLocks/>
          </p:cNvCxnSpPr>
          <p:nvPr/>
        </p:nvCxnSpPr>
        <p:spPr>
          <a:xfrm>
            <a:off x="4928178" y="4951445"/>
            <a:ext cx="388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66165-37E7-4F2C-85A7-FF64B8A3BDCE}"/>
              </a:ext>
            </a:extLst>
          </p:cNvPr>
          <p:cNvCxnSpPr>
            <a:cxnSpLocks/>
          </p:cNvCxnSpPr>
          <p:nvPr/>
        </p:nvCxnSpPr>
        <p:spPr>
          <a:xfrm>
            <a:off x="6508272" y="4951445"/>
            <a:ext cx="388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EEDAFC-ADB0-4C60-A3E7-53F5977F7261}"/>
              </a:ext>
            </a:extLst>
          </p:cNvPr>
          <p:cNvCxnSpPr>
            <a:cxnSpLocks/>
          </p:cNvCxnSpPr>
          <p:nvPr/>
        </p:nvCxnSpPr>
        <p:spPr>
          <a:xfrm>
            <a:off x="8054651" y="4951445"/>
            <a:ext cx="388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F73AF0-E98E-4599-8589-50917B8BF8BA}"/>
              </a:ext>
            </a:extLst>
          </p:cNvPr>
          <p:cNvCxnSpPr>
            <a:cxnSpLocks/>
          </p:cNvCxnSpPr>
          <p:nvPr/>
        </p:nvCxnSpPr>
        <p:spPr>
          <a:xfrm>
            <a:off x="9618065" y="4951445"/>
            <a:ext cx="388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C746CB-327C-4EFD-B672-13CC240FF892}"/>
              </a:ext>
            </a:extLst>
          </p:cNvPr>
          <p:cNvSpPr/>
          <p:nvPr/>
        </p:nvSpPr>
        <p:spPr>
          <a:xfrm>
            <a:off x="-635883" y="3171346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4AED355-4C2C-459B-835C-A95A5DE7026B}"/>
              </a:ext>
            </a:extLst>
          </p:cNvPr>
          <p:cNvSpPr/>
          <p:nvPr/>
        </p:nvSpPr>
        <p:spPr>
          <a:xfrm>
            <a:off x="490010" y="3484983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652B255-1566-4BCB-A1BD-B3B22D4816C1}"/>
              </a:ext>
            </a:extLst>
          </p:cNvPr>
          <p:cNvSpPr/>
          <p:nvPr/>
        </p:nvSpPr>
        <p:spPr>
          <a:xfrm>
            <a:off x="1940402" y="3103136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</a:rPr>
              <a:t>Liability Guarantee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467AE7A-F4A8-4474-A054-976697C90977}"/>
              </a:ext>
            </a:extLst>
          </p:cNvPr>
          <p:cNvSpPr/>
          <p:nvPr/>
        </p:nvSpPr>
        <p:spPr>
          <a:xfrm>
            <a:off x="6986296" y="3101014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holding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7612AF-49F7-4895-8449-FA18407356B1}"/>
              </a:ext>
            </a:extLst>
          </p:cNvPr>
          <p:cNvSpPr/>
          <p:nvPr/>
        </p:nvSpPr>
        <p:spPr>
          <a:xfrm>
            <a:off x="7758253" y="3403059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7486BD-8720-4533-8E11-7B49D1201880}"/>
              </a:ext>
            </a:extLst>
          </p:cNvPr>
          <p:cNvSpPr/>
          <p:nvPr/>
        </p:nvSpPr>
        <p:spPr>
          <a:xfrm>
            <a:off x="9270116" y="3734255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</a:rPr>
              <a:t>Liability Guarantee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2AC1842-BA71-49F5-91E6-16EDBFCF87D5}"/>
              </a:ext>
            </a:extLst>
          </p:cNvPr>
          <p:cNvCxnSpPr/>
          <p:nvPr/>
        </p:nvCxnSpPr>
        <p:spPr>
          <a:xfrm>
            <a:off x="11812555" y="662473"/>
            <a:ext cx="0" cy="20029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426691C-B1E7-420F-A9FA-B07E820B50EC}"/>
              </a:ext>
            </a:extLst>
          </p:cNvPr>
          <p:cNvSpPr txBox="1"/>
          <p:nvPr/>
        </p:nvSpPr>
        <p:spPr>
          <a:xfrm>
            <a:off x="10306212" y="829732"/>
            <a:ext cx="1492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Direct ownership of Major Shareholding Family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39C675B-1DE8-4367-97A5-6102DACF76E6}"/>
              </a:ext>
            </a:extLst>
          </p:cNvPr>
          <p:cNvCxnSpPr>
            <a:cxnSpLocks/>
          </p:cNvCxnSpPr>
          <p:nvPr/>
        </p:nvCxnSpPr>
        <p:spPr>
          <a:xfrm>
            <a:off x="11812555" y="2696863"/>
            <a:ext cx="0" cy="24942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701E0E6-4A1D-4C38-B2C8-A14C8F24EFC7}"/>
              </a:ext>
            </a:extLst>
          </p:cNvPr>
          <p:cNvSpPr txBox="1"/>
          <p:nvPr/>
        </p:nvSpPr>
        <p:spPr>
          <a:xfrm>
            <a:off x="10345047" y="2794844"/>
            <a:ext cx="149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Indirect ownership by cross-holding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7EB930-7979-4BCF-80E6-01AA86F7BF7E}"/>
              </a:ext>
            </a:extLst>
          </p:cNvPr>
          <p:cNvCxnSpPr/>
          <p:nvPr/>
        </p:nvCxnSpPr>
        <p:spPr>
          <a:xfrm>
            <a:off x="774052" y="6353175"/>
            <a:ext cx="10477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C7A40EB-6044-417D-BD56-D2D6E3300F83}"/>
              </a:ext>
            </a:extLst>
          </p:cNvPr>
          <p:cNvSpPr txBox="1"/>
          <p:nvPr/>
        </p:nvSpPr>
        <p:spPr>
          <a:xfrm>
            <a:off x="4199554" y="6362505"/>
            <a:ext cx="3792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472C4"/>
                </a:solidFill>
              </a:rPr>
              <a:t>Diversification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E39C1F-18B8-4ACB-A896-79C5DCEE7F6B}"/>
              </a:ext>
            </a:extLst>
          </p:cNvPr>
          <p:cNvCxnSpPr>
            <a:cxnSpLocks/>
          </p:cNvCxnSpPr>
          <p:nvPr/>
        </p:nvCxnSpPr>
        <p:spPr>
          <a:xfrm flipV="1">
            <a:off x="284973" y="438150"/>
            <a:ext cx="0" cy="5915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7D3C4A9-5F30-4716-88A5-661FD191878D}"/>
              </a:ext>
            </a:extLst>
          </p:cNvPr>
          <p:cNvSpPr txBox="1"/>
          <p:nvPr/>
        </p:nvSpPr>
        <p:spPr>
          <a:xfrm>
            <a:off x="54236" y="438150"/>
            <a:ext cx="200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472C4"/>
                </a:solidFill>
              </a:rPr>
              <a:t>Vertical Integration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8ED056B9-54BA-455A-BA7F-C29E43BC2CFC}"/>
              </a:ext>
            </a:extLst>
          </p:cNvPr>
          <p:cNvCxnSpPr>
            <a:stCxn id="46" idx="2"/>
            <a:endCxn id="50" idx="2"/>
          </p:cNvCxnSpPr>
          <p:nvPr/>
        </p:nvCxnSpPr>
        <p:spPr>
          <a:xfrm rot="16200000" flipH="1">
            <a:off x="2796646" y="3969531"/>
            <a:ext cx="12700" cy="3109794"/>
          </a:xfrm>
          <a:prstGeom prst="curvedConnector3">
            <a:avLst>
              <a:gd name="adj1" fmla="val 36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2C0FFC66-DE1E-4B19-80F9-A9679DEDCEA6}"/>
              </a:ext>
            </a:extLst>
          </p:cNvPr>
          <p:cNvCxnSpPr/>
          <p:nvPr/>
        </p:nvCxnSpPr>
        <p:spPr>
          <a:xfrm rot="16200000" flipH="1">
            <a:off x="4371835" y="3991560"/>
            <a:ext cx="12700" cy="3109794"/>
          </a:xfrm>
          <a:prstGeom prst="curvedConnector3">
            <a:avLst>
              <a:gd name="adj1" fmla="val 36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EBA10EEA-4DB8-4137-AB9B-F074860E4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8501" y="3969531"/>
            <a:ext cx="12700" cy="3109794"/>
          </a:xfrm>
          <a:prstGeom prst="curvedConnector3">
            <a:avLst>
              <a:gd name="adj1" fmla="val 36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7A3B1977-84BE-4772-8F3E-E48511C66410}"/>
              </a:ext>
            </a:extLst>
          </p:cNvPr>
          <p:cNvCxnSpPr>
            <a:stCxn id="56" idx="2"/>
            <a:endCxn id="54" idx="2"/>
          </p:cNvCxnSpPr>
          <p:nvPr/>
        </p:nvCxnSpPr>
        <p:spPr>
          <a:xfrm rot="5400000">
            <a:off x="8238786" y="4746980"/>
            <a:ext cx="12700" cy="1554897"/>
          </a:xfrm>
          <a:prstGeom prst="curvedConnector3">
            <a:avLst>
              <a:gd name="adj1" fmla="val 20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F2CC3C98-6372-4798-9601-DDACBD58B38F}"/>
              </a:ext>
            </a:extLst>
          </p:cNvPr>
          <p:cNvCxnSpPr>
            <a:stCxn id="46" idx="2"/>
            <a:endCxn id="56" idx="2"/>
          </p:cNvCxnSpPr>
          <p:nvPr/>
        </p:nvCxnSpPr>
        <p:spPr>
          <a:xfrm rot="16200000" flipH="1">
            <a:off x="5128991" y="1637185"/>
            <a:ext cx="12700" cy="7774485"/>
          </a:xfrm>
          <a:prstGeom prst="curvedConnector3">
            <a:avLst>
              <a:gd name="adj1" fmla="val 52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C2E44350-90A9-4D7E-9021-E85F7529CAA4}"/>
              </a:ext>
            </a:extLst>
          </p:cNvPr>
          <p:cNvCxnSpPr>
            <a:stCxn id="50" idx="2"/>
            <a:endCxn id="58" idx="2"/>
          </p:cNvCxnSpPr>
          <p:nvPr/>
        </p:nvCxnSpPr>
        <p:spPr>
          <a:xfrm rot="16200000" flipH="1">
            <a:off x="7461336" y="2414634"/>
            <a:ext cx="12700" cy="6219587"/>
          </a:xfrm>
          <a:prstGeom prst="curvedConnector3">
            <a:avLst>
              <a:gd name="adj1" fmla="val 47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E919EE3-A9E0-4665-A3C9-DF239BE56107}"/>
              </a:ext>
            </a:extLst>
          </p:cNvPr>
          <p:cNvSpPr/>
          <p:nvPr/>
        </p:nvSpPr>
        <p:spPr>
          <a:xfrm>
            <a:off x="1348427" y="5499180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Credit Issues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3E1C4B7-019E-4442-9BA0-710B48BEDCF7}"/>
              </a:ext>
            </a:extLst>
          </p:cNvPr>
          <p:cNvSpPr/>
          <p:nvPr/>
        </p:nvSpPr>
        <p:spPr>
          <a:xfrm>
            <a:off x="5341938" y="5631165"/>
            <a:ext cx="3136336" cy="5052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Equity Cross-holding Web</a:t>
            </a:r>
          </a:p>
        </p:txBody>
      </p:sp>
    </p:spTree>
    <p:extLst>
      <p:ext uri="{BB962C8B-B14F-4D97-AF65-F5344CB8AC3E}">
        <p14:creationId xmlns:p14="http://schemas.microsoft.com/office/powerpoint/2010/main" val="126604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6A87CA-ED48-492E-A954-D634CC442917}"/>
              </a:ext>
            </a:extLst>
          </p:cNvPr>
          <p:cNvCxnSpPr/>
          <p:nvPr/>
        </p:nvCxnSpPr>
        <p:spPr>
          <a:xfrm>
            <a:off x="4637314" y="401216"/>
            <a:ext cx="0" cy="59995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9BF51-8C4F-446D-A44C-E02F1D8CF276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650437" y="6189307"/>
            <a:ext cx="10050152" cy="14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A76432-5B7C-49C4-AE2B-B5D2F2BB8781}"/>
              </a:ext>
            </a:extLst>
          </p:cNvPr>
          <p:cNvSpPr txBox="1"/>
          <p:nvPr/>
        </p:nvSpPr>
        <p:spPr>
          <a:xfrm>
            <a:off x="4637314" y="6204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B5E90-AE91-4197-828E-5BB5E4C0D496}"/>
              </a:ext>
            </a:extLst>
          </p:cNvPr>
          <p:cNvSpPr txBox="1"/>
          <p:nvPr/>
        </p:nvSpPr>
        <p:spPr>
          <a:xfrm>
            <a:off x="4239208" y="5846807"/>
            <a:ext cx="39810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D9300-320F-46D2-BEBB-D28D39FD8AD6}"/>
              </a:ext>
            </a:extLst>
          </p:cNvPr>
          <p:cNvSpPr txBox="1"/>
          <p:nvPr/>
        </p:nvSpPr>
        <p:spPr>
          <a:xfrm>
            <a:off x="11549746" y="62040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100D-C9A5-47D1-BC57-0F05403E83D6}"/>
              </a:ext>
            </a:extLst>
          </p:cNvPr>
          <p:cNvSpPr txBox="1"/>
          <p:nvPr/>
        </p:nvSpPr>
        <p:spPr>
          <a:xfrm>
            <a:off x="9821638" y="62040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D4FF3-5527-497C-A865-AB282E6D9DB3}"/>
              </a:ext>
            </a:extLst>
          </p:cNvPr>
          <p:cNvSpPr txBox="1"/>
          <p:nvPr/>
        </p:nvSpPr>
        <p:spPr>
          <a:xfrm>
            <a:off x="8093530" y="62040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E8FFC-1A22-4C51-BFCA-3B4358DA6AFA}"/>
              </a:ext>
            </a:extLst>
          </p:cNvPr>
          <p:cNvSpPr txBox="1"/>
          <p:nvPr/>
        </p:nvSpPr>
        <p:spPr>
          <a:xfrm>
            <a:off x="6365422" y="62040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4552F-B449-4BD0-B535-4BB5BF1C3330}"/>
              </a:ext>
            </a:extLst>
          </p:cNvPr>
          <p:cNvSpPr txBox="1"/>
          <p:nvPr/>
        </p:nvSpPr>
        <p:spPr>
          <a:xfrm>
            <a:off x="2837341" y="620718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8FB4B0-219E-458A-AE9E-AE70CE06CBA2}"/>
              </a:ext>
            </a:extLst>
          </p:cNvPr>
          <p:cNvSpPr txBox="1"/>
          <p:nvPr/>
        </p:nvSpPr>
        <p:spPr>
          <a:xfrm>
            <a:off x="1435474" y="620407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B95362-FA20-4849-BEA8-912C39B2B8ED}"/>
              </a:ext>
            </a:extLst>
          </p:cNvPr>
          <p:cNvSpPr txBox="1"/>
          <p:nvPr/>
        </p:nvSpPr>
        <p:spPr>
          <a:xfrm>
            <a:off x="4239208" y="284598"/>
            <a:ext cx="39810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F910C4-9E0A-46D7-A8A0-814037E281D0}"/>
              </a:ext>
            </a:extLst>
          </p:cNvPr>
          <p:cNvSpPr txBox="1"/>
          <p:nvPr/>
        </p:nvSpPr>
        <p:spPr>
          <a:xfrm>
            <a:off x="4243876" y="1675149"/>
            <a:ext cx="3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CDAA7-33D9-44B7-A5C7-B76F4B29DE52}"/>
              </a:ext>
            </a:extLst>
          </p:cNvPr>
          <p:cNvSpPr txBox="1"/>
          <p:nvPr/>
        </p:nvSpPr>
        <p:spPr>
          <a:xfrm>
            <a:off x="4239208" y="3065705"/>
            <a:ext cx="39810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E215F-2F47-4B6B-BF55-3E6405CC0B9F}"/>
              </a:ext>
            </a:extLst>
          </p:cNvPr>
          <p:cNvSpPr txBox="1"/>
          <p:nvPr/>
        </p:nvSpPr>
        <p:spPr>
          <a:xfrm>
            <a:off x="4239208" y="4456256"/>
            <a:ext cx="39810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8FB7C52-C28C-4620-8B9D-DF056D13B0FD}"/>
              </a:ext>
            </a:extLst>
          </p:cNvPr>
          <p:cNvSpPr/>
          <p:nvPr/>
        </p:nvSpPr>
        <p:spPr>
          <a:xfrm rot="10182100">
            <a:off x="1167772" y="-74745"/>
            <a:ext cx="8751658" cy="3715267"/>
          </a:xfrm>
          <a:prstGeom prst="arc">
            <a:avLst>
              <a:gd name="adj1" fmla="val 11103811"/>
              <a:gd name="adj2" fmla="val 20382827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A307E24-6C80-49C9-8AF8-BB3D11F5A03F}"/>
              </a:ext>
            </a:extLst>
          </p:cNvPr>
          <p:cNvSpPr/>
          <p:nvPr/>
        </p:nvSpPr>
        <p:spPr>
          <a:xfrm>
            <a:off x="2565920" y="2017648"/>
            <a:ext cx="8401674" cy="1615487"/>
          </a:xfrm>
          <a:custGeom>
            <a:avLst/>
            <a:gdLst>
              <a:gd name="connsiteX0" fmla="*/ 0 w 8584163"/>
              <a:gd name="connsiteY0" fmla="*/ 1206727 h 2050010"/>
              <a:gd name="connsiteX1" fmla="*/ 2603241 w 8584163"/>
              <a:gd name="connsiteY1" fmla="*/ 2009160 h 2050010"/>
              <a:gd name="connsiteX2" fmla="*/ 6606073 w 8584163"/>
              <a:gd name="connsiteY2" fmla="*/ 77723 h 2050010"/>
              <a:gd name="connsiteX3" fmla="*/ 8584163 w 8584163"/>
              <a:gd name="connsiteY3" fmla="*/ 413625 h 205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4163" h="2050010">
                <a:moveTo>
                  <a:pt x="0" y="1206727"/>
                </a:moveTo>
                <a:cubicBezTo>
                  <a:pt x="751114" y="1702027"/>
                  <a:pt x="1502229" y="2197327"/>
                  <a:pt x="2603241" y="2009160"/>
                </a:cubicBezTo>
                <a:cubicBezTo>
                  <a:pt x="3704253" y="1820993"/>
                  <a:pt x="5609253" y="343645"/>
                  <a:pt x="6606073" y="77723"/>
                </a:cubicBezTo>
                <a:cubicBezTo>
                  <a:pt x="7602893" y="-188200"/>
                  <a:pt x="8224934" y="304768"/>
                  <a:pt x="8584163" y="413625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B993DA-B598-4701-A5C2-0B22541813C2}"/>
              </a:ext>
            </a:extLst>
          </p:cNvPr>
          <p:cNvCxnSpPr/>
          <p:nvPr/>
        </p:nvCxnSpPr>
        <p:spPr>
          <a:xfrm>
            <a:off x="8079699" y="3130843"/>
            <a:ext cx="746449" cy="86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6D69D3-415F-4F7D-8F8F-D07A7D1A91CA}"/>
              </a:ext>
            </a:extLst>
          </p:cNvPr>
          <p:cNvSpPr txBox="1"/>
          <p:nvPr/>
        </p:nvSpPr>
        <p:spPr>
          <a:xfrm>
            <a:off x="8139004" y="4151160"/>
            <a:ext cx="2194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0% Trade Tie</a:t>
            </a:r>
          </a:p>
          <a:p>
            <a:r>
              <a:rPr lang="en-US" sz="2400" dirty="0"/>
              <a:t>to Big – 6 Group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59701C-51B0-4C96-A2E9-FDC36C6B7020}"/>
              </a:ext>
            </a:extLst>
          </p:cNvPr>
          <p:cNvCxnSpPr>
            <a:cxnSpLocks/>
          </p:cNvCxnSpPr>
          <p:nvPr/>
        </p:nvCxnSpPr>
        <p:spPr>
          <a:xfrm>
            <a:off x="8826148" y="1350829"/>
            <a:ext cx="103248" cy="65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268674-CE62-4DCD-9319-91CABB1919B1}"/>
              </a:ext>
            </a:extLst>
          </p:cNvPr>
          <p:cNvSpPr txBox="1"/>
          <p:nvPr/>
        </p:nvSpPr>
        <p:spPr>
          <a:xfrm>
            <a:off x="8315801" y="513232"/>
            <a:ext cx="2194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50% Trade Tie </a:t>
            </a:r>
          </a:p>
          <a:p>
            <a:r>
              <a:rPr lang="en-US" sz="2400" dirty="0"/>
              <a:t>to Big – 6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3A03BF-D149-424F-9A1F-61DA1997C455}"/>
              </a:ext>
            </a:extLst>
          </p:cNvPr>
          <p:cNvCxnSpPr/>
          <p:nvPr/>
        </p:nvCxnSpPr>
        <p:spPr>
          <a:xfrm>
            <a:off x="1324558" y="5864496"/>
            <a:ext cx="10477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BEAD681-F824-4B23-8BFE-C36661C768B8}"/>
              </a:ext>
            </a:extLst>
          </p:cNvPr>
          <p:cNvSpPr/>
          <p:nvPr/>
        </p:nvSpPr>
        <p:spPr>
          <a:xfrm>
            <a:off x="5495732" y="5673012"/>
            <a:ext cx="1800798" cy="319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DFE9AC-6A65-4AE7-B34F-4AED4FD76B88}"/>
                  </a:ext>
                </a:extLst>
              </p:cNvPr>
              <p:cNvSpPr txBox="1"/>
              <p:nvPr/>
            </p:nvSpPr>
            <p:spPr>
              <a:xfrm>
                <a:off x="5644716" y="5540409"/>
                <a:ext cx="1800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𝑹𝑶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DFE9AC-6A65-4AE7-B34F-4AED4FD76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16" y="5540409"/>
                <a:ext cx="180080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3249AC-EF3C-426E-9ED0-D8E84262E11B}"/>
              </a:ext>
            </a:extLst>
          </p:cNvPr>
          <p:cNvCxnSpPr>
            <a:cxnSpLocks/>
          </p:cNvCxnSpPr>
          <p:nvPr/>
        </p:nvCxnSpPr>
        <p:spPr>
          <a:xfrm flipV="1">
            <a:off x="1662489" y="401216"/>
            <a:ext cx="0" cy="5737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C3EDB-C7CF-4A34-B8B2-45272E470048}"/>
              </a:ext>
            </a:extLst>
          </p:cNvPr>
          <p:cNvSpPr/>
          <p:nvPr/>
        </p:nvSpPr>
        <p:spPr>
          <a:xfrm>
            <a:off x="979055" y="2595090"/>
            <a:ext cx="1342763" cy="855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261D3B-8E70-47E2-8553-B02AA111ECE9}"/>
                  </a:ext>
                </a:extLst>
              </p:cNvPr>
              <p:cNvSpPr txBox="1"/>
              <p:nvPr/>
            </p:nvSpPr>
            <p:spPr>
              <a:xfrm>
                <a:off x="796824" y="2735656"/>
                <a:ext cx="1800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𝑹𝑶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261D3B-8E70-47E2-8553-B02AA111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4" y="2735656"/>
                <a:ext cx="18008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A58333-5187-40AA-8B37-3994A4D8900A}"/>
              </a:ext>
            </a:extLst>
          </p:cNvPr>
          <p:cNvCxnSpPr>
            <a:cxnSpLocks/>
          </p:cNvCxnSpPr>
          <p:nvPr/>
        </p:nvCxnSpPr>
        <p:spPr>
          <a:xfrm flipV="1">
            <a:off x="2503983" y="1855469"/>
            <a:ext cx="8580480" cy="1584369"/>
          </a:xfrm>
          <a:prstGeom prst="line">
            <a:avLst/>
          </a:prstGeom>
          <a:ln w="38100">
            <a:prstDash val="lgDashDot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6B0A34-EC90-4716-88A4-339257BF64A2}"/>
              </a:ext>
            </a:extLst>
          </p:cNvPr>
          <p:cNvCxnSpPr>
            <a:cxnSpLocks/>
          </p:cNvCxnSpPr>
          <p:nvPr/>
        </p:nvCxnSpPr>
        <p:spPr>
          <a:xfrm>
            <a:off x="6002584" y="1415782"/>
            <a:ext cx="151586" cy="12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0E94CC-3000-47C3-8C43-946C7819AF17}"/>
              </a:ext>
            </a:extLst>
          </p:cNvPr>
          <p:cNvSpPr txBox="1"/>
          <p:nvPr/>
        </p:nvSpPr>
        <p:spPr>
          <a:xfrm>
            <a:off x="4998552" y="572726"/>
            <a:ext cx="3027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Sacho</a:t>
            </a:r>
            <a:r>
              <a:rPr lang="en-US" sz="2400" i="1" dirty="0"/>
              <a:t>-kai </a:t>
            </a:r>
            <a:r>
              <a:rPr lang="en-US" sz="2400" dirty="0"/>
              <a:t>membership</a:t>
            </a:r>
            <a:endParaRPr lang="en-US" sz="2400" i="1" dirty="0"/>
          </a:p>
          <a:p>
            <a:r>
              <a:rPr lang="en-US" sz="2400" dirty="0"/>
              <a:t>to Big – 6 Group</a:t>
            </a:r>
          </a:p>
        </p:txBody>
      </p:sp>
    </p:spTree>
    <p:extLst>
      <p:ext uri="{BB962C8B-B14F-4D97-AF65-F5344CB8AC3E}">
        <p14:creationId xmlns:p14="http://schemas.microsoft.com/office/powerpoint/2010/main" val="3275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213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Gokarnkar</dc:creator>
  <cp:lastModifiedBy>Ashish Gokarnkar</cp:lastModifiedBy>
  <cp:revision>14</cp:revision>
  <dcterms:created xsi:type="dcterms:W3CDTF">2020-11-06T12:22:44Z</dcterms:created>
  <dcterms:modified xsi:type="dcterms:W3CDTF">2020-11-08T07:00:39Z</dcterms:modified>
</cp:coreProperties>
</file>