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91" r:id="rId3"/>
    <p:sldId id="257" r:id="rId4"/>
    <p:sldId id="298" r:id="rId5"/>
    <p:sldId id="299" r:id="rId6"/>
    <p:sldId id="261" r:id="rId7"/>
    <p:sldId id="300" r:id="rId8"/>
    <p:sldId id="265" r:id="rId9"/>
    <p:sldId id="297" r:id="rId10"/>
    <p:sldId id="305" r:id="rId11"/>
    <p:sldId id="306" r:id="rId12"/>
    <p:sldId id="307" r:id="rId13"/>
    <p:sldId id="301" r:id="rId14"/>
    <p:sldId id="302" r:id="rId1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64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>
      <p:cViewPr varScale="1">
        <p:scale>
          <a:sx n="78" d="100"/>
          <a:sy n="78" d="100"/>
        </p:scale>
        <p:origin x="1546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rgbClr val="16649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rgbClr val="16649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rgbClr val="16649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242316"/>
            <a:ext cx="8072119" cy="1186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0" i="0">
                <a:solidFill>
                  <a:srgbClr val="16649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55624" y="1633220"/>
            <a:ext cx="8032750" cy="3957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8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8700" y="300466"/>
            <a:ext cx="70866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2488565" algn="l"/>
              </a:tabLst>
            </a:pPr>
            <a:r>
              <a:rPr lang="en-US" sz="3200" spc="-105" dirty="0"/>
              <a:t>Measuring the Effect of </a:t>
            </a:r>
            <a:r>
              <a:rPr lang="en-US" sz="3200" b="1" spc="-105" dirty="0"/>
              <a:t>Culture</a:t>
            </a:r>
            <a:r>
              <a:rPr lang="en-US" sz="3200" spc="-105" dirty="0"/>
              <a:t> on Usage of </a:t>
            </a:r>
            <a:r>
              <a:rPr lang="en-US" sz="3200" b="1" spc="-105" dirty="0"/>
              <a:t>Encrypted</a:t>
            </a:r>
            <a:r>
              <a:rPr lang="en-US" sz="3200" spc="-105" dirty="0"/>
              <a:t> Communication in India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5559825"/>
            <a:ext cx="3252294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45" dirty="0">
                <a:latin typeface="HelveticaNeue" panose="00000400000000000000" pitchFamily="2" charset="0"/>
                <a:cs typeface="Arial"/>
              </a:rPr>
              <a:t>Ashish Gokarnkar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45" dirty="0">
                <a:latin typeface="HelveticaNeue" panose="00000400000000000000" pitchFamily="2" charset="0"/>
                <a:cs typeface="Arial"/>
              </a:rPr>
              <a:t>18IM30027</a:t>
            </a:r>
            <a:endParaRPr sz="2800" dirty="0">
              <a:latin typeface="HelveticaNeue" panose="00000400000000000000" pitchFamily="2" charset="0"/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AD91F5-E33A-4B0E-810B-A8EA398D9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8554"/>
            <a:ext cx="9144000" cy="3840892"/>
          </a:xfrm>
          <a:prstGeom prst="rect">
            <a:avLst/>
          </a:prstGeom>
        </p:spPr>
      </p:pic>
      <p:sp>
        <p:nvSpPr>
          <p:cNvPr id="7" name="object 3">
            <a:extLst>
              <a:ext uri="{FF2B5EF4-FFF2-40B4-BE49-F238E27FC236}">
                <a16:creationId xmlns:a16="http://schemas.microsoft.com/office/drawing/2014/main" id="{3D65BA9B-09C8-4620-BE7A-A199A0999C7C}"/>
              </a:ext>
            </a:extLst>
          </p:cNvPr>
          <p:cNvSpPr txBox="1"/>
          <p:nvPr/>
        </p:nvSpPr>
        <p:spPr>
          <a:xfrm>
            <a:off x="5280930" y="5559825"/>
            <a:ext cx="3252294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sz="2800" spc="-45" dirty="0">
                <a:latin typeface="HelveticaNeue" panose="00000400000000000000" pitchFamily="2" charset="0"/>
                <a:cs typeface="Arial"/>
              </a:rPr>
              <a:t>Nandini Bajaj</a:t>
            </a:r>
          </a:p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HelveticaNeue" panose="00000400000000000000" pitchFamily="2" charset="0"/>
                <a:cs typeface="Arial"/>
              </a:rPr>
              <a:t>18CY20020</a:t>
            </a:r>
            <a:endParaRPr sz="2800" dirty="0">
              <a:latin typeface="HelveticaNeue" panose="00000400000000000000" pitchFamily="2" charset="0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BD07-564C-4170-9CDC-03FF2017F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524" y="499615"/>
            <a:ext cx="8072119" cy="1754326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dirty="0"/>
              <a:t>Observations &amp; Results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F5587-32EF-4F91-BDD1-1D70AC7FA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832" y="1187895"/>
            <a:ext cx="8032750" cy="9867317"/>
          </a:xfrm>
        </p:spPr>
        <p:txBody>
          <a:bodyPr wrap="square" lIns="0" tIns="0" rIns="0" bIns="0" anchor="t">
            <a:spAutoFit/>
          </a:bodyPr>
          <a:lstStyle/>
          <a:p>
            <a:pPr algn="l"/>
            <a:endParaRPr lang="en-US" sz="2400" dirty="0">
              <a:latin typeface="HelveticaNeue" panose="00000400000000000000" pitchFamily="2" charset="0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en-US" sz="2400" dirty="0">
                <a:latin typeface="HelveticaNeue" panose="00000400000000000000" pitchFamily="2" charset="0"/>
              </a:rPr>
              <a:t>WhatsApp is </a:t>
            </a:r>
            <a:r>
              <a:rPr lang="en-US" sz="2400" dirty="0">
                <a:solidFill>
                  <a:srgbClr val="C00000"/>
                </a:solidFill>
                <a:latin typeface="HelveticaNeue" panose="00000400000000000000" pitchFamily="2" charset="0"/>
              </a:rPr>
              <a:t>majorly the preferred messaging app </a:t>
            </a:r>
            <a:r>
              <a:rPr lang="en-US" sz="2400" dirty="0">
                <a:latin typeface="HelveticaNeue" panose="00000400000000000000" pitchFamily="2" charset="0"/>
              </a:rPr>
              <a:t>in India in all sorts of situations for users from all a variety of demographics.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AutoNum type="arabicPeriod"/>
            </a:pPr>
            <a:endParaRPr lang="en-US" sz="2400" dirty="0">
              <a:latin typeface="HelveticaNeue" panose="00000400000000000000" pitchFamily="2" charset="0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en-US" sz="2400" dirty="0">
                <a:latin typeface="HelveticaNeue" panose="00000400000000000000" pitchFamily="2" charset="0"/>
              </a:rPr>
              <a:t>The user affiliation towards WhatsApp is found to be so strong, that understanding </a:t>
            </a:r>
            <a:r>
              <a:rPr lang="en-US" sz="2400" dirty="0">
                <a:solidFill>
                  <a:srgbClr val="C00000"/>
                </a:solidFill>
                <a:latin typeface="HelveticaNeue" panose="00000400000000000000" pitchFamily="2" charset="0"/>
              </a:rPr>
              <a:t>user’s preference </a:t>
            </a:r>
            <a:r>
              <a:rPr lang="en-US" sz="2400" dirty="0">
                <a:latin typeface="HelveticaNeue" panose="00000400000000000000" pitchFamily="2" charset="0"/>
              </a:rPr>
              <a:t>towards encrypted communication based on privacy needs is very </a:t>
            </a:r>
            <a:r>
              <a:rPr lang="en-US" sz="2400" dirty="0">
                <a:solidFill>
                  <a:srgbClr val="C00000"/>
                </a:solidFill>
                <a:latin typeface="HelveticaNeue" panose="00000400000000000000" pitchFamily="2" charset="0"/>
              </a:rPr>
              <a:t>cumbersome</a:t>
            </a:r>
            <a:r>
              <a:rPr lang="en-US" sz="2400" dirty="0">
                <a:latin typeface="HelveticaNeue" panose="00000400000000000000" pitchFamily="2" charset="0"/>
              </a:rPr>
              <a:t>.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AutoNum type="arabicPeriod"/>
            </a:pPr>
            <a:endParaRPr lang="en-US" sz="2400" dirty="0">
              <a:latin typeface="HelveticaNeue" panose="00000400000000000000" pitchFamily="2" charset="0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en-US" sz="2400" dirty="0">
                <a:latin typeface="HelveticaNeue" panose="00000400000000000000" pitchFamily="2" charset="0"/>
              </a:rPr>
              <a:t>Participants with lack of knowledge in fields of encryption were </a:t>
            </a:r>
            <a:r>
              <a:rPr lang="en-US" sz="2400" dirty="0">
                <a:solidFill>
                  <a:srgbClr val="C00000"/>
                </a:solidFill>
                <a:latin typeface="HelveticaNeue" panose="00000400000000000000" pitchFamily="2" charset="0"/>
              </a:rPr>
              <a:t>forgetful</a:t>
            </a:r>
            <a:r>
              <a:rPr lang="en-US" sz="2400" dirty="0">
                <a:latin typeface="HelveticaNeue" panose="00000400000000000000" pitchFamily="2" charset="0"/>
              </a:rPr>
              <a:t> of its definition explained in the beginning. Hence, questions related to encryption in the later parts received indifferent responses.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AutoNum type="arabicPeriod"/>
            </a:pPr>
            <a:endParaRPr lang="en-US" sz="2400" dirty="0">
              <a:latin typeface="HelveticaNeue" panose="00000400000000000000" pitchFamily="2" charset="0"/>
            </a:endParaRPr>
          </a:p>
          <a:p>
            <a:pPr algn="l"/>
            <a:endParaRPr lang="en-US" sz="2400" dirty="0">
              <a:latin typeface="HelveticaNeue" panose="00000400000000000000" pitchFamily="2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>
              <a:latin typeface="HelveticaNeue" panose="00000400000000000000" pitchFamily="2" charset="0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AutoNum type="arabicPeriod"/>
            </a:pPr>
            <a:endParaRPr lang="en-US" sz="2400" dirty="0">
              <a:latin typeface="HelveticaNeue" panose="00000400000000000000" pitchFamily="2" charset="0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AutoNum type="arabicPeriod"/>
            </a:pPr>
            <a:endParaRPr lang="en-US" sz="2400" dirty="0">
              <a:latin typeface="HelveticaNeue" panose="00000400000000000000" pitchFamily="2" charset="0"/>
            </a:endParaRPr>
          </a:p>
          <a:p>
            <a:pPr algn="l"/>
            <a:endParaRPr lang="en-US" sz="2400" dirty="0">
              <a:latin typeface="HelveticaNeue" panose="00000400000000000000" pitchFamily="2" charset="0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AutoNum type="arabicPeriod"/>
            </a:pPr>
            <a:endParaRPr lang="en-US" sz="2400" dirty="0">
              <a:latin typeface="HelveticaNeue" panose="00000400000000000000" pitchFamily="2" charset="0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AutoNum type="arabicPeriod"/>
            </a:pPr>
            <a:endParaRPr lang="en-US" sz="2400" dirty="0">
              <a:latin typeface="HelveticaNeue" panose="00000400000000000000" pitchFamily="2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>
              <a:latin typeface="HelveticaNeue" panose="00000400000000000000" pitchFamily="2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>
              <a:latin typeface="HelveticaNeue" panose="00000400000000000000" pitchFamily="2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>
              <a:latin typeface="HelveticaNeue" panose="00000400000000000000" pitchFamily="2" charset="0"/>
            </a:endParaRPr>
          </a:p>
          <a:p>
            <a:endParaRPr lang="en-US" sz="2400" dirty="0">
              <a:latin typeface="HelveticaNeue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765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F5587-32EF-4F91-BDD1-1D70AC7FA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5624" y="1633220"/>
            <a:ext cx="8032750" cy="9944261"/>
          </a:xfrm>
        </p:spPr>
        <p:txBody>
          <a:bodyPr wrap="square" lIns="0" tIns="0" rIns="0" bIns="0" anchor="t">
            <a:spAutoFit/>
          </a:bodyPr>
          <a:lstStyle/>
          <a:p>
            <a:pPr algn="l"/>
            <a:endParaRPr lang="en-US" sz="2400" dirty="0">
              <a:latin typeface="HelveticaNeue" panose="00000400000000000000" pitchFamily="2" charset="0"/>
            </a:endParaRPr>
          </a:p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HelveticaNeue" panose="00000400000000000000" pitchFamily="2" charset="0"/>
              </a:rPr>
              <a:t>4. It’s extremely tough to gauge privacy concerns of users as their choices are </a:t>
            </a:r>
            <a:r>
              <a:rPr lang="en-US" sz="2400" dirty="0">
                <a:solidFill>
                  <a:srgbClr val="C00000"/>
                </a:solidFill>
                <a:latin typeface="HelveticaNeue" panose="00000400000000000000" pitchFamily="2" charset="0"/>
              </a:rPr>
              <a:t>heavily influenced by social impact</a:t>
            </a:r>
            <a:r>
              <a:rPr lang="en-US" sz="2400" dirty="0">
                <a:latin typeface="HelveticaNeue" panose="00000400000000000000" pitchFamily="2" charset="0"/>
              </a:rPr>
              <a:t>. However, when presented with a </a:t>
            </a:r>
            <a:r>
              <a:rPr lang="en-US" sz="2400" dirty="0">
                <a:solidFill>
                  <a:srgbClr val="C00000"/>
                </a:solidFill>
                <a:latin typeface="HelveticaNeue" panose="00000400000000000000" pitchFamily="2" charset="0"/>
              </a:rPr>
              <a:t>threat model</a:t>
            </a:r>
            <a:r>
              <a:rPr lang="en-US" sz="2400" dirty="0">
                <a:latin typeface="HelveticaNeue" panose="00000400000000000000" pitchFamily="2" charset="0"/>
              </a:rPr>
              <a:t>, their concerns come to light. 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AutoNum type="arabicPeriod"/>
            </a:pPr>
            <a:endParaRPr lang="en-US" sz="2400" dirty="0">
              <a:latin typeface="HelveticaNeue" panose="00000400000000000000" pitchFamily="2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HelveticaNeue" panose="00000400000000000000" pitchFamily="2" charset="0"/>
              </a:rPr>
              <a:t>5.  For a few questions, answers constructed </a:t>
            </a:r>
            <a:r>
              <a:rPr lang="en-US" sz="2400" dirty="0">
                <a:solidFill>
                  <a:srgbClr val="C00000"/>
                </a:solidFill>
                <a:latin typeface="HelveticaNeue" panose="00000400000000000000" pitchFamily="2" charset="0"/>
              </a:rPr>
              <a:t>didn’t cover all the categories</a:t>
            </a:r>
            <a:r>
              <a:rPr lang="en-US" sz="2400" dirty="0">
                <a:latin typeface="HelveticaNeue" panose="00000400000000000000" pitchFamily="2" charset="0"/>
              </a:rPr>
              <a:t> of the audience that were supposed to be interacted. These questions have been modified accordingly for the final survey instrument and listed later in the presentation.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>
              <a:latin typeface="HelveticaNeue" panose="00000400000000000000" pitchFamily="2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>
              <a:latin typeface="HelveticaNeue" panose="00000400000000000000" pitchFamily="2" charset="0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AutoNum type="arabicPeriod"/>
            </a:pPr>
            <a:endParaRPr lang="en-US" sz="2400" dirty="0">
              <a:latin typeface="HelveticaNeue" panose="00000400000000000000" pitchFamily="2" charset="0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AutoNum type="arabicPeriod"/>
            </a:pPr>
            <a:endParaRPr lang="en-US" sz="2400" dirty="0">
              <a:latin typeface="HelveticaNeue" panose="00000400000000000000" pitchFamily="2" charset="0"/>
            </a:endParaRPr>
          </a:p>
          <a:p>
            <a:pPr algn="l"/>
            <a:endParaRPr lang="en-US" sz="2400" dirty="0">
              <a:latin typeface="HelveticaNeue" panose="00000400000000000000" pitchFamily="2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>
              <a:latin typeface="HelveticaNeue" panose="00000400000000000000" pitchFamily="2" charset="0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AutoNum type="arabicPeriod"/>
            </a:pPr>
            <a:endParaRPr lang="en-US" sz="2400" dirty="0">
              <a:latin typeface="HelveticaNeue" panose="00000400000000000000" pitchFamily="2" charset="0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AutoNum type="arabicPeriod"/>
            </a:pPr>
            <a:endParaRPr lang="en-US" sz="2400" dirty="0">
              <a:latin typeface="HelveticaNeue" panose="00000400000000000000" pitchFamily="2" charset="0"/>
            </a:endParaRPr>
          </a:p>
          <a:p>
            <a:pPr algn="l"/>
            <a:endParaRPr lang="en-US" sz="2400" dirty="0">
              <a:latin typeface="HelveticaNeue" panose="00000400000000000000" pitchFamily="2" charset="0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AutoNum type="arabicPeriod"/>
            </a:pPr>
            <a:endParaRPr lang="en-US" sz="2400" dirty="0">
              <a:latin typeface="HelveticaNeue" panose="00000400000000000000" pitchFamily="2" charset="0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AutoNum type="arabicPeriod"/>
            </a:pPr>
            <a:endParaRPr lang="en-US" sz="2400" dirty="0">
              <a:latin typeface="HelveticaNeue" panose="00000400000000000000" pitchFamily="2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>
              <a:latin typeface="HelveticaNeue" panose="00000400000000000000" pitchFamily="2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>
              <a:latin typeface="HelveticaNeue" panose="00000400000000000000" pitchFamily="2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>
              <a:latin typeface="HelveticaNeue" panose="00000400000000000000" pitchFamily="2" charset="0"/>
            </a:endParaRPr>
          </a:p>
          <a:p>
            <a:endParaRPr lang="en-US" sz="2400" dirty="0">
              <a:latin typeface="HelveticaNeue" panose="00000400000000000000" pitchFamily="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EE03909-FAF8-4CD7-9075-DE255024A61D}"/>
              </a:ext>
            </a:extLst>
          </p:cNvPr>
          <p:cNvSpPr txBox="1">
            <a:spLocks/>
          </p:cNvSpPr>
          <p:nvPr/>
        </p:nvSpPr>
        <p:spPr>
          <a:xfrm>
            <a:off x="575524" y="499615"/>
            <a:ext cx="8072119" cy="175432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>
              <a:defRPr sz="3800" b="0" i="0">
                <a:solidFill>
                  <a:srgbClr val="16649A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kern="0" dirty="0"/>
              <a:t>Observations &amp; Results</a:t>
            </a:r>
          </a:p>
          <a:p>
            <a:endParaRPr lang="en-US" kern="0" dirty="0"/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195007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BD07-564C-4170-9CDC-03FF2017F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050" y="105940"/>
            <a:ext cx="8072119" cy="1754326"/>
          </a:xfrm>
        </p:spPr>
        <p:txBody>
          <a:bodyPr wrap="square" lIns="0" tIns="0" rIns="0" bIns="0" anchor="t">
            <a:spAutoFit/>
          </a:bodyPr>
          <a:lstStyle/>
          <a:p>
            <a:pPr algn="l"/>
            <a:r>
              <a:rPr lang="en-US" dirty="0"/>
              <a:t>Improvements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F5587-32EF-4F91-BDD1-1D70AC7FA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7535" y="838200"/>
            <a:ext cx="8032750" cy="6278642"/>
          </a:xfrm>
        </p:spPr>
        <p:txBody>
          <a:bodyPr wrap="square" lIns="0" tIns="0" rIns="0" bIns="0" anchor="t">
            <a:spAutoFit/>
          </a:bodyPr>
          <a:lstStyle/>
          <a:p>
            <a:pPr marL="342900" indent="-342900" algn="l">
              <a:buAutoNum type="arabicPeriod"/>
            </a:pPr>
            <a:r>
              <a:rPr lang="en-US" sz="2400" dirty="0">
                <a:latin typeface="HelveticaNeue" panose="00000400000000000000" pitchFamily="2" charset="0"/>
              </a:rPr>
              <a:t>A qualitative question has been added to our survey to analyze if the audience has had the </a:t>
            </a:r>
            <a:r>
              <a:rPr lang="en-US" sz="2400" dirty="0">
                <a:solidFill>
                  <a:srgbClr val="C00000"/>
                </a:solidFill>
                <a:latin typeface="HelveticaNeue" panose="00000400000000000000" pitchFamily="2" charset="0"/>
              </a:rPr>
              <a:t>same preferred app </a:t>
            </a:r>
            <a:r>
              <a:rPr lang="en-US" sz="2400" dirty="0">
                <a:latin typeface="HelveticaNeue" panose="00000400000000000000" pitchFamily="2" charset="0"/>
              </a:rPr>
              <a:t>since the start or did, they switch to a different app sometime during their use. In case they switched to a different app, to gain insights on </a:t>
            </a:r>
            <a:r>
              <a:rPr lang="en-US" sz="2400" dirty="0">
                <a:solidFill>
                  <a:srgbClr val="C00000"/>
                </a:solidFill>
                <a:latin typeface="HelveticaNeue" panose="00000400000000000000" pitchFamily="2" charset="0"/>
              </a:rPr>
              <a:t>why this shift happened </a:t>
            </a:r>
            <a:r>
              <a:rPr lang="en-US" sz="2400" dirty="0">
                <a:latin typeface="HelveticaNeue" panose="00000400000000000000" pitchFamily="2" charset="0"/>
              </a:rPr>
              <a:t>and </a:t>
            </a:r>
            <a:r>
              <a:rPr lang="en-US" sz="2400" dirty="0">
                <a:solidFill>
                  <a:srgbClr val="C00000"/>
                </a:solidFill>
                <a:latin typeface="HelveticaNeue" panose="00000400000000000000" pitchFamily="2" charset="0"/>
              </a:rPr>
              <a:t>what was the reason </a:t>
            </a:r>
            <a:r>
              <a:rPr lang="en-US" sz="2400" dirty="0">
                <a:latin typeface="HelveticaNeue" panose="00000400000000000000" pitchFamily="2" charset="0"/>
              </a:rPr>
              <a:t>to choose the latter app have been proposed.</a:t>
            </a:r>
          </a:p>
          <a:p>
            <a:pPr marL="342900" indent="-342900" algn="l">
              <a:buAutoNum type="arabicPeriod"/>
            </a:pPr>
            <a:endParaRPr lang="en-US" sz="2400" dirty="0">
              <a:latin typeface="HelveticaNeue" panose="000004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400" dirty="0">
                <a:latin typeface="HelveticaNeue" panose="00000400000000000000" pitchFamily="2" charset="0"/>
              </a:rPr>
              <a:t>Arrangements for conduction of </a:t>
            </a:r>
            <a:r>
              <a:rPr lang="en-US" sz="2400" dirty="0">
                <a:solidFill>
                  <a:srgbClr val="C00000"/>
                </a:solidFill>
                <a:latin typeface="HelveticaNeue" panose="00000400000000000000" pitchFamily="2" charset="0"/>
              </a:rPr>
              <a:t>online interviews </a:t>
            </a:r>
            <a:r>
              <a:rPr lang="en-US" sz="2400" dirty="0">
                <a:latin typeface="HelveticaNeue" panose="00000400000000000000" pitchFamily="2" charset="0"/>
              </a:rPr>
              <a:t>to get qualitative data to gauge the choice made by users between usability and privacy &amp; security. The reason to conduct interviews for this aspect is because measuring </a:t>
            </a:r>
            <a:r>
              <a:rPr lang="en-US" sz="2400" dirty="0">
                <a:solidFill>
                  <a:srgbClr val="C00000"/>
                </a:solidFill>
                <a:latin typeface="HelveticaNeue" panose="00000400000000000000" pitchFamily="2" charset="0"/>
              </a:rPr>
              <a:t>privacy concerns </a:t>
            </a:r>
            <a:r>
              <a:rPr lang="en-US" sz="2400" dirty="0">
                <a:latin typeface="HelveticaNeue" panose="00000400000000000000" pitchFamily="2" charset="0"/>
              </a:rPr>
              <a:t>over </a:t>
            </a:r>
            <a:r>
              <a:rPr lang="en-US" sz="2400" dirty="0">
                <a:solidFill>
                  <a:srgbClr val="C00000"/>
                </a:solidFill>
                <a:latin typeface="HelveticaNeue" panose="00000400000000000000" pitchFamily="2" charset="0"/>
              </a:rPr>
              <a:t>quantitative</a:t>
            </a:r>
            <a:r>
              <a:rPr lang="en-US" sz="2400" dirty="0">
                <a:latin typeface="HelveticaNeue" panose="00000400000000000000" pitchFamily="2" charset="0"/>
              </a:rPr>
              <a:t> survey questions was realized to be </a:t>
            </a:r>
            <a:r>
              <a:rPr lang="en-US" sz="2400" dirty="0">
                <a:solidFill>
                  <a:srgbClr val="C00000"/>
                </a:solidFill>
                <a:latin typeface="HelveticaNeue" panose="00000400000000000000" pitchFamily="2" charset="0"/>
              </a:rPr>
              <a:t>tough</a:t>
            </a:r>
            <a:r>
              <a:rPr lang="en-US" sz="2400" dirty="0">
                <a:latin typeface="HelveticaNeue" panose="00000400000000000000" pitchFamily="2" charset="0"/>
              </a:rPr>
              <a:t> and </a:t>
            </a:r>
            <a:r>
              <a:rPr lang="en-US" sz="2400" dirty="0">
                <a:solidFill>
                  <a:srgbClr val="C00000"/>
                </a:solidFill>
                <a:latin typeface="HelveticaNeue" panose="00000400000000000000" pitchFamily="2" charset="0"/>
              </a:rPr>
              <a:t>ambiguous</a:t>
            </a:r>
            <a:r>
              <a:rPr lang="en-US" sz="2400" dirty="0">
                <a:latin typeface="HelveticaNeue" panose="00000400000000000000" pitchFamily="2" charset="0"/>
              </a:rPr>
              <a:t>.</a:t>
            </a:r>
          </a:p>
          <a:p>
            <a:pPr marL="342900" indent="-342900" algn="l">
              <a:buAutoNum type="arabicPeriod"/>
            </a:pPr>
            <a:endParaRPr lang="en-US" sz="2400" dirty="0">
              <a:latin typeface="HelveticaNeue" panose="000004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400" dirty="0">
                <a:latin typeface="HelveticaNeue" panose="00000400000000000000" pitchFamily="2" charset="0"/>
              </a:rPr>
              <a:t>Added </a:t>
            </a:r>
            <a:r>
              <a:rPr lang="en-US" sz="2400" dirty="0">
                <a:solidFill>
                  <a:srgbClr val="C00000"/>
                </a:solidFill>
                <a:latin typeface="HelveticaNeue" panose="00000400000000000000" pitchFamily="2" charset="0"/>
              </a:rPr>
              <a:t>encryption descriptions</a:t>
            </a:r>
            <a:r>
              <a:rPr lang="en-US" sz="2400" dirty="0">
                <a:latin typeface="HelveticaNeue" panose="00000400000000000000" pitchFamily="2" charset="0"/>
              </a:rPr>
              <a:t> and </a:t>
            </a:r>
            <a:r>
              <a:rPr lang="en-US" sz="2400" dirty="0">
                <a:solidFill>
                  <a:srgbClr val="C00000"/>
                </a:solidFill>
                <a:latin typeface="HelveticaNeue" panose="00000400000000000000" pitchFamily="2" charset="0"/>
              </a:rPr>
              <a:t>video</a:t>
            </a:r>
            <a:endParaRPr lang="en-US" sz="2400" dirty="0">
              <a:latin typeface="HelveticaNeue" panose="00000400000000000000" pitchFamily="2" charset="0"/>
            </a:endParaRPr>
          </a:p>
          <a:p>
            <a:endParaRPr lang="en-US" sz="2400" dirty="0">
              <a:latin typeface="HelveticaNeue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260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371600"/>
            <a:ext cx="7920990" cy="51632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050" indent="-51435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  <a:tab pos="4224020" algn="l"/>
              </a:tabLst>
            </a:pPr>
            <a:r>
              <a:rPr lang="en-US" sz="2800" dirty="0">
                <a:solidFill>
                  <a:srgbClr val="C00000"/>
                </a:solidFill>
                <a:latin typeface="HelveticaNeue" panose="00000400000000000000" pitchFamily="2" charset="0"/>
                <a:cs typeface="Arial"/>
              </a:rPr>
              <a:t>Cronbach’s alpha</a:t>
            </a:r>
            <a:r>
              <a:rPr lang="en-US" sz="2800" dirty="0">
                <a:latin typeface="HelveticaNeue" panose="00000400000000000000" pitchFamily="2" charset="0"/>
                <a:cs typeface="Arial"/>
              </a:rPr>
              <a:t>:</a:t>
            </a:r>
            <a:r>
              <a:rPr lang="en-US" sz="2800" dirty="0">
                <a:solidFill>
                  <a:srgbClr val="C00000"/>
                </a:solidFill>
                <a:latin typeface="HelveticaNeue" panose="00000400000000000000" pitchFamily="2" charset="0"/>
                <a:cs typeface="Arial"/>
              </a:rPr>
              <a:t> </a:t>
            </a:r>
            <a:r>
              <a:rPr lang="en-US" sz="2800" dirty="0">
                <a:latin typeface="HelveticaNeue" panose="00000400000000000000" pitchFamily="2" charset="0"/>
                <a:cs typeface="Arial"/>
              </a:rPr>
              <a:t>To reduce number of culture questions (18 </a:t>
            </a:r>
            <a:r>
              <a:rPr lang="en-US" sz="2800" dirty="0">
                <a:latin typeface="HelveticaNeue" panose="00000400000000000000" pitchFamily="2" charset="0"/>
                <a:cs typeface="Arial"/>
                <a:sym typeface="Wingdings" panose="05000000000000000000" pitchFamily="2" charset="2"/>
              </a:rPr>
              <a:t> 9). </a:t>
            </a:r>
            <a:r>
              <a:rPr lang="en-US" sz="2800" u="sng" dirty="0">
                <a:latin typeface="HelveticaNeue" panose="00000400000000000000" pitchFamily="2" charset="0"/>
                <a:cs typeface="Arial"/>
                <a:sym typeface="Wingdings" panose="05000000000000000000" pitchFamily="2" charset="2"/>
              </a:rPr>
              <a:t>Generate Max</a:t>
            </a:r>
            <a:r>
              <a:rPr lang="en-US" sz="2800" dirty="0">
                <a:latin typeface="HelveticaNeue" panose="00000400000000000000" pitchFamily="2" charset="0"/>
                <a:cs typeface="Arial"/>
                <a:sym typeface="Wingdings" panose="05000000000000000000" pitchFamily="2" charset="2"/>
              </a:rPr>
              <a:t> </a:t>
            </a:r>
            <a:r>
              <a:rPr lang="en-US" sz="2800" i="1" dirty="0">
                <a:latin typeface="HelveticaNeue" panose="00000400000000000000" pitchFamily="2" charset="0"/>
                <a:cs typeface="Arial"/>
                <a:sym typeface="Wingdings" panose="05000000000000000000" pitchFamily="2" charset="2"/>
              </a:rPr>
              <a:t>(Distribution)</a:t>
            </a:r>
          </a:p>
          <a:p>
            <a:pPr marL="527050" indent="-51435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  <a:tab pos="4224020" algn="l"/>
              </a:tabLst>
            </a:pPr>
            <a:endParaRPr lang="en-US" sz="2800" i="1" dirty="0">
              <a:latin typeface="HelveticaNeue" panose="00000400000000000000" pitchFamily="2" charset="0"/>
              <a:cs typeface="Arial"/>
              <a:sym typeface="Wingdings" panose="05000000000000000000" pitchFamily="2" charset="2"/>
            </a:endParaRPr>
          </a:p>
          <a:p>
            <a:pPr marL="527050" indent="-51435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  <a:tab pos="4224020" algn="l"/>
              </a:tabLst>
            </a:pPr>
            <a:endParaRPr lang="en-US" sz="2800" i="1" dirty="0">
              <a:latin typeface="HelveticaNeue" panose="00000400000000000000" pitchFamily="2" charset="0"/>
              <a:cs typeface="Arial"/>
              <a:sym typeface="Wingdings" panose="05000000000000000000" pitchFamily="2" charset="2"/>
            </a:endParaRPr>
          </a:p>
          <a:p>
            <a:pPr marL="527050" indent="-51435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  <a:tab pos="4224020" algn="l"/>
              </a:tabLst>
            </a:pPr>
            <a:endParaRPr lang="en-US" sz="2800" i="1" dirty="0">
              <a:latin typeface="HelveticaNeue" panose="00000400000000000000" pitchFamily="2" charset="0"/>
              <a:cs typeface="Arial"/>
              <a:sym typeface="Wingdings" panose="05000000000000000000" pitchFamily="2" charset="2"/>
            </a:endParaRPr>
          </a:p>
          <a:p>
            <a:pPr marL="527050" indent="-51435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  <a:tab pos="4224020" algn="l"/>
              </a:tabLst>
            </a:pPr>
            <a:r>
              <a:rPr lang="en-US" sz="2800" dirty="0">
                <a:solidFill>
                  <a:srgbClr val="C00000"/>
                </a:solidFill>
                <a:latin typeface="HelveticaNeue" panose="00000400000000000000" pitchFamily="2" charset="0"/>
                <a:cs typeface="Calibri" panose="020F0502020204030204" pitchFamily="34" charset="0"/>
              </a:rPr>
              <a:t>Within Subject Standardization</a:t>
            </a:r>
            <a:r>
              <a:rPr lang="en-US" sz="2800" dirty="0">
                <a:latin typeface="HelveticaNeue" panose="00000400000000000000" pitchFamily="2" charset="0"/>
                <a:cs typeface="Calibri" panose="020F0502020204030204" pitchFamily="34" charset="0"/>
              </a:rPr>
              <a:t>: Weight allocation and finalization of questions</a:t>
            </a:r>
          </a:p>
          <a:p>
            <a:pPr marL="12700">
              <a:lnSpc>
                <a:spcPct val="150000"/>
              </a:lnSpc>
              <a:spcBef>
                <a:spcPts val="100"/>
              </a:spcBef>
              <a:tabLst>
                <a:tab pos="354013" algn="l"/>
                <a:tab pos="355600" algn="l"/>
                <a:tab pos="2860675" algn="l"/>
              </a:tabLst>
            </a:pPr>
            <a:r>
              <a:rPr lang="en-US" sz="2800" dirty="0">
                <a:latin typeface="HelveticaNeue" panose="00000400000000000000" pitchFamily="2" charset="0"/>
                <a:cs typeface="Calibri" panose="020F0502020204030204" pitchFamily="34" charset="0"/>
              </a:rPr>
              <a:t>			Weights – </a:t>
            </a:r>
            <a:r>
              <a:rPr lang="en-US" sz="2800" dirty="0" err="1">
                <a:latin typeface="HelveticaNeue" panose="00000400000000000000" pitchFamily="2" charset="0"/>
                <a:cs typeface="Calibri" panose="020F0502020204030204" pitchFamily="34" charset="0"/>
              </a:rPr>
              <a:t>Taras</a:t>
            </a:r>
            <a:r>
              <a:rPr lang="en-US" sz="2800" dirty="0">
                <a:latin typeface="HelveticaNeue" panose="00000400000000000000" pitchFamily="2" charset="0"/>
                <a:cs typeface="Calibri" panose="020F0502020204030204" pitchFamily="34" charset="0"/>
              </a:rPr>
              <a:t> et al., 2009</a:t>
            </a:r>
            <a:endParaRPr lang="en-US" sz="2800" dirty="0">
              <a:solidFill>
                <a:srgbClr val="C00000"/>
              </a:solidFill>
              <a:latin typeface="HelveticaNeue" panose="00000400000000000000" pitchFamily="2" charset="0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531877"/>
            <a:ext cx="822706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10" dirty="0"/>
              <a:t>Current Work</a:t>
            </a:r>
            <a:endParaRPr spc="1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7D749A-5343-4BA1-A521-62F66AFD2A85}"/>
              </a:ext>
            </a:extLst>
          </p:cNvPr>
          <p:cNvSpPr txBox="1"/>
          <p:nvPr/>
        </p:nvSpPr>
        <p:spPr>
          <a:xfrm>
            <a:off x="535940" y="1129476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6649A"/>
                </a:solidFill>
                <a:latin typeface="HelveticaNeue" panose="00000400000000000000" pitchFamily="2" charset="0"/>
              </a:rPr>
              <a:t>Data Analysis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0CF7D8A-06DE-4A4D-9BFC-72A29A08291C}"/>
              </a:ext>
            </a:extLst>
          </p:cNvPr>
          <p:cNvGrpSpPr/>
          <p:nvPr/>
        </p:nvGrpSpPr>
        <p:grpSpPr>
          <a:xfrm>
            <a:off x="78658" y="2748067"/>
            <a:ext cx="8986684" cy="1905000"/>
            <a:chOff x="3093" y="2748067"/>
            <a:chExt cx="8986684" cy="19050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175BD64-0C32-4A6C-BEA2-16E1A39B70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5000" t="30741" r="25833" b="32222"/>
            <a:stretch/>
          </p:blipFill>
          <p:spPr>
            <a:xfrm>
              <a:off x="3093" y="2748067"/>
              <a:ext cx="4495800" cy="19050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39EC138-2358-49CE-9F93-F8E4CC625F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5000" t="44074" r="25833" b="18889"/>
            <a:stretch/>
          </p:blipFill>
          <p:spPr>
            <a:xfrm>
              <a:off x="4493977" y="2748067"/>
              <a:ext cx="4495800" cy="1905000"/>
            </a:xfrm>
            <a:prstGeom prst="rect">
              <a:avLst/>
            </a:prstGeom>
          </p:spPr>
        </p:pic>
      </p:grp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48A8648F-D69C-4785-B50B-450DE63E19D7}"/>
              </a:ext>
            </a:extLst>
          </p:cNvPr>
          <p:cNvSpPr/>
          <p:nvPr/>
        </p:nvSpPr>
        <p:spPr>
          <a:xfrm>
            <a:off x="5334000" y="3200400"/>
            <a:ext cx="381000" cy="381000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60D9F8-8051-46D2-8A0A-EECFBDBA9DCF}"/>
              </a:ext>
            </a:extLst>
          </p:cNvPr>
          <p:cNvCxnSpPr/>
          <p:nvPr/>
        </p:nvCxnSpPr>
        <p:spPr>
          <a:xfrm>
            <a:off x="2971800" y="3200400"/>
            <a:ext cx="228600" cy="190500"/>
          </a:xfrm>
          <a:prstGeom prst="line">
            <a:avLst/>
          </a:prstGeom>
          <a:ln w="762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B50D7F-9AD4-464A-B55E-67793F4564A8}"/>
              </a:ext>
            </a:extLst>
          </p:cNvPr>
          <p:cNvCxnSpPr>
            <a:cxnSpLocks/>
          </p:cNvCxnSpPr>
          <p:nvPr/>
        </p:nvCxnSpPr>
        <p:spPr>
          <a:xfrm flipV="1">
            <a:off x="3124200" y="3086100"/>
            <a:ext cx="457200" cy="304800"/>
          </a:xfrm>
          <a:prstGeom prst="line">
            <a:avLst/>
          </a:prstGeom>
          <a:ln w="762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590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371600"/>
            <a:ext cx="7920990" cy="44794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050" indent="-51435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  <a:tab pos="4224020" algn="l"/>
              </a:tabLst>
            </a:pPr>
            <a:r>
              <a:rPr lang="en-US" sz="2800" dirty="0">
                <a:solidFill>
                  <a:srgbClr val="C00000"/>
                </a:solidFill>
                <a:latin typeface="HelveticaNeue" panose="00000400000000000000" pitchFamily="2" charset="0"/>
                <a:cs typeface="Arial"/>
              </a:rPr>
              <a:t>Spearman’s Rank Coefficient</a:t>
            </a:r>
            <a:r>
              <a:rPr lang="en-US" sz="2800" dirty="0">
                <a:latin typeface="HelveticaNeue" panose="00000400000000000000" pitchFamily="2" charset="0"/>
                <a:cs typeface="Arial"/>
              </a:rPr>
              <a:t>: To find inter relations between constructs of UTAUT, relations between Culture and questions of UTAUT</a:t>
            </a:r>
            <a:endParaRPr lang="en-US" sz="2800" i="1" dirty="0">
              <a:latin typeface="HelveticaNeue" panose="00000400000000000000" pitchFamily="2" charset="0"/>
              <a:cs typeface="Arial"/>
              <a:sym typeface="Wingdings" panose="05000000000000000000" pitchFamily="2" charset="2"/>
            </a:endParaRPr>
          </a:p>
          <a:p>
            <a:pPr marL="527050" indent="-51435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  <a:tab pos="4224020" algn="l"/>
              </a:tabLst>
            </a:pPr>
            <a:r>
              <a:rPr lang="el-GR" sz="2800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χ</a:t>
            </a:r>
            <a:r>
              <a:rPr lang="en-US" sz="2800" i="1" baseline="30000" dirty="0">
                <a:solidFill>
                  <a:srgbClr val="C00000"/>
                </a:solidFill>
                <a:latin typeface="HelveticaNeue" panose="00000400000000000000" pitchFamily="2" charset="0"/>
                <a:cs typeface="Calibri" panose="020F0502020204030204" pitchFamily="34" charset="0"/>
              </a:rPr>
              <a:t>2 </a:t>
            </a:r>
            <a:r>
              <a:rPr lang="en-US" sz="2800" i="1" dirty="0">
                <a:solidFill>
                  <a:srgbClr val="C00000"/>
                </a:solidFill>
                <a:latin typeface="HelveticaNeue" panose="00000400000000000000" pitchFamily="2" charset="0"/>
                <a:cs typeface="Calibri" panose="020F0502020204030204" pitchFamily="34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HelveticaNeue" panose="00000400000000000000" pitchFamily="2" charset="0"/>
                <a:cs typeface="Calibri" panose="020F0502020204030204" pitchFamily="34" charset="0"/>
              </a:rPr>
              <a:t>test</a:t>
            </a:r>
            <a:r>
              <a:rPr lang="en-US" sz="2800" dirty="0">
                <a:latin typeface="HelveticaNeue" panose="00000400000000000000" pitchFamily="2" charset="0"/>
                <a:cs typeface="Calibri" panose="020F0502020204030204" pitchFamily="34" charset="0"/>
              </a:rPr>
              <a:t>: For correlations between demographics (age) &amp; Culture Variables, Culture Variables and selected Individual UTAUT Questions </a:t>
            </a:r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endParaRPr lang="en-US" sz="2800" dirty="0">
              <a:solidFill>
                <a:srgbClr val="C00000"/>
              </a:solidFill>
              <a:latin typeface="HelveticaNeue" panose="00000400000000000000" pitchFamily="2" charset="0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531877"/>
            <a:ext cx="822706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10" dirty="0"/>
              <a:t>Current Work</a:t>
            </a:r>
            <a:endParaRPr spc="1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7D749A-5343-4BA1-A521-62F66AFD2A85}"/>
              </a:ext>
            </a:extLst>
          </p:cNvPr>
          <p:cNvSpPr txBox="1"/>
          <p:nvPr/>
        </p:nvSpPr>
        <p:spPr>
          <a:xfrm>
            <a:off x="535940" y="1129476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6649A"/>
                </a:solidFill>
                <a:latin typeface="HelveticaNeue" panose="00000400000000000000" pitchFamily="2" charset="0"/>
              </a:rPr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765914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31877"/>
            <a:ext cx="556006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10" dirty="0"/>
              <a:t>Introduction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993138" y="1468287"/>
            <a:ext cx="7465062" cy="2765501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/>
          <a:p>
            <a:pPr marL="527050" indent="-51435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  <a:tabLst>
                <a:tab pos="297815" algn="l"/>
                <a:tab pos="298450" algn="l"/>
              </a:tabLst>
            </a:pPr>
            <a:r>
              <a:rPr lang="en-US" sz="2800" dirty="0">
                <a:latin typeface="HelveticaNeue" panose="00000400000000000000" pitchFamily="2" charset="0"/>
                <a:cs typeface="Arial"/>
              </a:rPr>
              <a:t>Considered </a:t>
            </a:r>
            <a:r>
              <a:rPr lang="en-US" sz="2800" dirty="0">
                <a:solidFill>
                  <a:srgbClr val="C00000"/>
                </a:solidFill>
                <a:latin typeface="HelveticaNeue" panose="00000400000000000000" pitchFamily="2" charset="0"/>
                <a:cs typeface="Arial"/>
              </a:rPr>
              <a:t>Instant Messaging </a:t>
            </a:r>
            <a:r>
              <a:rPr lang="en-US" sz="2800" dirty="0">
                <a:latin typeface="HelveticaNeue" panose="00000400000000000000" pitchFamily="2" charset="0"/>
                <a:cs typeface="Arial"/>
              </a:rPr>
              <a:t>as the mode for encrypted communication</a:t>
            </a:r>
          </a:p>
          <a:p>
            <a:pPr marL="527050" indent="-51435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  <a:tabLst>
                <a:tab pos="297815" algn="l"/>
                <a:tab pos="298450" algn="l"/>
              </a:tabLst>
            </a:pPr>
            <a:endParaRPr lang="en-US" sz="2800" dirty="0">
              <a:latin typeface="HelveticaNeue" panose="00000400000000000000" pitchFamily="2" charset="0"/>
              <a:cs typeface="Arial"/>
            </a:endParaRPr>
          </a:p>
          <a:p>
            <a:pPr marL="527050" indent="-51435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  <a:tabLst>
                <a:tab pos="297815" algn="l"/>
                <a:tab pos="298450" algn="l"/>
              </a:tabLst>
            </a:pPr>
            <a:r>
              <a:rPr lang="en-US" sz="2800" dirty="0">
                <a:latin typeface="HelveticaNeue" panose="00000400000000000000" pitchFamily="2" charset="0"/>
                <a:cs typeface="Arial"/>
              </a:rPr>
              <a:t>Effect of culture can be measured through the </a:t>
            </a:r>
            <a:r>
              <a:rPr lang="en-US" sz="2800" dirty="0">
                <a:solidFill>
                  <a:srgbClr val="C00000"/>
                </a:solidFill>
                <a:latin typeface="HelveticaNeue" panose="00000400000000000000" pitchFamily="2" charset="0"/>
                <a:cs typeface="Arial"/>
              </a:rPr>
              <a:t>social influence </a:t>
            </a:r>
            <a:r>
              <a:rPr lang="en-US" sz="2800" dirty="0">
                <a:latin typeface="HelveticaNeue" panose="00000400000000000000" pitchFamily="2" charset="0"/>
                <a:cs typeface="Arial"/>
              </a:rPr>
              <a:t>variable on user acceptance</a:t>
            </a:r>
            <a:endParaRPr sz="2800" dirty="0">
              <a:latin typeface="HelveticaNeue" panose="00000400000000000000" pitchFamily="2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5053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31877"/>
            <a:ext cx="556006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10" dirty="0"/>
              <a:t>Research Questions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993138" y="1468287"/>
            <a:ext cx="7465062" cy="3627275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/>
          <a:p>
            <a:pPr marL="527050" indent="-514350">
              <a:lnSpc>
                <a:spcPct val="100000"/>
              </a:lnSpc>
              <a:buSzPct val="80000"/>
              <a:buFont typeface="+mj-lt"/>
              <a:buAutoNum type="arabicPeriod"/>
              <a:tabLst>
                <a:tab pos="297815" algn="l"/>
                <a:tab pos="298450" algn="l"/>
              </a:tabLst>
            </a:pPr>
            <a:r>
              <a:rPr lang="en-US" sz="2800" dirty="0">
                <a:latin typeface="HelveticaNeue" panose="00000400000000000000" pitchFamily="2" charset="0"/>
                <a:cs typeface="Arial"/>
              </a:rPr>
              <a:t>What is the </a:t>
            </a:r>
            <a:r>
              <a:rPr lang="en-US" sz="2800" u="sng" dirty="0">
                <a:latin typeface="HelveticaNeue" panose="00000400000000000000" pitchFamily="2" charset="0"/>
                <a:cs typeface="Arial"/>
              </a:rPr>
              <a:t>relative impact</a:t>
            </a:r>
            <a:r>
              <a:rPr lang="en-US" sz="2800" dirty="0">
                <a:latin typeface="HelveticaNeue" panose="00000400000000000000" pitchFamily="2" charset="0"/>
                <a:cs typeface="Arial"/>
              </a:rPr>
              <a:t> of </a:t>
            </a:r>
            <a:r>
              <a:rPr lang="en-US" sz="2800" dirty="0">
                <a:solidFill>
                  <a:srgbClr val="C00000"/>
                </a:solidFill>
                <a:latin typeface="HelveticaNeue" panose="00000400000000000000" pitchFamily="2" charset="0"/>
                <a:cs typeface="Arial"/>
              </a:rPr>
              <a:t>social influence</a:t>
            </a:r>
            <a:r>
              <a:rPr lang="en-US" sz="2800" dirty="0">
                <a:latin typeface="HelveticaNeue" panose="00000400000000000000" pitchFamily="2" charset="0"/>
                <a:cs typeface="Arial"/>
              </a:rPr>
              <a:t> compared to others on the usage of encrypted communication systems?</a:t>
            </a:r>
          </a:p>
          <a:p>
            <a:pPr marL="527050" indent="-514350">
              <a:lnSpc>
                <a:spcPct val="100000"/>
              </a:lnSpc>
              <a:buSzPct val="80000"/>
              <a:buFont typeface="+mj-lt"/>
              <a:buAutoNum type="arabicPeriod"/>
              <a:tabLst>
                <a:tab pos="297815" algn="l"/>
                <a:tab pos="298450" algn="l"/>
              </a:tabLst>
            </a:pPr>
            <a:endParaRPr lang="en-US" sz="2800" dirty="0">
              <a:latin typeface="HelveticaNeue" panose="00000400000000000000" pitchFamily="2" charset="0"/>
              <a:cs typeface="Arial"/>
            </a:endParaRPr>
          </a:p>
          <a:p>
            <a:pPr marL="527050" indent="-514350">
              <a:lnSpc>
                <a:spcPct val="100000"/>
              </a:lnSpc>
              <a:buSzPct val="80000"/>
              <a:buFont typeface="+mj-lt"/>
              <a:buAutoNum type="arabicPeriod"/>
              <a:tabLst>
                <a:tab pos="297815" algn="l"/>
                <a:tab pos="298450" algn="l"/>
              </a:tabLst>
            </a:pPr>
            <a:r>
              <a:rPr lang="en-US" sz="2800" dirty="0">
                <a:latin typeface="HelveticaNeue" panose="00000400000000000000" pitchFamily="2" charset="0"/>
                <a:cs typeface="Arial"/>
              </a:rPr>
              <a:t>Is the impact of social influence on the usage of encrypted communication systems correlated to the </a:t>
            </a:r>
            <a:r>
              <a:rPr lang="en-US" sz="2800" u="sng" dirty="0">
                <a:latin typeface="HelveticaNeue" panose="00000400000000000000" pitchFamily="2" charset="0"/>
                <a:cs typeface="Arial"/>
              </a:rPr>
              <a:t>different variables of </a:t>
            </a:r>
            <a:r>
              <a:rPr lang="en-US" sz="2800" u="sng" dirty="0">
                <a:solidFill>
                  <a:srgbClr val="C00000"/>
                </a:solidFill>
                <a:latin typeface="HelveticaNeue" panose="00000400000000000000" pitchFamily="2" charset="0"/>
                <a:cs typeface="Arial"/>
              </a:rPr>
              <a:t>culture</a:t>
            </a:r>
            <a:r>
              <a:rPr lang="en-US" sz="2800" dirty="0">
                <a:latin typeface="HelveticaNeue" panose="00000400000000000000" pitchFamily="2" charset="0"/>
                <a:cs typeface="Arial"/>
              </a:rPr>
              <a:t>?</a:t>
            </a:r>
            <a:endParaRPr sz="2800" dirty="0">
              <a:latin typeface="HelveticaNeue" panose="00000400000000000000" pitchFamily="2" charset="0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31877"/>
            <a:ext cx="556006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10" dirty="0"/>
              <a:t>Hypotheses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990600" y="1144402"/>
            <a:ext cx="7465062" cy="5350824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/>
          <a:p>
            <a:pPr marL="527050" indent="-514350">
              <a:lnSpc>
                <a:spcPct val="100000"/>
              </a:lnSpc>
              <a:buSzPct val="80000"/>
              <a:buFont typeface="+mj-lt"/>
              <a:buAutoNum type="arabicPeriod"/>
              <a:tabLst>
                <a:tab pos="297815" algn="l"/>
                <a:tab pos="298450" algn="l"/>
              </a:tabLst>
            </a:pPr>
            <a:r>
              <a:rPr lang="en-US" sz="2400" dirty="0">
                <a:solidFill>
                  <a:srgbClr val="C00000"/>
                </a:solidFill>
                <a:latin typeface="HelveticaNeue" panose="00000400000000000000" pitchFamily="2" charset="0"/>
                <a:cs typeface="Arial"/>
              </a:rPr>
              <a:t>Social influence has the highest impact on the usage of encrypted communication</a:t>
            </a:r>
            <a:r>
              <a:rPr lang="en-US" sz="2400" dirty="0">
                <a:latin typeface="HelveticaNeue" panose="00000400000000000000" pitchFamily="2" charset="0"/>
                <a:cs typeface="Arial"/>
              </a:rPr>
              <a:t> when compared to effort expectancy, performance expectancy, facilitating conditions’ influence.</a:t>
            </a:r>
          </a:p>
          <a:p>
            <a:pPr marL="527050" indent="-514350">
              <a:lnSpc>
                <a:spcPct val="100000"/>
              </a:lnSpc>
              <a:buSzPct val="80000"/>
              <a:buFont typeface="+mj-lt"/>
              <a:buAutoNum type="arabicPeriod"/>
              <a:tabLst>
                <a:tab pos="297815" algn="l"/>
                <a:tab pos="298450" algn="l"/>
              </a:tabLst>
            </a:pPr>
            <a:endParaRPr lang="en-US" sz="2400" dirty="0">
              <a:latin typeface="HelveticaNeue" panose="00000400000000000000" pitchFamily="2" charset="0"/>
              <a:cs typeface="Arial"/>
            </a:endParaRPr>
          </a:p>
          <a:p>
            <a:pPr marL="527050" indent="-514350">
              <a:lnSpc>
                <a:spcPct val="100000"/>
              </a:lnSpc>
              <a:buSzPct val="80000"/>
              <a:buFont typeface="+mj-lt"/>
              <a:buAutoNum type="arabicPeriod"/>
              <a:tabLst>
                <a:tab pos="297815" algn="l"/>
                <a:tab pos="298450" algn="l"/>
              </a:tabLst>
            </a:pPr>
            <a:r>
              <a:rPr lang="en-US" sz="2400" dirty="0">
                <a:latin typeface="HelveticaNeue" panose="00000400000000000000" pitchFamily="2" charset="0"/>
                <a:cs typeface="Arial"/>
              </a:rPr>
              <a:t>There exists a very </a:t>
            </a:r>
            <a:r>
              <a:rPr lang="en-US" sz="2400" dirty="0">
                <a:solidFill>
                  <a:srgbClr val="C00000"/>
                </a:solidFill>
                <a:latin typeface="HelveticaNeue" panose="00000400000000000000" pitchFamily="2" charset="0"/>
                <a:cs typeface="Arial"/>
              </a:rPr>
              <a:t>high correlation between Social influence on the usage of encrypted communication and the cultural dimension of Individualism-Collectivism</a:t>
            </a:r>
            <a:r>
              <a:rPr lang="en-US" sz="2400" dirty="0">
                <a:latin typeface="HelveticaNeue" panose="00000400000000000000" pitchFamily="2" charset="0"/>
                <a:cs typeface="Arial"/>
              </a:rPr>
              <a:t>, where collectivistic people stipulate strong social influence.</a:t>
            </a:r>
          </a:p>
          <a:p>
            <a:pPr marL="527050" indent="-514350">
              <a:lnSpc>
                <a:spcPct val="100000"/>
              </a:lnSpc>
              <a:buSzPct val="80000"/>
              <a:buFont typeface="+mj-lt"/>
              <a:buAutoNum type="arabicPeriod"/>
              <a:tabLst>
                <a:tab pos="297815" algn="l"/>
                <a:tab pos="298450" algn="l"/>
              </a:tabLst>
            </a:pPr>
            <a:endParaRPr lang="en-US" sz="2400" dirty="0">
              <a:latin typeface="HelveticaNeue" panose="00000400000000000000" pitchFamily="2" charset="0"/>
              <a:cs typeface="Arial"/>
            </a:endParaRPr>
          </a:p>
          <a:p>
            <a:pPr marL="527050" indent="-514350">
              <a:lnSpc>
                <a:spcPct val="100000"/>
              </a:lnSpc>
              <a:buSzPct val="80000"/>
              <a:buFont typeface="+mj-lt"/>
              <a:buAutoNum type="arabicPeriod"/>
              <a:tabLst>
                <a:tab pos="297815" algn="l"/>
                <a:tab pos="298450" algn="l"/>
              </a:tabLst>
            </a:pPr>
            <a:r>
              <a:rPr lang="en-US" sz="2400" dirty="0">
                <a:latin typeface="HelveticaNeue" panose="00000400000000000000" pitchFamily="2" charset="0"/>
                <a:cs typeface="Arial"/>
              </a:rPr>
              <a:t>Measure of </a:t>
            </a:r>
            <a:r>
              <a:rPr lang="en-US" sz="2400" dirty="0">
                <a:solidFill>
                  <a:srgbClr val="C00000"/>
                </a:solidFill>
                <a:latin typeface="HelveticaNeue" panose="00000400000000000000" pitchFamily="2" charset="0"/>
                <a:cs typeface="Arial"/>
              </a:rPr>
              <a:t>Uncertainty avoidance is directly proportional to the usage of encrypted communication.</a:t>
            </a:r>
            <a:endParaRPr sz="2400" dirty="0">
              <a:solidFill>
                <a:srgbClr val="C00000"/>
              </a:solidFill>
              <a:latin typeface="HelveticaNeue" panose="00000400000000000000" pitchFamily="2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5169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443" y="521970"/>
            <a:ext cx="7172757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UTAUT</a:t>
            </a:r>
            <a:r>
              <a:rPr spc="-75" dirty="0"/>
              <a:t> </a:t>
            </a:r>
            <a:r>
              <a:rPr dirty="0"/>
              <a:t>Model</a:t>
            </a:r>
            <a:r>
              <a:rPr lang="en-US" dirty="0"/>
              <a:t> </a:t>
            </a:r>
            <a:r>
              <a:rPr lang="en-US" sz="1800" dirty="0"/>
              <a:t>[</a:t>
            </a:r>
            <a:r>
              <a:rPr lang="en-US" sz="1800" dirty="0" err="1"/>
              <a:t>Ventakesh</a:t>
            </a:r>
            <a:r>
              <a:rPr lang="en-US" sz="1800" dirty="0"/>
              <a:t> et al., 2003] </a:t>
            </a:r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538886" y="1717294"/>
            <a:ext cx="8340725" cy="725805"/>
            <a:chOff x="538886" y="1717294"/>
            <a:chExt cx="8340725" cy="725805"/>
          </a:xfrm>
        </p:grpSpPr>
        <p:sp>
          <p:nvSpPr>
            <p:cNvPr id="4" name="object 4"/>
            <p:cNvSpPr/>
            <p:nvPr/>
          </p:nvSpPr>
          <p:spPr>
            <a:xfrm>
              <a:off x="538886" y="1717294"/>
              <a:ext cx="2610357" cy="3596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HelveticaNeue" panose="00000400000000000000" pitchFamily="2" charset="0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3018790" y="1717294"/>
              <a:ext cx="307848" cy="3596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HelveticaNeue" panose="00000400000000000000" pitchFamily="2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3256534" y="1717294"/>
              <a:ext cx="5622925" cy="35966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HelveticaNeue" panose="00000400000000000000" pitchFamily="2" charset="0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538886" y="2083054"/>
              <a:ext cx="1679702" cy="35966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HelveticaNeue" panose="00000400000000000000" pitchFamily="2" charset="0"/>
              </a:endParaRPr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538886" y="2813304"/>
            <a:ext cx="6878320" cy="419100"/>
            <a:chOff x="538886" y="2813304"/>
            <a:chExt cx="6878320" cy="419100"/>
          </a:xfrm>
        </p:grpSpPr>
        <p:sp>
          <p:nvSpPr>
            <p:cNvPr id="9" name="object 9"/>
            <p:cNvSpPr/>
            <p:nvPr/>
          </p:nvSpPr>
          <p:spPr>
            <a:xfrm>
              <a:off x="538886" y="2813304"/>
              <a:ext cx="445770" cy="4191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13790" y="2813304"/>
              <a:ext cx="2851657" cy="4191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06113" y="2813304"/>
              <a:ext cx="356615" cy="4191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981958" y="2813304"/>
              <a:ext cx="3434715" cy="4191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538886" y="3372611"/>
            <a:ext cx="8114030" cy="419100"/>
            <a:chOff x="538886" y="3372611"/>
            <a:chExt cx="8114030" cy="419100"/>
          </a:xfrm>
        </p:grpSpPr>
        <p:sp>
          <p:nvSpPr>
            <p:cNvPr id="14" name="object 14"/>
            <p:cNvSpPr/>
            <p:nvPr/>
          </p:nvSpPr>
          <p:spPr>
            <a:xfrm>
              <a:off x="538886" y="3372611"/>
              <a:ext cx="526288" cy="4191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33602" y="3372611"/>
              <a:ext cx="3994912" cy="4191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852416" y="3372611"/>
              <a:ext cx="356615" cy="4191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28260" y="3372611"/>
              <a:ext cx="3524249" cy="4191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538886" y="4012641"/>
            <a:ext cx="5844540" cy="419734"/>
            <a:chOff x="538886" y="4012641"/>
            <a:chExt cx="5844540" cy="419734"/>
          </a:xfrm>
        </p:grpSpPr>
        <p:sp>
          <p:nvSpPr>
            <p:cNvPr id="19" name="object 19"/>
            <p:cNvSpPr/>
            <p:nvPr/>
          </p:nvSpPr>
          <p:spPr>
            <a:xfrm>
              <a:off x="538886" y="4012641"/>
              <a:ext cx="526288" cy="41940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33602" y="4012641"/>
              <a:ext cx="2529586" cy="41940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411981" y="4012641"/>
              <a:ext cx="356615" cy="41940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689349" y="4012641"/>
              <a:ext cx="2693924" cy="41940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538886" y="4653026"/>
            <a:ext cx="7519670" cy="419100"/>
            <a:chOff x="538886" y="4653026"/>
            <a:chExt cx="7519670" cy="419100"/>
          </a:xfrm>
        </p:grpSpPr>
        <p:sp>
          <p:nvSpPr>
            <p:cNvPr id="24" name="object 24"/>
            <p:cNvSpPr/>
            <p:nvPr/>
          </p:nvSpPr>
          <p:spPr>
            <a:xfrm>
              <a:off x="538886" y="4653026"/>
              <a:ext cx="526288" cy="41910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33602" y="4653026"/>
              <a:ext cx="4863465" cy="41910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751575" y="4653026"/>
              <a:ext cx="356615" cy="4191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027419" y="4653026"/>
              <a:ext cx="2031110" cy="41910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/>
          <p:nvPr/>
        </p:nvSpPr>
        <p:spPr>
          <a:xfrm>
            <a:off x="538886" y="5293156"/>
            <a:ext cx="1278381" cy="4191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3F520D-905E-4E5B-A604-42A01C93556B}"/>
              </a:ext>
            </a:extLst>
          </p:cNvPr>
          <p:cNvSpPr txBox="1"/>
          <p:nvPr/>
        </p:nvSpPr>
        <p:spPr>
          <a:xfrm>
            <a:off x="535940" y="1129476"/>
            <a:ext cx="212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6649A"/>
                </a:solidFill>
                <a:latin typeface="HelveticaNeue" panose="00000400000000000000" pitchFamily="2" charset="0"/>
              </a:rPr>
              <a:t>Study Methodology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24000"/>
            <a:ext cx="7920990" cy="45332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  <a:tabLst>
                <a:tab pos="354965" algn="l"/>
                <a:tab pos="355600" algn="l"/>
                <a:tab pos="4224020" algn="l"/>
              </a:tabLst>
            </a:pPr>
            <a:r>
              <a:rPr lang="en-US" sz="2200" dirty="0">
                <a:latin typeface="HelveticaNeue" panose="00000400000000000000" pitchFamily="2" charset="0"/>
                <a:cs typeface="Arial"/>
              </a:rPr>
              <a:t>Target Region = INDIA</a:t>
            </a:r>
          </a:p>
          <a:p>
            <a:pPr marL="12700">
              <a:lnSpc>
                <a:spcPct val="150000"/>
              </a:lnSpc>
              <a:spcBef>
                <a:spcPts val="100"/>
              </a:spcBef>
              <a:tabLst>
                <a:tab pos="354965" algn="l"/>
                <a:tab pos="355600" algn="l"/>
                <a:tab pos="4224020" algn="l"/>
              </a:tabLst>
            </a:pPr>
            <a:r>
              <a:rPr lang="en-US" sz="2200" dirty="0">
                <a:latin typeface="HelveticaNeue" panose="00000400000000000000" pitchFamily="2" charset="0"/>
                <a:cs typeface="Arial"/>
              </a:rPr>
              <a:t>Demographics = </a:t>
            </a:r>
            <a:r>
              <a:rPr lang="en-US" sz="2200" dirty="0">
                <a:solidFill>
                  <a:srgbClr val="C00000"/>
                </a:solidFill>
                <a:latin typeface="HelveticaNeue" panose="00000400000000000000" pitchFamily="2" charset="0"/>
                <a:cs typeface="Arial"/>
              </a:rPr>
              <a:t>CROSS – CULTURAL Research principles</a:t>
            </a:r>
          </a:p>
          <a:p>
            <a:pPr marL="12700">
              <a:lnSpc>
                <a:spcPct val="150000"/>
              </a:lnSpc>
              <a:spcBef>
                <a:spcPts val="100"/>
              </a:spcBef>
              <a:tabLst>
                <a:tab pos="354965" algn="l"/>
                <a:tab pos="355600" algn="l"/>
                <a:tab pos="4224020" algn="l"/>
              </a:tabLst>
            </a:pPr>
            <a:endParaRPr lang="en-US" sz="2200" dirty="0">
              <a:solidFill>
                <a:srgbClr val="C00000"/>
              </a:solidFill>
              <a:latin typeface="HelveticaNeue" panose="00000400000000000000" pitchFamily="2" charset="0"/>
              <a:cs typeface="Arial"/>
            </a:endParaRPr>
          </a:p>
          <a:p>
            <a:pPr marL="12700" algn="ctr">
              <a:lnSpc>
                <a:spcPct val="150000"/>
              </a:lnSpc>
              <a:spcBef>
                <a:spcPts val="100"/>
              </a:spcBef>
              <a:tabLst>
                <a:tab pos="354965" algn="l"/>
                <a:tab pos="355600" algn="l"/>
                <a:tab pos="4224020" algn="l"/>
              </a:tabLst>
            </a:pPr>
            <a:r>
              <a:rPr lang="en-US" sz="2800" b="1" dirty="0">
                <a:latin typeface="HelveticaNeue" panose="00000400000000000000" pitchFamily="2" charset="0"/>
                <a:cs typeface="Arial"/>
              </a:rPr>
              <a:t>Hofstede’s 5 – dimensional framework</a:t>
            </a:r>
          </a:p>
          <a:p>
            <a:pPr marL="527050" indent="-514350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  <a:tabLst>
                <a:tab pos="354965" algn="l"/>
                <a:tab pos="355600" algn="l"/>
                <a:tab pos="4224020" algn="l"/>
              </a:tabLst>
            </a:pPr>
            <a:r>
              <a:rPr lang="en-US" sz="2000" dirty="0">
                <a:latin typeface="HelveticaNeue" panose="00000400000000000000" pitchFamily="2" charset="0"/>
                <a:cs typeface="Arial"/>
              </a:rPr>
              <a:t>Power Distance</a:t>
            </a:r>
          </a:p>
          <a:p>
            <a:pPr marL="527050" indent="-514350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  <a:tabLst>
                <a:tab pos="354965" algn="l"/>
                <a:tab pos="355600" algn="l"/>
                <a:tab pos="4224020" algn="l"/>
              </a:tabLst>
            </a:pPr>
            <a:r>
              <a:rPr lang="en-US" sz="2000" dirty="0">
                <a:latin typeface="HelveticaNeue" panose="00000400000000000000" pitchFamily="2" charset="0"/>
                <a:cs typeface="Arial"/>
              </a:rPr>
              <a:t>Uncertainty Avoidance</a:t>
            </a:r>
          </a:p>
          <a:p>
            <a:pPr marL="527050" indent="-514350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  <a:tabLst>
                <a:tab pos="354965" algn="l"/>
                <a:tab pos="355600" algn="l"/>
                <a:tab pos="4224020" algn="l"/>
              </a:tabLst>
            </a:pPr>
            <a:r>
              <a:rPr lang="en-US" sz="2000" dirty="0">
                <a:latin typeface="HelveticaNeue" panose="00000400000000000000" pitchFamily="2" charset="0"/>
                <a:cs typeface="Arial"/>
              </a:rPr>
              <a:t>Individualism – Collectivism </a:t>
            </a:r>
          </a:p>
          <a:p>
            <a:pPr marL="527050" indent="-514350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  <a:tabLst>
                <a:tab pos="354965" algn="l"/>
                <a:tab pos="355600" algn="l"/>
                <a:tab pos="4224020" algn="l"/>
              </a:tabLst>
            </a:pPr>
            <a:r>
              <a:rPr lang="en-US" sz="2000" dirty="0">
                <a:latin typeface="HelveticaNeue" panose="00000400000000000000" pitchFamily="2" charset="0"/>
                <a:cs typeface="Arial"/>
              </a:rPr>
              <a:t>Masculinity – Femineity</a:t>
            </a:r>
          </a:p>
          <a:p>
            <a:pPr marL="527050" indent="-514350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  <a:tabLst>
                <a:tab pos="354965" algn="l"/>
                <a:tab pos="355600" algn="l"/>
                <a:tab pos="4224020" algn="l"/>
              </a:tabLst>
            </a:pPr>
            <a:r>
              <a:rPr lang="en-US" sz="2000" dirty="0">
                <a:latin typeface="HelveticaNeue" panose="00000400000000000000" pitchFamily="2" charset="0"/>
                <a:cs typeface="Arial"/>
              </a:rPr>
              <a:t>Time Orientation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531877"/>
            <a:ext cx="792099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10" dirty="0"/>
              <a:t>Measuring Culture </a:t>
            </a:r>
            <a:r>
              <a:rPr lang="en-US" sz="1800" spc="10" dirty="0"/>
              <a:t>[Hofstede, 1991, 1993, 2001, 2003] </a:t>
            </a:r>
            <a:endParaRPr spc="1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C52E0F-290E-4730-9942-7A9BC0E0306A}"/>
              </a:ext>
            </a:extLst>
          </p:cNvPr>
          <p:cNvSpPr txBox="1"/>
          <p:nvPr/>
        </p:nvSpPr>
        <p:spPr>
          <a:xfrm>
            <a:off x="535940" y="1129476"/>
            <a:ext cx="212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6649A"/>
                </a:solidFill>
                <a:latin typeface="HelveticaNeue" panose="00000400000000000000" pitchFamily="2" charset="0"/>
              </a:rPr>
              <a:t>Study Methodology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531877"/>
            <a:ext cx="411226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10" dirty="0"/>
              <a:t>Pilot Survey</a:t>
            </a:r>
            <a:endParaRPr spc="1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C52E0F-290E-4730-9942-7A9BC0E0306A}"/>
              </a:ext>
            </a:extLst>
          </p:cNvPr>
          <p:cNvSpPr txBox="1"/>
          <p:nvPr/>
        </p:nvSpPr>
        <p:spPr>
          <a:xfrm>
            <a:off x="535940" y="1129476"/>
            <a:ext cx="2810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6649A"/>
                </a:solidFill>
                <a:latin typeface="HelveticaNeue" panose="00000400000000000000" pitchFamily="2" charset="0"/>
              </a:rPr>
              <a:t>Draft related Work Section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FEBACBF2-04B2-4878-BF51-52B7A3ACBB61}"/>
              </a:ext>
            </a:extLst>
          </p:cNvPr>
          <p:cNvSpPr txBox="1"/>
          <p:nvPr/>
        </p:nvSpPr>
        <p:spPr>
          <a:xfrm>
            <a:off x="993138" y="1468287"/>
            <a:ext cx="7465062" cy="5781711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/>
          <a:p>
            <a:pPr marL="527050" indent="-51435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  <a:tabLst>
                <a:tab pos="297815" algn="l"/>
                <a:tab pos="298450" algn="l"/>
              </a:tabLst>
            </a:pPr>
            <a:r>
              <a:rPr lang="en-US" sz="2800" dirty="0">
                <a:latin typeface="HelveticaNeue" panose="00000400000000000000" pitchFamily="2" charset="0"/>
                <a:cs typeface="Arial"/>
              </a:rPr>
              <a:t>Consent + Demographics		</a:t>
            </a:r>
            <a:r>
              <a:rPr lang="en-US" sz="2800" dirty="0">
                <a:solidFill>
                  <a:srgbClr val="C00000"/>
                </a:solidFill>
                <a:latin typeface="HelveticaNeue" panose="00000400000000000000" pitchFamily="2" charset="0"/>
                <a:cs typeface="Arial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HelveticaNeue" panose="00000400000000000000" pitchFamily="2" charset="0"/>
                <a:cs typeface="Arial"/>
              </a:rPr>
              <a:t>6</a:t>
            </a:r>
            <a:r>
              <a:rPr lang="en-US" sz="2400" dirty="0">
                <a:latin typeface="HelveticaNeue" panose="00000400000000000000" pitchFamily="2" charset="0"/>
                <a:cs typeface="Arial"/>
              </a:rPr>
              <a:t> questions</a:t>
            </a:r>
            <a:endParaRPr lang="en-US" sz="2800" dirty="0">
              <a:latin typeface="HelveticaNeue" panose="00000400000000000000" pitchFamily="2" charset="0"/>
              <a:cs typeface="Arial"/>
            </a:endParaRPr>
          </a:p>
          <a:p>
            <a:pPr marL="527050" indent="-51435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  <a:tabLst>
                <a:tab pos="297815" algn="l"/>
                <a:tab pos="298450" algn="l"/>
              </a:tabLst>
            </a:pPr>
            <a:r>
              <a:rPr lang="en-US" sz="2800" dirty="0">
                <a:latin typeface="HelveticaNeue" panose="00000400000000000000" pitchFamily="2" charset="0"/>
                <a:cs typeface="Arial"/>
              </a:rPr>
              <a:t>UTAUT  				</a:t>
            </a:r>
            <a:r>
              <a:rPr lang="en-US" sz="2400" dirty="0">
                <a:solidFill>
                  <a:srgbClr val="C00000"/>
                </a:solidFill>
                <a:latin typeface="HelveticaNeue" panose="00000400000000000000" pitchFamily="2" charset="0"/>
                <a:cs typeface="Arial"/>
              </a:rPr>
              <a:t>15</a:t>
            </a:r>
            <a:r>
              <a:rPr lang="en-US" sz="2400" dirty="0">
                <a:latin typeface="HelveticaNeue" panose="00000400000000000000" pitchFamily="2" charset="0"/>
                <a:cs typeface="Arial"/>
              </a:rPr>
              <a:t> questions</a:t>
            </a:r>
          </a:p>
          <a:p>
            <a:pPr marL="469900" lvl="1">
              <a:buSzPct val="100000"/>
              <a:tabLst>
                <a:tab pos="297815" algn="l"/>
                <a:tab pos="298450" algn="l"/>
              </a:tabLst>
            </a:pPr>
            <a:r>
              <a:rPr lang="en-US" sz="2400" dirty="0">
                <a:latin typeface="HelveticaNeue" panose="00000400000000000000" pitchFamily="2" charset="0"/>
                <a:cs typeface="Arial"/>
              </a:rPr>
              <a:t>WhatsApp v/s Facebook Messenger</a:t>
            </a:r>
          </a:p>
          <a:p>
            <a:pPr marL="469900" lvl="1">
              <a:buSzPct val="100000"/>
              <a:tabLst>
                <a:tab pos="297815" algn="l"/>
                <a:tab pos="298450" algn="l"/>
              </a:tabLst>
            </a:pPr>
            <a:r>
              <a:rPr lang="en-US" sz="2400" dirty="0">
                <a:latin typeface="HelveticaNeue" panose="00000400000000000000" pitchFamily="2" charset="0"/>
                <a:cs typeface="Arial"/>
              </a:rPr>
              <a:t>		Ease, Security, Social Influence</a:t>
            </a:r>
            <a:endParaRPr lang="en-US" sz="2800" dirty="0">
              <a:latin typeface="HelveticaNeue" panose="00000400000000000000" pitchFamily="2" charset="0"/>
              <a:cs typeface="Arial"/>
            </a:endParaRPr>
          </a:p>
          <a:p>
            <a:pPr marL="469900" indent="-457200">
              <a:buSzPct val="100000"/>
              <a:buFont typeface="Arial" panose="020B0604020202020204" pitchFamily="34" charset="0"/>
              <a:buChar char="•"/>
              <a:tabLst>
                <a:tab pos="297815" algn="l"/>
                <a:tab pos="298450" algn="l"/>
              </a:tabLst>
            </a:pPr>
            <a:r>
              <a:rPr lang="en-US" sz="2800" dirty="0">
                <a:latin typeface="HelveticaNeue" panose="00000400000000000000" pitchFamily="2" charset="0"/>
                <a:cs typeface="Arial"/>
              </a:rPr>
              <a:t>Culture 					</a:t>
            </a:r>
            <a:r>
              <a:rPr lang="en-US" sz="2400" dirty="0">
                <a:solidFill>
                  <a:srgbClr val="C00000"/>
                </a:solidFill>
                <a:latin typeface="HelveticaNeue" panose="00000400000000000000" pitchFamily="2" charset="0"/>
                <a:cs typeface="Arial"/>
              </a:rPr>
              <a:t>18 questions</a:t>
            </a:r>
          </a:p>
          <a:p>
            <a:pPr marL="469900" lvl="1">
              <a:buSzPct val="100000"/>
              <a:tabLst>
                <a:tab pos="297815" algn="l"/>
                <a:tab pos="298450" algn="l"/>
              </a:tabLst>
            </a:pPr>
            <a:r>
              <a:rPr lang="en-US" sz="2400" dirty="0">
                <a:latin typeface="HelveticaNeue" panose="00000400000000000000" pitchFamily="2" charset="0"/>
                <a:cs typeface="Arial"/>
              </a:rPr>
              <a:t>(cross verified, cited, acknowledged) </a:t>
            </a:r>
            <a:endParaRPr lang="en-US" sz="2800" dirty="0">
              <a:latin typeface="HelveticaNeue" panose="00000400000000000000" pitchFamily="2" charset="0"/>
              <a:cs typeface="Arial"/>
            </a:endParaRPr>
          </a:p>
          <a:p>
            <a:pPr marL="812800" lvl="1" indent="-342900">
              <a:buSzPct val="100000"/>
              <a:buFont typeface="+mj-lt"/>
              <a:buAutoNum type="arabicPeriod"/>
              <a:tabLst>
                <a:tab pos="297815" algn="l"/>
                <a:tab pos="298450" algn="l"/>
              </a:tabLst>
            </a:pPr>
            <a:r>
              <a:rPr lang="en-US" dirty="0">
                <a:latin typeface="HelveticaNeue" panose="00000400000000000000" pitchFamily="2" charset="0"/>
                <a:cs typeface="Arial"/>
              </a:rPr>
              <a:t>Vas </a:t>
            </a:r>
            <a:r>
              <a:rPr lang="en-US" dirty="0" err="1">
                <a:latin typeface="HelveticaNeue" panose="00000400000000000000" pitchFamily="2" charset="0"/>
                <a:cs typeface="Arial"/>
              </a:rPr>
              <a:t>Taras</a:t>
            </a:r>
            <a:r>
              <a:rPr lang="en-US" dirty="0">
                <a:latin typeface="HelveticaNeue" panose="00000400000000000000" pitchFamily="2" charset="0"/>
                <a:cs typeface="Arial"/>
              </a:rPr>
              <a:t>, Julie </a:t>
            </a:r>
            <a:r>
              <a:rPr lang="en-US" dirty="0" err="1">
                <a:latin typeface="HelveticaNeue" panose="00000400000000000000" pitchFamily="2" charset="0"/>
                <a:cs typeface="Arial"/>
              </a:rPr>
              <a:t>Rowney</a:t>
            </a:r>
            <a:r>
              <a:rPr lang="en-US" dirty="0">
                <a:latin typeface="HelveticaNeue" panose="00000400000000000000" pitchFamily="2" charset="0"/>
                <a:cs typeface="Arial"/>
              </a:rPr>
              <a:t>, Piers Steel, </a:t>
            </a:r>
            <a:r>
              <a:rPr lang="en-US" i="1" dirty="0">
                <a:latin typeface="HelveticaNeue" panose="00000400000000000000" pitchFamily="2" charset="0"/>
                <a:cs typeface="Arial"/>
              </a:rPr>
              <a:t>Half a century of measuring culture: Review of approaches, challenges, and limitations based on the analysis of 121 instruments for quantifying culture.</a:t>
            </a:r>
            <a:r>
              <a:rPr lang="en-US" dirty="0">
                <a:latin typeface="HelveticaNeue" panose="00000400000000000000" pitchFamily="2" charset="0"/>
                <a:cs typeface="Arial"/>
              </a:rPr>
              <a:t> </a:t>
            </a:r>
            <a:r>
              <a:rPr lang="en-US" b="1" dirty="0">
                <a:latin typeface="HelveticaNeue" panose="00000400000000000000" pitchFamily="2" charset="0"/>
                <a:cs typeface="Arial"/>
              </a:rPr>
              <a:t>Journal of International Management</a:t>
            </a:r>
            <a:r>
              <a:rPr lang="en-US" dirty="0">
                <a:latin typeface="HelveticaNeue" panose="00000400000000000000" pitchFamily="2" charset="0"/>
                <a:cs typeface="Arial"/>
              </a:rPr>
              <a:t>.</a:t>
            </a:r>
          </a:p>
          <a:p>
            <a:pPr marL="812800" lvl="1" indent="-342900">
              <a:buSzPct val="100000"/>
              <a:buFont typeface="+mj-lt"/>
              <a:buAutoNum type="arabicPeriod"/>
              <a:tabLst>
                <a:tab pos="297815" algn="l"/>
                <a:tab pos="298450" algn="l"/>
              </a:tabLst>
            </a:pPr>
            <a:r>
              <a:rPr lang="en-US" dirty="0">
                <a:latin typeface="HelveticaNeue" panose="00000400000000000000" pitchFamily="2" charset="0"/>
                <a:cs typeface="Arial"/>
              </a:rPr>
              <a:t>Hofstede, G. (2011). </a:t>
            </a:r>
            <a:r>
              <a:rPr lang="en-US" i="1" dirty="0" err="1">
                <a:latin typeface="HelveticaNeue" panose="00000400000000000000" pitchFamily="2" charset="0"/>
                <a:cs typeface="Arial"/>
              </a:rPr>
              <a:t>Dimensionalizing</a:t>
            </a:r>
            <a:r>
              <a:rPr lang="en-US" i="1" dirty="0">
                <a:latin typeface="HelveticaNeue" panose="00000400000000000000" pitchFamily="2" charset="0"/>
                <a:cs typeface="Arial"/>
              </a:rPr>
              <a:t> Cultures: The Hofstede Model in Context</a:t>
            </a:r>
            <a:r>
              <a:rPr lang="en-US" dirty="0">
                <a:latin typeface="HelveticaNeue" panose="00000400000000000000" pitchFamily="2" charset="0"/>
                <a:cs typeface="Arial"/>
              </a:rPr>
              <a:t>. </a:t>
            </a:r>
            <a:r>
              <a:rPr lang="en-US" b="1" dirty="0">
                <a:latin typeface="HelveticaNeue" panose="00000400000000000000" pitchFamily="2" charset="0"/>
                <a:cs typeface="Arial"/>
              </a:rPr>
              <a:t>Online Readings in Psychology and Culture</a:t>
            </a:r>
            <a:r>
              <a:rPr lang="en-US" dirty="0">
                <a:latin typeface="HelveticaNeue" panose="00000400000000000000" pitchFamily="2" charset="0"/>
                <a:cs typeface="Arial"/>
              </a:rPr>
              <a:t>.</a:t>
            </a:r>
          </a:p>
          <a:p>
            <a:pPr marL="812800" lvl="1" indent="-342900">
              <a:buSzPct val="100000"/>
              <a:buFont typeface="+mj-lt"/>
              <a:buAutoNum type="arabicPeriod"/>
              <a:tabLst>
                <a:tab pos="297815" algn="l"/>
                <a:tab pos="298450" algn="l"/>
              </a:tabLst>
            </a:pPr>
            <a:r>
              <a:rPr lang="en-US" dirty="0">
                <a:latin typeface="HelveticaNeue" panose="00000400000000000000" pitchFamily="2" charset="0"/>
                <a:cs typeface="Arial"/>
              </a:rPr>
              <a:t>Stull, James B. and Von Till, Beth.  </a:t>
            </a:r>
            <a:r>
              <a:rPr lang="en-US" i="1" dirty="0">
                <a:latin typeface="HelveticaNeue" panose="00000400000000000000" pitchFamily="2" charset="0"/>
                <a:cs typeface="Arial"/>
              </a:rPr>
              <a:t>Hofstede's Dimensions of Culture as Measurements of Student Ethnocentrism: A Quasi-Experimental Study. </a:t>
            </a:r>
            <a:r>
              <a:rPr lang="en-US" dirty="0">
                <a:latin typeface="HelveticaNeue" panose="00000400000000000000" pitchFamily="2" charset="0"/>
                <a:cs typeface="Arial"/>
              </a:rPr>
              <a:t>Distributed by </a:t>
            </a:r>
            <a:r>
              <a:rPr lang="en-US" b="1" dirty="0">
                <a:latin typeface="HelveticaNeue" panose="00000400000000000000" pitchFamily="2" charset="0"/>
                <a:cs typeface="Arial"/>
              </a:rPr>
              <a:t>ERIC Clearinghouse </a:t>
            </a:r>
            <a:r>
              <a:rPr lang="en-US" dirty="0">
                <a:latin typeface="HelveticaNeue" panose="00000400000000000000" pitchFamily="2" charset="0"/>
                <a:cs typeface="Arial"/>
              </a:rPr>
              <a:t>[Washington, D.C.] </a:t>
            </a:r>
          </a:p>
          <a:p>
            <a:pPr marL="927100" lvl="1" indent="-457200">
              <a:buSzPct val="100000"/>
              <a:buFont typeface="Arial" panose="020B0604020202020204" pitchFamily="34" charset="0"/>
              <a:buChar char="•"/>
              <a:tabLst>
                <a:tab pos="297815" algn="l"/>
                <a:tab pos="298450" algn="l"/>
              </a:tabLst>
            </a:pPr>
            <a:endParaRPr sz="2800" dirty="0">
              <a:latin typeface="HelveticaNeue" panose="00000400000000000000" pitchFamily="2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6528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40967" y="1521841"/>
            <a:ext cx="4299585" cy="419100"/>
            <a:chOff x="1140967" y="1521841"/>
            <a:chExt cx="4299585" cy="419100"/>
          </a:xfrm>
        </p:grpSpPr>
        <p:sp>
          <p:nvSpPr>
            <p:cNvPr id="3" name="object 3"/>
            <p:cNvSpPr/>
            <p:nvPr/>
          </p:nvSpPr>
          <p:spPr>
            <a:xfrm>
              <a:off x="1140967" y="1772920"/>
              <a:ext cx="4142740" cy="18415"/>
            </a:xfrm>
            <a:custGeom>
              <a:avLst/>
              <a:gdLst/>
              <a:ahLst/>
              <a:cxnLst/>
              <a:rect l="l" t="t" r="r" b="b"/>
              <a:pathLst>
                <a:path w="4142740" h="18414">
                  <a:moveTo>
                    <a:pt x="4142231" y="0"/>
                  </a:moveTo>
                  <a:lnTo>
                    <a:pt x="0" y="0"/>
                  </a:lnTo>
                  <a:lnTo>
                    <a:pt x="0" y="18287"/>
                  </a:lnTo>
                  <a:lnTo>
                    <a:pt x="4142231" y="18287"/>
                  </a:lnTo>
                  <a:lnTo>
                    <a:pt x="414223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41171" y="1521841"/>
              <a:ext cx="1009497" cy="419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82469" y="1521841"/>
              <a:ext cx="356616" cy="419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58313" y="1521841"/>
              <a:ext cx="536854" cy="4191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660903" y="1521841"/>
              <a:ext cx="356616" cy="419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36747" y="1521841"/>
              <a:ext cx="2503804" cy="4191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162303" y="2173808"/>
            <a:ext cx="5354955" cy="419734"/>
            <a:chOff x="1162303" y="2173808"/>
            <a:chExt cx="5354955" cy="419734"/>
          </a:xfrm>
        </p:grpSpPr>
        <p:sp>
          <p:nvSpPr>
            <p:cNvPr id="10" name="object 10"/>
            <p:cNvSpPr/>
            <p:nvPr/>
          </p:nvSpPr>
          <p:spPr>
            <a:xfrm>
              <a:off x="1162507" y="2173808"/>
              <a:ext cx="3098673" cy="41940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62303" y="2425192"/>
              <a:ext cx="2935605" cy="18415"/>
            </a:xfrm>
            <a:custGeom>
              <a:avLst/>
              <a:gdLst/>
              <a:ahLst/>
              <a:cxnLst/>
              <a:rect l="l" t="t" r="r" b="b"/>
              <a:pathLst>
                <a:path w="2935604" h="18414">
                  <a:moveTo>
                    <a:pt x="2935224" y="0"/>
                  </a:moveTo>
                  <a:lnTo>
                    <a:pt x="0" y="0"/>
                  </a:lnTo>
                  <a:lnTo>
                    <a:pt x="0" y="18287"/>
                  </a:lnTo>
                  <a:lnTo>
                    <a:pt x="2935224" y="18287"/>
                  </a:lnTo>
                  <a:lnTo>
                    <a:pt x="2935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98619" y="2173808"/>
              <a:ext cx="2318385" cy="41940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162507" y="2828289"/>
            <a:ext cx="4478020" cy="419100"/>
            <a:chOff x="1162507" y="2828289"/>
            <a:chExt cx="4478020" cy="419100"/>
          </a:xfrm>
        </p:grpSpPr>
        <p:sp>
          <p:nvSpPr>
            <p:cNvPr id="14" name="object 14"/>
            <p:cNvSpPr/>
            <p:nvPr/>
          </p:nvSpPr>
          <p:spPr>
            <a:xfrm>
              <a:off x="1162507" y="2828289"/>
              <a:ext cx="797356" cy="4191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27022" y="2828289"/>
              <a:ext cx="359663" cy="4191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102866" y="2828289"/>
              <a:ext cx="3537077" cy="4191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35635" y="1271285"/>
            <a:ext cx="1140460" cy="5104130"/>
          </a:xfrm>
          <a:prstGeom prst="rect">
            <a:avLst/>
          </a:prstGeom>
        </p:spPr>
        <p:txBody>
          <a:bodyPr vert="horz" wrap="square" lIns="0" tIns="2374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70"/>
              </a:spcBef>
            </a:pPr>
            <a:r>
              <a:rPr sz="2800" spc="-5" dirty="0">
                <a:latin typeface="Arial"/>
                <a:cs typeface="Arial"/>
              </a:rPr>
              <a:t>•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75"/>
              </a:spcBef>
            </a:pPr>
            <a:r>
              <a:rPr sz="2800" spc="-5" dirty="0">
                <a:latin typeface="Arial"/>
                <a:cs typeface="Arial"/>
              </a:rPr>
              <a:t>•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sz="2800" spc="-5" dirty="0">
                <a:latin typeface="Arial"/>
                <a:cs typeface="Arial"/>
              </a:rPr>
              <a:t>•</a:t>
            </a:r>
            <a:endParaRPr sz="2800" dirty="0">
              <a:latin typeface="Arial"/>
              <a:cs typeface="Arial"/>
            </a:endParaRPr>
          </a:p>
          <a:p>
            <a:pPr marL="469900" marR="479425" algn="just">
              <a:lnSpc>
                <a:spcPct val="153600"/>
              </a:lnSpc>
              <a:spcBef>
                <a:spcPts val="90"/>
              </a:spcBef>
            </a:pPr>
            <a:r>
              <a:rPr sz="2400" dirty="0">
                <a:latin typeface="Courier New"/>
                <a:cs typeface="Courier New"/>
              </a:rPr>
              <a:t>o  </a:t>
            </a:r>
            <a:r>
              <a:rPr sz="2400" dirty="0" err="1">
                <a:latin typeface="Courier New"/>
                <a:cs typeface="Courier New"/>
              </a:rPr>
              <a:t>o</a:t>
            </a:r>
            <a:r>
              <a:rPr sz="2400" dirty="0">
                <a:latin typeface="Courier New"/>
                <a:cs typeface="Courier New"/>
              </a:rPr>
              <a:t>  </a:t>
            </a:r>
            <a:r>
              <a:rPr lang="en-US" sz="2400" dirty="0" err="1">
                <a:latin typeface="Courier New"/>
                <a:cs typeface="Courier New"/>
              </a:rPr>
              <a:t>o</a:t>
            </a:r>
            <a:endParaRPr sz="2400" dirty="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1395"/>
              </a:spcBef>
            </a:pPr>
            <a:r>
              <a:rPr sz="2000" dirty="0">
                <a:solidFill>
                  <a:srgbClr val="C00000"/>
                </a:solidFill>
                <a:latin typeface="Wingdings"/>
                <a:cs typeface="Wingdings"/>
              </a:rPr>
              <a:t></a:t>
            </a:r>
            <a:endParaRPr sz="2000" dirty="0">
              <a:latin typeface="Wingdings"/>
              <a:cs typeface="Wingdings"/>
            </a:endParaRPr>
          </a:p>
          <a:p>
            <a:pPr marR="5080" algn="r">
              <a:lnSpc>
                <a:spcPct val="100000"/>
              </a:lnSpc>
              <a:spcBef>
                <a:spcPts val="1300"/>
              </a:spcBef>
            </a:pPr>
            <a:r>
              <a:rPr sz="2000" spc="5" dirty="0">
                <a:latin typeface="Wingdings"/>
                <a:cs typeface="Wingdings"/>
              </a:rPr>
              <a:t></a:t>
            </a:r>
            <a:endParaRPr sz="2000" dirty="0">
              <a:latin typeface="Wingdings"/>
              <a:cs typeface="Wingdings"/>
            </a:endParaRPr>
          </a:p>
          <a:p>
            <a:pPr marR="5080" algn="r">
              <a:lnSpc>
                <a:spcPct val="100000"/>
              </a:lnSpc>
              <a:spcBef>
                <a:spcPts val="1310"/>
              </a:spcBef>
            </a:pPr>
            <a:r>
              <a:rPr sz="2000" dirty="0">
                <a:latin typeface="Wingdings"/>
                <a:cs typeface="Wingdings"/>
              </a:rPr>
              <a:t></a:t>
            </a:r>
          </a:p>
        </p:txBody>
      </p:sp>
      <p:grpSp>
        <p:nvGrpSpPr>
          <p:cNvPr id="25" name="object 25"/>
          <p:cNvGrpSpPr/>
          <p:nvPr/>
        </p:nvGrpSpPr>
        <p:grpSpPr>
          <a:xfrm>
            <a:off x="1977898" y="5125211"/>
            <a:ext cx="2657475" cy="300355"/>
            <a:chOff x="1977898" y="5125211"/>
            <a:chExt cx="2657475" cy="300355"/>
          </a:xfrm>
        </p:grpSpPr>
        <p:sp>
          <p:nvSpPr>
            <p:cNvPr id="26" name="object 26"/>
            <p:cNvSpPr/>
            <p:nvPr/>
          </p:nvSpPr>
          <p:spPr>
            <a:xfrm>
              <a:off x="1977898" y="5125211"/>
              <a:ext cx="1500377" cy="30022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439668" y="5125211"/>
              <a:ext cx="1195705" cy="30022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/>
          <p:nvPr/>
        </p:nvSpPr>
        <p:spPr>
          <a:xfrm>
            <a:off x="1977898" y="5594299"/>
            <a:ext cx="4792599" cy="30053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rgbClr val="C00000"/>
              </a:solidFill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977898" y="6065824"/>
            <a:ext cx="2870835" cy="30022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">
            <a:extLst>
              <a:ext uri="{FF2B5EF4-FFF2-40B4-BE49-F238E27FC236}">
                <a16:creationId xmlns:a16="http://schemas.microsoft.com/office/drawing/2014/main" id="{9BAF2138-2CD2-42F1-A334-5E866A582D35}"/>
              </a:ext>
            </a:extLst>
          </p:cNvPr>
          <p:cNvSpPr txBox="1">
            <a:spLocks/>
          </p:cNvSpPr>
          <p:nvPr/>
        </p:nvSpPr>
        <p:spPr>
          <a:xfrm>
            <a:off x="535939" y="531877"/>
            <a:ext cx="6234557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800" b="0" i="0">
                <a:solidFill>
                  <a:srgbClr val="16649A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kern="0" spc="10" dirty="0"/>
              <a:t>Measurement Metrics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1A4504-F87C-4740-BF94-11202C236092}"/>
              </a:ext>
            </a:extLst>
          </p:cNvPr>
          <p:cNvSpPr txBox="1"/>
          <p:nvPr/>
        </p:nvSpPr>
        <p:spPr>
          <a:xfrm>
            <a:off x="1509550" y="3944227"/>
            <a:ext cx="1497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HelveticaNeue" panose="00000400000000000000" pitchFamily="2" charset="0"/>
              </a:rPr>
              <a:t>Scenarios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C3F6F7-4BEF-4548-B194-765CC22DCEEE}"/>
              </a:ext>
            </a:extLst>
          </p:cNvPr>
          <p:cNvSpPr txBox="1"/>
          <p:nvPr/>
        </p:nvSpPr>
        <p:spPr>
          <a:xfrm>
            <a:off x="1512781" y="3346708"/>
            <a:ext cx="1183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HelveticaNeue" panose="00000400000000000000" pitchFamily="2" charset="0"/>
              </a:rPr>
              <a:t>Ratings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BECD494-6B6D-45C4-9CF2-593B1ADEC471}"/>
              </a:ext>
            </a:extLst>
          </p:cNvPr>
          <p:cNvSpPr txBox="1"/>
          <p:nvPr/>
        </p:nvSpPr>
        <p:spPr>
          <a:xfrm>
            <a:off x="3653217" y="4520612"/>
            <a:ext cx="1548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00000"/>
                </a:solidFill>
                <a:latin typeface="HelveticaNeue" panose="00000400000000000000" pitchFamily="2" charset="0"/>
              </a:rPr>
              <a:t>CULTURE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2D9599-E329-40D2-8ED9-643F7ACABA83}"/>
              </a:ext>
            </a:extLst>
          </p:cNvPr>
          <p:cNvSpPr txBox="1"/>
          <p:nvPr/>
        </p:nvSpPr>
        <p:spPr>
          <a:xfrm>
            <a:off x="3666161" y="3587930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00000"/>
                </a:solidFill>
                <a:latin typeface="HelveticaNeue" panose="00000400000000000000" pitchFamily="2" charset="0"/>
              </a:rPr>
              <a:t>UTAUT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A5901E4-86B4-457A-8B42-DA6D44EDE16D}"/>
              </a:ext>
            </a:extLst>
          </p:cNvPr>
          <p:cNvSpPr txBox="1"/>
          <p:nvPr/>
        </p:nvSpPr>
        <p:spPr>
          <a:xfrm>
            <a:off x="1509550" y="4520612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HelveticaNeue" panose="00000400000000000000" pitchFamily="2" charset="0"/>
              </a:rPr>
              <a:t>Ranking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CA1943D-8C24-4608-8296-A7796CB45477}"/>
              </a:ext>
            </a:extLst>
          </p:cNvPr>
          <p:cNvSpPr txBox="1"/>
          <p:nvPr/>
        </p:nvSpPr>
        <p:spPr>
          <a:xfrm>
            <a:off x="3120641" y="3495596"/>
            <a:ext cx="330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}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7E24677-2633-48F5-94CA-20C9CBFB50F0}"/>
              </a:ext>
            </a:extLst>
          </p:cNvPr>
          <p:cNvSpPr txBox="1"/>
          <p:nvPr/>
        </p:nvSpPr>
        <p:spPr>
          <a:xfrm>
            <a:off x="535940" y="1129476"/>
            <a:ext cx="2810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6649A"/>
                </a:solidFill>
                <a:latin typeface="HelveticaNeue" panose="00000400000000000000" pitchFamily="2" charset="0"/>
              </a:rPr>
              <a:t>Draft related Work Section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371600"/>
            <a:ext cx="7920990" cy="49785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050" indent="-51435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  <a:tab pos="4224020" algn="l"/>
              </a:tabLst>
            </a:pPr>
            <a:r>
              <a:rPr lang="en-US" sz="2800" dirty="0">
                <a:solidFill>
                  <a:srgbClr val="C00000"/>
                </a:solidFill>
                <a:latin typeface="HelveticaNeue" panose="00000400000000000000" pitchFamily="2" charset="0"/>
                <a:cs typeface="Arial"/>
              </a:rPr>
              <a:t>Extreme response bias</a:t>
            </a:r>
            <a:r>
              <a:rPr lang="en-US" sz="2800" dirty="0">
                <a:latin typeface="HelveticaNeue" panose="00000400000000000000" pitchFamily="2" charset="0"/>
                <a:cs typeface="Arial"/>
              </a:rPr>
              <a:t>: Systematic tendency to over express agreement or disagreement by choosing anchors towards the ends</a:t>
            </a:r>
          </a:p>
          <a:p>
            <a:pPr marL="527050" indent="-51435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  <a:tab pos="4224020" algn="l"/>
              </a:tabLst>
            </a:pPr>
            <a:r>
              <a:rPr lang="en-US" sz="2800" dirty="0">
                <a:solidFill>
                  <a:srgbClr val="C00000"/>
                </a:solidFill>
                <a:latin typeface="HelveticaNeue" panose="00000400000000000000" pitchFamily="2" charset="0"/>
                <a:cs typeface="Arial"/>
              </a:rPr>
              <a:t>Acquiescence bias</a:t>
            </a:r>
            <a:r>
              <a:rPr lang="en-US" sz="2800" dirty="0">
                <a:latin typeface="HelveticaNeue" panose="00000400000000000000" pitchFamily="2" charset="0"/>
                <a:cs typeface="Arial"/>
              </a:rPr>
              <a:t>: promptness to agreement</a:t>
            </a:r>
          </a:p>
          <a:p>
            <a:pPr marL="527050" indent="-51435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  <a:tab pos="4224020" algn="l"/>
              </a:tabLst>
            </a:pPr>
            <a:endParaRPr lang="en-US" sz="2000" dirty="0">
              <a:latin typeface="HelveticaNeue" panose="00000400000000000000" pitchFamily="2" charset="0"/>
              <a:cs typeface="Arial"/>
            </a:endParaRPr>
          </a:p>
          <a:p>
            <a:pPr marL="12700">
              <a:lnSpc>
                <a:spcPct val="150000"/>
              </a:lnSpc>
              <a:spcBef>
                <a:spcPts val="100"/>
              </a:spcBef>
              <a:tabLst>
                <a:tab pos="354965" algn="l"/>
                <a:tab pos="355600" algn="l"/>
                <a:tab pos="4224020" algn="l"/>
              </a:tabLst>
            </a:pPr>
            <a:r>
              <a:rPr lang="en-US" sz="2800" u="sng" dirty="0">
                <a:latin typeface="HelveticaNeue" panose="00000400000000000000" pitchFamily="2" charset="0"/>
                <a:cs typeface="Arial"/>
              </a:rPr>
              <a:t>Solutions </a:t>
            </a: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  <a:tabLst>
                <a:tab pos="354965" algn="l"/>
                <a:tab pos="355600" algn="l"/>
                <a:tab pos="4224020" algn="l"/>
              </a:tabLst>
            </a:pPr>
            <a:r>
              <a:rPr lang="en-US" sz="2800" dirty="0">
                <a:latin typeface="HelveticaNeue" panose="00000400000000000000" pitchFamily="2" charset="0"/>
                <a:cs typeface="Arial"/>
              </a:rPr>
              <a:t>Inverted both anchors while framing questions</a:t>
            </a: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  <a:tabLst>
                <a:tab pos="354965" algn="l"/>
                <a:tab pos="355600" algn="l"/>
                <a:tab pos="4224020" algn="l"/>
              </a:tabLst>
            </a:pPr>
            <a:r>
              <a:rPr lang="en-US" sz="2800" dirty="0">
                <a:latin typeface="HelveticaNeue" panose="00000400000000000000" pitchFamily="2" charset="0"/>
                <a:cs typeface="Arial"/>
              </a:rPr>
              <a:t>Within-subject standardization </a:t>
            </a:r>
            <a:r>
              <a:rPr lang="en-US" sz="2400" dirty="0">
                <a:latin typeface="HelveticaNeue" panose="00000400000000000000" pitchFamily="2" charset="0"/>
                <a:cs typeface="Arial"/>
              </a:rPr>
              <a:t>[Hofstede, 2001]</a:t>
            </a:r>
            <a:endParaRPr lang="en-US" sz="3600" dirty="0">
              <a:latin typeface="HelveticaNeue" panose="00000400000000000000" pitchFamily="2" charset="0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531877"/>
            <a:ext cx="822706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10" dirty="0"/>
              <a:t>Risk Mitigation - Culture</a:t>
            </a:r>
            <a:endParaRPr spc="1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7D749A-5343-4BA1-A521-62F66AFD2A85}"/>
              </a:ext>
            </a:extLst>
          </p:cNvPr>
          <p:cNvSpPr txBox="1"/>
          <p:nvPr/>
        </p:nvSpPr>
        <p:spPr>
          <a:xfrm>
            <a:off x="535940" y="1129476"/>
            <a:ext cx="2810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6649A"/>
                </a:solidFill>
                <a:latin typeface="HelveticaNeue" panose="00000400000000000000" pitchFamily="2" charset="0"/>
              </a:rPr>
              <a:t>Draft related Work Section</a:t>
            </a:r>
          </a:p>
        </p:txBody>
      </p:sp>
    </p:spTree>
    <p:extLst>
      <p:ext uri="{BB962C8B-B14F-4D97-AF65-F5344CB8AC3E}">
        <p14:creationId xmlns:p14="http://schemas.microsoft.com/office/powerpoint/2010/main" val="3679797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762</TotalTime>
  <Words>808</Words>
  <Application>Microsoft Office PowerPoint</Application>
  <PresentationFormat>On-screen Show (4:3)</PresentationFormat>
  <Paragraphs>119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Courier New</vt:lpstr>
      <vt:lpstr>HelveticaNeue</vt:lpstr>
      <vt:lpstr>Wingdings</vt:lpstr>
      <vt:lpstr>Office Theme</vt:lpstr>
      <vt:lpstr>Measuring the Effect of Culture on Usage of Encrypted Communication in India</vt:lpstr>
      <vt:lpstr>Introduction</vt:lpstr>
      <vt:lpstr>Research Questions</vt:lpstr>
      <vt:lpstr>Hypotheses</vt:lpstr>
      <vt:lpstr>UTAUT Model [Ventakesh et al., 2003] </vt:lpstr>
      <vt:lpstr>Measuring Culture [Hofstede, 1991, 1993, 2001, 2003] </vt:lpstr>
      <vt:lpstr>Pilot Survey</vt:lpstr>
      <vt:lpstr>PowerPoint Presentation</vt:lpstr>
      <vt:lpstr>Risk Mitigation - Culture</vt:lpstr>
      <vt:lpstr>Observations &amp; Results  </vt:lpstr>
      <vt:lpstr>PowerPoint Presentation</vt:lpstr>
      <vt:lpstr>Improvements  </vt:lpstr>
      <vt:lpstr>Current Work</vt:lpstr>
      <vt:lpstr>Current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Association Addendum</dc:title>
  <dc:creator>Ashish Gokarnkar</dc:creator>
  <cp:lastModifiedBy>Ashish Gokarnkar</cp:lastModifiedBy>
  <cp:revision>52</cp:revision>
  <dcterms:created xsi:type="dcterms:W3CDTF">2020-09-10T11:01:43Z</dcterms:created>
  <dcterms:modified xsi:type="dcterms:W3CDTF">2020-11-10T18:56:26Z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2020-09-10T00:00:00Z</vt:filetime>
  </property>
</Properties>
</file>