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57" r:id="rId4"/>
    <p:sldId id="261" r:id="rId5"/>
    <p:sldId id="292" r:id="rId6"/>
    <p:sldId id="297" r:id="rId7"/>
    <p:sldId id="288" r:id="rId8"/>
    <p:sldId id="294" r:id="rId9"/>
    <p:sldId id="293" r:id="rId10"/>
    <p:sldId id="295" r:id="rId11"/>
    <p:sldId id="296" r:id="rId12"/>
    <p:sldId id="298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166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166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166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42316"/>
            <a:ext cx="8072119" cy="1186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1664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5624" y="1633220"/>
            <a:ext cx="8032750" cy="395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300466"/>
            <a:ext cx="7086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88565" algn="l"/>
              </a:tabLst>
            </a:pPr>
            <a:r>
              <a:rPr lang="en-US" sz="3200" spc="-105" dirty="0"/>
              <a:t>Measuring the Effect of </a:t>
            </a:r>
            <a:r>
              <a:rPr lang="en-US" sz="3200" b="1" spc="-105" dirty="0"/>
              <a:t>Culture</a:t>
            </a:r>
            <a:r>
              <a:rPr lang="en-US" sz="3200" spc="-105" dirty="0"/>
              <a:t> on Usage of </a:t>
            </a:r>
            <a:r>
              <a:rPr lang="en-US" sz="3200" b="1" spc="-105" dirty="0"/>
              <a:t>Encrypted</a:t>
            </a:r>
            <a:r>
              <a:rPr lang="en-US" sz="3200" spc="-105" dirty="0"/>
              <a:t> Communication in India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5559825"/>
            <a:ext cx="3252294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45" dirty="0">
                <a:latin typeface="HelveticaNeue" panose="00000400000000000000" pitchFamily="2" charset="0"/>
                <a:cs typeface="Arial"/>
              </a:rPr>
              <a:t>Ashish Gokarnkar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45" dirty="0">
                <a:latin typeface="HelveticaNeue" panose="00000400000000000000" pitchFamily="2" charset="0"/>
                <a:cs typeface="Arial"/>
              </a:rPr>
              <a:t>18IM30027</a:t>
            </a:r>
            <a:endParaRPr sz="2800" dirty="0">
              <a:latin typeface="HelveticaNeue" panose="00000400000000000000" pitchFamily="2" charset="0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D91F5-E33A-4B0E-810B-A8EA398D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554"/>
            <a:ext cx="9144000" cy="3840892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D65BA9B-09C8-4620-BE7A-A199A0999C7C}"/>
              </a:ext>
            </a:extLst>
          </p:cNvPr>
          <p:cNvSpPr txBox="1"/>
          <p:nvPr/>
        </p:nvSpPr>
        <p:spPr>
          <a:xfrm>
            <a:off x="5280930" y="5559825"/>
            <a:ext cx="3252294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800" spc="-45" dirty="0">
                <a:latin typeface="HelveticaNeue" panose="00000400000000000000" pitchFamily="2" charset="0"/>
                <a:cs typeface="Arial"/>
              </a:rPr>
              <a:t>Nandini Bajaj</a:t>
            </a: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18CY20020</a:t>
            </a:r>
            <a:endParaRPr sz="2800" dirty="0">
              <a:latin typeface="HelveticaNeue" panose="00000400000000000000" pitchFamily="2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29476"/>
            <a:ext cx="7830820" cy="5697072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Assertiveness</a:t>
            </a:r>
          </a:p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Confrontation avoidance</a:t>
            </a:r>
          </a:p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Competitiveness</a:t>
            </a:r>
            <a:endParaRPr lang="en-US" sz="1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Masculine 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perspective would agree: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It is very important for me to receive recognition for my work.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The most important things to my career are a good salary and a job that I do well and like.</a:t>
            </a:r>
            <a:endParaRPr lang="en-US" sz="1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Feminine 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perspective would agree 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My job is only one of many parts of my life.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It is important to finish one interaction before rushing off to another.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8648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10" dirty="0"/>
              <a:t>Masculinity – Femineity </a:t>
            </a:r>
            <a:endParaRPr spc="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EED7-83C3-4B7E-B5FE-3707E20DD317}"/>
              </a:ext>
            </a:extLst>
          </p:cNvPr>
          <p:cNvSpPr txBox="1"/>
          <p:nvPr/>
        </p:nvSpPr>
        <p:spPr>
          <a:xfrm>
            <a:off x="1143000" y="1434687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13763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29476"/>
            <a:ext cx="7830820" cy="421974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Tradition</a:t>
            </a:r>
          </a:p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Decision-making approach</a:t>
            </a:r>
          </a:p>
          <a:p>
            <a:pPr marL="3670300" lvl="8">
              <a:spcBef>
                <a:spcPts val="1225"/>
              </a:spcBef>
              <a:tabLst>
                <a:tab pos="354965" algn="l"/>
                <a:tab pos="355600" algn="l"/>
              </a:tabLst>
            </a:pPr>
            <a:endParaRPr lang="en-US" sz="1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Short – term 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perspective would agree: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I have the approach of “Taking one step at a time”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sz="2400" dirty="0">
              <a:solidFill>
                <a:srgbClr val="C00000"/>
              </a:solidFill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Long – term 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perspective would disagree 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Short Term goals collectively align your interests and careers more effectively than long term goals.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8648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10" dirty="0"/>
              <a:t>Time Orientation</a:t>
            </a:r>
            <a:endParaRPr spc="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EED7-83C3-4B7E-B5FE-3707E20DD317}"/>
              </a:ext>
            </a:extLst>
          </p:cNvPr>
          <p:cNvSpPr txBox="1"/>
          <p:nvPr/>
        </p:nvSpPr>
        <p:spPr>
          <a:xfrm>
            <a:off x="1143000" y="1434687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271976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560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Hypotheses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144402"/>
            <a:ext cx="7465062" cy="5350824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Social influence has the highest impact on the usage of encrypted communication</a:t>
            </a:r>
            <a:r>
              <a:rPr lang="en-US" sz="2400" dirty="0">
                <a:latin typeface="HelveticaNeue" panose="00000400000000000000" pitchFamily="2" charset="0"/>
                <a:cs typeface="Arial"/>
              </a:rPr>
              <a:t> when compared to effort expectancy, performance expectancy, facilitating conditions’ influence.</a:t>
            </a: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endParaRPr lang="en-US" sz="2400" dirty="0">
              <a:latin typeface="HelveticaNeue" panose="00000400000000000000" pitchFamily="2" charset="0"/>
              <a:cs typeface="Arial"/>
            </a:endParaRP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There exists a very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high correlation between Social influence on the usage of encrypted communication and the cultural dimension of Individualism-Collectivism</a:t>
            </a:r>
            <a:r>
              <a:rPr lang="en-US" sz="2400" dirty="0">
                <a:latin typeface="HelveticaNeue" panose="00000400000000000000" pitchFamily="2" charset="0"/>
                <a:cs typeface="Arial"/>
              </a:rPr>
              <a:t>, where collectivistic people stipulate strong social influence.</a:t>
            </a: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endParaRPr lang="en-US" sz="2400" dirty="0">
              <a:latin typeface="HelveticaNeue" panose="00000400000000000000" pitchFamily="2" charset="0"/>
              <a:cs typeface="Arial"/>
            </a:endParaRP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Measure of </a:t>
            </a:r>
            <a:r>
              <a:rPr lang="en-US" sz="24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Uncertainty avoidance is directly proportional to the usage of encrypted communication.</a:t>
            </a:r>
            <a:endParaRPr sz="2400" dirty="0">
              <a:solidFill>
                <a:srgbClr val="C00000"/>
              </a:solidFill>
              <a:latin typeface="HelveticaNeue" panose="000004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516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560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Introduction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1468287"/>
            <a:ext cx="7465062" cy="2765501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Considered </a:t>
            </a: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Instant Messaging 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as the mode for encrypted communication</a:t>
            </a:r>
          </a:p>
          <a:p>
            <a:pPr marL="5270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en-US" sz="2800" dirty="0">
              <a:latin typeface="HelveticaNeue" panose="00000400000000000000" pitchFamily="2" charset="0"/>
              <a:cs typeface="Arial"/>
            </a:endParaRPr>
          </a:p>
          <a:p>
            <a:pPr marL="527050" indent="-5143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Effect of culture can be measured through the </a:t>
            </a: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social influence 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variable on user acceptance</a:t>
            </a:r>
            <a:endParaRPr sz="2800" dirty="0">
              <a:latin typeface="HelveticaNeue" panose="00000400000000000000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05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560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Research Questions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93138" y="1468287"/>
            <a:ext cx="7465062" cy="362727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What is the </a:t>
            </a:r>
            <a:r>
              <a:rPr lang="en-US" sz="2800" u="sng" dirty="0">
                <a:latin typeface="HelveticaNeue" panose="00000400000000000000" pitchFamily="2" charset="0"/>
                <a:cs typeface="Arial"/>
              </a:rPr>
              <a:t>relative impact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 of </a:t>
            </a: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social influence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 compared to others on the usage of encrypted communication systems?</a:t>
            </a: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endParaRPr lang="en-US" sz="2800" dirty="0">
              <a:latin typeface="HelveticaNeue" panose="00000400000000000000" pitchFamily="2" charset="0"/>
              <a:cs typeface="Arial"/>
            </a:endParaRPr>
          </a:p>
          <a:p>
            <a:pPr marL="527050" indent="-514350">
              <a:lnSpc>
                <a:spcPct val="100000"/>
              </a:lnSpc>
              <a:buSzPct val="80000"/>
              <a:buFont typeface="+mj-lt"/>
              <a:buAutoNum type="arabicPeriod"/>
              <a:tabLst>
                <a:tab pos="297815" algn="l"/>
                <a:tab pos="29845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Is the impact of social influence on the usage of encrypted communication systems correlated to the </a:t>
            </a:r>
            <a:r>
              <a:rPr lang="en-US" sz="2800" u="sng" dirty="0">
                <a:latin typeface="HelveticaNeue" panose="00000400000000000000" pitchFamily="2" charset="0"/>
                <a:cs typeface="Arial"/>
              </a:rPr>
              <a:t>different variables of </a:t>
            </a:r>
            <a:r>
              <a:rPr lang="en-US" sz="2800" u="sng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culture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?</a:t>
            </a:r>
            <a:endParaRPr sz="2800" dirty="0">
              <a:latin typeface="HelveticaNeue" panose="00000400000000000000" pitchFamily="2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4000"/>
            <a:ext cx="7920990" cy="4533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r>
              <a:rPr lang="en-US" sz="2200" dirty="0">
                <a:latin typeface="HelveticaNeue" panose="00000400000000000000" pitchFamily="2" charset="0"/>
                <a:cs typeface="Arial"/>
              </a:rPr>
              <a:t>Target Region = INDIA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r>
              <a:rPr lang="en-US" sz="2200" dirty="0">
                <a:latin typeface="HelveticaNeue" panose="00000400000000000000" pitchFamily="2" charset="0"/>
                <a:cs typeface="Arial"/>
              </a:rPr>
              <a:t>Demographics = </a:t>
            </a:r>
            <a:r>
              <a:rPr lang="en-US" sz="22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CROSS – CULTURAL Research principles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endParaRPr lang="en-US" sz="2200" dirty="0">
              <a:solidFill>
                <a:srgbClr val="C00000"/>
              </a:solidFill>
              <a:latin typeface="HelveticaNeue" panose="00000400000000000000" pitchFamily="2" charset="0"/>
              <a:cs typeface="Arial"/>
            </a:endParaRPr>
          </a:p>
          <a:p>
            <a:pPr marL="12700" algn="ctr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r>
              <a:rPr lang="en-US" sz="2800" b="1" dirty="0">
                <a:latin typeface="HelveticaNeue" panose="00000400000000000000" pitchFamily="2" charset="0"/>
                <a:cs typeface="Arial"/>
              </a:rPr>
              <a:t>Hofstede’s 5 – dimensional framework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Power Distance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Uncertainty Avoidance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Individualism – Collectivism 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Masculinity – Femineity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Time Orientation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41122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Measuring Culture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1600"/>
            <a:ext cx="7920990" cy="5041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 Face – to – Face </a:t>
            </a:r>
            <a:r>
              <a:rPr lang="en-US" sz="2800" strike="sngStrike" dirty="0">
                <a:latin typeface="HelveticaNeue" panose="00000400000000000000" pitchFamily="2" charset="0"/>
                <a:cs typeface="Arial"/>
              </a:rPr>
              <a:t>interviews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 </a:t>
            </a:r>
            <a:r>
              <a:rPr lang="en-US" sz="2800" strike="sngStrike" dirty="0">
                <a:latin typeface="HelveticaNeue" panose="00000400000000000000" pitchFamily="2" charset="0"/>
                <a:cs typeface="Arial"/>
              </a:rPr>
              <a:t>Pen &amp; Paper report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 (Essay writing)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b="1" dirty="0">
                <a:latin typeface="HelveticaNeue" panose="00000400000000000000" pitchFamily="2" charset="0"/>
                <a:cs typeface="Arial"/>
              </a:rPr>
              <a:t> Self – Report questionnaires</a:t>
            </a:r>
          </a:p>
          <a:p>
            <a:pPr marL="984250" lvl="1" indent="-51435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54965" algn="l"/>
                <a:tab pos="355600" algn="l"/>
                <a:tab pos="422402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 </a:t>
            </a:r>
            <a:r>
              <a:rPr lang="en-US" sz="2400" strike="sngStrike" dirty="0">
                <a:latin typeface="HelveticaNeue" panose="00000400000000000000" pitchFamily="2" charset="0"/>
                <a:cs typeface="Arial"/>
              </a:rPr>
              <a:t>Rankings</a:t>
            </a:r>
            <a:r>
              <a:rPr lang="en-US" sz="2400" dirty="0">
                <a:latin typeface="HelveticaNeue" panose="00000400000000000000" pitchFamily="2" charset="0"/>
                <a:cs typeface="Arial"/>
              </a:rPr>
              <a:t> </a:t>
            </a:r>
          </a:p>
          <a:p>
            <a:pPr marL="984250" lvl="1" indent="-51435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54965" algn="l"/>
                <a:tab pos="355600" algn="l"/>
                <a:tab pos="422402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 </a:t>
            </a:r>
            <a:r>
              <a:rPr lang="en-US" sz="2400" strike="sngStrike" dirty="0">
                <a:latin typeface="HelveticaNeue" panose="00000400000000000000" pitchFamily="2" charset="0"/>
                <a:cs typeface="Arial"/>
              </a:rPr>
              <a:t>Scenarios</a:t>
            </a:r>
          </a:p>
          <a:p>
            <a:pPr marL="984250" lvl="1" indent="-51435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  <a:tabLst>
                <a:tab pos="354965" algn="l"/>
                <a:tab pos="355600" algn="l"/>
                <a:tab pos="422402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 Ratings</a:t>
            </a:r>
          </a:p>
          <a:p>
            <a:pPr marL="1441450" lvl="2" indent="-5143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ü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Likert Scales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 (5 pointer)</a:t>
            </a:r>
          </a:p>
          <a:p>
            <a:pPr marL="1441450" lvl="2" indent="-5143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ü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Agreement with a certain set of statements</a:t>
            </a:r>
          </a:p>
          <a:p>
            <a:pPr marL="1441450" lvl="2" indent="-51435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ü"/>
              <a:tabLst>
                <a:tab pos="354965" algn="l"/>
                <a:tab pos="355600" algn="l"/>
                <a:tab pos="422402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Importance of each value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8227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How to measure cultural parameters?</a:t>
            </a:r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9927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1600"/>
            <a:ext cx="7920990" cy="4978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Extreme response bias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: Systematic tendency to over express agreement or disagreement by choosing anchors towards the ends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Acquiescence bias</a:t>
            </a:r>
            <a:r>
              <a:rPr lang="en-US" sz="2800" dirty="0">
                <a:latin typeface="HelveticaNeue" panose="00000400000000000000" pitchFamily="2" charset="0"/>
                <a:cs typeface="Arial"/>
              </a:rPr>
              <a:t>: promptness to agreement</a:t>
            </a:r>
          </a:p>
          <a:p>
            <a:pPr marL="527050" indent="-5143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  <a:tab pos="4224020" algn="l"/>
              </a:tabLst>
            </a:pPr>
            <a:endParaRPr lang="en-US" sz="2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tabLst>
                <a:tab pos="354965" algn="l"/>
                <a:tab pos="355600" algn="l"/>
                <a:tab pos="4224020" algn="l"/>
              </a:tabLst>
            </a:pPr>
            <a:r>
              <a:rPr lang="en-US" sz="2800" u="sng" dirty="0">
                <a:latin typeface="HelveticaNeue" panose="00000400000000000000" pitchFamily="2" charset="0"/>
                <a:cs typeface="Arial"/>
              </a:rPr>
              <a:t>Solutions 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Consider both ends while framing questions.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4965" algn="l"/>
                <a:tab pos="355600" algn="l"/>
                <a:tab pos="4224020" algn="l"/>
              </a:tabLst>
            </a:pPr>
            <a:r>
              <a:rPr lang="en-US" sz="2800" dirty="0">
                <a:latin typeface="HelveticaNeue" panose="00000400000000000000" pitchFamily="2" charset="0"/>
                <a:cs typeface="Arial"/>
              </a:rPr>
              <a:t>Set weights for questions in each parameter</a:t>
            </a:r>
            <a:endParaRPr lang="en-US" sz="3600" dirty="0">
              <a:latin typeface="HelveticaNeue" panose="00000400000000000000" pitchFamily="2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82270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0" dirty="0"/>
              <a:t>Error possibilities</a:t>
            </a:r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67979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29476"/>
            <a:ext cx="7830820" cy="5420074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Accepted Inequality</a:t>
            </a:r>
          </a:p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Hierarchical Preference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endParaRPr lang="en-US" sz="1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People tending to </a:t>
            </a: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maximize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 Power Distance would agree: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Employees should not talk to their bosses about personal matters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Power and wealth are evil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endParaRPr lang="en-US" sz="1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People tending to </a:t>
            </a: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minimize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 Power Distance would agree: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It is all right for employees to disagree openly with their bosses. 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It is important for me to be able to work independently.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8648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10" dirty="0"/>
              <a:t>Power Distance</a:t>
            </a:r>
            <a:endParaRPr spc="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EED7-83C3-4B7E-B5FE-3707E20DD317}"/>
              </a:ext>
            </a:extLst>
          </p:cNvPr>
          <p:cNvSpPr txBox="1"/>
          <p:nvPr/>
        </p:nvSpPr>
        <p:spPr>
          <a:xfrm>
            <a:off x="1143000" y="1434687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140696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29476"/>
            <a:ext cx="7830820" cy="5112297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Risk avoidance</a:t>
            </a:r>
          </a:p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Ambiguity avoidance</a:t>
            </a:r>
          </a:p>
          <a:p>
            <a:pPr marL="3670300" lvl="8">
              <a:spcBef>
                <a:spcPts val="1225"/>
              </a:spcBef>
              <a:tabLst>
                <a:tab pos="354965" algn="l"/>
                <a:tab pos="355600" algn="l"/>
              </a:tabLst>
            </a:pPr>
            <a:endParaRPr lang="en-US" sz="1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Low-risk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-takers would agree: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A manager must be an expert in the field in which he or she manages.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Rules and regulations are important and its customary to abide by them.</a:t>
            </a:r>
            <a:endParaRPr lang="en-US" sz="1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Risk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-takers would agree: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Change in my life is important to me.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It is important to be flexible during negotiations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58648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10" dirty="0"/>
              <a:t>Uncertainty Avoidance </a:t>
            </a:r>
            <a:endParaRPr spc="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EED7-83C3-4B7E-B5FE-3707E20DD317}"/>
              </a:ext>
            </a:extLst>
          </p:cNvPr>
          <p:cNvSpPr txBox="1"/>
          <p:nvPr/>
        </p:nvSpPr>
        <p:spPr>
          <a:xfrm>
            <a:off x="1143000" y="1434687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289324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29476"/>
            <a:ext cx="7830820" cy="5573962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Teamwork and loyalty</a:t>
            </a:r>
          </a:p>
          <a:p>
            <a:pPr marL="4013200" lvl="8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Self-perception</a:t>
            </a:r>
          </a:p>
          <a:p>
            <a:pPr marL="355600" indent="-342900">
              <a:spcBef>
                <a:spcPts val="122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HelveticaNeue" panose="00000400000000000000" pitchFamily="2" charset="0"/>
                <a:cs typeface="Arial"/>
              </a:rPr>
              <a:t>Personal independence &amp; Family integration</a:t>
            </a:r>
            <a:endParaRPr lang="en-US" sz="1000" dirty="0">
              <a:latin typeface="HelveticaNeue" panose="00000400000000000000" pitchFamily="2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Individuals 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would agree: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When children become 21 years of age, they should be encouraged to move away from home.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If an individual thinks of a different way to perform a task, that person should be encouraged to do it that way, even if there is a chance of failure visible in that way.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54965" algn="l"/>
                <a:tab pos="355600" algn="l"/>
              </a:tabLst>
            </a:pPr>
            <a:r>
              <a:rPr lang="en-US" sz="2000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Risk</a:t>
            </a:r>
            <a:r>
              <a:rPr lang="en-US" sz="2000" dirty="0">
                <a:latin typeface="HelveticaNeue" panose="00000400000000000000" pitchFamily="2" charset="0"/>
                <a:cs typeface="Arial"/>
              </a:rPr>
              <a:t>-takers would agree: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I would always cooperate to keep group harmony.</a:t>
            </a:r>
          </a:p>
          <a:p>
            <a:pPr marL="469900" indent="-457200">
              <a:lnSpc>
                <a:spcPct val="100000"/>
              </a:lnSpc>
              <a:spcBef>
                <a:spcPts val="1225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000" dirty="0">
                <a:latin typeface="HelveticaNeue" panose="00000400000000000000" pitchFamily="2" charset="0"/>
                <a:cs typeface="Arial"/>
              </a:rPr>
              <a:t>It is important that people conform to the group’s norms to reach goals.</a:t>
            </a:r>
            <a:endParaRPr lang="en-US" sz="2400" dirty="0">
              <a:latin typeface="HelveticaNeue" panose="00000400000000000000" pitchFamily="2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31877"/>
            <a:ext cx="62458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10" dirty="0"/>
              <a:t>Individualism – Collectivism </a:t>
            </a:r>
            <a:endParaRPr spc="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2EED7-83C3-4B7E-B5FE-3707E20DD317}"/>
              </a:ext>
            </a:extLst>
          </p:cNvPr>
          <p:cNvSpPr txBox="1"/>
          <p:nvPr/>
        </p:nvSpPr>
        <p:spPr>
          <a:xfrm>
            <a:off x="1143000" y="1434687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HelveticaNeue" panose="00000400000000000000" pitchFamily="2" charset="0"/>
                <a:cs typeface="Arial"/>
              </a:rPr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352898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627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HelveticaNeue</vt:lpstr>
      <vt:lpstr>Wingdings</vt:lpstr>
      <vt:lpstr>Office Theme</vt:lpstr>
      <vt:lpstr>Measuring the Effect of Culture on Usage of Encrypted Communication in India</vt:lpstr>
      <vt:lpstr>Introduction</vt:lpstr>
      <vt:lpstr>Research Questions</vt:lpstr>
      <vt:lpstr>Measuring Culture</vt:lpstr>
      <vt:lpstr>How to measure cultural parameters?</vt:lpstr>
      <vt:lpstr>Error possibilities</vt:lpstr>
      <vt:lpstr>Power Distance</vt:lpstr>
      <vt:lpstr>Uncertainty Avoidance </vt:lpstr>
      <vt:lpstr>Individualism – Collectivism </vt:lpstr>
      <vt:lpstr>Masculinity – Femineity </vt:lpstr>
      <vt:lpstr>Time Orientation</vt:lpstr>
      <vt:lpstr>Hypotheses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Addendum</dc:title>
  <dc:creator>Ashish Gokarnkar</dc:creator>
  <cp:lastModifiedBy>Ashish Gokarnkar</cp:lastModifiedBy>
  <cp:revision>36</cp:revision>
  <dcterms:created xsi:type="dcterms:W3CDTF">2020-09-10T11:01:43Z</dcterms:created>
  <dcterms:modified xsi:type="dcterms:W3CDTF">2020-10-19T07:38:43Z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2020-09-10T00:00:00Z</vt:filetime>
  </property>
</Properties>
</file>