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7"/>
  </p:notesMasterIdLst>
  <p:handoutMasterIdLst>
    <p:handoutMasterId r:id="rId38"/>
  </p:handoutMasterIdLst>
  <p:sldIdLst>
    <p:sldId id="257" r:id="rId5"/>
    <p:sldId id="389" r:id="rId6"/>
    <p:sldId id="384" r:id="rId7"/>
    <p:sldId id="317" r:id="rId8"/>
    <p:sldId id="277" r:id="rId9"/>
    <p:sldId id="278"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3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17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2/11/2023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Cause of Death Report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err="1"/>
              <a:t>Nagavenkateswara</a:t>
            </a:r>
            <a:r>
              <a:rPr lang="en-US" dirty="0"/>
              <a:t> Rao Illa</a:t>
            </a:r>
          </a:p>
        </p:txBody>
      </p:sp>
      <p:pic>
        <p:nvPicPr>
          <p:cNvPr id="4" name="Picture 3">
            <a:extLst>
              <a:ext uri="{FF2B5EF4-FFF2-40B4-BE49-F238E27FC236}">
                <a16:creationId xmlns:a16="http://schemas.microsoft.com/office/drawing/2014/main" id="{F032C227-78E1-624E-A26D-362AC5D561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99413" y="4574017"/>
            <a:ext cx="2886710" cy="937260"/>
          </a:xfrm>
          <a:prstGeom prst="rect">
            <a:avLst/>
          </a:prstGeom>
          <a:noFill/>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28F7-79CB-E605-901B-08A272B2C8A4}"/>
              </a:ext>
            </a:extLst>
          </p:cNvPr>
          <p:cNvSpPr>
            <a:spLocks noGrp="1"/>
          </p:cNvSpPr>
          <p:nvPr>
            <p:ph type="title"/>
          </p:nvPr>
        </p:nvSpPr>
        <p:spPr/>
        <p:txBody>
          <a:bodyPr/>
          <a:lstStyle/>
          <a:p>
            <a:r>
              <a:rPr lang="en-IN" dirty="0"/>
              <a:t>Top 20 Most Death Counts</a:t>
            </a:r>
          </a:p>
        </p:txBody>
      </p:sp>
      <p:sp>
        <p:nvSpPr>
          <p:cNvPr id="4" name="Date Placeholder 3">
            <a:extLst>
              <a:ext uri="{FF2B5EF4-FFF2-40B4-BE49-F238E27FC236}">
                <a16:creationId xmlns:a16="http://schemas.microsoft.com/office/drawing/2014/main" id="{BEDACEB9-8D34-3A4E-D0E1-BB3BFACB0A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18C151D-CE7E-B0ED-49A8-11E7E12A89C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A566F41-3569-C4DC-5151-FC3655D7ABD8}"/>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7" name="Content Placeholder 6">
            <a:extLst>
              <a:ext uri="{FF2B5EF4-FFF2-40B4-BE49-F238E27FC236}">
                <a16:creationId xmlns:a16="http://schemas.microsoft.com/office/drawing/2014/main" id="{3F126562-65AC-254E-DC3E-7CB91C591381}"/>
              </a:ext>
            </a:extLst>
          </p:cNvPr>
          <p:cNvPicPr>
            <a:picLocks noGrp="1" noChangeAspect="1"/>
          </p:cNvPicPr>
          <p:nvPr>
            <p:ph idx="1"/>
          </p:nvPr>
        </p:nvPicPr>
        <p:blipFill>
          <a:blip r:embed="rId2"/>
          <a:stretch>
            <a:fillRect/>
          </a:stretch>
        </p:blipFill>
        <p:spPr>
          <a:xfrm>
            <a:off x="549537" y="1881275"/>
            <a:ext cx="11091600" cy="1133475"/>
          </a:xfrm>
          <a:prstGeom prst="rect">
            <a:avLst/>
          </a:prstGeom>
        </p:spPr>
      </p:pic>
      <p:pic>
        <p:nvPicPr>
          <p:cNvPr id="8" name="Picture 7">
            <a:extLst>
              <a:ext uri="{FF2B5EF4-FFF2-40B4-BE49-F238E27FC236}">
                <a16:creationId xmlns:a16="http://schemas.microsoft.com/office/drawing/2014/main" id="{EC2A9FDD-389A-3D03-ECA8-0C794D6D0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11" y="3014750"/>
            <a:ext cx="11091600" cy="3170897"/>
          </a:xfrm>
          <a:prstGeom prst="rect">
            <a:avLst/>
          </a:prstGeom>
        </p:spPr>
      </p:pic>
    </p:spTree>
    <p:extLst>
      <p:ext uri="{BB962C8B-B14F-4D97-AF65-F5344CB8AC3E}">
        <p14:creationId xmlns:p14="http://schemas.microsoft.com/office/powerpoint/2010/main" val="348119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49A8-61C9-638E-5880-A4F4675D3642}"/>
              </a:ext>
            </a:extLst>
          </p:cNvPr>
          <p:cNvSpPr>
            <a:spLocks noGrp="1"/>
          </p:cNvSpPr>
          <p:nvPr>
            <p:ph type="title"/>
          </p:nvPr>
        </p:nvSpPr>
        <p:spPr/>
        <p:txBody>
          <a:bodyPr/>
          <a:lstStyle/>
          <a:p>
            <a:r>
              <a:rPr lang="en-IN" dirty="0"/>
              <a:t>Last 20 Countries with Death Count</a:t>
            </a:r>
          </a:p>
        </p:txBody>
      </p:sp>
      <p:sp>
        <p:nvSpPr>
          <p:cNvPr id="4" name="Date Placeholder 3">
            <a:extLst>
              <a:ext uri="{FF2B5EF4-FFF2-40B4-BE49-F238E27FC236}">
                <a16:creationId xmlns:a16="http://schemas.microsoft.com/office/drawing/2014/main" id="{18B7B20F-A2A8-0FD5-AE8E-37EC411720D8}"/>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A7DA82D-5644-0EE7-B672-097A8FFFF1A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D35ADEF-60CE-1D73-28DC-0C4D80C94586}"/>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7" name="Content Placeholder 6">
            <a:extLst>
              <a:ext uri="{FF2B5EF4-FFF2-40B4-BE49-F238E27FC236}">
                <a16:creationId xmlns:a16="http://schemas.microsoft.com/office/drawing/2014/main" id="{45E263B5-16AF-B4A7-A408-1091D2584887}"/>
              </a:ext>
            </a:extLst>
          </p:cNvPr>
          <p:cNvPicPr>
            <a:picLocks noGrp="1" noChangeAspect="1"/>
          </p:cNvPicPr>
          <p:nvPr>
            <p:ph idx="1"/>
          </p:nvPr>
        </p:nvPicPr>
        <p:blipFill>
          <a:blip r:embed="rId2"/>
          <a:stretch>
            <a:fillRect/>
          </a:stretch>
        </p:blipFill>
        <p:spPr>
          <a:xfrm>
            <a:off x="549537" y="1730328"/>
            <a:ext cx="11091599" cy="1266825"/>
          </a:xfrm>
          <a:prstGeom prst="rect">
            <a:avLst/>
          </a:prstGeom>
        </p:spPr>
      </p:pic>
      <p:pic>
        <p:nvPicPr>
          <p:cNvPr id="8" name="Picture 7">
            <a:extLst>
              <a:ext uri="{FF2B5EF4-FFF2-40B4-BE49-F238E27FC236}">
                <a16:creationId xmlns:a16="http://schemas.microsoft.com/office/drawing/2014/main" id="{F878AB92-2967-89F9-F5B1-584A0574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10" y="2848342"/>
            <a:ext cx="11091599" cy="3658870"/>
          </a:xfrm>
          <a:prstGeom prst="rect">
            <a:avLst/>
          </a:prstGeom>
        </p:spPr>
      </p:pic>
    </p:spTree>
    <p:extLst>
      <p:ext uri="{BB962C8B-B14F-4D97-AF65-F5344CB8AC3E}">
        <p14:creationId xmlns:p14="http://schemas.microsoft.com/office/powerpoint/2010/main" val="235507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32C-C70C-E852-71D5-07025F3AB3A4}"/>
              </a:ext>
            </a:extLst>
          </p:cNvPr>
          <p:cNvSpPr>
            <a:spLocks noGrp="1"/>
          </p:cNvSpPr>
          <p:nvPr>
            <p:ph type="title"/>
          </p:nvPr>
        </p:nvSpPr>
        <p:spPr/>
        <p:txBody>
          <a:bodyPr/>
          <a:lstStyle/>
          <a:p>
            <a:r>
              <a:rPr lang="en-US" dirty="0"/>
              <a:t>Top 5 Causes of Death</a:t>
            </a:r>
            <a:endParaRPr lang="en-IN" dirty="0"/>
          </a:p>
        </p:txBody>
      </p:sp>
      <p:sp>
        <p:nvSpPr>
          <p:cNvPr id="4" name="Date Placeholder 3">
            <a:extLst>
              <a:ext uri="{FF2B5EF4-FFF2-40B4-BE49-F238E27FC236}">
                <a16:creationId xmlns:a16="http://schemas.microsoft.com/office/drawing/2014/main" id="{BF9FDF5B-DF39-E2E0-68A8-3269E6BE22E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1121C07-4622-D65F-48DD-1B2DB74FF38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743C2FF-B843-8C9A-D5FD-32244F4A0165}"/>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7" name="Content Placeholder 6">
            <a:extLst>
              <a:ext uri="{FF2B5EF4-FFF2-40B4-BE49-F238E27FC236}">
                <a16:creationId xmlns:a16="http://schemas.microsoft.com/office/drawing/2014/main" id="{AEBE41F1-F913-B726-D0A3-A28F1A7AA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71" y="1389529"/>
            <a:ext cx="10981763" cy="4703296"/>
          </a:xfrm>
          <a:prstGeom prst="rect">
            <a:avLst/>
          </a:prstGeom>
        </p:spPr>
      </p:pic>
    </p:spTree>
    <p:extLst>
      <p:ext uri="{BB962C8B-B14F-4D97-AF65-F5344CB8AC3E}">
        <p14:creationId xmlns:p14="http://schemas.microsoft.com/office/powerpoint/2010/main" val="134941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3285-8541-7B78-80D5-96CCD03496A1}"/>
              </a:ext>
            </a:extLst>
          </p:cNvPr>
          <p:cNvSpPr>
            <a:spLocks noGrp="1"/>
          </p:cNvSpPr>
          <p:nvPr>
            <p:ph type="title"/>
          </p:nvPr>
        </p:nvSpPr>
        <p:spPr/>
        <p:txBody>
          <a:bodyPr/>
          <a:lstStyle/>
          <a:p>
            <a:r>
              <a:rPr lang="en-US" dirty="0"/>
              <a:t>Top 5 Causes of Death</a:t>
            </a:r>
            <a:endParaRPr lang="en-IN" dirty="0"/>
          </a:p>
        </p:txBody>
      </p:sp>
      <p:sp>
        <p:nvSpPr>
          <p:cNvPr id="3" name="Content Placeholder 2">
            <a:extLst>
              <a:ext uri="{FF2B5EF4-FFF2-40B4-BE49-F238E27FC236}">
                <a16:creationId xmlns:a16="http://schemas.microsoft.com/office/drawing/2014/main" id="{F797CA8A-71B5-7F99-A6D9-25A2E1DB8F8E}"/>
              </a:ext>
            </a:extLst>
          </p:cNvPr>
          <p:cNvSpPr>
            <a:spLocks noGrp="1"/>
          </p:cNvSpPr>
          <p:nvPr>
            <p:ph idx="1"/>
          </p:nvPr>
        </p:nvSpPr>
        <p:spPr/>
        <p:txBody>
          <a:bodyPr/>
          <a:lstStyle/>
          <a:p>
            <a:r>
              <a:rPr lang="en-US" dirty="0"/>
              <a:t>As you can see here, the top causes of deaths can be seen in the above graph however the rate of deaths due to cardiovascular diseases are on the top.</a:t>
            </a:r>
          </a:p>
          <a:p>
            <a:r>
              <a:rPr lang="en-US" dirty="0"/>
              <a:t>Top 5 Causes for High individual Death counts are:</a:t>
            </a:r>
          </a:p>
          <a:p>
            <a:r>
              <a:rPr lang="en-US" dirty="0"/>
              <a:t>1.	Cardiovascular Diseases</a:t>
            </a:r>
          </a:p>
          <a:p>
            <a:r>
              <a:rPr lang="en-US" dirty="0"/>
              <a:t>2.	Neoplasms</a:t>
            </a:r>
          </a:p>
          <a:p>
            <a:r>
              <a:rPr lang="en-US" dirty="0"/>
              <a:t>3.	Chronic Respiratory Diseases</a:t>
            </a:r>
          </a:p>
          <a:p>
            <a:r>
              <a:rPr lang="en-US" dirty="0"/>
              <a:t>4.	Lower Respiratory Infections</a:t>
            </a:r>
          </a:p>
          <a:p>
            <a:r>
              <a:rPr lang="en-US" dirty="0"/>
              <a:t>5.	Neonatal Disorders</a:t>
            </a:r>
            <a:endParaRPr lang="en-IN" dirty="0"/>
          </a:p>
        </p:txBody>
      </p:sp>
      <p:sp>
        <p:nvSpPr>
          <p:cNvPr id="4" name="Date Placeholder 3">
            <a:extLst>
              <a:ext uri="{FF2B5EF4-FFF2-40B4-BE49-F238E27FC236}">
                <a16:creationId xmlns:a16="http://schemas.microsoft.com/office/drawing/2014/main" id="{8F6AC535-5D00-D285-1C7E-72CD010553B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C1D46A45-7DF9-75C9-A550-2264BB744C2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9C821C4-7CA5-8C4F-5C6F-353F97ED4F8C}"/>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78358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A37B-DF85-E388-2497-734D8C3CB621}"/>
              </a:ext>
            </a:extLst>
          </p:cNvPr>
          <p:cNvSpPr>
            <a:spLocks noGrp="1"/>
          </p:cNvSpPr>
          <p:nvPr>
            <p:ph type="title"/>
          </p:nvPr>
        </p:nvSpPr>
        <p:spPr/>
        <p:txBody>
          <a:bodyPr/>
          <a:lstStyle/>
          <a:p>
            <a:r>
              <a:rPr lang="en-IN" dirty="0"/>
              <a:t>Lowest 5 causes for death</a:t>
            </a:r>
          </a:p>
        </p:txBody>
      </p:sp>
      <p:sp>
        <p:nvSpPr>
          <p:cNvPr id="3" name="Content Placeholder 2">
            <a:extLst>
              <a:ext uri="{FF2B5EF4-FFF2-40B4-BE49-F238E27FC236}">
                <a16:creationId xmlns:a16="http://schemas.microsoft.com/office/drawing/2014/main" id="{77DDDF2B-FE79-F0C0-9C63-C3187DFFA5A1}"/>
              </a:ext>
            </a:extLst>
          </p:cNvPr>
          <p:cNvSpPr>
            <a:spLocks noGrp="1"/>
          </p:cNvSpPr>
          <p:nvPr>
            <p:ph idx="1"/>
          </p:nvPr>
        </p:nvSpPr>
        <p:spPr/>
        <p:txBody>
          <a:bodyPr/>
          <a:lstStyle/>
          <a:p>
            <a:pPr marL="0" indent="0">
              <a:buNone/>
            </a:pPr>
            <a:r>
              <a:rPr lang="en-US" dirty="0"/>
              <a:t>Last five Causes for Highest Death Counts Are:</a:t>
            </a:r>
          </a:p>
          <a:p>
            <a:endParaRPr lang="en-US" dirty="0"/>
          </a:p>
          <a:p>
            <a:r>
              <a:rPr lang="en-US" dirty="0"/>
              <a:t>1.	Exposure to Forces of nature</a:t>
            </a:r>
          </a:p>
          <a:p>
            <a:r>
              <a:rPr lang="en-US" dirty="0"/>
              <a:t>2.	Environmental Heat and cold exposure</a:t>
            </a:r>
          </a:p>
          <a:p>
            <a:r>
              <a:rPr lang="en-US" dirty="0"/>
              <a:t>3.	Poisonings</a:t>
            </a:r>
          </a:p>
          <a:p>
            <a:r>
              <a:rPr lang="en-US" dirty="0"/>
              <a:t>4.	Drug use disorders</a:t>
            </a:r>
          </a:p>
          <a:p>
            <a:r>
              <a:rPr lang="en-US" dirty="0"/>
              <a:t>5.	Conflict and terrorism</a:t>
            </a:r>
          </a:p>
          <a:p>
            <a:endParaRPr lang="en-IN" dirty="0"/>
          </a:p>
        </p:txBody>
      </p:sp>
      <p:sp>
        <p:nvSpPr>
          <p:cNvPr id="4" name="Date Placeholder 3">
            <a:extLst>
              <a:ext uri="{FF2B5EF4-FFF2-40B4-BE49-F238E27FC236}">
                <a16:creationId xmlns:a16="http://schemas.microsoft.com/office/drawing/2014/main" id="{E7303EFA-651D-A08D-E0F9-402B8A36CC50}"/>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DA224D4-DB0E-5E94-F53A-FF976BF2598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FEC1A68-A6EC-D7AC-00B8-035DA2597D6E}"/>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207121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31F-A82C-281E-DD64-E0BD75E1667B}"/>
              </a:ext>
            </a:extLst>
          </p:cNvPr>
          <p:cNvSpPr>
            <a:spLocks noGrp="1"/>
          </p:cNvSpPr>
          <p:nvPr>
            <p:ph type="title"/>
          </p:nvPr>
        </p:nvSpPr>
        <p:spPr/>
        <p:txBody>
          <a:bodyPr/>
          <a:lstStyle/>
          <a:p>
            <a:r>
              <a:rPr lang="en-IN" dirty="0"/>
              <a:t>INDIA Death Causes Trend</a:t>
            </a:r>
          </a:p>
        </p:txBody>
      </p:sp>
      <p:sp>
        <p:nvSpPr>
          <p:cNvPr id="4" name="Date Placeholder 3">
            <a:extLst>
              <a:ext uri="{FF2B5EF4-FFF2-40B4-BE49-F238E27FC236}">
                <a16:creationId xmlns:a16="http://schemas.microsoft.com/office/drawing/2014/main" id="{EC284B83-CB8F-408A-46FE-7D1CC848770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0A274C-E398-4D08-0CBB-C967DAD1546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B664316-D458-846E-314C-F6E1CFC98B44}"/>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7" name="Content Placeholder 6">
            <a:extLst>
              <a:ext uri="{FF2B5EF4-FFF2-40B4-BE49-F238E27FC236}">
                <a16:creationId xmlns:a16="http://schemas.microsoft.com/office/drawing/2014/main" id="{D81F526F-D886-742D-B942-723E6B94FE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2" y="2112963"/>
            <a:ext cx="11090275" cy="3979862"/>
          </a:xfrm>
          <a:prstGeom prst="rect">
            <a:avLst/>
          </a:prstGeom>
        </p:spPr>
      </p:pic>
    </p:spTree>
    <p:extLst>
      <p:ext uri="{BB962C8B-B14F-4D97-AF65-F5344CB8AC3E}">
        <p14:creationId xmlns:p14="http://schemas.microsoft.com/office/powerpoint/2010/main" val="3492305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0111-E401-AEA9-0A1D-25C9676D1E25}"/>
              </a:ext>
            </a:extLst>
          </p:cNvPr>
          <p:cNvSpPr>
            <a:spLocks noGrp="1"/>
          </p:cNvSpPr>
          <p:nvPr>
            <p:ph type="title"/>
          </p:nvPr>
        </p:nvSpPr>
        <p:spPr/>
        <p:txBody>
          <a:bodyPr/>
          <a:lstStyle/>
          <a:p>
            <a:r>
              <a:rPr lang="en-IN" dirty="0"/>
              <a:t>TOP 5 Causes trend in India</a:t>
            </a:r>
          </a:p>
        </p:txBody>
      </p:sp>
      <p:sp>
        <p:nvSpPr>
          <p:cNvPr id="4" name="Date Placeholder 3">
            <a:extLst>
              <a:ext uri="{FF2B5EF4-FFF2-40B4-BE49-F238E27FC236}">
                <a16:creationId xmlns:a16="http://schemas.microsoft.com/office/drawing/2014/main" id="{03636F48-79D4-51E7-5D25-C059F4F0D07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A27537A-86AE-DC64-F82C-EF6BB777704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3DB47BF-4B2B-9FF7-A5F7-4D2C630A6D17}"/>
              </a:ext>
            </a:extLst>
          </p:cNvPr>
          <p:cNvSpPr>
            <a:spLocks noGrp="1"/>
          </p:cNvSpPr>
          <p:nvPr>
            <p:ph type="sldNum" sz="quarter" idx="12"/>
          </p:nvPr>
        </p:nvSpPr>
        <p:spPr/>
        <p:txBody>
          <a:bodyPr/>
          <a:lstStyle/>
          <a:p>
            <a:fld id="{DBA1B0FB-D917-4C8C-928F-313BD683BF39}" type="slidenum">
              <a:rPr lang="en-US" smtClean="0"/>
              <a:t>16</a:t>
            </a:fld>
            <a:endParaRPr lang="en-US"/>
          </a:p>
        </p:txBody>
      </p:sp>
      <p:pic>
        <p:nvPicPr>
          <p:cNvPr id="7" name="Content Placeholder 6">
            <a:extLst>
              <a:ext uri="{FF2B5EF4-FFF2-40B4-BE49-F238E27FC236}">
                <a16:creationId xmlns:a16="http://schemas.microsoft.com/office/drawing/2014/main" id="{A1C284AD-9415-9316-F04B-D1E245BF41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850" y="1215275"/>
            <a:ext cx="10986714" cy="3979862"/>
          </a:xfrm>
          <a:prstGeom prst="rect">
            <a:avLst/>
          </a:prstGeom>
          <a:noFill/>
          <a:ln>
            <a:noFill/>
          </a:ln>
        </p:spPr>
      </p:pic>
      <p:sp>
        <p:nvSpPr>
          <p:cNvPr id="9" name="TextBox 8">
            <a:extLst>
              <a:ext uri="{FF2B5EF4-FFF2-40B4-BE49-F238E27FC236}">
                <a16:creationId xmlns:a16="http://schemas.microsoft.com/office/drawing/2014/main" id="{DAA7FAE9-E821-D424-E6B5-34516FF82CFA}"/>
              </a:ext>
            </a:extLst>
          </p:cNvPr>
          <p:cNvSpPr txBox="1"/>
          <p:nvPr/>
        </p:nvSpPr>
        <p:spPr>
          <a:xfrm>
            <a:off x="699612" y="4802886"/>
            <a:ext cx="10685564" cy="1754326"/>
          </a:xfrm>
          <a:prstGeom prst="rect">
            <a:avLst/>
          </a:prstGeom>
          <a:noFill/>
        </p:spPr>
        <p:txBody>
          <a:bodyPr wrap="square">
            <a:spAutoFit/>
          </a:bodyPr>
          <a:lstStyle/>
          <a:p>
            <a:r>
              <a:rPr lang="en-US" dirty="0"/>
              <a:t>The Above graph shows how </a:t>
            </a:r>
            <a:r>
              <a:rPr lang="en-US" dirty="0" err="1"/>
              <a:t>thefive</a:t>
            </a:r>
            <a:r>
              <a:rPr lang="en-US" dirty="0"/>
              <a:t> causes of death in </a:t>
            </a:r>
            <a:r>
              <a:rPr lang="en-US" dirty="0" err="1"/>
              <a:t>india</a:t>
            </a:r>
            <a:r>
              <a:rPr lang="en-US" dirty="0"/>
              <a:t> is varying in the past 30 years top  that</a:t>
            </a:r>
          </a:p>
          <a:p>
            <a:r>
              <a:rPr lang="en-US" dirty="0"/>
              <a:t>1. Cardiovascular Diseases are increasing in trend and rapidly increasing </a:t>
            </a:r>
          </a:p>
          <a:p>
            <a:r>
              <a:rPr lang="en-US" dirty="0"/>
              <a:t>2. Diarrheal Diseases are decreasing in trend</a:t>
            </a:r>
          </a:p>
          <a:p>
            <a:r>
              <a:rPr lang="en-US" dirty="0"/>
              <a:t>3. Chronic Respiratory diseases are also in increasing trend</a:t>
            </a:r>
          </a:p>
          <a:p>
            <a:r>
              <a:rPr lang="en-US" dirty="0"/>
              <a:t>4. Neonatal Disorders deaths are decreasing in trend</a:t>
            </a:r>
          </a:p>
          <a:p>
            <a:r>
              <a:rPr lang="en-US" dirty="0"/>
              <a:t>5. Neoplasms deaths are steadily increasing</a:t>
            </a:r>
          </a:p>
        </p:txBody>
      </p:sp>
    </p:spTree>
    <p:extLst>
      <p:ext uri="{BB962C8B-B14F-4D97-AF65-F5344CB8AC3E}">
        <p14:creationId xmlns:p14="http://schemas.microsoft.com/office/powerpoint/2010/main" val="314228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74D4-27CD-B201-C1B9-016A7741D8AF}"/>
              </a:ext>
            </a:extLst>
          </p:cNvPr>
          <p:cNvSpPr>
            <a:spLocks noGrp="1"/>
          </p:cNvSpPr>
          <p:nvPr>
            <p:ph type="title"/>
          </p:nvPr>
        </p:nvSpPr>
        <p:spPr/>
        <p:txBody>
          <a:bodyPr/>
          <a:lstStyle/>
          <a:p>
            <a:r>
              <a:rPr lang="en-IN" dirty="0"/>
              <a:t>China Death Causes Trend </a:t>
            </a:r>
          </a:p>
        </p:txBody>
      </p:sp>
      <p:sp>
        <p:nvSpPr>
          <p:cNvPr id="4" name="Date Placeholder 3">
            <a:extLst>
              <a:ext uri="{FF2B5EF4-FFF2-40B4-BE49-F238E27FC236}">
                <a16:creationId xmlns:a16="http://schemas.microsoft.com/office/drawing/2014/main" id="{1168D6C4-FC53-1D0F-5E21-B47C10D3C1A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CC43A89C-E6F2-202A-2AF3-FF96E82B055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2273EAB-1814-63FD-A03E-31D711C2EDEF}"/>
              </a:ext>
            </a:extLst>
          </p:cNvPr>
          <p:cNvSpPr>
            <a:spLocks noGrp="1"/>
          </p:cNvSpPr>
          <p:nvPr>
            <p:ph type="sldNum" sz="quarter" idx="12"/>
          </p:nvPr>
        </p:nvSpPr>
        <p:spPr/>
        <p:txBody>
          <a:bodyPr/>
          <a:lstStyle/>
          <a:p>
            <a:fld id="{DBA1B0FB-D917-4C8C-928F-313BD683BF39}" type="slidenum">
              <a:rPr lang="en-US" smtClean="0"/>
              <a:t>17</a:t>
            </a:fld>
            <a:endParaRPr lang="en-US"/>
          </a:p>
        </p:txBody>
      </p:sp>
      <p:pic>
        <p:nvPicPr>
          <p:cNvPr id="7" name="Content Placeholder 6">
            <a:extLst>
              <a:ext uri="{FF2B5EF4-FFF2-40B4-BE49-F238E27FC236}">
                <a16:creationId xmlns:a16="http://schemas.microsoft.com/office/drawing/2014/main" id="{8C7A22A5-963C-BA54-58C4-D521403A9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2" y="2112963"/>
            <a:ext cx="11090275" cy="3979862"/>
          </a:xfrm>
          <a:prstGeom prst="rect">
            <a:avLst/>
          </a:prstGeom>
        </p:spPr>
      </p:pic>
    </p:spTree>
    <p:extLst>
      <p:ext uri="{BB962C8B-B14F-4D97-AF65-F5344CB8AC3E}">
        <p14:creationId xmlns:p14="http://schemas.microsoft.com/office/powerpoint/2010/main" val="331036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A562-504B-4140-FAC7-FE7DBEAA3D6D}"/>
              </a:ext>
            </a:extLst>
          </p:cNvPr>
          <p:cNvSpPr>
            <a:spLocks noGrp="1"/>
          </p:cNvSpPr>
          <p:nvPr>
            <p:ph type="title"/>
          </p:nvPr>
        </p:nvSpPr>
        <p:spPr>
          <a:xfrm>
            <a:off x="550862" y="549275"/>
            <a:ext cx="11091600" cy="867149"/>
          </a:xfrm>
        </p:spPr>
        <p:txBody>
          <a:bodyPr/>
          <a:lstStyle/>
          <a:p>
            <a:r>
              <a:rPr lang="en-IN" dirty="0"/>
              <a:t>Death Causes impact on China</a:t>
            </a:r>
          </a:p>
        </p:txBody>
      </p:sp>
      <p:sp>
        <p:nvSpPr>
          <p:cNvPr id="4" name="Date Placeholder 3">
            <a:extLst>
              <a:ext uri="{FF2B5EF4-FFF2-40B4-BE49-F238E27FC236}">
                <a16:creationId xmlns:a16="http://schemas.microsoft.com/office/drawing/2014/main" id="{90875A61-1C25-0614-96BA-66AE1C2DBA3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0C62564-06AC-CC40-1239-9542ECC34E0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183EB63-6605-9CA2-7FEE-FA50A5C93CF2}"/>
              </a:ext>
            </a:extLst>
          </p:cNvPr>
          <p:cNvSpPr>
            <a:spLocks noGrp="1"/>
          </p:cNvSpPr>
          <p:nvPr>
            <p:ph type="sldNum" sz="quarter" idx="12"/>
          </p:nvPr>
        </p:nvSpPr>
        <p:spPr/>
        <p:txBody>
          <a:bodyPr/>
          <a:lstStyle/>
          <a:p>
            <a:fld id="{DBA1B0FB-D917-4C8C-928F-313BD683BF39}" type="slidenum">
              <a:rPr lang="en-US" smtClean="0"/>
              <a:t>18</a:t>
            </a:fld>
            <a:endParaRPr lang="en-US"/>
          </a:p>
        </p:txBody>
      </p:sp>
      <p:pic>
        <p:nvPicPr>
          <p:cNvPr id="7" name="Content Placeholder 6">
            <a:extLst>
              <a:ext uri="{FF2B5EF4-FFF2-40B4-BE49-F238E27FC236}">
                <a16:creationId xmlns:a16="http://schemas.microsoft.com/office/drawing/2014/main" id="{C9944B58-6404-E171-A8F0-85C692412F6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002" y="964174"/>
            <a:ext cx="11345301" cy="3881718"/>
          </a:xfrm>
          <a:prstGeom prst="rect">
            <a:avLst/>
          </a:prstGeom>
          <a:noFill/>
          <a:ln>
            <a:noFill/>
          </a:ln>
        </p:spPr>
      </p:pic>
      <p:sp>
        <p:nvSpPr>
          <p:cNvPr id="9" name="TextBox 8">
            <a:extLst>
              <a:ext uri="{FF2B5EF4-FFF2-40B4-BE49-F238E27FC236}">
                <a16:creationId xmlns:a16="http://schemas.microsoft.com/office/drawing/2014/main" id="{3C9B3BDD-8054-B04B-C102-14B5BA22A348}"/>
              </a:ext>
            </a:extLst>
          </p:cNvPr>
          <p:cNvSpPr txBox="1"/>
          <p:nvPr/>
        </p:nvSpPr>
        <p:spPr>
          <a:xfrm>
            <a:off x="389028" y="4277400"/>
            <a:ext cx="11090275" cy="2031325"/>
          </a:xfrm>
          <a:prstGeom prst="rect">
            <a:avLst/>
          </a:prstGeom>
          <a:noFill/>
        </p:spPr>
        <p:txBody>
          <a:bodyPr wrap="square">
            <a:spAutoFit/>
          </a:bodyPr>
          <a:lstStyle/>
          <a:p>
            <a:pPr>
              <a:lnSpc>
                <a:spcPct val="200000"/>
              </a:lnSpc>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The Above plot shows the trend of top 5 diseases effect on China in the past 30 years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a:lnSpc>
                <a:spcPct val="200000"/>
              </a:lnSpc>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1. cardiovascular diseases are increasing in trend and rapidly increasing</a:t>
            </a:r>
            <a:r>
              <a:rPr lang="en-IN"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2. Neoplasms deaths are steadily increasing</a:t>
            </a:r>
            <a:r>
              <a:rPr lang="en-IN"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3. Chronic Respiratory diseases are in decreasing trend</a:t>
            </a:r>
            <a:r>
              <a:rPr lang="en-IN"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4. Digestive diseases are in a stable trend</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5. Lower Respiratory infection deaths are also in decreasing trend</a:t>
            </a:r>
            <a:endParaRPr lang="en-IN" dirty="0"/>
          </a:p>
        </p:txBody>
      </p:sp>
    </p:spTree>
    <p:extLst>
      <p:ext uri="{BB962C8B-B14F-4D97-AF65-F5344CB8AC3E}">
        <p14:creationId xmlns:p14="http://schemas.microsoft.com/office/powerpoint/2010/main" val="145087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0061-54A1-028E-0B64-78E072A22019}"/>
              </a:ext>
            </a:extLst>
          </p:cNvPr>
          <p:cNvSpPr>
            <a:spLocks noGrp="1"/>
          </p:cNvSpPr>
          <p:nvPr>
            <p:ph type="title"/>
          </p:nvPr>
        </p:nvSpPr>
        <p:spPr/>
        <p:txBody>
          <a:bodyPr/>
          <a:lstStyle/>
          <a:p>
            <a:r>
              <a:rPr lang="en-IN" dirty="0"/>
              <a:t>Few Trend Lines for Some Diseases</a:t>
            </a:r>
          </a:p>
        </p:txBody>
      </p:sp>
      <p:sp>
        <p:nvSpPr>
          <p:cNvPr id="4" name="Date Placeholder 3">
            <a:extLst>
              <a:ext uri="{FF2B5EF4-FFF2-40B4-BE49-F238E27FC236}">
                <a16:creationId xmlns:a16="http://schemas.microsoft.com/office/drawing/2014/main" id="{B49A8C41-C518-4179-A54C-89F9D8772D6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ED34C02-A576-1C70-9329-D2DFEEDFB4B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4819FA2-60B8-CD3D-A17E-B34C60F5E2A3}"/>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10" name="Content Placeholder 9">
            <a:extLst>
              <a:ext uri="{FF2B5EF4-FFF2-40B4-BE49-F238E27FC236}">
                <a16:creationId xmlns:a16="http://schemas.microsoft.com/office/drawing/2014/main" id="{5111CC68-52BA-8EBC-9F0B-7109A27652D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538" y="1881275"/>
            <a:ext cx="3466650" cy="3095451"/>
          </a:xfrm>
          <a:prstGeom prst="rect">
            <a:avLst/>
          </a:prstGeom>
          <a:noFill/>
          <a:ln>
            <a:noFill/>
          </a:ln>
        </p:spPr>
      </p:pic>
      <p:pic>
        <p:nvPicPr>
          <p:cNvPr id="11" name="Picture 10">
            <a:extLst>
              <a:ext uri="{FF2B5EF4-FFF2-40B4-BE49-F238E27FC236}">
                <a16:creationId xmlns:a16="http://schemas.microsoft.com/office/drawing/2014/main" id="{7DB0EBC5-0A74-0517-85E5-86320DDB75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1889" y="1881275"/>
            <a:ext cx="3607435" cy="2976475"/>
          </a:xfrm>
          <a:prstGeom prst="rect">
            <a:avLst/>
          </a:prstGeom>
          <a:noFill/>
          <a:ln>
            <a:noFill/>
          </a:ln>
        </p:spPr>
      </p:pic>
      <p:pic>
        <p:nvPicPr>
          <p:cNvPr id="12" name="Picture 11">
            <a:extLst>
              <a:ext uri="{FF2B5EF4-FFF2-40B4-BE49-F238E27FC236}">
                <a16:creationId xmlns:a16="http://schemas.microsoft.com/office/drawing/2014/main" id="{BFDAF3E0-B0B5-7AD0-A1A5-683F212724B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66173" y="1881275"/>
            <a:ext cx="3474964" cy="2976474"/>
          </a:xfrm>
          <a:prstGeom prst="rect">
            <a:avLst/>
          </a:prstGeom>
          <a:noFill/>
          <a:ln>
            <a:noFill/>
          </a:ln>
        </p:spPr>
      </p:pic>
    </p:spTree>
    <p:extLst>
      <p:ext uri="{BB962C8B-B14F-4D97-AF65-F5344CB8AC3E}">
        <p14:creationId xmlns:p14="http://schemas.microsoft.com/office/powerpoint/2010/main" val="368708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err="1"/>
              <a:t>DataSet</a:t>
            </a:r>
            <a:r>
              <a:rPr lang="en-US" dirty="0"/>
              <a:t> Info</a:t>
            </a:r>
          </a:p>
          <a:p>
            <a:r>
              <a:rPr lang="en-US" dirty="0"/>
              <a:t>Data Analysis</a:t>
            </a:r>
          </a:p>
          <a:p>
            <a:r>
              <a:rPr lang="en-US" dirty="0"/>
              <a:t>Graphical Representations</a:t>
            </a:r>
          </a:p>
          <a:p>
            <a:r>
              <a:rPr lang="en-US" dirty="0"/>
              <a:t>Conclusions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62A9-DC5C-265D-24A6-0510208F1211}"/>
              </a:ext>
            </a:extLst>
          </p:cNvPr>
          <p:cNvSpPr>
            <a:spLocks noGrp="1"/>
          </p:cNvSpPr>
          <p:nvPr>
            <p:ph type="title"/>
          </p:nvPr>
        </p:nvSpPr>
        <p:spPr/>
        <p:txBody>
          <a:bodyPr/>
          <a:lstStyle/>
          <a:p>
            <a:r>
              <a:rPr lang="en-IN" dirty="0"/>
              <a:t>Few Trend Lines for Some Diseases</a:t>
            </a:r>
          </a:p>
        </p:txBody>
      </p:sp>
      <p:sp>
        <p:nvSpPr>
          <p:cNvPr id="4" name="Date Placeholder 3">
            <a:extLst>
              <a:ext uri="{FF2B5EF4-FFF2-40B4-BE49-F238E27FC236}">
                <a16:creationId xmlns:a16="http://schemas.microsoft.com/office/drawing/2014/main" id="{13EA8E5E-2839-5EFE-AFF8-8E87CA29ABC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2C58FE9-D035-1C41-7123-2656A637DFF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75AEEC0-5ECE-1183-F992-236FBE80BF1E}"/>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7" name="Content Placeholder 6">
            <a:extLst>
              <a:ext uri="{FF2B5EF4-FFF2-40B4-BE49-F238E27FC236}">
                <a16:creationId xmlns:a16="http://schemas.microsoft.com/office/drawing/2014/main" id="{CA87D18F-8980-C2E8-1DB8-E9DDFB90C0F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502" y="1439069"/>
            <a:ext cx="3955548" cy="3609181"/>
          </a:xfrm>
          <a:prstGeom prst="rect">
            <a:avLst/>
          </a:prstGeom>
          <a:noFill/>
          <a:ln>
            <a:noFill/>
          </a:ln>
        </p:spPr>
      </p:pic>
      <p:pic>
        <p:nvPicPr>
          <p:cNvPr id="8" name="Picture 7">
            <a:extLst>
              <a:ext uri="{FF2B5EF4-FFF2-40B4-BE49-F238E27FC236}">
                <a16:creationId xmlns:a16="http://schemas.microsoft.com/office/drawing/2014/main" id="{8CD4D263-2A45-7CA9-C0AA-916111B8D6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2454" y="1641543"/>
            <a:ext cx="3579497" cy="3225732"/>
          </a:xfrm>
          <a:prstGeom prst="rect">
            <a:avLst/>
          </a:prstGeom>
          <a:noFill/>
          <a:ln>
            <a:noFill/>
          </a:ln>
        </p:spPr>
      </p:pic>
      <p:pic>
        <p:nvPicPr>
          <p:cNvPr id="9" name="Picture 8">
            <a:extLst>
              <a:ext uri="{FF2B5EF4-FFF2-40B4-BE49-F238E27FC236}">
                <a16:creationId xmlns:a16="http://schemas.microsoft.com/office/drawing/2014/main" id="{E923CDBE-3BF3-ED8C-918C-EEF8E021B6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92415" y="1684953"/>
            <a:ext cx="3474720" cy="3225732"/>
          </a:xfrm>
          <a:prstGeom prst="rect">
            <a:avLst/>
          </a:prstGeom>
          <a:noFill/>
          <a:ln>
            <a:noFill/>
          </a:ln>
        </p:spPr>
      </p:pic>
    </p:spTree>
    <p:extLst>
      <p:ext uri="{BB962C8B-B14F-4D97-AF65-F5344CB8AC3E}">
        <p14:creationId xmlns:p14="http://schemas.microsoft.com/office/powerpoint/2010/main" val="303973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F473-1228-FBCB-046A-38A9A5A6D288}"/>
              </a:ext>
            </a:extLst>
          </p:cNvPr>
          <p:cNvSpPr>
            <a:spLocks noGrp="1"/>
          </p:cNvSpPr>
          <p:nvPr>
            <p:ph type="title"/>
          </p:nvPr>
        </p:nvSpPr>
        <p:spPr/>
        <p:txBody>
          <a:bodyPr/>
          <a:lstStyle/>
          <a:p>
            <a:r>
              <a:rPr lang="en-IN" dirty="0"/>
              <a:t>Cardiovascular Deaths</a:t>
            </a:r>
          </a:p>
        </p:txBody>
      </p:sp>
      <p:sp>
        <p:nvSpPr>
          <p:cNvPr id="4" name="Date Placeholder 3">
            <a:extLst>
              <a:ext uri="{FF2B5EF4-FFF2-40B4-BE49-F238E27FC236}">
                <a16:creationId xmlns:a16="http://schemas.microsoft.com/office/drawing/2014/main" id="{63F65AB0-AA38-8620-C4AA-5B2F6CB925F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935B158-2AA6-BA45-517C-37FF1C2A7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8277560-BAF5-90E6-CC9D-A809122FEBE7}"/>
              </a:ext>
            </a:extLst>
          </p:cNvPr>
          <p:cNvSpPr>
            <a:spLocks noGrp="1"/>
          </p:cNvSpPr>
          <p:nvPr>
            <p:ph type="sldNum" sz="quarter" idx="12"/>
          </p:nvPr>
        </p:nvSpPr>
        <p:spPr/>
        <p:txBody>
          <a:bodyPr/>
          <a:lstStyle/>
          <a:p>
            <a:fld id="{DBA1B0FB-D917-4C8C-928F-313BD683BF39}" type="slidenum">
              <a:rPr lang="en-US" smtClean="0"/>
              <a:t>21</a:t>
            </a:fld>
            <a:endParaRPr lang="en-US"/>
          </a:p>
        </p:txBody>
      </p:sp>
      <p:pic>
        <p:nvPicPr>
          <p:cNvPr id="7" name="Content Placeholder 6">
            <a:extLst>
              <a:ext uri="{FF2B5EF4-FFF2-40B4-BE49-F238E27FC236}">
                <a16:creationId xmlns:a16="http://schemas.microsoft.com/office/drawing/2014/main" id="{BC378F99-5559-5979-7E28-45BED0C14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1" y="2112963"/>
            <a:ext cx="11022013" cy="3979862"/>
          </a:xfrm>
          <a:prstGeom prst="rect">
            <a:avLst/>
          </a:prstGeom>
        </p:spPr>
      </p:pic>
    </p:spTree>
    <p:extLst>
      <p:ext uri="{BB962C8B-B14F-4D97-AF65-F5344CB8AC3E}">
        <p14:creationId xmlns:p14="http://schemas.microsoft.com/office/powerpoint/2010/main" val="2891796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E70-DF4D-7C0B-FB77-ABA259FF5917}"/>
              </a:ext>
            </a:extLst>
          </p:cNvPr>
          <p:cNvSpPr>
            <a:spLocks noGrp="1"/>
          </p:cNvSpPr>
          <p:nvPr>
            <p:ph type="title"/>
          </p:nvPr>
        </p:nvSpPr>
        <p:spPr/>
        <p:txBody>
          <a:bodyPr/>
          <a:lstStyle/>
          <a:p>
            <a:r>
              <a:rPr lang="en-IN" dirty="0"/>
              <a:t>Neoplasms Deaths</a:t>
            </a:r>
          </a:p>
        </p:txBody>
      </p:sp>
      <p:sp>
        <p:nvSpPr>
          <p:cNvPr id="4" name="Date Placeholder 3">
            <a:extLst>
              <a:ext uri="{FF2B5EF4-FFF2-40B4-BE49-F238E27FC236}">
                <a16:creationId xmlns:a16="http://schemas.microsoft.com/office/drawing/2014/main" id="{EFF22FAF-7EE0-F1C0-08C2-2B5884510AE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84437A1-4ABC-121F-C58A-7AE20FB877C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EEE77F7-9EB8-F7EA-C8B0-004A0CDDF93C}"/>
              </a:ext>
            </a:extLst>
          </p:cNvPr>
          <p:cNvSpPr>
            <a:spLocks noGrp="1"/>
          </p:cNvSpPr>
          <p:nvPr>
            <p:ph type="sldNum" sz="quarter" idx="12"/>
          </p:nvPr>
        </p:nvSpPr>
        <p:spPr/>
        <p:txBody>
          <a:bodyPr/>
          <a:lstStyle/>
          <a:p>
            <a:fld id="{DBA1B0FB-D917-4C8C-928F-313BD683BF39}" type="slidenum">
              <a:rPr lang="en-US" smtClean="0"/>
              <a:t>22</a:t>
            </a:fld>
            <a:endParaRPr lang="en-US"/>
          </a:p>
        </p:txBody>
      </p:sp>
      <p:pic>
        <p:nvPicPr>
          <p:cNvPr id="7" name="Content Placeholder 6">
            <a:extLst>
              <a:ext uri="{FF2B5EF4-FFF2-40B4-BE49-F238E27FC236}">
                <a16:creationId xmlns:a16="http://schemas.microsoft.com/office/drawing/2014/main" id="{6A5AED66-7C83-4058-21F6-39E50E3C2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1" y="2112963"/>
            <a:ext cx="11090275" cy="3979862"/>
          </a:xfrm>
          <a:prstGeom prst="rect">
            <a:avLst/>
          </a:prstGeom>
        </p:spPr>
      </p:pic>
    </p:spTree>
    <p:extLst>
      <p:ext uri="{BB962C8B-B14F-4D97-AF65-F5344CB8AC3E}">
        <p14:creationId xmlns:p14="http://schemas.microsoft.com/office/powerpoint/2010/main" val="190296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49C0-09BC-C270-B06F-77B6F2B9B957}"/>
              </a:ext>
            </a:extLst>
          </p:cNvPr>
          <p:cNvSpPr>
            <a:spLocks noGrp="1"/>
          </p:cNvSpPr>
          <p:nvPr>
            <p:ph type="title"/>
          </p:nvPr>
        </p:nvSpPr>
        <p:spPr/>
        <p:txBody>
          <a:bodyPr/>
          <a:lstStyle/>
          <a:p>
            <a:r>
              <a:rPr lang="en-IN" dirty="0"/>
              <a:t>Chronic Respiratory Diseases</a:t>
            </a:r>
          </a:p>
        </p:txBody>
      </p:sp>
      <p:sp>
        <p:nvSpPr>
          <p:cNvPr id="4" name="Date Placeholder 3">
            <a:extLst>
              <a:ext uri="{FF2B5EF4-FFF2-40B4-BE49-F238E27FC236}">
                <a16:creationId xmlns:a16="http://schemas.microsoft.com/office/drawing/2014/main" id="{B0A2A9B2-10A1-4B04-C72C-3BE55AF7711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7D4678B-1884-7C1C-ABA3-96BCB851F37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6489DA7-1575-87C8-6745-95A661E3CD95}"/>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7" name="Content Placeholder 6">
            <a:extLst>
              <a:ext uri="{FF2B5EF4-FFF2-40B4-BE49-F238E27FC236}">
                <a16:creationId xmlns:a16="http://schemas.microsoft.com/office/drawing/2014/main" id="{BF6C2024-B4A6-7D8D-ED66-E2F008C18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1" y="2112963"/>
            <a:ext cx="11022013" cy="3979862"/>
          </a:xfrm>
          <a:prstGeom prst="rect">
            <a:avLst/>
          </a:prstGeom>
        </p:spPr>
      </p:pic>
    </p:spTree>
    <p:extLst>
      <p:ext uri="{BB962C8B-B14F-4D97-AF65-F5344CB8AC3E}">
        <p14:creationId xmlns:p14="http://schemas.microsoft.com/office/powerpoint/2010/main" val="380074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F1E2-ACC8-6E64-69C1-146CE6525D6D}"/>
              </a:ext>
            </a:extLst>
          </p:cNvPr>
          <p:cNvSpPr>
            <a:spLocks noGrp="1"/>
          </p:cNvSpPr>
          <p:nvPr>
            <p:ph type="title"/>
          </p:nvPr>
        </p:nvSpPr>
        <p:spPr/>
        <p:txBody>
          <a:bodyPr/>
          <a:lstStyle/>
          <a:p>
            <a:r>
              <a:rPr lang="en-IN" dirty="0"/>
              <a:t>Lower Respiratory Infection Deaths</a:t>
            </a:r>
          </a:p>
        </p:txBody>
      </p:sp>
      <p:sp>
        <p:nvSpPr>
          <p:cNvPr id="3" name="Content Placeholder 2">
            <a:extLst>
              <a:ext uri="{FF2B5EF4-FFF2-40B4-BE49-F238E27FC236}">
                <a16:creationId xmlns:a16="http://schemas.microsoft.com/office/drawing/2014/main" id="{F57712D7-CDFC-D07A-3D21-079A267B94B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F12EF6B6-A778-C089-4D11-A8DA94DE7BE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0378483-939B-35D7-5EE8-858760D7081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C7510D8-6208-3518-6D88-C60BB96A0BC7}"/>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7" name="Picture 6">
            <a:extLst>
              <a:ext uri="{FF2B5EF4-FFF2-40B4-BE49-F238E27FC236}">
                <a16:creationId xmlns:a16="http://schemas.microsoft.com/office/drawing/2014/main" id="{6C3A55CF-1E4B-6835-4A8A-631AC777D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2049512"/>
            <a:ext cx="11090274" cy="4457700"/>
          </a:xfrm>
          <a:prstGeom prst="rect">
            <a:avLst/>
          </a:prstGeom>
        </p:spPr>
      </p:pic>
    </p:spTree>
    <p:extLst>
      <p:ext uri="{BB962C8B-B14F-4D97-AF65-F5344CB8AC3E}">
        <p14:creationId xmlns:p14="http://schemas.microsoft.com/office/powerpoint/2010/main" val="137903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B455-8E1A-EC30-453B-ADEE70F95FE8}"/>
              </a:ext>
            </a:extLst>
          </p:cNvPr>
          <p:cNvSpPr>
            <a:spLocks noGrp="1"/>
          </p:cNvSpPr>
          <p:nvPr>
            <p:ph type="title"/>
          </p:nvPr>
        </p:nvSpPr>
        <p:spPr/>
        <p:txBody>
          <a:bodyPr/>
          <a:lstStyle/>
          <a:p>
            <a:r>
              <a:rPr lang="en-IN" dirty="0"/>
              <a:t>Neonatal Disorder Deaths</a:t>
            </a:r>
          </a:p>
        </p:txBody>
      </p:sp>
      <p:sp>
        <p:nvSpPr>
          <p:cNvPr id="3" name="Content Placeholder 2">
            <a:extLst>
              <a:ext uri="{FF2B5EF4-FFF2-40B4-BE49-F238E27FC236}">
                <a16:creationId xmlns:a16="http://schemas.microsoft.com/office/drawing/2014/main" id="{B1E17434-5FCE-FB3E-DEB6-0D095C81A209}"/>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052D7B2-70FF-3F93-BEDE-F5317CA1F5A6}"/>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74BC690-663B-E163-86D4-E1FABCF23E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79DE757-7068-CE4E-08DB-4DF32528C529}"/>
              </a:ext>
            </a:extLst>
          </p:cNvPr>
          <p:cNvSpPr>
            <a:spLocks noGrp="1"/>
          </p:cNvSpPr>
          <p:nvPr>
            <p:ph type="sldNum" sz="quarter" idx="12"/>
          </p:nvPr>
        </p:nvSpPr>
        <p:spPr/>
        <p:txBody>
          <a:bodyPr/>
          <a:lstStyle/>
          <a:p>
            <a:fld id="{DBA1B0FB-D917-4C8C-928F-313BD683BF39}" type="slidenum">
              <a:rPr lang="en-US" smtClean="0"/>
              <a:t>25</a:t>
            </a:fld>
            <a:endParaRPr lang="en-US"/>
          </a:p>
        </p:txBody>
      </p:sp>
      <p:pic>
        <p:nvPicPr>
          <p:cNvPr id="7" name="Picture 6">
            <a:extLst>
              <a:ext uri="{FF2B5EF4-FFF2-40B4-BE49-F238E27FC236}">
                <a16:creationId xmlns:a16="http://schemas.microsoft.com/office/drawing/2014/main" id="{39A798B2-358D-80A7-CEBB-027F81E11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2005081"/>
            <a:ext cx="10994762" cy="4378324"/>
          </a:xfrm>
          <a:prstGeom prst="rect">
            <a:avLst/>
          </a:prstGeom>
        </p:spPr>
      </p:pic>
    </p:spTree>
    <p:extLst>
      <p:ext uri="{BB962C8B-B14F-4D97-AF65-F5344CB8AC3E}">
        <p14:creationId xmlns:p14="http://schemas.microsoft.com/office/powerpoint/2010/main" val="246375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7A01-64A7-F3C9-3979-066AFEA54FAA}"/>
              </a:ext>
            </a:extLst>
          </p:cNvPr>
          <p:cNvSpPr>
            <a:spLocks noGrp="1"/>
          </p:cNvSpPr>
          <p:nvPr>
            <p:ph type="title"/>
          </p:nvPr>
        </p:nvSpPr>
        <p:spPr/>
        <p:txBody>
          <a:bodyPr/>
          <a:lstStyle/>
          <a:p>
            <a:r>
              <a:rPr lang="en-IN" dirty="0"/>
              <a:t>Sum of deaths in three  different categories</a:t>
            </a:r>
          </a:p>
        </p:txBody>
      </p:sp>
      <p:sp>
        <p:nvSpPr>
          <p:cNvPr id="4" name="Date Placeholder 3">
            <a:extLst>
              <a:ext uri="{FF2B5EF4-FFF2-40B4-BE49-F238E27FC236}">
                <a16:creationId xmlns:a16="http://schemas.microsoft.com/office/drawing/2014/main" id="{D22AF046-1958-E44B-9DA0-23C21E94E31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4D3C4F52-C609-6C11-6B57-A89228E79A3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3520CC4-6957-F410-163B-FE93671743AE}"/>
              </a:ext>
            </a:extLst>
          </p:cNvPr>
          <p:cNvSpPr>
            <a:spLocks noGrp="1"/>
          </p:cNvSpPr>
          <p:nvPr>
            <p:ph type="sldNum" sz="quarter" idx="12"/>
          </p:nvPr>
        </p:nvSpPr>
        <p:spPr/>
        <p:txBody>
          <a:bodyPr/>
          <a:lstStyle/>
          <a:p>
            <a:fld id="{DBA1B0FB-D917-4C8C-928F-313BD683BF39}" type="slidenum">
              <a:rPr lang="en-US" smtClean="0"/>
              <a:t>26</a:t>
            </a:fld>
            <a:endParaRPr lang="en-US"/>
          </a:p>
        </p:txBody>
      </p:sp>
      <p:pic>
        <p:nvPicPr>
          <p:cNvPr id="7" name="Content Placeholder 6">
            <a:extLst>
              <a:ext uri="{FF2B5EF4-FFF2-40B4-BE49-F238E27FC236}">
                <a16:creationId xmlns:a16="http://schemas.microsoft.com/office/drawing/2014/main" id="{6CF07B9E-0418-CF67-60FD-AD39147C23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 y="2112963"/>
            <a:ext cx="11364911" cy="3979862"/>
          </a:xfrm>
          <a:prstGeom prst="rect">
            <a:avLst/>
          </a:prstGeom>
          <a:noFill/>
          <a:ln>
            <a:noFill/>
          </a:ln>
        </p:spPr>
      </p:pic>
    </p:spTree>
    <p:extLst>
      <p:ext uri="{BB962C8B-B14F-4D97-AF65-F5344CB8AC3E}">
        <p14:creationId xmlns:p14="http://schemas.microsoft.com/office/powerpoint/2010/main" val="275253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A82-99A5-6D94-F9B4-C8AF03E81FF7}"/>
              </a:ext>
            </a:extLst>
          </p:cNvPr>
          <p:cNvSpPr>
            <a:spLocks noGrp="1"/>
          </p:cNvSpPr>
          <p:nvPr>
            <p:ph type="title"/>
          </p:nvPr>
        </p:nvSpPr>
        <p:spPr/>
        <p:txBody>
          <a:bodyPr/>
          <a:lstStyle/>
          <a:p>
            <a:r>
              <a:rPr lang="en-IN" dirty="0"/>
              <a:t>Natural vs Human Causes</a:t>
            </a:r>
          </a:p>
        </p:txBody>
      </p:sp>
      <p:sp>
        <p:nvSpPr>
          <p:cNvPr id="4" name="Date Placeholder 3">
            <a:extLst>
              <a:ext uri="{FF2B5EF4-FFF2-40B4-BE49-F238E27FC236}">
                <a16:creationId xmlns:a16="http://schemas.microsoft.com/office/drawing/2014/main" id="{7FCA7138-85E4-4BF3-A6E1-142A9E4B1BF6}"/>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C09A5129-50D3-BF42-7058-24560F60972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2DB426D-4BE3-E509-E0D5-AD2317BFDC96}"/>
              </a:ext>
            </a:extLst>
          </p:cNvPr>
          <p:cNvSpPr>
            <a:spLocks noGrp="1"/>
          </p:cNvSpPr>
          <p:nvPr>
            <p:ph type="sldNum" sz="quarter" idx="12"/>
          </p:nvPr>
        </p:nvSpPr>
        <p:spPr/>
        <p:txBody>
          <a:bodyPr/>
          <a:lstStyle/>
          <a:p>
            <a:fld id="{DBA1B0FB-D917-4C8C-928F-313BD683BF39}" type="slidenum">
              <a:rPr lang="en-US" smtClean="0"/>
              <a:t>27</a:t>
            </a:fld>
            <a:endParaRPr lang="en-US"/>
          </a:p>
        </p:txBody>
      </p:sp>
      <p:pic>
        <p:nvPicPr>
          <p:cNvPr id="7" name="Content Placeholder 6">
            <a:extLst>
              <a:ext uri="{FF2B5EF4-FFF2-40B4-BE49-F238E27FC236}">
                <a16:creationId xmlns:a16="http://schemas.microsoft.com/office/drawing/2014/main" id="{9764798F-63A3-CE00-CFCC-1539CC38214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425" y="2112963"/>
            <a:ext cx="11372850" cy="3979862"/>
          </a:xfrm>
          <a:prstGeom prst="rect">
            <a:avLst/>
          </a:prstGeom>
          <a:noFill/>
          <a:ln>
            <a:noFill/>
          </a:ln>
        </p:spPr>
      </p:pic>
    </p:spTree>
    <p:extLst>
      <p:ext uri="{BB962C8B-B14F-4D97-AF65-F5344CB8AC3E}">
        <p14:creationId xmlns:p14="http://schemas.microsoft.com/office/powerpoint/2010/main" val="3794592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1AC-DA12-17FD-F2C2-62D1A4EA8C27}"/>
              </a:ext>
            </a:extLst>
          </p:cNvPr>
          <p:cNvSpPr>
            <a:spLocks noGrp="1"/>
          </p:cNvSpPr>
          <p:nvPr>
            <p:ph type="title"/>
          </p:nvPr>
        </p:nvSpPr>
        <p:spPr/>
        <p:txBody>
          <a:bodyPr/>
          <a:lstStyle/>
          <a:p>
            <a:r>
              <a:rPr lang="en-IN" dirty="0"/>
              <a:t>Human Causes graph</a:t>
            </a:r>
          </a:p>
        </p:txBody>
      </p:sp>
      <p:sp>
        <p:nvSpPr>
          <p:cNvPr id="4" name="Date Placeholder 3">
            <a:extLst>
              <a:ext uri="{FF2B5EF4-FFF2-40B4-BE49-F238E27FC236}">
                <a16:creationId xmlns:a16="http://schemas.microsoft.com/office/drawing/2014/main" id="{BFA3B1A3-999C-E71F-7986-09845C8E8265}"/>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9AC13E8-4ADF-C10B-E9C9-1257D01B9A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5589B56-B6DF-7C3E-7572-01760CEC8C23}"/>
              </a:ext>
            </a:extLst>
          </p:cNvPr>
          <p:cNvSpPr>
            <a:spLocks noGrp="1"/>
          </p:cNvSpPr>
          <p:nvPr>
            <p:ph type="sldNum" sz="quarter" idx="12"/>
          </p:nvPr>
        </p:nvSpPr>
        <p:spPr/>
        <p:txBody>
          <a:bodyPr/>
          <a:lstStyle/>
          <a:p>
            <a:fld id="{DBA1B0FB-D917-4C8C-928F-313BD683BF39}" type="slidenum">
              <a:rPr lang="en-US" smtClean="0"/>
              <a:t>28</a:t>
            </a:fld>
            <a:endParaRPr lang="en-US"/>
          </a:p>
        </p:txBody>
      </p:sp>
      <p:pic>
        <p:nvPicPr>
          <p:cNvPr id="7" name="Content Placeholder 6">
            <a:extLst>
              <a:ext uri="{FF2B5EF4-FFF2-40B4-BE49-F238E27FC236}">
                <a16:creationId xmlns:a16="http://schemas.microsoft.com/office/drawing/2014/main" id="{E6DA8297-C36D-2B96-E97B-FA35E1AB47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 y="2112963"/>
            <a:ext cx="11091600" cy="3979862"/>
          </a:xfrm>
          <a:prstGeom prst="rect">
            <a:avLst/>
          </a:prstGeom>
          <a:noFill/>
          <a:ln>
            <a:noFill/>
          </a:ln>
        </p:spPr>
      </p:pic>
    </p:spTree>
    <p:extLst>
      <p:ext uri="{BB962C8B-B14F-4D97-AF65-F5344CB8AC3E}">
        <p14:creationId xmlns:p14="http://schemas.microsoft.com/office/powerpoint/2010/main" val="2631489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CFFE-7CF5-C58C-FB7A-6219145D22F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A0ABA5D-DCA1-B8E0-CB57-C1E9966C298D}"/>
              </a:ext>
            </a:extLst>
          </p:cNvPr>
          <p:cNvSpPr>
            <a:spLocks noGrp="1"/>
          </p:cNvSpPr>
          <p:nvPr>
            <p:ph idx="1"/>
          </p:nvPr>
        </p:nvSpPr>
        <p:spPr/>
        <p:txBody>
          <a:bodyPr/>
          <a:lstStyle/>
          <a:p>
            <a:pPr>
              <a:lnSpc>
                <a:spcPct val="200000"/>
              </a:lnSpc>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The following Diseases were in continuously decreasing trend since last 30 Years: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0" lvl="0" indent="0">
              <a:lnSpc>
                <a:spcPct val="100000"/>
              </a:lnSpc>
              <a:buNone/>
            </a:pPr>
            <a:r>
              <a:rPr lang="en-US" sz="1800" dirty="0" err="1">
                <a:effectLst/>
                <a:latin typeface="Franklin Gothic Book" panose="020B0503020102020204" pitchFamily="34" charset="0"/>
                <a:ea typeface="Franklin Gothic Book" panose="020B0503020102020204" pitchFamily="34" charset="0"/>
                <a:cs typeface="Mangal" panose="02040503050203030202" pitchFamily="18" charset="0"/>
              </a:rPr>
              <a:t>Meningtis</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Nutritional Deficiencies</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err="1">
                <a:effectLst/>
                <a:latin typeface="Franklin Gothic Book" panose="020B0503020102020204" pitchFamily="34" charset="0"/>
                <a:ea typeface="Franklin Gothic Book" panose="020B0503020102020204" pitchFamily="34" charset="0"/>
                <a:cs typeface="Mangal" panose="02040503050203030202" pitchFamily="18" charset="0"/>
              </a:rPr>
              <a:t>Drowining</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0" lvl="0" indent="0">
              <a:lnSpc>
                <a:spcPct val="100000"/>
              </a:lnSpc>
              <a:buNone/>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Maternal Disorders</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Tuberculosis</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Lower Respiratory infections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0" lvl="0" indent="0">
              <a:lnSpc>
                <a:spcPct val="200000"/>
              </a:lnSpc>
              <a:buNone/>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Neonatal Disorders</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Diarrheal Disorders</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Poisonings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0" lvl="0" indent="0">
              <a:lnSpc>
                <a:spcPct val="200000"/>
              </a:lnSpc>
              <a:buNone/>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Protein Energy Malnutrition</a:t>
            </a:r>
            <a:r>
              <a:rPr lang="en-IN" sz="1800" dirty="0">
                <a:latin typeface="Franklin Gothic Book" panose="020B0503020102020204" pitchFamily="34" charset="0"/>
                <a:ea typeface="Franklin Gothic Book" panose="020B0503020102020204" pitchFamily="34" charset="0"/>
                <a:cs typeface="Mangal" panose="02040503050203030202" pitchFamily="18" charset="0"/>
              </a:rPr>
              <a:t>	</a:t>
            </a: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Acute Hepatitis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CF8A2F7E-F6D4-9D0C-9C27-CBA6E0E436C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1EE15D8-3832-A4FD-DD80-484B8F11AD1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8CB08C2-8280-8AB9-C35F-48FF94B07665}"/>
              </a:ext>
            </a:extLst>
          </p:cNvPr>
          <p:cNvSpPr>
            <a:spLocks noGrp="1"/>
          </p:cNvSpPr>
          <p:nvPr>
            <p:ph type="sldNum" sz="quarter" idx="12"/>
          </p:nvPr>
        </p:nvSpPr>
        <p:spPr/>
        <p:txBody>
          <a:bodyPr/>
          <a:lstStyle/>
          <a:p>
            <a:fld id="{DBA1B0FB-D917-4C8C-928F-313BD683BF39}" type="slidenum">
              <a:rPr lang="en-US" smtClean="0"/>
              <a:t>29</a:t>
            </a:fld>
            <a:endParaRPr lang="en-US"/>
          </a:p>
        </p:txBody>
      </p:sp>
    </p:spTree>
    <p:extLst>
      <p:ext uri="{BB962C8B-B14F-4D97-AF65-F5344CB8AC3E}">
        <p14:creationId xmlns:p14="http://schemas.microsoft.com/office/powerpoint/2010/main" val="159839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err="1"/>
              <a:t>Imporitng</a:t>
            </a:r>
            <a:r>
              <a:rPr lang="en-US" dirty="0"/>
              <a:t> </a:t>
            </a:r>
            <a:r>
              <a:rPr lang="en-US" dirty="0" err="1"/>
              <a:t>Libaries</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graphicFrame>
        <p:nvGraphicFramePr>
          <p:cNvPr id="2" name="Content Placeholder 1">
            <a:extLst>
              <a:ext uri="{FF2B5EF4-FFF2-40B4-BE49-F238E27FC236}">
                <a16:creationId xmlns:a16="http://schemas.microsoft.com/office/drawing/2014/main" id="{0627F301-FAE4-5844-78EE-36EB084A50A6}"/>
              </a:ext>
            </a:extLst>
          </p:cNvPr>
          <p:cNvGraphicFramePr>
            <a:graphicFrameLocks noGrp="1"/>
          </p:cNvGraphicFramePr>
          <p:nvPr>
            <p:ph sz="quarter" idx="15"/>
            <p:extLst>
              <p:ext uri="{D42A27DB-BD31-4B8C-83A1-F6EECF244321}">
                <p14:modId xmlns:p14="http://schemas.microsoft.com/office/powerpoint/2010/main" val="67071000"/>
              </p:ext>
            </p:extLst>
          </p:nvPr>
        </p:nvGraphicFramePr>
        <p:xfrm>
          <a:off x="4105835" y="4570412"/>
          <a:ext cx="7378140" cy="1435418"/>
        </p:xfrm>
        <a:graphic>
          <a:graphicData uri="http://schemas.openxmlformats.org/drawingml/2006/table">
            <a:tbl>
              <a:tblPr>
                <a:tableStyleId>{5C22544A-7EE6-4342-B048-85BDC9FD1C3A}</a:tableStyleId>
              </a:tblPr>
              <a:tblGrid>
                <a:gridCol w="7378140">
                  <a:extLst>
                    <a:ext uri="{9D8B030D-6E8A-4147-A177-3AD203B41FA5}">
                      <a16:colId xmlns:a16="http://schemas.microsoft.com/office/drawing/2014/main" val="1551703276"/>
                    </a:ext>
                  </a:extLst>
                </a:gridCol>
              </a:tblGrid>
              <a:tr h="1413357">
                <a:tc>
                  <a:txBody>
                    <a:bodyPr/>
                    <a:lstStyle/>
                    <a:p>
                      <a:pPr algn="l">
                        <a:lnSpc>
                          <a:spcPct val="200000"/>
                        </a:lnSpc>
                      </a:pPr>
                      <a:r>
                        <a:rPr lang="en-IN" sz="600" dirty="0">
                          <a:effectLst/>
                        </a:rPr>
                        <a:t>In [1]:</a:t>
                      </a:r>
                    </a:p>
                    <a:p>
                      <a:pPr algn="l">
                        <a:lnSpc>
                          <a:spcPct val="200000"/>
                        </a:lnSpc>
                      </a:pPr>
                      <a:r>
                        <a:rPr lang="en-IN" sz="600" dirty="0">
                          <a:effectLst/>
                        </a:rPr>
                        <a:t>import pandas as pd</a:t>
                      </a:r>
                    </a:p>
                    <a:p>
                      <a:pPr algn="l">
                        <a:lnSpc>
                          <a:spcPct val="200000"/>
                        </a:lnSpc>
                      </a:pPr>
                      <a:r>
                        <a:rPr lang="en-IN" sz="600" dirty="0">
                          <a:effectLst/>
                        </a:rPr>
                        <a:t>import </a:t>
                      </a:r>
                      <a:r>
                        <a:rPr lang="en-IN" sz="600" dirty="0" err="1">
                          <a:effectLst/>
                        </a:rPr>
                        <a:t>numpy</a:t>
                      </a:r>
                      <a:r>
                        <a:rPr lang="en-IN" sz="600" dirty="0">
                          <a:effectLst/>
                        </a:rPr>
                        <a:t> as np</a:t>
                      </a:r>
                    </a:p>
                    <a:p>
                      <a:pPr algn="l">
                        <a:lnSpc>
                          <a:spcPct val="200000"/>
                        </a:lnSpc>
                      </a:pPr>
                      <a:r>
                        <a:rPr lang="en-IN" sz="600" dirty="0">
                          <a:effectLst/>
                        </a:rPr>
                        <a:t>import </a:t>
                      </a:r>
                      <a:r>
                        <a:rPr lang="en-IN" sz="600" dirty="0" err="1">
                          <a:effectLst/>
                        </a:rPr>
                        <a:t>matplotlib.pyplot</a:t>
                      </a:r>
                      <a:r>
                        <a:rPr lang="en-IN" sz="600" dirty="0">
                          <a:effectLst/>
                        </a:rPr>
                        <a:t> as </a:t>
                      </a:r>
                      <a:r>
                        <a:rPr lang="en-IN" sz="600" dirty="0" err="1">
                          <a:effectLst/>
                        </a:rPr>
                        <a:t>plt</a:t>
                      </a:r>
                      <a:endParaRPr lang="en-IN" sz="600" dirty="0">
                        <a:effectLst/>
                      </a:endParaRPr>
                    </a:p>
                    <a:p>
                      <a:pPr algn="l">
                        <a:lnSpc>
                          <a:spcPct val="200000"/>
                        </a:lnSpc>
                      </a:pPr>
                      <a:r>
                        <a:rPr lang="en-IN" sz="600" dirty="0">
                          <a:effectLst/>
                        </a:rPr>
                        <a:t>import warnings</a:t>
                      </a:r>
                    </a:p>
                    <a:p>
                      <a:pPr algn="l">
                        <a:lnSpc>
                          <a:spcPct val="200000"/>
                        </a:lnSpc>
                      </a:pPr>
                      <a:r>
                        <a:rPr lang="en-IN" sz="600" dirty="0" err="1">
                          <a:effectLst/>
                        </a:rPr>
                        <a:t>warnings.filterwarnings</a:t>
                      </a:r>
                      <a:r>
                        <a:rPr lang="en-IN" sz="600" dirty="0">
                          <a:effectLst/>
                        </a:rPr>
                        <a:t>('ignore')</a:t>
                      </a:r>
                    </a:p>
                    <a:p>
                      <a:pPr algn="l">
                        <a:lnSpc>
                          <a:spcPct val="200000"/>
                        </a:lnSpc>
                      </a:pPr>
                      <a:r>
                        <a:rPr lang="en-IN" sz="600" dirty="0">
                          <a:effectLst/>
                        </a:rPr>
                        <a:t>import seaborn as </a:t>
                      </a:r>
                      <a:r>
                        <a:rPr lang="en-IN" sz="600" dirty="0" err="1">
                          <a:effectLst/>
                        </a:rPr>
                        <a:t>sns</a:t>
                      </a:r>
                      <a:endParaRPr lang="en-IN" sz="600" dirty="0">
                        <a:effectLst/>
                      </a:endParaRPr>
                    </a:p>
                    <a:p>
                      <a:pPr algn="l">
                        <a:lnSpc>
                          <a:spcPct val="200000"/>
                        </a:lnSpc>
                      </a:pPr>
                      <a:r>
                        <a:rPr lang="en-IN" sz="600" dirty="0">
                          <a:effectLst/>
                        </a:rPr>
                        <a:t>import </a:t>
                      </a:r>
                      <a:r>
                        <a:rPr lang="en-IN" sz="600" dirty="0" err="1">
                          <a:effectLst/>
                        </a:rPr>
                        <a:t>plotly.express</a:t>
                      </a:r>
                      <a:r>
                        <a:rPr lang="en-IN" sz="600" dirty="0">
                          <a:effectLst/>
                        </a:rPr>
                        <a:t> as </a:t>
                      </a:r>
                      <a:r>
                        <a:rPr lang="en-IN" sz="600" dirty="0" err="1">
                          <a:effectLst/>
                        </a:rPr>
                        <a:t>px</a:t>
                      </a:r>
                      <a:endParaRPr lang="en-IN" sz="600" dirty="0">
                        <a:effectLst/>
                        <a:latin typeface="Franklin Gothic Book" panose="020B0503020102020204" pitchFamily="34" charset="0"/>
                        <a:ea typeface="Franklin Gothic Book" panose="020B0503020102020204" pitchFamily="34" charset="0"/>
                        <a:cs typeface="Mangal" panose="02040503050203030202" pitchFamily="18" charset="0"/>
                      </a:endParaRPr>
                    </a:p>
                  </a:txBody>
                  <a:tcPr marL="64111" marR="64111" marT="0" marB="0"/>
                </a:tc>
                <a:extLst>
                  <a:ext uri="{0D108BD9-81ED-4DB2-BD59-A6C34878D82A}">
                    <a16:rowId xmlns:a16="http://schemas.microsoft.com/office/drawing/2014/main" val="3129105068"/>
                  </a:ext>
                </a:extLst>
              </a:tr>
            </a:tbl>
          </a:graphicData>
        </a:graphic>
      </p:graphicFrame>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4467-2A0F-E2AC-9CBA-D017E313A4C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889A046-8C2B-09CE-D446-82029613C374}"/>
              </a:ext>
            </a:extLst>
          </p:cNvPr>
          <p:cNvSpPr>
            <a:spLocks noGrp="1"/>
          </p:cNvSpPr>
          <p:nvPr>
            <p:ph idx="1"/>
          </p:nvPr>
        </p:nvSpPr>
        <p:spPr>
          <a:xfrm>
            <a:off x="549538" y="1006475"/>
            <a:ext cx="11090274" cy="4845049"/>
          </a:xfrm>
        </p:spPr>
        <p:txBody>
          <a:bodyPr/>
          <a:lstStyle/>
          <a:p>
            <a:pPr marL="0" indent="0">
              <a:lnSpc>
                <a:spcPct val="200000"/>
              </a:lnSpc>
              <a:buNone/>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The following Diseases were in continuously increasing trend since last 30 Years: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Alzheimer’s disorders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Parkinson’s diseases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Drug use disorders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Cardiovascular Disorders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Alcohol use disorders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Neoplasms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Diabetes Related</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Chronic kidney Diseases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Road Injuries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Chronic Respiratory diseases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Digestive diseases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marL="342900" lvl="0" indent="-342900">
              <a:lnSpc>
                <a:spcPct val="100000"/>
              </a:lnSpc>
              <a:spcBef>
                <a:spcPts val="300"/>
              </a:spcBef>
              <a:buFont typeface="+mj-lt"/>
              <a:buAutoNum type="arabicPeriod"/>
            </a:pPr>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Cirrhosis and Other Chronic Liver Diseases</a:t>
            </a:r>
            <a:endParaRPr lang="en-IN" sz="1800" dirty="0">
              <a:effectLst/>
              <a:latin typeface="Franklin Gothic Book" panose="020B0503020102020204" pitchFamily="34" charset="0"/>
              <a:ea typeface="Franklin Gothic Book" panose="020B050302010202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FE2446F4-A76D-5AE5-EF71-0492DB90E038}"/>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795A1A8D-9A6B-007C-A52D-2BDCAC0D579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6C84EE-81B7-C0C8-3484-E24E1B7E9FF1}"/>
              </a:ext>
            </a:extLst>
          </p:cNvPr>
          <p:cNvSpPr>
            <a:spLocks noGrp="1"/>
          </p:cNvSpPr>
          <p:nvPr>
            <p:ph type="sldNum" sz="quarter" idx="12"/>
          </p:nvPr>
        </p:nvSpPr>
        <p:spPr/>
        <p:txBody>
          <a:bodyPr/>
          <a:lstStyle/>
          <a:p>
            <a:fld id="{DBA1B0FB-D917-4C8C-928F-313BD683BF39}" type="slidenum">
              <a:rPr lang="en-US" smtClean="0"/>
              <a:t>30</a:t>
            </a:fld>
            <a:endParaRPr lang="en-US"/>
          </a:p>
        </p:txBody>
      </p:sp>
    </p:spTree>
    <p:extLst>
      <p:ext uri="{BB962C8B-B14F-4D97-AF65-F5344CB8AC3E}">
        <p14:creationId xmlns:p14="http://schemas.microsoft.com/office/powerpoint/2010/main" val="3548717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9381-06D7-E3E0-3803-8C967D4E1D4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C5DC1A9-A5CB-EC5A-2F0F-EF09327F7612}"/>
              </a:ext>
            </a:extLst>
          </p:cNvPr>
          <p:cNvSpPr>
            <a:spLocks noGrp="1"/>
          </p:cNvSpPr>
          <p:nvPr>
            <p:ph idx="1"/>
          </p:nvPr>
        </p:nvSpPr>
        <p:spPr>
          <a:xfrm>
            <a:off x="341313" y="1589324"/>
            <a:ext cx="11090274" cy="5071776"/>
          </a:xfrm>
        </p:spPr>
        <p:txBody>
          <a:bodyPr/>
          <a:lstStyle/>
          <a:p>
            <a:pPr marL="0" indent="0">
              <a:lnSpc>
                <a:spcPct val="200000"/>
              </a:lnSpc>
              <a:buNone/>
            </a:pP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HIV/AIDS was increased during 2005 and now its in decreasing trend.</a:t>
            </a:r>
            <a:endParaRPr lang="en-IN" sz="1600" dirty="0">
              <a:effectLst/>
              <a:latin typeface="Franklin Gothic Book" panose="020B0503020102020204" pitchFamily="34" charset="0"/>
              <a:ea typeface="Franklin Gothic Book" panose="020B0503020102020204" pitchFamily="34" charset="0"/>
              <a:cs typeface="Mangal" panose="02040503050203030202" pitchFamily="18" charset="0"/>
            </a:endParaRPr>
          </a:p>
          <a:p>
            <a:pPr>
              <a:lnSpc>
                <a:spcPct val="200000"/>
              </a:lnSpc>
            </a:pP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I found out that there are many diseases which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continiously</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increasing such as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Neoplasms,Diabetes,Cardiovascular</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Diseases,Digestive</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disorder and Alzheimer. I Found out that there are many disease which are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continously</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decreasing too such as Acute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Hepatitis,Diarrheal</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Diseases,Nutritional</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Diseases and Meningitis. Parkinson Diseases seems to be constants till 1990 to 1993 after that no data is present for the same. We can see that in all the given years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i.e</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1990 to 2019 ,Road accident have taken Maximum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lifes</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and the least can death can be seen in Exposure to force of Nature. In case of Death by crime ,self-harm and Accident -&gt; Maximum death have been taken place by Conflict and </a:t>
            </a:r>
            <a:r>
              <a:rPr lang="en-US" sz="1600" dirty="0" err="1">
                <a:effectLst/>
                <a:latin typeface="Franklin Gothic Book" panose="020B0503020102020204" pitchFamily="34" charset="0"/>
                <a:ea typeface="Franklin Gothic Book" panose="020B0503020102020204" pitchFamily="34" charset="0"/>
                <a:cs typeface="Mangal" panose="02040503050203030202" pitchFamily="18" charset="0"/>
              </a:rPr>
              <a:t>Terroism</a:t>
            </a:r>
            <a:r>
              <a:rPr lang="en-US" sz="1600" dirty="0">
                <a:effectLst/>
                <a:latin typeface="Franklin Gothic Book" panose="020B0503020102020204" pitchFamily="34" charset="0"/>
                <a:ea typeface="Franklin Gothic Book" panose="020B0503020102020204" pitchFamily="34" charset="0"/>
                <a:cs typeface="Mangal" panose="02040503050203030202" pitchFamily="18" charset="0"/>
              </a:rPr>
              <a:t> and the second highest death have been recorded by -Interpersonal Violence.</a:t>
            </a:r>
            <a:endParaRPr lang="en-IN" sz="1600" dirty="0">
              <a:effectLst/>
              <a:latin typeface="Franklin Gothic Book" panose="020B0503020102020204" pitchFamily="34" charset="0"/>
              <a:ea typeface="Franklin Gothic Book" panose="020B050302010202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F9CB4E11-D85A-5C6A-3F0C-3BC55653CBBD}"/>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5981696-19CC-824D-60BC-8603AD992C1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3351C5-574A-77F8-CB57-C36D13B0CD43}"/>
              </a:ext>
            </a:extLst>
          </p:cNvPr>
          <p:cNvSpPr>
            <a:spLocks noGrp="1"/>
          </p:cNvSpPr>
          <p:nvPr>
            <p:ph type="sldNum" sz="quarter" idx="12"/>
          </p:nvPr>
        </p:nvSpPr>
        <p:spPr/>
        <p:txBody>
          <a:bodyPr/>
          <a:lstStyle/>
          <a:p>
            <a:fld id="{DBA1B0FB-D917-4C8C-928F-313BD683BF39}" type="slidenum">
              <a:rPr lang="en-US" smtClean="0"/>
              <a:t>31</a:t>
            </a:fld>
            <a:endParaRPr lang="en-US"/>
          </a:p>
        </p:txBody>
      </p:sp>
    </p:spTree>
    <p:extLst>
      <p:ext uri="{BB962C8B-B14F-4D97-AF65-F5344CB8AC3E}">
        <p14:creationId xmlns:p14="http://schemas.microsoft.com/office/powerpoint/2010/main" val="3208589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err="1"/>
              <a:t>Nagavenkateswara</a:t>
            </a:r>
            <a:r>
              <a:rPr lang="en-US" dirty="0"/>
              <a:t> Rao Illa</a:t>
            </a:r>
          </a:p>
          <a:p>
            <a:r>
              <a:rPr lang="en-US" dirty="0"/>
              <a:t>venkatmec132@gmail.com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Loading Dataset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Loading The Dataset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A5EB4DDF-3932-CC4A-EBF3-FEAB38B16D49}"/>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6DD111A-6F47-7301-07C2-A3A724F9D595}"/>
              </a:ext>
            </a:extLst>
          </p:cNvPr>
          <p:cNvPicPr>
            <a:picLocks noChangeAspect="1"/>
          </p:cNvPicPr>
          <p:nvPr/>
        </p:nvPicPr>
        <p:blipFill>
          <a:blip r:embed="rId2"/>
          <a:stretch>
            <a:fillRect/>
          </a:stretch>
        </p:blipFill>
        <p:spPr>
          <a:xfrm>
            <a:off x="549538" y="1851024"/>
            <a:ext cx="11090274" cy="424179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DataSet</a:t>
            </a:r>
            <a:r>
              <a:rPr lang="en-US" dirty="0"/>
              <a:t> Info</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5" name="Content Placeholder 4">
            <a:extLst>
              <a:ext uri="{FF2B5EF4-FFF2-40B4-BE49-F238E27FC236}">
                <a16:creationId xmlns:a16="http://schemas.microsoft.com/office/drawing/2014/main" id="{5C073EE7-3679-AF0E-0949-A853359F47C8}"/>
              </a:ext>
            </a:extLst>
          </p:cNvPr>
          <p:cNvPicPr>
            <a:picLocks noGrp="1" noChangeAspect="1"/>
          </p:cNvPicPr>
          <p:nvPr>
            <p:ph idx="1"/>
          </p:nvPr>
        </p:nvPicPr>
        <p:blipFill>
          <a:blip r:embed="rId2"/>
          <a:stretch>
            <a:fillRect/>
          </a:stretch>
        </p:blipFill>
        <p:spPr>
          <a:xfrm>
            <a:off x="550863" y="2466021"/>
            <a:ext cx="11090275" cy="3273746"/>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E987-BD24-0881-B982-D9452F68C4A1}"/>
              </a:ext>
            </a:extLst>
          </p:cNvPr>
          <p:cNvSpPr>
            <a:spLocks noGrp="1"/>
          </p:cNvSpPr>
          <p:nvPr>
            <p:ph type="title"/>
          </p:nvPr>
        </p:nvSpPr>
        <p:spPr/>
        <p:txBody>
          <a:bodyPr/>
          <a:lstStyle/>
          <a:p>
            <a:r>
              <a:rPr lang="en-IN" dirty="0"/>
              <a:t>Checking for Null Values</a:t>
            </a:r>
          </a:p>
        </p:txBody>
      </p:sp>
      <p:sp>
        <p:nvSpPr>
          <p:cNvPr id="4" name="Date Placeholder 3">
            <a:extLst>
              <a:ext uri="{FF2B5EF4-FFF2-40B4-BE49-F238E27FC236}">
                <a16:creationId xmlns:a16="http://schemas.microsoft.com/office/drawing/2014/main" id="{8E8792F7-5BAA-035B-760A-1393E63D3D0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0B0B270-4399-11D1-4700-37AFFF68D0B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B3BEEBD-5A2F-2C13-8C38-D42E518E1A8D}"/>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7" name="Content Placeholder 6">
            <a:extLst>
              <a:ext uri="{FF2B5EF4-FFF2-40B4-BE49-F238E27FC236}">
                <a16:creationId xmlns:a16="http://schemas.microsoft.com/office/drawing/2014/main" id="{B9B3E2D6-B5C8-BA57-5F29-CFDDE84C8FBD}"/>
              </a:ext>
            </a:extLst>
          </p:cNvPr>
          <p:cNvPicPr>
            <a:picLocks noGrp="1" noChangeAspect="1"/>
          </p:cNvPicPr>
          <p:nvPr>
            <p:ph idx="1"/>
          </p:nvPr>
        </p:nvPicPr>
        <p:blipFill>
          <a:blip r:embed="rId2"/>
          <a:stretch>
            <a:fillRect/>
          </a:stretch>
        </p:blipFill>
        <p:spPr>
          <a:xfrm>
            <a:off x="977153" y="2112963"/>
            <a:ext cx="4796118" cy="3979862"/>
          </a:xfrm>
          <a:prstGeom prst="rect">
            <a:avLst/>
          </a:prstGeom>
        </p:spPr>
      </p:pic>
      <p:pic>
        <p:nvPicPr>
          <p:cNvPr id="8" name="Picture 7">
            <a:extLst>
              <a:ext uri="{FF2B5EF4-FFF2-40B4-BE49-F238E27FC236}">
                <a16:creationId xmlns:a16="http://schemas.microsoft.com/office/drawing/2014/main" id="{F7A4C483-C5AA-988D-72A7-212127C08E83}"/>
              </a:ext>
            </a:extLst>
          </p:cNvPr>
          <p:cNvPicPr>
            <a:picLocks noChangeAspect="1"/>
          </p:cNvPicPr>
          <p:nvPr/>
        </p:nvPicPr>
        <p:blipFill>
          <a:blip r:embed="rId3"/>
          <a:stretch>
            <a:fillRect/>
          </a:stretch>
        </p:blipFill>
        <p:spPr>
          <a:xfrm>
            <a:off x="4199963" y="2980372"/>
            <a:ext cx="7552765" cy="2219157"/>
          </a:xfrm>
          <a:prstGeom prst="rect">
            <a:avLst/>
          </a:prstGeom>
        </p:spPr>
      </p:pic>
    </p:spTree>
    <p:extLst>
      <p:ext uri="{BB962C8B-B14F-4D97-AF65-F5344CB8AC3E}">
        <p14:creationId xmlns:p14="http://schemas.microsoft.com/office/powerpoint/2010/main" val="196871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389A-3270-CD13-404A-633AFDB574B9}"/>
              </a:ext>
            </a:extLst>
          </p:cNvPr>
          <p:cNvSpPr>
            <a:spLocks noGrp="1"/>
          </p:cNvSpPr>
          <p:nvPr>
            <p:ph type="title"/>
          </p:nvPr>
        </p:nvSpPr>
        <p:spPr/>
        <p:txBody>
          <a:bodyPr/>
          <a:lstStyle/>
          <a:p>
            <a:r>
              <a:rPr lang="en-IN" dirty="0"/>
              <a:t>Null values Heat Map</a:t>
            </a:r>
          </a:p>
        </p:txBody>
      </p:sp>
      <p:sp>
        <p:nvSpPr>
          <p:cNvPr id="4" name="Date Placeholder 3">
            <a:extLst>
              <a:ext uri="{FF2B5EF4-FFF2-40B4-BE49-F238E27FC236}">
                <a16:creationId xmlns:a16="http://schemas.microsoft.com/office/drawing/2014/main" id="{518A98CD-9ED9-114F-E24F-93BCCE82089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893A8AB-911A-99D8-F255-9904EBBCF8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80C4-1074-AC4D-2E80-D58CAAD1C9F9}"/>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7" name="Content Placeholder 6">
            <a:extLst>
              <a:ext uri="{FF2B5EF4-FFF2-40B4-BE49-F238E27FC236}">
                <a16:creationId xmlns:a16="http://schemas.microsoft.com/office/drawing/2014/main" id="{49F82746-EF39-B5B1-F1E5-2DDA5876F806}"/>
              </a:ext>
            </a:extLst>
          </p:cNvPr>
          <p:cNvPicPr>
            <a:picLocks noGrp="1" noChangeAspect="1"/>
          </p:cNvPicPr>
          <p:nvPr>
            <p:ph idx="1"/>
          </p:nvPr>
        </p:nvPicPr>
        <p:blipFill>
          <a:blip r:embed="rId2"/>
          <a:stretch>
            <a:fillRect/>
          </a:stretch>
        </p:blipFill>
        <p:spPr>
          <a:xfrm>
            <a:off x="941294" y="2112963"/>
            <a:ext cx="9932894" cy="3979862"/>
          </a:xfrm>
          <a:prstGeom prst="rect">
            <a:avLst/>
          </a:prstGeom>
        </p:spPr>
      </p:pic>
    </p:spTree>
    <p:extLst>
      <p:ext uri="{BB962C8B-B14F-4D97-AF65-F5344CB8AC3E}">
        <p14:creationId xmlns:p14="http://schemas.microsoft.com/office/powerpoint/2010/main" val="96647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F1A6-F24A-3A31-4F8B-CFB5562261A1}"/>
              </a:ext>
            </a:extLst>
          </p:cNvPr>
          <p:cNvSpPr>
            <a:spLocks noGrp="1"/>
          </p:cNvSpPr>
          <p:nvPr>
            <p:ph type="title"/>
          </p:nvPr>
        </p:nvSpPr>
        <p:spPr/>
        <p:txBody>
          <a:bodyPr/>
          <a:lstStyle/>
          <a:p>
            <a:r>
              <a:rPr lang="en-IN" dirty="0"/>
              <a:t>Data Analysis</a:t>
            </a:r>
          </a:p>
        </p:txBody>
      </p:sp>
      <p:sp>
        <p:nvSpPr>
          <p:cNvPr id="4" name="Date Placeholder 3">
            <a:extLst>
              <a:ext uri="{FF2B5EF4-FFF2-40B4-BE49-F238E27FC236}">
                <a16:creationId xmlns:a16="http://schemas.microsoft.com/office/drawing/2014/main" id="{4C9A23BF-E62E-5CCA-AEE2-4A77745C3A9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435455B-DBDB-5CC2-F0C2-029306B6CFC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B8B1CF1-939F-EDB5-EA25-8C268F3C6324}"/>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Content Placeholder 6">
            <a:extLst>
              <a:ext uri="{FF2B5EF4-FFF2-40B4-BE49-F238E27FC236}">
                <a16:creationId xmlns:a16="http://schemas.microsoft.com/office/drawing/2014/main" id="{A2012557-02C7-1A51-D7BC-42EF77B3D0C5}"/>
              </a:ext>
            </a:extLst>
          </p:cNvPr>
          <p:cNvPicPr>
            <a:picLocks noGrp="1" noChangeAspect="1"/>
          </p:cNvPicPr>
          <p:nvPr>
            <p:ph idx="1"/>
          </p:nvPr>
        </p:nvPicPr>
        <p:blipFill>
          <a:blip r:embed="rId2"/>
          <a:stretch>
            <a:fillRect/>
          </a:stretch>
        </p:blipFill>
        <p:spPr>
          <a:xfrm>
            <a:off x="708212" y="1443318"/>
            <a:ext cx="10399059" cy="3826441"/>
          </a:xfrm>
          <a:prstGeom prst="rect">
            <a:avLst/>
          </a:prstGeom>
        </p:spPr>
      </p:pic>
      <p:sp>
        <p:nvSpPr>
          <p:cNvPr id="9" name="TextBox 8">
            <a:extLst>
              <a:ext uri="{FF2B5EF4-FFF2-40B4-BE49-F238E27FC236}">
                <a16:creationId xmlns:a16="http://schemas.microsoft.com/office/drawing/2014/main" id="{A01F2288-23E4-9755-821A-01283EE6E02C}"/>
              </a:ext>
            </a:extLst>
          </p:cNvPr>
          <p:cNvSpPr txBox="1"/>
          <p:nvPr/>
        </p:nvSpPr>
        <p:spPr>
          <a:xfrm>
            <a:off x="726187" y="5269759"/>
            <a:ext cx="10381083" cy="923330"/>
          </a:xfrm>
          <a:prstGeom prst="rect">
            <a:avLst/>
          </a:prstGeom>
          <a:noFill/>
        </p:spPr>
        <p:txBody>
          <a:bodyPr wrap="square">
            <a:spAutoFit/>
          </a:bodyPr>
          <a:lstStyle/>
          <a:p>
            <a:r>
              <a:rPr lang="en-US" sz="1800" dirty="0">
                <a:effectLst/>
                <a:latin typeface="Franklin Gothic Book" panose="020B0503020102020204" pitchFamily="34" charset="0"/>
                <a:ea typeface="Franklin Gothic Book" panose="020B0503020102020204" pitchFamily="34" charset="0"/>
                <a:cs typeface="Mangal" panose="02040503050203030202" pitchFamily="18" charset="0"/>
              </a:rPr>
              <a:t>Here we found that the Exposure to natural forces is having the least mean and the cardio vascular disease deaths is having the highest and much more than the any other cause. Neoplasms is the second leading cause of death all over the world.</a:t>
            </a:r>
            <a:endParaRPr lang="en-IN" dirty="0"/>
          </a:p>
        </p:txBody>
      </p:sp>
    </p:spTree>
    <p:extLst>
      <p:ext uri="{BB962C8B-B14F-4D97-AF65-F5344CB8AC3E}">
        <p14:creationId xmlns:p14="http://schemas.microsoft.com/office/powerpoint/2010/main" val="185762292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{CD7D493C-BA83-4721-A535-33F924A32954}tf33713516_win32</Template>
  <TotalTime>32</TotalTime>
  <Words>1014</Words>
  <Application>Microsoft Office PowerPoint</Application>
  <PresentationFormat>Widescreen</PresentationFormat>
  <Paragraphs>189</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Franklin Gothic Book</vt:lpstr>
      <vt:lpstr>Gill Sans MT</vt:lpstr>
      <vt:lpstr>Walbaum Display</vt:lpstr>
      <vt:lpstr>3DFloatVTI</vt:lpstr>
      <vt:lpstr>Cause of Death Report</vt:lpstr>
      <vt:lpstr>Agenda</vt:lpstr>
      <vt:lpstr>Imporitng Libaries</vt:lpstr>
      <vt:lpstr>Topic one</vt:lpstr>
      <vt:lpstr>Loading The Dataset</vt:lpstr>
      <vt:lpstr>DataSet Info</vt:lpstr>
      <vt:lpstr>Checking for Null Values</vt:lpstr>
      <vt:lpstr>Null values Heat Map</vt:lpstr>
      <vt:lpstr>Data Analysis</vt:lpstr>
      <vt:lpstr>Top 20 Most Death Counts</vt:lpstr>
      <vt:lpstr>Last 20 Countries with Death Count</vt:lpstr>
      <vt:lpstr>Top 5 Causes of Death</vt:lpstr>
      <vt:lpstr>Top 5 Causes of Death</vt:lpstr>
      <vt:lpstr>Lowest 5 causes for death</vt:lpstr>
      <vt:lpstr>INDIA Death Causes Trend</vt:lpstr>
      <vt:lpstr>TOP 5 Causes trend in India</vt:lpstr>
      <vt:lpstr>China Death Causes Trend </vt:lpstr>
      <vt:lpstr>Death Causes impact on China</vt:lpstr>
      <vt:lpstr>Few Trend Lines for Some Diseases</vt:lpstr>
      <vt:lpstr>Few Trend Lines for Some Diseases</vt:lpstr>
      <vt:lpstr>Cardiovascular Deaths</vt:lpstr>
      <vt:lpstr>Neoplasms Deaths</vt:lpstr>
      <vt:lpstr>Chronic Respiratory Diseases</vt:lpstr>
      <vt:lpstr>Lower Respiratory Infection Deaths</vt:lpstr>
      <vt:lpstr>Neonatal Disorder Deaths</vt:lpstr>
      <vt:lpstr>Sum of deaths in three  different categories</vt:lpstr>
      <vt:lpstr>Natural vs Human Causes</vt:lpstr>
      <vt:lpstr>Human Causes graph</vt:lpstr>
      <vt:lpstr>Conclusion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 Report</dc:title>
  <dc:creator>NAGAVENKATESWARA RAO ILLA</dc:creator>
  <cp:lastModifiedBy>NAGAVENKATESWARA RAO ILLA</cp:lastModifiedBy>
  <cp:revision>1</cp:revision>
  <dcterms:created xsi:type="dcterms:W3CDTF">2023-02-10T18:49:52Z</dcterms:created>
  <dcterms:modified xsi:type="dcterms:W3CDTF">2023-02-10T19:22:31Z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