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67" y="5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HOUSE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I N V RAO</a:t>
            </a:r>
          </a:p>
        </p:txBody>
      </p:sp>
      <p:pic>
        <p:nvPicPr>
          <p:cNvPr id="4" name="Picture 3">
            <a:extLst>
              <a:ext uri="{FF2B5EF4-FFF2-40B4-BE49-F238E27FC236}">
                <a16:creationId xmlns:a16="http://schemas.microsoft.com/office/drawing/2014/main" id="{C694BD84-72FD-84DA-D6F0-257859D528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9962" y="4740382"/>
            <a:ext cx="2141855" cy="508000"/>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138B-B559-1F65-08F8-954D387707E5}"/>
              </a:ext>
            </a:extLst>
          </p:cNvPr>
          <p:cNvSpPr>
            <a:spLocks noGrp="1"/>
          </p:cNvSpPr>
          <p:nvPr>
            <p:ph type="title"/>
          </p:nvPr>
        </p:nvSpPr>
        <p:spPr/>
        <p:txBody>
          <a:bodyPr/>
          <a:lstStyle/>
          <a:p>
            <a:r>
              <a:rPr lang="en-IN" dirty="0"/>
              <a:t>CORREALTION OBSERVATIONS</a:t>
            </a:r>
          </a:p>
        </p:txBody>
      </p:sp>
      <p:sp>
        <p:nvSpPr>
          <p:cNvPr id="3" name="Content Placeholder 2">
            <a:extLst>
              <a:ext uri="{FF2B5EF4-FFF2-40B4-BE49-F238E27FC236}">
                <a16:creationId xmlns:a16="http://schemas.microsoft.com/office/drawing/2014/main" id="{F649D878-B824-A7AC-825C-03E68ACC2AF5}"/>
              </a:ext>
            </a:extLst>
          </p:cNvPr>
          <p:cNvSpPr>
            <a:spLocks noGrp="1"/>
          </p:cNvSpPr>
          <p:nvPr>
            <p:ph idx="1"/>
          </p:nvPr>
        </p:nvSpPr>
        <p:spPr>
          <a:xfrm>
            <a:off x="789970" y="2076450"/>
            <a:ext cx="10353762" cy="3714749"/>
          </a:xfrm>
        </p:spPr>
        <p:txBody>
          <a:bodyPr/>
          <a:lstStyle/>
          <a:p>
            <a:r>
              <a:rPr lang="en-IN" dirty="0"/>
              <a:t>From the above heatmap we can clearly see that OverallQual,,YearBuilt,YearREmodAdd,TotalBsmtSF,1stFlrSF,GrLivARea,FullBath,TotRmsAbvGrd,FirePlaces,</a:t>
            </a:r>
          </a:p>
          <a:p>
            <a:r>
              <a:rPr lang="en-IN" dirty="0" err="1"/>
              <a:t>GarageyrBilt,GarageCars,GarageARea</a:t>
            </a:r>
            <a:r>
              <a:rPr lang="en-IN" dirty="0"/>
              <a:t> are highly positive correlated with the </a:t>
            </a:r>
            <a:r>
              <a:rPr lang="en-IN" dirty="0" err="1"/>
              <a:t>SalePrice</a:t>
            </a:r>
            <a:endParaRPr lang="en-IN" dirty="0"/>
          </a:p>
          <a:p>
            <a:r>
              <a:rPr lang="en-IN" dirty="0"/>
              <a:t>TOP 10 Correlated with selling price:</a:t>
            </a:r>
          </a:p>
          <a:p>
            <a:r>
              <a:rPr lang="en-IN" dirty="0"/>
              <a:t>'</a:t>
            </a:r>
            <a:r>
              <a:rPr lang="en-IN" dirty="0" err="1"/>
              <a:t>OverallQual</a:t>
            </a:r>
            <a:r>
              <a:rPr lang="en-IN" dirty="0"/>
              <a:t>', '</a:t>
            </a:r>
            <a:r>
              <a:rPr lang="en-IN" dirty="0" err="1"/>
              <a:t>GrLivArea</a:t>
            </a:r>
            <a:r>
              <a:rPr lang="en-IN" dirty="0"/>
              <a:t>', '</a:t>
            </a:r>
            <a:r>
              <a:rPr lang="en-IN" dirty="0" err="1"/>
              <a:t>GarageCars</a:t>
            </a:r>
            <a:r>
              <a:rPr lang="en-IN" dirty="0"/>
              <a:t>', '</a:t>
            </a:r>
            <a:r>
              <a:rPr lang="en-IN" dirty="0" err="1"/>
              <a:t>GarageArea</a:t>
            </a:r>
            <a:r>
              <a:rPr lang="en-IN" dirty="0"/>
              <a:t>', '</a:t>
            </a:r>
            <a:r>
              <a:rPr lang="en-IN" dirty="0" err="1"/>
              <a:t>TotalBsmtSF</a:t>
            </a:r>
            <a:r>
              <a:rPr lang="en-IN" dirty="0"/>
              <a:t>', '1stFlrSF', '</a:t>
            </a:r>
            <a:r>
              <a:rPr lang="en-IN" dirty="0" err="1"/>
              <a:t>FullBath</a:t>
            </a:r>
            <a:r>
              <a:rPr lang="en-IN" dirty="0"/>
              <a:t>', '</a:t>
            </a:r>
            <a:r>
              <a:rPr lang="en-IN" dirty="0" err="1"/>
              <a:t>TotRmsAbvGrd</a:t>
            </a:r>
            <a:r>
              <a:rPr lang="en-IN" dirty="0"/>
              <a:t>', '</a:t>
            </a:r>
            <a:r>
              <a:rPr lang="en-IN" dirty="0" err="1"/>
              <a:t>YearBuilt</a:t>
            </a:r>
            <a:r>
              <a:rPr lang="en-IN" dirty="0"/>
              <a:t>' </a:t>
            </a:r>
          </a:p>
          <a:p>
            <a:endParaRPr lang="en-IN" dirty="0"/>
          </a:p>
        </p:txBody>
      </p:sp>
    </p:spTree>
    <p:extLst>
      <p:ext uri="{BB962C8B-B14F-4D97-AF65-F5344CB8AC3E}">
        <p14:creationId xmlns:p14="http://schemas.microsoft.com/office/powerpoint/2010/main" val="3711087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420C-B346-00C5-CFEA-9F2F7EBE81A4}"/>
              </a:ext>
            </a:extLst>
          </p:cNvPr>
          <p:cNvSpPr>
            <a:spLocks noGrp="1"/>
          </p:cNvSpPr>
          <p:nvPr>
            <p:ph type="title"/>
          </p:nvPr>
        </p:nvSpPr>
        <p:spPr>
          <a:xfrm>
            <a:off x="919119" y="276225"/>
            <a:ext cx="10353762" cy="981075"/>
          </a:xfrm>
        </p:spPr>
        <p:txBody>
          <a:bodyPr/>
          <a:lstStyle/>
          <a:p>
            <a:r>
              <a:rPr lang="en-IN" dirty="0"/>
              <a:t>OUTLIER DETECTION</a:t>
            </a:r>
          </a:p>
        </p:txBody>
      </p:sp>
      <p:pic>
        <p:nvPicPr>
          <p:cNvPr id="6148" name="Picture 4">
            <a:extLst>
              <a:ext uri="{FF2B5EF4-FFF2-40B4-BE49-F238E27FC236}">
                <a16:creationId xmlns:a16="http://schemas.microsoft.com/office/drawing/2014/main" id="{C4CBBD4F-C63D-9044-3EDC-D4F89CB93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43301" y="-1962150"/>
            <a:ext cx="5191124" cy="1163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31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9A2D-E9CB-F7EC-1769-3E46F8B4C6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EA73F7-AA5B-672C-6A81-1762AE5F3BEC}"/>
              </a:ext>
            </a:extLst>
          </p:cNvPr>
          <p:cNvSpPr>
            <a:spLocks noGrp="1"/>
          </p:cNvSpPr>
          <p:nvPr>
            <p:ph idx="1"/>
          </p:nvPr>
        </p:nvSpPr>
        <p:spPr/>
        <p:txBody>
          <a:bodyPr/>
          <a:lstStyle/>
          <a:p>
            <a:r>
              <a:rPr lang="en-US" sz="2400" dirty="0">
                <a:solidFill>
                  <a:srgbClr val="FFFFFF"/>
                </a:solidFill>
                <a:latin typeface="Georgia"/>
                <a:ea typeface="Georgia"/>
                <a:cs typeface="Georgia"/>
                <a:sym typeface="Georgia"/>
              </a:rPr>
              <a:t>So many outliers  are there in all the  features. We  removed the outliers  using the  interquartile  method.</a:t>
            </a:r>
            <a:endParaRPr lang="en-US" sz="2400" dirty="0">
              <a:solidFill>
                <a:schemeClr val="dk1"/>
              </a:solidFill>
              <a:latin typeface="Georgia"/>
              <a:ea typeface="Georgia"/>
              <a:cs typeface="Georgia"/>
              <a:sym typeface="Georgia"/>
            </a:endParaRPr>
          </a:p>
          <a:p>
            <a:endParaRPr lang="en-IN" dirty="0"/>
          </a:p>
          <a:p>
            <a:endParaRPr lang="en-IN" dirty="0"/>
          </a:p>
        </p:txBody>
      </p:sp>
      <p:pic>
        <p:nvPicPr>
          <p:cNvPr id="4" name="Google Shape;179;p19">
            <a:extLst>
              <a:ext uri="{FF2B5EF4-FFF2-40B4-BE49-F238E27FC236}">
                <a16:creationId xmlns:a16="http://schemas.microsoft.com/office/drawing/2014/main" id="{B518AACB-8BC3-2D73-810A-1504C872BA29}"/>
              </a:ext>
            </a:extLst>
          </p:cNvPr>
          <p:cNvPicPr preferRelativeResize="0"/>
          <p:nvPr/>
        </p:nvPicPr>
        <p:blipFill rotWithShape="1">
          <a:blip r:embed="rId2">
            <a:alphaModFix/>
          </a:blip>
          <a:srcRect/>
          <a:stretch/>
        </p:blipFill>
        <p:spPr>
          <a:xfrm>
            <a:off x="1291207" y="3193160"/>
            <a:ext cx="7576567" cy="1912240"/>
          </a:xfrm>
          <a:prstGeom prst="rect">
            <a:avLst/>
          </a:prstGeom>
          <a:noFill/>
          <a:ln>
            <a:noFill/>
          </a:ln>
        </p:spPr>
      </p:pic>
    </p:spTree>
    <p:extLst>
      <p:ext uri="{BB962C8B-B14F-4D97-AF65-F5344CB8AC3E}">
        <p14:creationId xmlns:p14="http://schemas.microsoft.com/office/powerpoint/2010/main" val="195292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38FC-6D5D-FF7E-F9BB-904CBBAEA63B}"/>
              </a:ext>
            </a:extLst>
          </p:cNvPr>
          <p:cNvSpPr>
            <a:spLocks noGrp="1"/>
          </p:cNvSpPr>
          <p:nvPr>
            <p:ph type="title"/>
          </p:nvPr>
        </p:nvSpPr>
        <p:spPr/>
        <p:txBody>
          <a:bodyPr/>
          <a:lstStyle/>
          <a:p>
            <a:r>
              <a:rPr lang="en-IN" dirty="0"/>
              <a:t>AFTER OUTLIER REMOVAL</a:t>
            </a:r>
          </a:p>
        </p:txBody>
      </p:sp>
      <p:pic>
        <p:nvPicPr>
          <p:cNvPr id="7170" name="Picture 2">
            <a:extLst>
              <a:ext uri="{FF2B5EF4-FFF2-40B4-BE49-F238E27FC236}">
                <a16:creationId xmlns:a16="http://schemas.microsoft.com/office/drawing/2014/main" id="{47B364F5-E315-EDB4-6EB0-BC0983C8D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871913" y="-1357311"/>
            <a:ext cx="4581525" cy="112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84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E6E6-D8E5-AD62-CFBA-12B85E0864CE}"/>
              </a:ext>
            </a:extLst>
          </p:cNvPr>
          <p:cNvSpPr>
            <a:spLocks noGrp="1"/>
          </p:cNvSpPr>
          <p:nvPr>
            <p:ph type="title"/>
          </p:nvPr>
        </p:nvSpPr>
        <p:spPr/>
        <p:txBody>
          <a:bodyPr/>
          <a:lstStyle/>
          <a:p>
            <a:r>
              <a:rPr lang="en-IN" dirty="0"/>
              <a:t>Label Encoding &amp; Feature Engineering</a:t>
            </a:r>
          </a:p>
        </p:txBody>
      </p:sp>
      <p:sp>
        <p:nvSpPr>
          <p:cNvPr id="3" name="Content Placeholder 2">
            <a:extLst>
              <a:ext uri="{FF2B5EF4-FFF2-40B4-BE49-F238E27FC236}">
                <a16:creationId xmlns:a16="http://schemas.microsoft.com/office/drawing/2014/main" id="{ED257B2D-0434-23B8-A0B6-A5F832711C35}"/>
              </a:ext>
            </a:extLst>
          </p:cNvPr>
          <p:cNvSpPr>
            <a:spLocks noGrp="1"/>
          </p:cNvSpPr>
          <p:nvPr>
            <p:ph idx="1"/>
          </p:nvPr>
        </p:nvSpPr>
        <p:spPr/>
        <p:txBody>
          <a:bodyPr/>
          <a:lstStyle/>
          <a:p>
            <a:r>
              <a:rPr lang="en-IN" dirty="0"/>
              <a:t> </a:t>
            </a:r>
            <a:r>
              <a:rPr lang="en-US" sz="2400" dirty="0">
                <a:solidFill>
                  <a:srgbClr val="FFFFFF"/>
                </a:solidFill>
                <a:latin typeface="Georgia"/>
                <a:ea typeface="Georgia"/>
                <a:cs typeface="Georgia"/>
                <a:sym typeface="Georgia"/>
              </a:rPr>
              <a:t>Converted all  the categorical  columns to  numerical  columns using</a:t>
            </a:r>
            <a:r>
              <a:rPr lang="en-US" sz="2400" dirty="0">
                <a:solidFill>
                  <a:schemeClr val="dk1"/>
                </a:solidFill>
                <a:latin typeface="Georgia"/>
                <a:ea typeface="Georgia"/>
                <a:cs typeface="Georgia"/>
                <a:sym typeface="Georgia"/>
              </a:rPr>
              <a:t> </a:t>
            </a:r>
            <a:r>
              <a:rPr lang="en-US" sz="2400" dirty="0">
                <a:solidFill>
                  <a:srgbClr val="FFFFFF"/>
                </a:solidFill>
                <a:latin typeface="Georgia"/>
                <a:ea typeface="Georgia"/>
                <a:cs typeface="Georgia"/>
                <a:sym typeface="Georgia"/>
              </a:rPr>
              <a:t>By using a  standard  scaler, I have  scaled the  data in one  range.</a:t>
            </a:r>
          </a:p>
          <a:p>
            <a:endParaRPr lang="en-US" sz="2400" dirty="0">
              <a:solidFill>
                <a:schemeClr val="dk1"/>
              </a:solidFill>
              <a:latin typeface="Georgia"/>
              <a:ea typeface="Georgia"/>
              <a:cs typeface="Georgia"/>
              <a:sym typeface="Georgia"/>
            </a:endParaRPr>
          </a:p>
          <a:p>
            <a:endParaRPr lang="en-IN" dirty="0"/>
          </a:p>
        </p:txBody>
      </p:sp>
      <p:pic>
        <p:nvPicPr>
          <p:cNvPr id="5" name="Google Shape;187;p20">
            <a:extLst>
              <a:ext uri="{FF2B5EF4-FFF2-40B4-BE49-F238E27FC236}">
                <a16:creationId xmlns:a16="http://schemas.microsoft.com/office/drawing/2014/main" id="{02EF9757-199C-81AE-3AE6-29A7C48546C8}"/>
              </a:ext>
            </a:extLst>
          </p:cNvPr>
          <p:cNvPicPr preferRelativeResize="0"/>
          <p:nvPr/>
        </p:nvPicPr>
        <p:blipFill rotWithShape="1">
          <a:blip r:embed="rId2">
            <a:alphaModFix/>
          </a:blip>
          <a:srcRect/>
          <a:stretch/>
        </p:blipFill>
        <p:spPr>
          <a:xfrm>
            <a:off x="1590675" y="3046857"/>
            <a:ext cx="7943850" cy="3028187"/>
          </a:xfrm>
          <a:prstGeom prst="rect">
            <a:avLst/>
          </a:prstGeom>
          <a:noFill/>
          <a:ln>
            <a:noFill/>
          </a:ln>
        </p:spPr>
      </p:pic>
    </p:spTree>
    <p:extLst>
      <p:ext uri="{BB962C8B-B14F-4D97-AF65-F5344CB8AC3E}">
        <p14:creationId xmlns:p14="http://schemas.microsoft.com/office/powerpoint/2010/main" val="248973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7889-84F4-D721-E63D-A23431B2AE9E}"/>
              </a:ext>
            </a:extLst>
          </p:cNvPr>
          <p:cNvSpPr>
            <a:spLocks noGrp="1"/>
          </p:cNvSpPr>
          <p:nvPr>
            <p:ph type="title"/>
          </p:nvPr>
        </p:nvSpPr>
        <p:spPr/>
        <p:txBody>
          <a:bodyPr/>
          <a:lstStyle/>
          <a:p>
            <a:r>
              <a:rPr lang="en-IN" dirty="0"/>
              <a:t>Checking for best random state</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64545E79-A4B3-E4E9-B54D-020467558C0F}"/>
              </a:ext>
            </a:extLst>
          </p:cNvPr>
          <p:cNvPicPr>
            <a:picLocks noGrp="1" noChangeAspect="1"/>
          </p:cNvPicPr>
          <p:nvPr>
            <p:ph idx="1"/>
          </p:nvPr>
        </p:nvPicPr>
        <p:blipFill>
          <a:blip r:embed="rId2"/>
          <a:stretch>
            <a:fillRect/>
          </a:stretch>
        </p:blipFill>
        <p:spPr>
          <a:xfrm>
            <a:off x="914400" y="1943099"/>
            <a:ext cx="10353675" cy="3971925"/>
          </a:xfrm>
        </p:spPr>
      </p:pic>
    </p:spTree>
    <p:extLst>
      <p:ext uri="{BB962C8B-B14F-4D97-AF65-F5344CB8AC3E}">
        <p14:creationId xmlns:p14="http://schemas.microsoft.com/office/powerpoint/2010/main" val="229952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4777-6916-D54F-AD18-C9649DD61D00}"/>
              </a:ext>
            </a:extLst>
          </p:cNvPr>
          <p:cNvSpPr>
            <a:spLocks noGrp="1"/>
          </p:cNvSpPr>
          <p:nvPr>
            <p:ph type="title"/>
          </p:nvPr>
        </p:nvSpPr>
        <p:spPr/>
        <p:txBody>
          <a:bodyPr/>
          <a:lstStyle/>
          <a:p>
            <a:r>
              <a:rPr lang="en-IN" dirty="0"/>
              <a:t>Checking with Different Algorithms</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ADD1EEE4-04C7-75E4-B07B-DD61B482F7A0}"/>
              </a:ext>
            </a:extLst>
          </p:cNvPr>
          <p:cNvPicPr>
            <a:picLocks noGrp="1" noChangeAspect="1"/>
          </p:cNvPicPr>
          <p:nvPr>
            <p:ph idx="1"/>
          </p:nvPr>
        </p:nvPicPr>
        <p:blipFill>
          <a:blip r:embed="rId2"/>
          <a:stretch>
            <a:fillRect/>
          </a:stretch>
        </p:blipFill>
        <p:spPr>
          <a:xfrm>
            <a:off x="914400" y="1952626"/>
            <a:ext cx="10353675" cy="2028824"/>
          </a:xfrm>
        </p:spPr>
      </p:pic>
      <p:sp>
        <p:nvSpPr>
          <p:cNvPr id="7" name="TextBox 6">
            <a:extLst>
              <a:ext uri="{FF2B5EF4-FFF2-40B4-BE49-F238E27FC236}">
                <a16:creationId xmlns:a16="http://schemas.microsoft.com/office/drawing/2014/main" id="{0D84F095-1C6E-2397-8B6E-8216C5535434}"/>
              </a:ext>
            </a:extLst>
          </p:cNvPr>
          <p:cNvSpPr txBox="1"/>
          <p:nvPr/>
        </p:nvSpPr>
        <p:spPr>
          <a:xfrm>
            <a:off x="799495" y="4513125"/>
            <a:ext cx="9839930" cy="1769715"/>
          </a:xfrm>
          <a:prstGeom prst="rect">
            <a:avLst/>
          </a:prstGeom>
          <a:noFill/>
        </p:spPr>
        <p:txBody>
          <a:bodyPr wrap="square">
            <a:spAutoFit/>
          </a:bodyPr>
          <a:lstStyle/>
          <a:p>
            <a:pPr marL="299085" marR="0" lvl="0" indent="-287019" algn="l" rtl="0">
              <a:lnSpc>
                <a:spcPct val="100000"/>
              </a:lnSpc>
              <a:spcBef>
                <a:spcPts val="0"/>
              </a:spcBef>
              <a:spcAft>
                <a:spcPts val="0"/>
              </a:spcAft>
              <a:buClr>
                <a:srgbClr val="FFFFFF"/>
              </a:buClr>
              <a:buSzPts val="1800"/>
              <a:buFont typeface="Noto Sans Symbols"/>
              <a:buChar char="❖"/>
            </a:pPr>
            <a:r>
              <a:rPr lang="en-US" sz="1800" dirty="0">
                <a:solidFill>
                  <a:srgbClr val="FFFFFF"/>
                </a:solidFill>
                <a:latin typeface="Georgia"/>
                <a:ea typeface="Georgia"/>
                <a:cs typeface="Georgia"/>
                <a:sym typeface="Georgia"/>
              </a:rPr>
              <a:t>Applying different algorithms</a:t>
            </a:r>
          </a:p>
          <a:p>
            <a:pPr marL="12066" marR="0" lvl="0" algn="l" rtl="0">
              <a:lnSpc>
                <a:spcPct val="100000"/>
              </a:lnSpc>
              <a:spcBef>
                <a:spcPts val="0"/>
              </a:spcBef>
              <a:spcAft>
                <a:spcPts val="0"/>
              </a:spcAft>
              <a:buClr>
                <a:srgbClr val="FFFFFF"/>
              </a:buClr>
              <a:buSzPts val="1800"/>
            </a:pPr>
            <a:r>
              <a:rPr lang="en-US" sz="1800" dirty="0">
                <a:solidFill>
                  <a:srgbClr val="FFFFFF"/>
                </a:solidFill>
                <a:latin typeface="Georgia"/>
                <a:ea typeface="Georgia"/>
                <a:cs typeface="Georgia"/>
                <a:sym typeface="Georgia"/>
              </a:rPr>
              <a:t>      </a:t>
            </a:r>
            <a:r>
              <a:rPr lang="en-US" sz="1800" dirty="0" err="1">
                <a:solidFill>
                  <a:srgbClr val="FFFFFF"/>
                </a:solidFill>
                <a:latin typeface="Georgia"/>
                <a:ea typeface="Georgia"/>
                <a:cs typeface="Georgia"/>
                <a:sym typeface="Georgia"/>
              </a:rPr>
              <a:t>LinearRegression</a:t>
            </a:r>
            <a:r>
              <a:rPr lang="en-US" sz="1800" dirty="0">
                <a:solidFill>
                  <a:srgbClr val="FFFFFF"/>
                </a:solidFill>
                <a:latin typeface="Georgia"/>
                <a:ea typeface="Georgia"/>
                <a:cs typeface="Georgia"/>
                <a:sym typeface="Georgia"/>
              </a:rPr>
              <a:t>(),</a:t>
            </a:r>
            <a:endParaRPr lang="en-US" sz="1900" dirty="0">
              <a:solidFill>
                <a:schemeClr val="dk1"/>
              </a:solidFill>
              <a:latin typeface="Georgia"/>
              <a:ea typeface="Georgia"/>
              <a:cs typeface="Georgia"/>
              <a:sym typeface="Georgia"/>
            </a:endParaRPr>
          </a:p>
          <a:p>
            <a:pPr marL="12066" marR="0" lvl="0" algn="l" rtl="0">
              <a:lnSpc>
                <a:spcPct val="100000"/>
              </a:lnSpc>
              <a:spcBef>
                <a:spcPts val="0"/>
              </a:spcBef>
              <a:spcAft>
                <a:spcPts val="0"/>
              </a:spcAft>
              <a:buClr>
                <a:srgbClr val="FFFFFF"/>
              </a:buClr>
              <a:buSzPts val="1800"/>
            </a:pPr>
            <a:r>
              <a:rPr lang="en-US" sz="1800" dirty="0">
                <a:solidFill>
                  <a:srgbClr val="FFFFFF"/>
                </a:solidFill>
                <a:latin typeface="Georgia"/>
                <a:ea typeface="Georgia"/>
                <a:cs typeface="Georgia"/>
                <a:sym typeface="Georgia"/>
              </a:rPr>
              <a:t>      Lasso()</a:t>
            </a:r>
            <a:endParaRPr lang="en-US" sz="1900" dirty="0">
              <a:solidFill>
                <a:schemeClr val="dk1"/>
              </a:solidFill>
              <a:latin typeface="Georgia"/>
              <a:ea typeface="Georgia"/>
              <a:cs typeface="Georgia"/>
              <a:sym typeface="Georgia"/>
            </a:endParaRPr>
          </a:p>
          <a:p>
            <a:pPr marL="12066" marR="0" lvl="0" algn="l" rtl="0">
              <a:lnSpc>
                <a:spcPct val="100000"/>
              </a:lnSpc>
              <a:spcBef>
                <a:spcPts val="0"/>
              </a:spcBef>
              <a:spcAft>
                <a:spcPts val="0"/>
              </a:spcAft>
              <a:buClr>
                <a:srgbClr val="FFFFFF"/>
              </a:buClr>
              <a:buSzPts val="1800"/>
            </a:pPr>
            <a:r>
              <a:rPr lang="en-US" sz="1800" dirty="0">
                <a:solidFill>
                  <a:srgbClr val="FFFFFF"/>
                </a:solidFill>
                <a:latin typeface="Georgia"/>
                <a:ea typeface="Georgia"/>
                <a:cs typeface="Georgia"/>
                <a:sym typeface="Georgia"/>
              </a:rPr>
              <a:t>      Ridge()</a:t>
            </a:r>
            <a:endParaRPr lang="en-US" sz="1900" dirty="0">
              <a:solidFill>
                <a:schemeClr val="dk1"/>
              </a:solidFill>
              <a:latin typeface="Georgia"/>
              <a:ea typeface="Georgia"/>
              <a:cs typeface="Georgia"/>
              <a:sym typeface="Georgia"/>
            </a:endParaRPr>
          </a:p>
          <a:p>
            <a:pPr marL="12066" marR="0" lvl="0" algn="l" rtl="0">
              <a:lnSpc>
                <a:spcPct val="100000"/>
              </a:lnSpc>
              <a:spcBef>
                <a:spcPts val="0"/>
              </a:spcBef>
              <a:spcAft>
                <a:spcPts val="0"/>
              </a:spcAft>
              <a:buClr>
                <a:srgbClr val="FFFFFF"/>
              </a:buClr>
              <a:buSzPts val="1800"/>
            </a:pPr>
            <a:r>
              <a:rPr lang="en-US" sz="1800" dirty="0">
                <a:solidFill>
                  <a:srgbClr val="FFFFFF"/>
                </a:solidFill>
                <a:latin typeface="Georgia"/>
                <a:ea typeface="Georgia"/>
                <a:cs typeface="Georgia"/>
                <a:sym typeface="Georgia"/>
              </a:rPr>
              <a:t>      </a:t>
            </a:r>
            <a:r>
              <a:rPr lang="en-US" sz="1800" dirty="0" err="1">
                <a:solidFill>
                  <a:srgbClr val="FFFFFF"/>
                </a:solidFill>
                <a:latin typeface="Georgia"/>
                <a:ea typeface="Georgia"/>
                <a:cs typeface="Georgia"/>
                <a:sym typeface="Georgia"/>
              </a:rPr>
              <a:t>DecisionTreeRegressor</a:t>
            </a:r>
            <a:r>
              <a:rPr lang="en-US" sz="1800" dirty="0">
                <a:solidFill>
                  <a:srgbClr val="FFFFFF"/>
                </a:solidFill>
                <a:latin typeface="Georgia"/>
                <a:ea typeface="Georgia"/>
                <a:cs typeface="Georgia"/>
                <a:sym typeface="Georgia"/>
              </a:rPr>
              <a:t>()</a:t>
            </a:r>
            <a:r>
              <a:rPr lang="en-US" sz="1900" dirty="0">
                <a:solidFill>
                  <a:schemeClr val="dk1"/>
                </a:solidFill>
                <a:latin typeface="Georgia"/>
                <a:ea typeface="Georgia"/>
                <a:cs typeface="Georgia"/>
                <a:sym typeface="Georgia"/>
              </a:rPr>
              <a:t> </a:t>
            </a:r>
          </a:p>
          <a:p>
            <a:pPr marL="12066" marR="0" lvl="0" algn="l" rtl="0">
              <a:lnSpc>
                <a:spcPct val="100000"/>
              </a:lnSpc>
              <a:spcBef>
                <a:spcPts val="0"/>
              </a:spcBef>
              <a:spcAft>
                <a:spcPts val="0"/>
              </a:spcAft>
              <a:buClr>
                <a:srgbClr val="FFFFFF"/>
              </a:buClr>
              <a:buSzPts val="1800"/>
            </a:pPr>
            <a:r>
              <a:rPr lang="en-US" sz="1900" dirty="0">
                <a:solidFill>
                  <a:schemeClr val="dk1"/>
                </a:solidFill>
                <a:latin typeface="Georgia"/>
                <a:ea typeface="Georgia"/>
                <a:cs typeface="Georgia"/>
                <a:sym typeface="Georgia"/>
              </a:rPr>
              <a:t>      </a:t>
            </a:r>
            <a:r>
              <a:rPr lang="en-US" sz="1800" dirty="0" err="1">
                <a:solidFill>
                  <a:srgbClr val="FFFFFF"/>
                </a:solidFill>
                <a:latin typeface="Georgia"/>
                <a:ea typeface="Georgia"/>
                <a:cs typeface="Georgia"/>
                <a:sym typeface="Georgia"/>
              </a:rPr>
              <a:t>KNeighborsRegressor</a:t>
            </a:r>
            <a:r>
              <a:rPr lang="en-US" sz="1800" dirty="0">
                <a:solidFill>
                  <a:srgbClr val="FFFFFF"/>
                </a:solidFill>
                <a:latin typeface="Georgia"/>
                <a:ea typeface="Georgia"/>
                <a:cs typeface="Georgia"/>
                <a:sym typeface="Georgia"/>
              </a:rPr>
              <a:t>()]</a:t>
            </a:r>
            <a:endParaRPr lang="en-US" sz="1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58177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8AFB-B2CA-D4D7-DD70-36A03B38A20D}"/>
              </a:ext>
            </a:extLst>
          </p:cNvPr>
          <p:cNvSpPr>
            <a:spLocks noGrp="1"/>
          </p:cNvSpPr>
          <p:nvPr>
            <p:ph type="title"/>
          </p:nvPr>
        </p:nvSpPr>
        <p:spPr/>
        <p:txBody>
          <a:bodyPr/>
          <a:lstStyle/>
          <a:p>
            <a:r>
              <a:rPr lang="en-IN" dirty="0"/>
              <a:t>Train &amp; Test Score of the Algorithms</a:t>
            </a:r>
          </a:p>
        </p:txBody>
      </p:sp>
      <p:pic>
        <p:nvPicPr>
          <p:cNvPr id="5" name="Content Placeholder 4" descr="Graphical user interface, application">
            <a:extLst>
              <a:ext uri="{FF2B5EF4-FFF2-40B4-BE49-F238E27FC236}">
                <a16:creationId xmlns:a16="http://schemas.microsoft.com/office/drawing/2014/main" id="{F6DBF681-5C43-C623-D81B-A10C9BFCD90B}"/>
              </a:ext>
            </a:extLst>
          </p:cNvPr>
          <p:cNvPicPr>
            <a:picLocks noGrp="1" noChangeAspect="1"/>
          </p:cNvPicPr>
          <p:nvPr>
            <p:ph idx="1"/>
          </p:nvPr>
        </p:nvPicPr>
        <p:blipFill>
          <a:blip r:embed="rId2"/>
          <a:stretch>
            <a:fillRect/>
          </a:stretch>
        </p:blipFill>
        <p:spPr>
          <a:xfrm>
            <a:off x="742951" y="2076450"/>
            <a:ext cx="7535418" cy="3714750"/>
          </a:xfrm>
        </p:spPr>
      </p:pic>
      <p:sp>
        <p:nvSpPr>
          <p:cNvPr id="7" name="TextBox 6">
            <a:extLst>
              <a:ext uri="{FF2B5EF4-FFF2-40B4-BE49-F238E27FC236}">
                <a16:creationId xmlns:a16="http://schemas.microsoft.com/office/drawing/2014/main" id="{EA263BD3-8778-2753-0C54-5825D993B5FA}"/>
              </a:ext>
            </a:extLst>
          </p:cNvPr>
          <p:cNvSpPr txBox="1"/>
          <p:nvPr/>
        </p:nvSpPr>
        <p:spPr>
          <a:xfrm>
            <a:off x="8388096" y="2779663"/>
            <a:ext cx="3194304" cy="2308324"/>
          </a:xfrm>
          <a:prstGeom prst="rect">
            <a:avLst/>
          </a:prstGeom>
          <a:noFill/>
        </p:spPr>
        <p:txBody>
          <a:bodyPr wrap="square">
            <a:spAutoFit/>
          </a:bodyPr>
          <a:lstStyle/>
          <a:p>
            <a:pPr marL="12700" marR="5080" lvl="0" indent="0" algn="l" rtl="0">
              <a:lnSpc>
                <a:spcPct val="100000"/>
              </a:lnSpc>
              <a:spcBef>
                <a:spcPts val="0"/>
              </a:spcBef>
              <a:spcAft>
                <a:spcPts val="0"/>
              </a:spcAft>
              <a:buNone/>
            </a:pPr>
            <a:r>
              <a:rPr lang="en-US" sz="1800" dirty="0">
                <a:solidFill>
                  <a:srgbClr val="FFFFFF"/>
                </a:solidFill>
                <a:latin typeface="Georgia"/>
                <a:ea typeface="Georgia"/>
                <a:cs typeface="Georgia"/>
                <a:sym typeface="Georgia"/>
              </a:rPr>
              <a:t>The Decision tree  regressor model is  overfitting. Other models  are working well. But  lasso regression is having  less train and test score  difference with least  mean square error and  least RMSE.</a:t>
            </a:r>
            <a:endParaRPr lang="en-US" sz="1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71578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E92C-A65B-BC5C-ABF5-EE9B7C27A6F9}"/>
              </a:ext>
            </a:extLst>
          </p:cNvPr>
          <p:cNvSpPr>
            <a:spLocks noGrp="1"/>
          </p:cNvSpPr>
          <p:nvPr>
            <p:ph type="title"/>
          </p:nvPr>
        </p:nvSpPr>
        <p:spPr/>
        <p:txBody>
          <a:bodyPr>
            <a:normAutofit fontScale="90000"/>
          </a:bodyPr>
          <a:lstStyle/>
          <a:p>
            <a:r>
              <a:rPr lang="en-IN" dirty="0"/>
              <a:t>Ensemble Technique for Boosting performance</a:t>
            </a:r>
          </a:p>
        </p:txBody>
      </p:sp>
      <p:sp>
        <p:nvSpPr>
          <p:cNvPr id="3" name="Content Placeholder 2">
            <a:extLst>
              <a:ext uri="{FF2B5EF4-FFF2-40B4-BE49-F238E27FC236}">
                <a16:creationId xmlns:a16="http://schemas.microsoft.com/office/drawing/2014/main" id="{70C2D598-3DB5-A558-4988-161BBB3BE576}"/>
              </a:ext>
            </a:extLst>
          </p:cNvPr>
          <p:cNvSpPr>
            <a:spLocks noGrp="1"/>
          </p:cNvSpPr>
          <p:nvPr>
            <p:ph idx="1"/>
          </p:nvPr>
        </p:nvSpPr>
        <p:spPr>
          <a:xfrm>
            <a:off x="913795" y="1755648"/>
            <a:ext cx="10353762" cy="4767072"/>
          </a:xfrm>
        </p:spPr>
        <p:txBody>
          <a:bodyPr>
            <a:normAutofit fontScale="92500" lnSpcReduction="20000"/>
          </a:bodyPr>
          <a:lstStyle/>
          <a:p>
            <a:r>
              <a:rPr lang="en-IN" dirty="0" err="1"/>
              <a:t>RandomForestRegressor</a:t>
            </a:r>
            <a:endParaRPr lang="en-IN" dirty="0"/>
          </a:p>
          <a:p>
            <a:pPr marL="36900" indent="0">
              <a:buNone/>
            </a:pPr>
            <a:r>
              <a:rPr lang="en-US" dirty="0"/>
              <a:t>	Train Score of </a:t>
            </a:r>
            <a:r>
              <a:rPr lang="en-US" dirty="0" err="1"/>
              <a:t>RandomForestRegressor</a:t>
            </a:r>
            <a:r>
              <a:rPr lang="en-US" dirty="0"/>
              <a:t>(</a:t>
            </a:r>
            <a:r>
              <a:rPr lang="en-US" dirty="0" err="1"/>
              <a:t>random_state</a:t>
            </a:r>
            <a:r>
              <a:rPr lang="en-US" dirty="0"/>
              <a:t>=84) is: 0.9813767323691924</a:t>
            </a:r>
          </a:p>
          <a:p>
            <a:pPr marL="36900" indent="0">
              <a:buNone/>
            </a:pPr>
            <a:r>
              <a:rPr lang="en-US" dirty="0"/>
              <a:t>	r2_score 0.8930452761631832</a:t>
            </a:r>
          </a:p>
          <a:p>
            <a:pPr marL="36900" indent="0">
              <a:buNone/>
            </a:pPr>
            <a:r>
              <a:rPr lang="en-US" dirty="0"/>
              <a:t>	</a:t>
            </a:r>
            <a:r>
              <a:rPr lang="en-US" dirty="0" err="1"/>
              <a:t>mean_squred_error</a:t>
            </a:r>
            <a:r>
              <a:rPr lang="en-US" dirty="0"/>
              <a:t> 2562.203433333333 </a:t>
            </a:r>
          </a:p>
          <a:p>
            <a:pPr marL="36900" indent="0">
              <a:buNone/>
            </a:pPr>
            <a:r>
              <a:rPr lang="en-US" dirty="0"/>
              <a:t>	RMSE 50.61821246679236</a:t>
            </a:r>
          </a:p>
          <a:p>
            <a:pPr marL="36900" indent="0">
              <a:buNone/>
            </a:pPr>
            <a:r>
              <a:rPr lang="en-IN" dirty="0"/>
              <a:t>AdaBoost Regressor</a:t>
            </a:r>
          </a:p>
          <a:p>
            <a:pPr marL="36900" indent="0">
              <a:buNone/>
            </a:pPr>
            <a:r>
              <a:rPr lang="en-US" dirty="0"/>
              <a:t>	Train Score of </a:t>
            </a:r>
            <a:r>
              <a:rPr lang="en-US" dirty="0" err="1"/>
              <a:t>AdaBoostRegressor</a:t>
            </a:r>
            <a:r>
              <a:rPr lang="en-US" dirty="0"/>
              <a:t>(</a:t>
            </a:r>
            <a:r>
              <a:rPr lang="en-US" dirty="0" err="1"/>
              <a:t>base_estimator</a:t>
            </a:r>
            <a:r>
              <a:rPr lang="en-US" dirty="0"/>
              <a:t>=Lasso(), </a:t>
            </a:r>
            <a:r>
              <a:rPr lang="en-US" dirty="0" err="1"/>
              <a:t>random_state</a:t>
            </a:r>
            <a:r>
              <a:rPr lang="en-US" dirty="0"/>
              <a:t>=84) is: 	0.8622186362608182</a:t>
            </a:r>
          </a:p>
          <a:p>
            <a:pPr marL="36900" indent="0">
              <a:buNone/>
            </a:pPr>
            <a:r>
              <a:rPr lang="en-US" dirty="0"/>
              <a:t>	r2_score 0.8681156446260295</a:t>
            </a:r>
          </a:p>
          <a:p>
            <a:pPr marL="36900" indent="0">
              <a:buNone/>
            </a:pPr>
            <a:r>
              <a:rPr lang="en-US" dirty="0"/>
              <a:t>	</a:t>
            </a:r>
            <a:r>
              <a:rPr lang="en-US" dirty="0" err="1"/>
              <a:t>mean_squred_error</a:t>
            </a:r>
            <a:r>
              <a:rPr lang="en-US" dirty="0"/>
              <a:t> 3159.4167701999245</a:t>
            </a:r>
          </a:p>
          <a:p>
            <a:pPr marL="36900" indent="0">
              <a:buNone/>
            </a:pPr>
            <a:r>
              <a:rPr lang="en-US" dirty="0"/>
              <a:t>	RMSE 56.20868945456676</a:t>
            </a:r>
            <a:endParaRPr lang="en-IN" dirty="0"/>
          </a:p>
          <a:p>
            <a:pPr marL="36900" indent="0">
              <a:buNone/>
            </a:pPr>
            <a:endParaRPr lang="en-IN" dirty="0"/>
          </a:p>
        </p:txBody>
      </p:sp>
    </p:spTree>
    <p:extLst>
      <p:ext uri="{BB962C8B-B14F-4D97-AF65-F5344CB8AC3E}">
        <p14:creationId xmlns:p14="http://schemas.microsoft.com/office/powerpoint/2010/main" val="323352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8D86-D286-AA0D-8875-CE34BC7DDC56}"/>
              </a:ext>
            </a:extLst>
          </p:cNvPr>
          <p:cNvSpPr>
            <a:spLocks noGrp="1"/>
          </p:cNvSpPr>
          <p:nvPr>
            <p:ph type="title"/>
          </p:nvPr>
        </p:nvSpPr>
        <p:spPr/>
        <p:txBody>
          <a:bodyPr>
            <a:normAutofit fontScale="90000"/>
          </a:bodyPr>
          <a:lstStyle/>
          <a:p>
            <a:r>
              <a:rPr lang="en-IN" dirty="0"/>
              <a:t>Ensemble Technique for Boosting performance</a:t>
            </a:r>
          </a:p>
        </p:txBody>
      </p:sp>
      <p:sp>
        <p:nvSpPr>
          <p:cNvPr id="3" name="Content Placeholder 2">
            <a:extLst>
              <a:ext uri="{FF2B5EF4-FFF2-40B4-BE49-F238E27FC236}">
                <a16:creationId xmlns:a16="http://schemas.microsoft.com/office/drawing/2014/main" id="{693E62E0-CA78-279A-7B14-9105F269AEC3}"/>
              </a:ext>
            </a:extLst>
          </p:cNvPr>
          <p:cNvSpPr>
            <a:spLocks noGrp="1"/>
          </p:cNvSpPr>
          <p:nvPr>
            <p:ph idx="1"/>
          </p:nvPr>
        </p:nvSpPr>
        <p:spPr>
          <a:xfrm>
            <a:off x="913795" y="2076450"/>
            <a:ext cx="10353762" cy="4348734"/>
          </a:xfrm>
        </p:spPr>
        <p:txBody>
          <a:bodyPr>
            <a:normAutofit lnSpcReduction="10000"/>
          </a:bodyPr>
          <a:lstStyle/>
          <a:p>
            <a:r>
              <a:rPr lang="en-IN" dirty="0" err="1"/>
              <a:t>RandomForestRegressor</a:t>
            </a:r>
            <a:endParaRPr lang="en-IN" dirty="0"/>
          </a:p>
          <a:p>
            <a:pPr marL="36900" indent="0">
              <a:buNone/>
            </a:pPr>
            <a:r>
              <a:rPr lang="en-US" dirty="0"/>
              <a:t>	Train Score of </a:t>
            </a:r>
            <a:r>
              <a:rPr lang="en-US" dirty="0" err="1"/>
              <a:t>GradientBoostingRegressor</a:t>
            </a:r>
            <a:r>
              <a:rPr lang="en-US" dirty="0"/>
              <a:t>() is: 0.9679385176546844</a:t>
            </a:r>
          </a:p>
          <a:p>
            <a:pPr marL="36900" indent="0">
              <a:buNone/>
            </a:pPr>
            <a:r>
              <a:rPr lang="en-US" dirty="0"/>
              <a:t>	r2_score 0.9175740653553743</a:t>
            </a:r>
          </a:p>
          <a:p>
            <a:pPr marL="36900" indent="0">
              <a:buNone/>
            </a:pPr>
            <a:r>
              <a:rPr lang="en-US" dirty="0"/>
              <a:t>	</a:t>
            </a:r>
            <a:r>
              <a:rPr lang="en-US" dirty="0" err="1"/>
              <a:t>mean_squred_error</a:t>
            </a:r>
            <a:r>
              <a:rPr lang="en-US" dirty="0"/>
              <a:t> 1974.592660950527</a:t>
            </a:r>
          </a:p>
          <a:p>
            <a:pPr marL="36900" indent="0">
              <a:buNone/>
            </a:pPr>
            <a:r>
              <a:rPr lang="en-US" dirty="0"/>
              <a:t>	RMSE 44.436388927888 </a:t>
            </a:r>
          </a:p>
          <a:p>
            <a:pPr marL="36900" indent="0">
              <a:buNone/>
            </a:pPr>
            <a:endParaRPr lang="en-US" dirty="0"/>
          </a:p>
          <a:p>
            <a:pPr marL="36900" indent="0">
              <a:buNone/>
            </a:pPr>
            <a:r>
              <a:rPr lang="en-US" dirty="0"/>
              <a:t>Out of these Three, Gradient boost regressor is having the low MSE, RMSE and high Train </a:t>
            </a:r>
            <a:r>
              <a:rPr lang="en-US" dirty="0" err="1"/>
              <a:t>SCore</a:t>
            </a:r>
            <a:r>
              <a:rPr lang="en-US" dirty="0"/>
              <a:t>, But the difference between the test and train scores are high So we are selecting the AdaBoost as the difference between the test train scores are low</a:t>
            </a:r>
            <a:endParaRPr lang="en-IN" dirty="0"/>
          </a:p>
        </p:txBody>
      </p:sp>
    </p:spTree>
    <p:extLst>
      <p:ext uri="{BB962C8B-B14F-4D97-AF65-F5344CB8AC3E}">
        <p14:creationId xmlns:p14="http://schemas.microsoft.com/office/powerpoint/2010/main" val="363597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10000"/>
          </a:bodyPr>
          <a:lstStyle/>
          <a:p>
            <a:r>
              <a:rPr lang="en-US" sz="2400" dirty="0"/>
              <a:t>Data </a:t>
            </a:r>
            <a:r>
              <a:rPr lang="en-US" sz="2400" dirty="0" err="1"/>
              <a:t>Preperation</a:t>
            </a:r>
            <a:endParaRPr lang="en-US" sz="2400" dirty="0"/>
          </a:p>
          <a:p>
            <a:r>
              <a:rPr lang="en-US" sz="2400" dirty="0"/>
              <a:t>Data Analysis</a:t>
            </a:r>
          </a:p>
          <a:p>
            <a:r>
              <a:rPr lang="en-US" sz="2400" dirty="0"/>
              <a:t>Data cleaning </a:t>
            </a:r>
          </a:p>
          <a:p>
            <a:r>
              <a:rPr lang="en-US" sz="2400" dirty="0"/>
              <a:t>Removing Outliers</a:t>
            </a:r>
          </a:p>
          <a:p>
            <a:r>
              <a:rPr lang="en-US" sz="2400" dirty="0"/>
              <a:t>Model Selection</a:t>
            </a:r>
          </a:p>
          <a:p>
            <a:r>
              <a:rPr lang="en-US" sz="2400" dirty="0"/>
              <a:t>Optimization</a:t>
            </a:r>
          </a:p>
          <a:p>
            <a:r>
              <a:rPr lang="en-US" sz="2400" dirty="0"/>
              <a:t>Saving &amp; Loading the Model</a:t>
            </a:r>
          </a:p>
          <a:p>
            <a:r>
              <a:rPr lang="en-US" sz="2400" dirty="0"/>
              <a:t>Conclusion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D6D8-9E83-644C-4787-E5F02DDDEEA2}"/>
              </a:ext>
            </a:extLst>
          </p:cNvPr>
          <p:cNvSpPr>
            <a:spLocks noGrp="1"/>
          </p:cNvSpPr>
          <p:nvPr>
            <p:ph type="title"/>
          </p:nvPr>
        </p:nvSpPr>
        <p:spPr>
          <a:xfrm>
            <a:off x="913795" y="609600"/>
            <a:ext cx="10353762" cy="902208"/>
          </a:xfrm>
        </p:spPr>
        <p:txBody>
          <a:bodyPr/>
          <a:lstStyle/>
          <a:p>
            <a:r>
              <a:rPr lang="en-IN" dirty="0"/>
              <a:t>Hyper Parameter Tuning</a:t>
            </a:r>
          </a:p>
        </p:txBody>
      </p:sp>
      <p:pic>
        <p:nvPicPr>
          <p:cNvPr id="5" name="Content Placeholder 4" descr="Graphical user interface, text, application">
            <a:extLst>
              <a:ext uri="{FF2B5EF4-FFF2-40B4-BE49-F238E27FC236}">
                <a16:creationId xmlns:a16="http://schemas.microsoft.com/office/drawing/2014/main" id="{EF4A77B1-0B1B-4AB1-DEE3-B6BF9DE07055}"/>
              </a:ext>
            </a:extLst>
          </p:cNvPr>
          <p:cNvPicPr>
            <a:picLocks noGrp="1" noChangeAspect="1"/>
          </p:cNvPicPr>
          <p:nvPr>
            <p:ph idx="1"/>
          </p:nvPr>
        </p:nvPicPr>
        <p:blipFill>
          <a:blip r:embed="rId2"/>
          <a:stretch>
            <a:fillRect/>
          </a:stretch>
        </p:blipFill>
        <p:spPr>
          <a:xfrm>
            <a:off x="1019175" y="1511808"/>
            <a:ext cx="10144125" cy="2308325"/>
          </a:xfrm>
        </p:spPr>
      </p:pic>
      <p:sp>
        <p:nvSpPr>
          <p:cNvPr id="9" name="TextBox 8">
            <a:extLst>
              <a:ext uri="{FF2B5EF4-FFF2-40B4-BE49-F238E27FC236}">
                <a16:creationId xmlns:a16="http://schemas.microsoft.com/office/drawing/2014/main" id="{3DCA79F0-597C-5DE1-B645-A39DBD300DC8}"/>
              </a:ext>
            </a:extLst>
          </p:cNvPr>
          <p:cNvSpPr txBox="1"/>
          <p:nvPr/>
        </p:nvSpPr>
        <p:spPr>
          <a:xfrm>
            <a:off x="1019175" y="4316587"/>
            <a:ext cx="10144124" cy="2308324"/>
          </a:xfrm>
          <a:prstGeom prst="rect">
            <a:avLst/>
          </a:prstGeom>
          <a:noFill/>
        </p:spPr>
        <p:txBody>
          <a:bodyPr wrap="square">
            <a:spAutoFit/>
          </a:bodyPr>
          <a:lstStyle/>
          <a:p>
            <a:r>
              <a:rPr lang="en-IN" dirty="0"/>
              <a:t>prediction = </a:t>
            </a:r>
            <a:r>
              <a:rPr lang="en-IN" dirty="0" err="1"/>
              <a:t>Rand_search.predict</a:t>
            </a:r>
            <a:r>
              <a:rPr lang="en-IN" dirty="0"/>
              <a:t>(X_test1)</a:t>
            </a:r>
          </a:p>
          <a:p>
            <a:r>
              <a:rPr lang="en-IN" dirty="0" err="1"/>
              <a:t>SalePrice</a:t>
            </a:r>
            <a:r>
              <a:rPr lang="en-IN" dirty="0"/>
              <a:t> = </a:t>
            </a:r>
            <a:r>
              <a:rPr lang="en-IN" dirty="0" err="1"/>
              <a:t>AdaBoostRegressor</a:t>
            </a:r>
            <a:r>
              <a:rPr lang="en-IN" dirty="0"/>
              <a:t>(</a:t>
            </a:r>
            <a:r>
              <a:rPr lang="en-IN" dirty="0" err="1"/>
              <a:t>n_estimators</a:t>
            </a:r>
            <a:r>
              <a:rPr lang="en-IN" dirty="0"/>
              <a:t>= 200, loss= 'linear', </a:t>
            </a:r>
            <a:r>
              <a:rPr lang="en-IN" dirty="0" err="1"/>
              <a:t>learning_rate</a:t>
            </a:r>
            <a:r>
              <a:rPr lang="en-IN" dirty="0"/>
              <a:t> =1, </a:t>
            </a:r>
            <a:r>
              <a:rPr lang="en-IN" dirty="0" err="1"/>
              <a:t>random_state</a:t>
            </a:r>
            <a:r>
              <a:rPr lang="en-IN" dirty="0"/>
              <a:t>=21)</a:t>
            </a:r>
          </a:p>
          <a:p>
            <a:r>
              <a:rPr lang="en-IN" dirty="0" err="1"/>
              <a:t>SalePrice.fit</a:t>
            </a:r>
            <a:r>
              <a:rPr lang="en-IN" dirty="0"/>
              <a:t>(</a:t>
            </a:r>
            <a:r>
              <a:rPr lang="en-IN" dirty="0" err="1"/>
              <a:t>x_train</a:t>
            </a:r>
            <a:r>
              <a:rPr lang="en-IN" dirty="0"/>
              <a:t>, </a:t>
            </a:r>
            <a:r>
              <a:rPr lang="en-IN" dirty="0" err="1"/>
              <a:t>y_train</a:t>
            </a:r>
            <a:r>
              <a:rPr lang="en-IN" dirty="0"/>
              <a:t>)</a:t>
            </a:r>
          </a:p>
          <a:p>
            <a:r>
              <a:rPr lang="en-IN" dirty="0"/>
              <a:t>pred = </a:t>
            </a:r>
            <a:r>
              <a:rPr lang="en-IN" dirty="0" err="1"/>
              <a:t>SalePrice.predict</a:t>
            </a:r>
            <a:r>
              <a:rPr lang="en-IN" dirty="0"/>
              <a:t>(</a:t>
            </a:r>
            <a:r>
              <a:rPr lang="en-IN" dirty="0" err="1"/>
              <a:t>x_test</a:t>
            </a:r>
            <a:r>
              <a:rPr lang="en-IN" dirty="0"/>
              <a:t>)</a:t>
            </a:r>
          </a:p>
          <a:p>
            <a:r>
              <a:rPr lang="en-IN" dirty="0"/>
              <a:t>print('R2_Score:',r2_score(</a:t>
            </a:r>
            <a:r>
              <a:rPr lang="en-IN" dirty="0" err="1"/>
              <a:t>y_test,pred</a:t>
            </a:r>
            <a:r>
              <a:rPr lang="en-IN" dirty="0"/>
              <a:t>)*100)</a:t>
            </a:r>
          </a:p>
          <a:p>
            <a:r>
              <a:rPr lang="en-IN" dirty="0"/>
              <a:t>print("RMSE value:",</a:t>
            </a:r>
            <a:r>
              <a:rPr lang="en-IN" dirty="0" err="1"/>
              <a:t>np.sqrt</a:t>
            </a:r>
            <a:r>
              <a:rPr lang="en-IN" dirty="0"/>
              <a:t>(</a:t>
            </a:r>
            <a:r>
              <a:rPr lang="en-IN" dirty="0" err="1"/>
              <a:t>mean_squared_error</a:t>
            </a:r>
            <a:r>
              <a:rPr lang="en-IN" dirty="0"/>
              <a:t>(</a:t>
            </a:r>
            <a:r>
              <a:rPr lang="en-IN" dirty="0" err="1"/>
              <a:t>y_test</a:t>
            </a:r>
            <a:r>
              <a:rPr lang="en-IN" dirty="0"/>
              <a:t>, pred)))</a:t>
            </a:r>
          </a:p>
          <a:p>
            <a:r>
              <a:rPr lang="en-IN" dirty="0"/>
              <a:t>R2_Score: 86.10867102218688</a:t>
            </a:r>
          </a:p>
          <a:p>
            <a:r>
              <a:rPr lang="en-IN" dirty="0"/>
              <a:t>RMSE value: 56.92657392948996</a:t>
            </a:r>
          </a:p>
        </p:txBody>
      </p:sp>
    </p:spTree>
    <p:extLst>
      <p:ext uri="{BB962C8B-B14F-4D97-AF65-F5344CB8AC3E}">
        <p14:creationId xmlns:p14="http://schemas.microsoft.com/office/powerpoint/2010/main" val="3338950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480F-0B42-E1ED-0CD3-80D8651688B9}"/>
              </a:ext>
            </a:extLst>
          </p:cNvPr>
          <p:cNvSpPr>
            <a:spLocks noGrp="1"/>
          </p:cNvSpPr>
          <p:nvPr>
            <p:ph type="title"/>
          </p:nvPr>
        </p:nvSpPr>
        <p:spPr/>
        <p:txBody>
          <a:bodyPr/>
          <a:lstStyle/>
          <a:p>
            <a:r>
              <a:rPr lang="en-IN" dirty="0"/>
              <a:t>Residual Plotting//Actual vs Predicted</a:t>
            </a:r>
          </a:p>
        </p:txBody>
      </p:sp>
      <p:pic>
        <p:nvPicPr>
          <p:cNvPr id="10244" name="Picture 4">
            <a:extLst>
              <a:ext uri="{FF2B5EF4-FFF2-40B4-BE49-F238E27FC236}">
                <a16:creationId xmlns:a16="http://schemas.microsoft.com/office/drawing/2014/main" id="{BFA79B8B-6DF1-67DA-5EC6-7B4DD3EEA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1692591"/>
            <a:ext cx="4511611" cy="444817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05C0F6F-BBB6-C9AE-B573-089559229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676" y="1635442"/>
            <a:ext cx="477202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08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611C-1806-C862-6CCA-E34BAD17BA15}"/>
              </a:ext>
            </a:extLst>
          </p:cNvPr>
          <p:cNvSpPr>
            <a:spLocks noGrp="1"/>
          </p:cNvSpPr>
          <p:nvPr>
            <p:ph type="title"/>
          </p:nvPr>
        </p:nvSpPr>
        <p:spPr/>
        <p:txBody>
          <a:bodyPr/>
          <a:lstStyle/>
          <a:p>
            <a:r>
              <a:rPr lang="en-IN" dirty="0"/>
              <a:t>Conclusions </a:t>
            </a:r>
          </a:p>
        </p:txBody>
      </p:sp>
      <p:sp>
        <p:nvSpPr>
          <p:cNvPr id="3" name="Content Placeholder 2">
            <a:extLst>
              <a:ext uri="{FF2B5EF4-FFF2-40B4-BE49-F238E27FC236}">
                <a16:creationId xmlns:a16="http://schemas.microsoft.com/office/drawing/2014/main" id="{4511CCC4-D5F3-C202-1A17-4146F98450CD}"/>
              </a:ext>
            </a:extLst>
          </p:cNvPr>
          <p:cNvSpPr>
            <a:spLocks noGrp="1"/>
          </p:cNvSpPr>
          <p:nvPr>
            <p:ph idx="1"/>
          </p:nvPr>
        </p:nvSpPr>
        <p:spPr>
          <a:xfrm>
            <a:off x="548640" y="1633728"/>
            <a:ext cx="11155680" cy="4901184"/>
          </a:xfrm>
        </p:spPr>
        <p:txBody>
          <a:bodyPr>
            <a:normAutofit fontScale="70000" lnSpcReduction="20000"/>
          </a:bodyPr>
          <a:lstStyle/>
          <a:p>
            <a:pPr marL="184785" marR="5080" lvl="0" indent="-172720" algn="l" rtl="0">
              <a:lnSpc>
                <a:spcPct val="100000"/>
              </a:lnSpc>
              <a:spcBef>
                <a:spcPts val="0"/>
              </a:spcBef>
              <a:spcAft>
                <a:spcPts val="0"/>
              </a:spcAft>
              <a:buClr>
                <a:srgbClr val="FFFFFF"/>
              </a:buClr>
              <a:buSzPts val="1200"/>
              <a:buFont typeface="Noto Sans Symbols"/>
              <a:buChar char="❖"/>
            </a:pPr>
            <a:r>
              <a:rPr lang="en-US" sz="2400" dirty="0">
                <a:solidFill>
                  <a:srgbClr val="FFFFFF"/>
                </a:solidFill>
                <a:latin typeface="Georgia"/>
                <a:ea typeface="Georgia"/>
                <a:cs typeface="Georgia"/>
                <a:sym typeface="Georgia"/>
              </a:rPr>
              <a:t>We have done a complete EDA process, getting data insights, feature engineering, and data visualization as well  so after all these steps one can go for the prediction using machine learning model-making steps.</a:t>
            </a:r>
            <a:endParaRPr lang="en-US" sz="2400" dirty="0">
              <a:solidFill>
                <a:schemeClr val="dk1"/>
              </a:solidFill>
              <a:latin typeface="Georgia"/>
              <a:ea typeface="Georgia"/>
              <a:cs typeface="Georgia"/>
              <a:sym typeface="Georgia"/>
            </a:endParaRPr>
          </a:p>
          <a:p>
            <a:pPr marL="0" marR="0" lvl="0" indent="0" algn="l" rtl="0">
              <a:lnSpc>
                <a:spcPct val="100000"/>
              </a:lnSpc>
              <a:spcBef>
                <a:spcPts val="15"/>
              </a:spcBef>
              <a:spcAft>
                <a:spcPts val="0"/>
              </a:spcAft>
              <a:buClr>
                <a:schemeClr val="dk1"/>
              </a:buClr>
              <a:buSzPts val="1250"/>
              <a:buFont typeface="Calibri"/>
              <a:buNone/>
            </a:pPr>
            <a:endParaRPr lang="en-US" sz="2800" dirty="0">
              <a:solidFill>
                <a:schemeClr val="dk1"/>
              </a:solidFill>
              <a:latin typeface="Georgia"/>
              <a:ea typeface="Georgia"/>
              <a:cs typeface="Georgia"/>
              <a:sym typeface="Georgia"/>
            </a:endParaRPr>
          </a:p>
          <a:p>
            <a:pPr marL="184785" marR="130810" lvl="0" indent="-172720" algn="l" rtl="0">
              <a:lnSpc>
                <a:spcPct val="100000"/>
              </a:lnSpc>
              <a:spcBef>
                <a:spcPts val="5"/>
              </a:spcBef>
              <a:spcAft>
                <a:spcPts val="0"/>
              </a:spcAft>
              <a:buClr>
                <a:srgbClr val="FFFFFF"/>
              </a:buClr>
              <a:buSzPts val="1200"/>
              <a:buFont typeface="Noto Sans Symbols"/>
              <a:buChar char="❖"/>
            </a:pPr>
            <a:r>
              <a:rPr lang="en-US" sz="2400" dirty="0">
                <a:solidFill>
                  <a:srgbClr val="FFFFFF"/>
                </a:solidFill>
                <a:latin typeface="Georgia"/>
                <a:ea typeface="Georgia"/>
                <a:cs typeface="Georgia"/>
                <a:sym typeface="Georgia"/>
              </a:rPr>
              <a:t>We have training and test file separately available with us. we have both numerical and categorical data types  features in both datasets and the dependent variable of train data i.e. the price is the numerical data type. So, I  applied the regression method for prediction.</a:t>
            </a:r>
            <a:endParaRPr lang="en-US" sz="2400" dirty="0">
              <a:solidFill>
                <a:schemeClr val="dk1"/>
              </a:solidFill>
              <a:latin typeface="Georgia"/>
              <a:ea typeface="Georgia"/>
              <a:cs typeface="Georgia"/>
              <a:sym typeface="Georgia"/>
            </a:endParaRPr>
          </a:p>
          <a:p>
            <a:pPr marL="0" marR="0" lvl="0" indent="0" algn="l" rtl="0">
              <a:lnSpc>
                <a:spcPct val="100000"/>
              </a:lnSpc>
              <a:spcBef>
                <a:spcPts val="15"/>
              </a:spcBef>
              <a:spcAft>
                <a:spcPts val="0"/>
              </a:spcAft>
              <a:buClr>
                <a:schemeClr val="dk1"/>
              </a:buClr>
              <a:buSzPts val="1250"/>
              <a:buFont typeface="Calibri"/>
              <a:buNone/>
            </a:pPr>
            <a:endParaRPr lang="en-US" sz="2800" dirty="0">
              <a:solidFill>
                <a:schemeClr val="dk1"/>
              </a:solidFill>
              <a:latin typeface="Georgia"/>
              <a:ea typeface="Georgia"/>
              <a:cs typeface="Georgia"/>
              <a:sym typeface="Georgia"/>
            </a:endParaRPr>
          </a:p>
          <a:p>
            <a:pPr marL="184785" marR="112395" lvl="0" indent="-172720" algn="just" rtl="0">
              <a:lnSpc>
                <a:spcPct val="100000"/>
              </a:lnSpc>
              <a:spcBef>
                <a:spcPts val="5"/>
              </a:spcBef>
              <a:spcAft>
                <a:spcPts val="0"/>
              </a:spcAft>
              <a:buClr>
                <a:srgbClr val="FFFFFF"/>
              </a:buClr>
              <a:buSzPts val="1200"/>
              <a:buFont typeface="Noto Sans Symbols"/>
              <a:buChar char="❖"/>
            </a:pPr>
            <a:r>
              <a:rPr lang="en-US" sz="2400" dirty="0">
                <a:solidFill>
                  <a:srgbClr val="FFFFFF"/>
                </a:solidFill>
                <a:latin typeface="Georgia"/>
                <a:ea typeface="Georgia"/>
                <a:cs typeface="Georgia"/>
                <a:sym typeface="Georgia"/>
              </a:rPr>
              <a:t>Once data has been cleaned for both test and train datasets, Label encoding is applied to them to convert them  into Numerical ones. I trained the model on five different algorithms but for most of the models, train and test  data was having a high variance, and the model was overfitting.</a:t>
            </a:r>
            <a:endParaRPr lang="en-US" sz="2400" dirty="0">
              <a:solidFill>
                <a:schemeClr val="dk1"/>
              </a:solidFill>
              <a:latin typeface="Georgia"/>
              <a:ea typeface="Georgia"/>
              <a:cs typeface="Georgia"/>
              <a:sym typeface="Georgia"/>
            </a:endParaRPr>
          </a:p>
          <a:p>
            <a:pPr marL="0" marR="0" lvl="0" indent="0" algn="l" rtl="0">
              <a:lnSpc>
                <a:spcPct val="100000"/>
              </a:lnSpc>
              <a:spcBef>
                <a:spcPts val="15"/>
              </a:spcBef>
              <a:spcAft>
                <a:spcPts val="0"/>
              </a:spcAft>
              <a:buClr>
                <a:schemeClr val="dk1"/>
              </a:buClr>
              <a:buSzPts val="1250"/>
              <a:buFont typeface="Calibri"/>
              <a:buNone/>
            </a:pPr>
            <a:endParaRPr lang="en-US" sz="2800" dirty="0">
              <a:solidFill>
                <a:schemeClr val="dk1"/>
              </a:solidFill>
              <a:latin typeface="Georgia"/>
              <a:ea typeface="Georgia"/>
              <a:cs typeface="Georgia"/>
              <a:sym typeface="Georgia"/>
            </a:endParaRPr>
          </a:p>
          <a:p>
            <a:pPr marL="184785" marR="248920" lvl="0" indent="-172720" algn="l" rtl="0">
              <a:lnSpc>
                <a:spcPct val="100000"/>
              </a:lnSpc>
              <a:spcBef>
                <a:spcPts val="0"/>
              </a:spcBef>
              <a:spcAft>
                <a:spcPts val="0"/>
              </a:spcAft>
              <a:buClr>
                <a:srgbClr val="FFFFFF"/>
              </a:buClr>
              <a:buSzPts val="1200"/>
              <a:buFont typeface="Noto Sans Symbols"/>
              <a:buChar char="❖"/>
            </a:pPr>
            <a:r>
              <a:rPr lang="en-US" sz="2400" dirty="0">
                <a:solidFill>
                  <a:srgbClr val="FFFFFF"/>
                </a:solidFill>
                <a:latin typeface="Georgia"/>
                <a:ea typeface="Georgia"/>
                <a:cs typeface="Georgia"/>
                <a:sym typeface="Georgia"/>
              </a:rPr>
              <a:t>Only Ada Boost regressor worked well out of all the models, as there was less difference between train score  and test score and RMSE was also low hence I used it as the final model and have done further processing.</a:t>
            </a:r>
            <a:endParaRPr lang="en-US" sz="2400" dirty="0">
              <a:solidFill>
                <a:schemeClr val="dk1"/>
              </a:solidFill>
              <a:latin typeface="Georgia"/>
              <a:ea typeface="Georgia"/>
              <a:cs typeface="Georgia"/>
              <a:sym typeface="Georgia"/>
            </a:endParaRPr>
          </a:p>
          <a:p>
            <a:pPr marL="0" marR="0" lvl="0" indent="0" algn="l" rtl="0">
              <a:lnSpc>
                <a:spcPct val="100000"/>
              </a:lnSpc>
              <a:spcBef>
                <a:spcPts val="15"/>
              </a:spcBef>
              <a:spcAft>
                <a:spcPts val="0"/>
              </a:spcAft>
              <a:buClr>
                <a:schemeClr val="dk1"/>
              </a:buClr>
              <a:buSzPts val="1250"/>
              <a:buFont typeface="Calibri"/>
              <a:buNone/>
            </a:pPr>
            <a:endParaRPr lang="en-US" sz="2800" dirty="0">
              <a:solidFill>
                <a:schemeClr val="dk1"/>
              </a:solidFill>
              <a:latin typeface="Georgia"/>
              <a:ea typeface="Georgia"/>
              <a:cs typeface="Georgia"/>
              <a:sym typeface="Georgia"/>
            </a:endParaRPr>
          </a:p>
          <a:p>
            <a:pPr marL="184785" marR="200660" lvl="0" indent="-172720" algn="l" rtl="0">
              <a:lnSpc>
                <a:spcPct val="100000"/>
              </a:lnSpc>
              <a:spcBef>
                <a:spcPts val="0"/>
              </a:spcBef>
              <a:spcAft>
                <a:spcPts val="0"/>
              </a:spcAft>
              <a:buClr>
                <a:srgbClr val="FFFFFF"/>
              </a:buClr>
              <a:buSzPts val="1400"/>
              <a:buFont typeface="Noto Sans Symbols"/>
              <a:buChar char="❖"/>
            </a:pPr>
            <a:r>
              <a:rPr lang="en-US" sz="2800" b="1" dirty="0">
                <a:solidFill>
                  <a:srgbClr val="FFFFFF"/>
                </a:solidFill>
                <a:latin typeface="Georgia"/>
                <a:ea typeface="Georgia"/>
                <a:cs typeface="Georgia"/>
                <a:sym typeface="Georgia"/>
              </a:rPr>
              <a:t>After applying hyperparameter tuning I got an accuracy(r2_score) of 86% from the Ada  Boost Regressor model which is a good score. Then I applied that score to the test dataset  to get the target variable which is price.</a:t>
            </a:r>
            <a:endParaRPr lang="en-US" sz="2800" dirty="0">
              <a:solidFill>
                <a:schemeClr val="dk1"/>
              </a:solidFill>
              <a:latin typeface="Georgia"/>
              <a:ea typeface="Georgia"/>
              <a:cs typeface="Georgia"/>
              <a:sym typeface="Georgia"/>
            </a:endParaRPr>
          </a:p>
          <a:p>
            <a:endParaRPr lang="en-IN" dirty="0"/>
          </a:p>
        </p:txBody>
      </p:sp>
    </p:spTree>
    <p:extLst>
      <p:ext uri="{BB962C8B-B14F-4D97-AF65-F5344CB8AC3E}">
        <p14:creationId xmlns:p14="http://schemas.microsoft.com/office/powerpoint/2010/main" val="272007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E612-1513-FC8C-6261-BF930AE49F01}"/>
              </a:ext>
            </a:extLst>
          </p:cNvPr>
          <p:cNvSpPr>
            <a:spLocks noGrp="1"/>
          </p:cNvSpPr>
          <p:nvPr>
            <p:ph type="title"/>
          </p:nvPr>
        </p:nvSpPr>
        <p:spPr/>
        <p:txBody>
          <a:bodyPr/>
          <a:lstStyle/>
          <a:p>
            <a:r>
              <a:rPr lang="en-IN" dirty="0"/>
              <a:t>Data </a:t>
            </a:r>
            <a:r>
              <a:rPr lang="en-IN" dirty="0" err="1"/>
              <a:t>Preperation</a:t>
            </a:r>
            <a:endParaRPr lang="en-IN" dirty="0"/>
          </a:p>
        </p:txBody>
      </p:sp>
      <p:sp>
        <p:nvSpPr>
          <p:cNvPr id="3" name="Content Placeholder 2">
            <a:extLst>
              <a:ext uri="{FF2B5EF4-FFF2-40B4-BE49-F238E27FC236}">
                <a16:creationId xmlns:a16="http://schemas.microsoft.com/office/drawing/2014/main" id="{A1969F45-155C-0D17-C6CD-D2A3E7AB5A38}"/>
              </a:ext>
            </a:extLst>
          </p:cNvPr>
          <p:cNvSpPr>
            <a:spLocks noGrp="1"/>
          </p:cNvSpPr>
          <p:nvPr>
            <p:ph idx="1"/>
          </p:nvPr>
        </p:nvSpPr>
        <p:spPr/>
        <p:txBody>
          <a:bodyPr/>
          <a:lstStyle/>
          <a:p>
            <a:pPr marL="355600" marR="0" lvl="0" indent="-342900" algn="l" rtl="0">
              <a:lnSpc>
                <a:spcPct val="100000"/>
              </a:lnSpc>
              <a:spcBef>
                <a:spcPts val="0"/>
              </a:spcBef>
              <a:spcAft>
                <a:spcPts val="0"/>
              </a:spcAft>
              <a:buClr>
                <a:srgbClr val="FFFFFF"/>
              </a:buClr>
              <a:buSzPts val="1800"/>
              <a:buFont typeface="Quattrocento Sans"/>
              <a:buChar char="❖"/>
            </a:pPr>
            <a:r>
              <a:rPr lang="en-US" sz="2400" dirty="0">
                <a:solidFill>
                  <a:srgbClr val="FFFFFF"/>
                </a:solidFill>
                <a:latin typeface="Tahoma"/>
                <a:ea typeface="Tahoma"/>
                <a:cs typeface="Tahoma"/>
                <a:sym typeface="Tahoma"/>
              </a:rPr>
              <a:t>Checking the shape of Datasets</a:t>
            </a:r>
            <a:endParaRPr lang="en-US" sz="2400" dirty="0">
              <a:solidFill>
                <a:schemeClr val="dk1"/>
              </a:solidFill>
              <a:latin typeface="Tahoma"/>
              <a:ea typeface="Tahoma"/>
              <a:cs typeface="Tahoma"/>
              <a:sym typeface="Tahoma"/>
            </a:endParaRPr>
          </a:p>
          <a:p>
            <a:pPr marL="355600" marR="0" lvl="0" indent="-342900" algn="l" rtl="0">
              <a:lnSpc>
                <a:spcPct val="100000"/>
              </a:lnSpc>
              <a:spcBef>
                <a:spcPts val="1080"/>
              </a:spcBef>
              <a:spcAft>
                <a:spcPts val="0"/>
              </a:spcAft>
              <a:buClr>
                <a:srgbClr val="FFFFFF"/>
              </a:buClr>
              <a:buSzPts val="1800"/>
              <a:buFont typeface="Quattrocento Sans"/>
              <a:buChar char="❖"/>
            </a:pPr>
            <a:r>
              <a:rPr lang="en-US" sz="2400" dirty="0">
                <a:solidFill>
                  <a:srgbClr val="FFFFFF"/>
                </a:solidFill>
                <a:latin typeface="Tahoma"/>
                <a:ea typeface="Tahoma"/>
                <a:cs typeface="Tahoma"/>
                <a:sym typeface="Tahoma"/>
              </a:rPr>
              <a:t>Checking the columns</a:t>
            </a:r>
            <a:endParaRPr lang="en-US" dirty="0"/>
          </a:p>
          <a:p>
            <a:pPr marL="355600" marR="0" lvl="0" indent="-342900" algn="l" rtl="0">
              <a:lnSpc>
                <a:spcPct val="100000"/>
              </a:lnSpc>
              <a:spcBef>
                <a:spcPts val="1080"/>
              </a:spcBef>
              <a:spcAft>
                <a:spcPts val="0"/>
              </a:spcAft>
              <a:buClr>
                <a:srgbClr val="FFFFFF"/>
              </a:buClr>
              <a:buSzPts val="1800"/>
              <a:buFont typeface="Quattrocento Sans"/>
              <a:buChar char="❖"/>
            </a:pPr>
            <a:r>
              <a:rPr lang="en-US" sz="2400" dirty="0">
                <a:solidFill>
                  <a:srgbClr val="FFFFFF"/>
                </a:solidFill>
                <a:latin typeface="Tahoma"/>
                <a:ea typeface="Tahoma"/>
                <a:cs typeface="Tahoma"/>
                <a:sym typeface="Tahoma"/>
              </a:rPr>
              <a:t>Checking the Data types Of independent features</a:t>
            </a:r>
            <a:endParaRPr lang="en-US" sz="2400" dirty="0">
              <a:solidFill>
                <a:schemeClr val="dk1"/>
              </a:solidFill>
              <a:latin typeface="Tahoma"/>
              <a:ea typeface="Tahoma"/>
              <a:cs typeface="Tahoma"/>
              <a:sym typeface="Tahoma"/>
            </a:endParaRPr>
          </a:p>
          <a:p>
            <a:pPr marL="355600" marR="0" lvl="0" indent="-342900" algn="l" rtl="0">
              <a:lnSpc>
                <a:spcPct val="100000"/>
              </a:lnSpc>
              <a:spcBef>
                <a:spcPts val="1080"/>
              </a:spcBef>
              <a:spcAft>
                <a:spcPts val="0"/>
              </a:spcAft>
              <a:buClr>
                <a:srgbClr val="FFFFFF"/>
              </a:buClr>
              <a:buSzPts val="1800"/>
              <a:buFont typeface="Quattrocento Sans"/>
              <a:buChar char="❖"/>
            </a:pPr>
            <a:r>
              <a:rPr lang="en-US" sz="2400" dirty="0">
                <a:solidFill>
                  <a:srgbClr val="FFFFFF"/>
                </a:solidFill>
                <a:latin typeface="Tahoma"/>
                <a:ea typeface="Tahoma"/>
                <a:cs typeface="Tahoma"/>
                <a:sym typeface="Tahoma"/>
              </a:rPr>
              <a:t>Checking the null values</a:t>
            </a:r>
            <a:endParaRPr lang="en-US" sz="2400" dirty="0">
              <a:solidFill>
                <a:schemeClr val="dk1"/>
              </a:solidFill>
              <a:latin typeface="Tahoma"/>
              <a:ea typeface="Tahoma"/>
              <a:cs typeface="Tahoma"/>
              <a:sym typeface="Tahoma"/>
            </a:endParaRPr>
          </a:p>
          <a:p>
            <a:pPr marL="355600" marR="0" lvl="0" indent="-342900" algn="l" rtl="0">
              <a:lnSpc>
                <a:spcPct val="100000"/>
              </a:lnSpc>
              <a:spcBef>
                <a:spcPts val="1080"/>
              </a:spcBef>
              <a:spcAft>
                <a:spcPts val="0"/>
              </a:spcAft>
              <a:buClr>
                <a:srgbClr val="FFFFFF"/>
              </a:buClr>
              <a:buSzPts val="1800"/>
              <a:buFont typeface="Quattrocento Sans"/>
              <a:buChar char="❖"/>
            </a:pPr>
            <a:r>
              <a:rPr lang="en-US" sz="2400" dirty="0">
                <a:solidFill>
                  <a:srgbClr val="FFFFFF"/>
                </a:solidFill>
                <a:latin typeface="Tahoma"/>
                <a:ea typeface="Tahoma"/>
                <a:cs typeface="Tahoma"/>
                <a:sym typeface="Tahoma"/>
              </a:rPr>
              <a:t>Checking and dropping the unwanted columns</a:t>
            </a:r>
            <a:endParaRPr lang="en-US" sz="2400" dirty="0">
              <a:solidFill>
                <a:schemeClr val="dk1"/>
              </a:solidFill>
              <a:latin typeface="Tahoma"/>
              <a:ea typeface="Tahoma"/>
              <a:cs typeface="Tahoma"/>
              <a:sym typeface="Tahoma"/>
            </a:endParaRPr>
          </a:p>
          <a:p>
            <a:pPr marL="355600" marR="0" lvl="0" indent="-342900" algn="l" rtl="0">
              <a:lnSpc>
                <a:spcPct val="100000"/>
              </a:lnSpc>
              <a:spcBef>
                <a:spcPts val="1080"/>
              </a:spcBef>
              <a:spcAft>
                <a:spcPts val="0"/>
              </a:spcAft>
              <a:buClr>
                <a:srgbClr val="FFFFFF"/>
              </a:buClr>
              <a:buSzPts val="1800"/>
              <a:buFont typeface="Quattrocento Sans"/>
              <a:buChar char="❖"/>
            </a:pPr>
            <a:r>
              <a:rPr lang="en-US" sz="2400" dirty="0">
                <a:solidFill>
                  <a:srgbClr val="FFFFFF"/>
                </a:solidFill>
                <a:latin typeface="Tahoma"/>
                <a:ea typeface="Tahoma"/>
                <a:cs typeface="Tahoma"/>
                <a:sym typeface="Tahoma"/>
              </a:rPr>
              <a:t>Checking Categorical columns and numerical columns</a:t>
            </a:r>
            <a:endParaRPr lang="en-US" sz="2400" dirty="0">
              <a:solidFill>
                <a:schemeClr val="dk1"/>
              </a:solidFill>
              <a:latin typeface="Tahoma"/>
              <a:ea typeface="Tahoma"/>
              <a:cs typeface="Tahoma"/>
              <a:sym typeface="Tahoma"/>
            </a:endParaRPr>
          </a:p>
          <a:p>
            <a:endParaRPr lang="en-IN" dirty="0"/>
          </a:p>
        </p:txBody>
      </p:sp>
    </p:spTree>
    <p:extLst>
      <p:ext uri="{BB962C8B-B14F-4D97-AF65-F5344CB8AC3E}">
        <p14:creationId xmlns:p14="http://schemas.microsoft.com/office/powerpoint/2010/main" val="255609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708AB3-05ED-4E1E-94E3-B6B91DC46BF9}"/>
              </a:ext>
            </a:extLst>
          </p:cNvPr>
          <p:cNvSpPr>
            <a:spLocks noGrp="1"/>
          </p:cNvSpPr>
          <p:nvPr>
            <p:ph type="subTitle" idx="1"/>
          </p:nvPr>
        </p:nvSpPr>
        <p:spPr>
          <a:xfrm>
            <a:off x="1370693" y="2205319"/>
            <a:ext cx="9440034" cy="4043082"/>
          </a:xfrm>
        </p:spPr>
        <p:txBody>
          <a:bodyPr/>
          <a:lstStyle/>
          <a:p>
            <a:endParaRPr lang="en-IN" dirty="0"/>
          </a:p>
          <a:p>
            <a:endParaRPr lang="en-IN" dirty="0"/>
          </a:p>
          <a:p>
            <a:endParaRPr lang="en-IN" dirty="0"/>
          </a:p>
          <a:p>
            <a:pPr marL="329565" marR="0" lvl="0" indent="-317500" algn="l" rtl="0">
              <a:lnSpc>
                <a:spcPct val="100000"/>
              </a:lnSpc>
              <a:spcBef>
                <a:spcPts val="0"/>
              </a:spcBef>
              <a:spcAft>
                <a:spcPts val="0"/>
              </a:spcAft>
              <a:buClr>
                <a:srgbClr val="FFFFFF"/>
              </a:buClr>
              <a:buSzPts val="1400"/>
              <a:buFont typeface="Quattrocento Sans"/>
              <a:buChar char="❖"/>
            </a:pPr>
            <a:r>
              <a:rPr lang="en-US" sz="1800" dirty="0">
                <a:solidFill>
                  <a:srgbClr val="FFFFFF"/>
                </a:solidFill>
                <a:latin typeface="Tahoma"/>
                <a:ea typeface="Tahoma"/>
                <a:cs typeface="Tahoma"/>
                <a:sym typeface="Tahoma"/>
              </a:rPr>
              <a:t>Most “Null” values actually mean “Not Available”</a:t>
            </a:r>
            <a:endParaRPr lang="en-US" sz="1800" dirty="0">
              <a:solidFill>
                <a:schemeClr val="dk1"/>
              </a:solidFill>
              <a:latin typeface="Tahoma"/>
              <a:ea typeface="Tahoma"/>
              <a:cs typeface="Tahoma"/>
              <a:sym typeface="Tahoma"/>
            </a:endParaRPr>
          </a:p>
          <a:p>
            <a:pPr marL="786765" marR="5080" lvl="1" indent="-317500" algn="l" rtl="0">
              <a:lnSpc>
                <a:spcPct val="100000"/>
              </a:lnSpc>
              <a:spcBef>
                <a:spcPts val="0"/>
              </a:spcBef>
              <a:spcAft>
                <a:spcPts val="0"/>
              </a:spcAft>
              <a:buClr>
                <a:srgbClr val="FFFFFF"/>
              </a:buClr>
              <a:buSzPts val="1400"/>
              <a:buFont typeface="Quattrocento Sans"/>
              <a:buChar char="➢"/>
            </a:pPr>
            <a:r>
              <a:rPr lang="en-US" sz="1800" b="0" i="0" u="none" strike="noStrike" cap="none" dirty="0">
                <a:solidFill>
                  <a:srgbClr val="FFFFFF"/>
                </a:solidFill>
                <a:latin typeface="Tahoma"/>
                <a:ea typeface="Tahoma"/>
                <a:cs typeface="Tahoma"/>
                <a:sym typeface="Tahoma"/>
              </a:rPr>
              <a:t>Example: </a:t>
            </a:r>
            <a:r>
              <a:rPr lang="en-US" sz="1800" b="0" i="0" u="none" strike="noStrike" cap="none" dirty="0" err="1">
                <a:solidFill>
                  <a:srgbClr val="FFFFFF"/>
                </a:solidFill>
                <a:latin typeface="Tahoma"/>
                <a:ea typeface="Tahoma"/>
                <a:cs typeface="Tahoma"/>
                <a:sym typeface="Tahoma"/>
              </a:rPr>
              <a:t>PoolQC</a:t>
            </a:r>
            <a:r>
              <a:rPr lang="en-US" sz="1800" b="0" i="0" u="none" strike="noStrike" cap="none" dirty="0">
                <a:solidFill>
                  <a:srgbClr val="FFFFFF"/>
                </a:solidFill>
                <a:latin typeface="Tahoma"/>
                <a:ea typeface="Tahoma"/>
                <a:cs typeface="Tahoma"/>
                <a:sym typeface="Tahoma"/>
              </a:rPr>
              <a:t> - Pool quality – Not Available means “No  Pool”</a:t>
            </a:r>
            <a:endParaRPr lang="en-US" sz="1800" b="0" i="0" u="none" strike="noStrike" cap="none" dirty="0">
              <a:solidFill>
                <a:schemeClr val="dk1"/>
              </a:solidFill>
              <a:latin typeface="Tahoma"/>
              <a:ea typeface="Tahoma"/>
              <a:cs typeface="Tahoma"/>
              <a:sym typeface="Tahoma"/>
            </a:endParaRPr>
          </a:p>
          <a:p>
            <a:pPr marL="786765" marR="0" lvl="1" indent="-318135" algn="l" rtl="0">
              <a:lnSpc>
                <a:spcPct val="100000"/>
              </a:lnSpc>
              <a:spcBef>
                <a:spcPts val="0"/>
              </a:spcBef>
              <a:spcAft>
                <a:spcPts val="0"/>
              </a:spcAft>
              <a:buClr>
                <a:srgbClr val="FFFFFF"/>
              </a:buClr>
              <a:buSzPts val="1400"/>
              <a:buFont typeface="Quattrocento Sans"/>
              <a:buChar char="➢"/>
            </a:pPr>
            <a:r>
              <a:rPr lang="en-US" sz="1800" b="0" i="0" u="none" strike="noStrike" cap="none" dirty="0">
                <a:solidFill>
                  <a:srgbClr val="FFFFFF"/>
                </a:solidFill>
                <a:latin typeface="Tahoma"/>
                <a:ea typeface="Tahoma"/>
                <a:cs typeface="Tahoma"/>
                <a:sym typeface="Tahoma"/>
              </a:rPr>
              <a:t>Update all meaningful “</a:t>
            </a:r>
            <a:r>
              <a:rPr lang="en-US" sz="1800" b="0" i="0" u="none" strike="noStrike" cap="none" dirty="0" err="1">
                <a:solidFill>
                  <a:srgbClr val="FFFFFF"/>
                </a:solidFill>
                <a:latin typeface="Tahoma"/>
                <a:ea typeface="Tahoma"/>
                <a:cs typeface="Tahoma"/>
                <a:sym typeface="Tahoma"/>
              </a:rPr>
              <a:t>Null_object</a:t>
            </a:r>
            <a:r>
              <a:rPr lang="en-US" sz="1800" b="0" i="0" u="none" strike="noStrike" cap="none" dirty="0">
                <a:solidFill>
                  <a:srgbClr val="FFFFFF"/>
                </a:solidFill>
                <a:latin typeface="Tahoma"/>
                <a:ea typeface="Tahoma"/>
                <a:cs typeface="Tahoma"/>
                <a:sym typeface="Tahoma"/>
              </a:rPr>
              <a:t> col” to “Not Available”</a:t>
            </a:r>
            <a:endParaRPr lang="en-US" sz="1800" b="0" i="0" u="none" strike="noStrike" cap="none" dirty="0">
              <a:solidFill>
                <a:schemeClr val="dk1"/>
              </a:solidFill>
              <a:latin typeface="Tahoma"/>
              <a:ea typeface="Tahoma"/>
              <a:cs typeface="Tahoma"/>
              <a:sym typeface="Tahoma"/>
            </a:endParaRPr>
          </a:p>
          <a:p>
            <a:pPr marL="0" marR="0" lvl="0" indent="0" algn="l" rtl="0">
              <a:lnSpc>
                <a:spcPct val="100000"/>
              </a:lnSpc>
              <a:spcBef>
                <a:spcPts val="45"/>
              </a:spcBef>
              <a:spcAft>
                <a:spcPts val="0"/>
              </a:spcAft>
              <a:buNone/>
            </a:pPr>
            <a:endParaRPr lang="en-US" sz="1750" dirty="0">
              <a:solidFill>
                <a:schemeClr val="dk1"/>
              </a:solidFill>
              <a:latin typeface="Tahoma"/>
              <a:ea typeface="Tahoma"/>
              <a:cs typeface="Tahoma"/>
              <a:sym typeface="Tahoma"/>
            </a:endParaRPr>
          </a:p>
          <a:p>
            <a:pPr marL="786765" marR="495934" lvl="0" indent="-317500" algn="l" rtl="0">
              <a:lnSpc>
                <a:spcPct val="100000"/>
              </a:lnSpc>
              <a:spcBef>
                <a:spcPts val="0"/>
              </a:spcBef>
              <a:spcAft>
                <a:spcPts val="0"/>
              </a:spcAft>
              <a:buClr>
                <a:srgbClr val="FFFFFF"/>
              </a:buClr>
              <a:buSzPts val="1400"/>
              <a:buFont typeface="Noto Sans Symbols"/>
              <a:buChar char="❖"/>
            </a:pPr>
            <a:r>
              <a:rPr lang="en-US" sz="1800" dirty="0">
                <a:solidFill>
                  <a:srgbClr val="FFFFFF"/>
                </a:solidFill>
                <a:latin typeface="Tahoma"/>
                <a:ea typeface="Tahoma"/>
                <a:cs typeface="Tahoma"/>
                <a:sym typeface="Tahoma"/>
              </a:rPr>
              <a:t>For numerical columns like </a:t>
            </a:r>
            <a:r>
              <a:rPr lang="en-US" sz="1800" dirty="0" err="1">
                <a:solidFill>
                  <a:srgbClr val="FFFFFF"/>
                </a:solidFill>
                <a:latin typeface="Tahoma"/>
                <a:ea typeface="Tahoma"/>
                <a:cs typeface="Tahoma"/>
                <a:sym typeface="Tahoma"/>
              </a:rPr>
              <a:t>LotFrontage</a:t>
            </a:r>
            <a:r>
              <a:rPr lang="en-US" sz="1800" dirty="0">
                <a:solidFill>
                  <a:srgbClr val="FFFFFF"/>
                </a:solidFill>
                <a:latin typeface="Tahoma"/>
                <a:ea typeface="Tahoma"/>
                <a:cs typeface="Tahoma"/>
                <a:sym typeface="Tahoma"/>
              </a:rPr>
              <a:t>, </a:t>
            </a:r>
            <a:r>
              <a:rPr lang="en-US" sz="1800" dirty="0" err="1">
                <a:solidFill>
                  <a:srgbClr val="FFFFFF"/>
                </a:solidFill>
                <a:latin typeface="Tahoma"/>
                <a:ea typeface="Tahoma"/>
                <a:cs typeface="Tahoma"/>
                <a:sym typeface="Tahoma"/>
              </a:rPr>
              <a:t>GarageYrBlt</a:t>
            </a:r>
            <a:r>
              <a:rPr lang="en-US" sz="1800" dirty="0">
                <a:solidFill>
                  <a:srgbClr val="FFFFFF"/>
                </a:solidFill>
                <a:latin typeface="Tahoma"/>
                <a:ea typeface="Tahoma"/>
                <a:cs typeface="Tahoma"/>
                <a:sym typeface="Tahoma"/>
              </a:rPr>
              <a:t>,  </a:t>
            </a:r>
            <a:r>
              <a:rPr lang="en-US" sz="1800" dirty="0" err="1">
                <a:solidFill>
                  <a:srgbClr val="FFFFFF"/>
                </a:solidFill>
                <a:latin typeface="Tahoma"/>
                <a:ea typeface="Tahoma"/>
                <a:cs typeface="Tahoma"/>
                <a:sym typeface="Tahoma"/>
              </a:rPr>
              <a:t>MasVnrArea</a:t>
            </a:r>
            <a:r>
              <a:rPr lang="en-US" sz="1800" dirty="0">
                <a:solidFill>
                  <a:srgbClr val="FFFFFF"/>
                </a:solidFill>
                <a:latin typeface="Tahoma"/>
                <a:ea typeface="Tahoma"/>
                <a:cs typeface="Tahoma"/>
                <a:sym typeface="Tahoma"/>
              </a:rPr>
              <a:t>, mean is used to replace the null values</a:t>
            </a:r>
            <a:endParaRPr lang="en-US" sz="1800" dirty="0">
              <a:solidFill>
                <a:schemeClr val="dk1"/>
              </a:solidFill>
              <a:latin typeface="Tahoma"/>
              <a:ea typeface="Tahoma"/>
              <a:cs typeface="Tahoma"/>
              <a:sym typeface="Tahoma"/>
            </a:endParaRPr>
          </a:p>
          <a:p>
            <a:endParaRPr lang="en-IN" dirty="0"/>
          </a:p>
        </p:txBody>
      </p:sp>
      <p:pic>
        <p:nvPicPr>
          <p:cNvPr id="4" name="Google Shape;95;p10">
            <a:extLst>
              <a:ext uri="{FF2B5EF4-FFF2-40B4-BE49-F238E27FC236}">
                <a16:creationId xmlns:a16="http://schemas.microsoft.com/office/drawing/2014/main" id="{E4E5295C-5DE3-EEFE-639C-CB8E5A90B487}"/>
              </a:ext>
            </a:extLst>
          </p:cNvPr>
          <p:cNvPicPr preferRelativeResize="0"/>
          <p:nvPr/>
        </p:nvPicPr>
        <p:blipFill rotWithShape="1">
          <a:blip r:embed="rId2">
            <a:alphaModFix/>
          </a:blip>
          <a:srcRect/>
          <a:stretch/>
        </p:blipFill>
        <p:spPr>
          <a:xfrm>
            <a:off x="1424474" y="1443319"/>
            <a:ext cx="8149831" cy="439269"/>
          </a:xfrm>
          <a:prstGeom prst="rect">
            <a:avLst/>
          </a:prstGeom>
          <a:noFill/>
          <a:ln>
            <a:noFill/>
          </a:ln>
        </p:spPr>
      </p:pic>
      <p:pic>
        <p:nvPicPr>
          <p:cNvPr id="5" name="Google Shape;98;p10">
            <a:extLst>
              <a:ext uri="{FF2B5EF4-FFF2-40B4-BE49-F238E27FC236}">
                <a16:creationId xmlns:a16="http://schemas.microsoft.com/office/drawing/2014/main" id="{9318146C-1DE7-6ED6-97FB-67F306B4EA9C}"/>
              </a:ext>
            </a:extLst>
          </p:cNvPr>
          <p:cNvPicPr preferRelativeResize="0"/>
          <p:nvPr/>
        </p:nvPicPr>
        <p:blipFill rotWithShape="1">
          <a:blip r:embed="rId3">
            <a:alphaModFix/>
          </a:blip>
          <a:srcRect/>
          <a:stretch/>
        </p:blipFill>
        <p:spPr>
          <a:xfrm>
            <a:off x="1496192" y="2302495"/>
            <a:ext cx="8714608" cy="1310640"/>
          </a:xfrm>
          <a:prstGeom prst="rect">
            <a:avLst/>
          </a:prstGeom>
          <a:noFill/>
          <a:ln>
            <a:noFill/>
          </a:ln>
        </p:spPr>
      </p:pic>
    </p:spTree>
    <p:extLst>
      <p:ext uri="{BB962C8B-B14F-4D97-AF65-F5344CB8AC3E}">
        <p14:creationId xmlns:p14="http://schemas.microsoft.com/office/powerpoint/2010/main" val="2275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9BA8-3363-6704-865F-34A614C1E486}"/>
              </a:ext>
            </a:extLst>
          </p:cNvPr>
          <p:cNvSpPr>
            <a:spLocks noGrp="1"/>
          </p:cNvSpPr>
          <p:nvPr>
            <p:ph type="title"/>
          </p:nvPr>
        </p:nvSpPr>
        <p:spPr/>
        <p:txBody>
          <a:bodyPr/>
          <a:lstStyle/>
          <a:p>
            <a:r>
              <a:rPr lang="en-IN" dirty="0"/>
              <a:t>NULL/MISSING DATA HEAT MAP</a:t>
            </a:r>
          </a:p>
        </p:txBody>
      </p:sp>
      <p:pic>
        <p:nvPicPr>
          <p:cNvPr id="1026" name="Picture 2">
            <a:extLst>
              <a:ext uri="{FF2B5EF4-FFF2-40B4-BE49-F238E27FC236}">
                <a16:creationId xmlns:a16="http://schemas.microsoft.com/office/drawing/2014/main" id="{B70B98DB-BA95-F2A7-4C76-26DBD648DC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387" y="2076449"/>
            <a:ext cx="10802471" cy="4458821"/>
          </a:xfrm>
          <a:prstGeom prst="rect">
            <a:avLst/>
          </a:prstGeom>
          <a:noFill/>
          <a:effectLst>
            <a:glow rad="139700">
              <a:schemeClr val="accent1">
                <a:lumMod val="75000"/>
                <a:alpha val="40000"/>
              </a:schemeClr>
            </a:glow>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3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AB0F-F14A-499E-29FC-B3B793E01C09}"/>
              </a:ext>
            </a:extLst>
          </p:cNvPr>
          <p:cNvSpPr>
            <a:spLocks noGrp="1"/>
          </p:cNvSpPr>
          <p:nvPr>
            <p:ph type="title"/>
          </p:nvPr>
        </p:nvSpPr>
        <p:spPr/>
        <p:txBody>
          <a:bodyPr/>
          <a:lstStyle/>
          <a:p>
            <a:r>
              <a:rPr lang="en-IN" dirty="0"/>
              <a:t>NUMERICAL FEATURES VS PRICE</a:t>
            </a:r>
          </a:p>
        </p:txBody>
      </p:sp>
      <p:pic>
        <p:nvPicPr>
          <p:cNvPr id="2050" name="Picture 2">
            <a:extLst>
              <a:ext uri="{FF2B5EF4-FFF2-40B4-BE49-F238E27FC236}">
                <a16:creationId xmlns:a16="http://schemas.microsoft.com/office/drawing/2014/main" id="{2674B7CE-F7D7-B88E-8269-A1C1E8D679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026" y="1790700"/>
            <a:ext cx="11172824"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04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FA60-BD33-BA89-E285-08156CEC04A1}"/>
              </a:ext>
            </a:extLst>
          </p:cNvPr>
          <p:cNvSpPr>
            <a:spLocks noGrp="1"/>
          </p:cNvSpPr>
          <p:nvPr>
            <p:ph type="title"/>
          </p:nvPr>
        </p:nvSpPr>
        <p:spPr/>
        <p:txBody>
          <a:bodyPr>
            <a:normAutofit fontScale="90000"/>
          </a:bodyPr>
          <a:lstStyle/>
          <a:p>
            <a:r>
              <a:rPr lang="en-IN" dirty="0"/>
              <a:t>CATEGORICAL FEATURES UNIVARIATE ANALYSIS</a:t>
            </a:r>
          </a:p>
        </p:txBody>
      </p:sp>
      <p:sp>
        <p:nvSpPr>
          <p:cNvPr id="3" name="Content Placeholder 2">
            <a:extLst>
              <a:ext uri="{FF2B5EF4-FFF2-40B4-BE49-F238E27FC236}">
                <a16:creationId xmlns:a16="http://schemas.microsoft.com/office/drawing/2014/main" id="{1285C1CC-84A8-6560-F9E4-186877A9D92A}"/>
              </a:ext>
            </a:extLst>
          </p:cNvPr>
          <p:cNvSpPr>
            <a:spLocks noGrp="1"/>
          </p:cNvSpPr>
          <p:nvPr>
            <p:ph idx="1"/>
          </p:nvPr>
        </p:nvSpPr>
        <p:spPr/>
        <p:txBody>
          <a:bodyPr/>
          <a:lstStyle/>
          <a:p>
            <a:pPr marL="36900" indent="0">
              <a:buNone/>
            </a:pPr>
            <a:r>
              <a:rPr lang="en-IN" dirty="0"/>
              <a:t> </a:t>
            </a:r>
          </a:p>
        </p:txBody>
      </p:sp>
      <p:pic>
        <p:nvPicPr>
          <p:cNvPr id="3074" name="Picture 2">
            <a:extLst>
              <a:ext uri="{FF2B5EF4-FFF2-40B4-BE49-F238E27FC236}">
                <a16:creationId xmlns:a16="http://schemas.microsoft.com/office/drawing/2014/main" id="{BD9FE234-98F8-9C29-1B45-6D0061673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6" y="1743076"/>
            <a:ext cx="116967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12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6F0F-CB88-0B40-5FB7-0B7D97062D73}"/>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3907C392-7527-7528-A8B9-A71EC04B0FD0}"/>
              </a:ext>
            </a:extLst>
          </p:cNvPr>
          <p:cNvSpPr>
            <a:spLocks noGrp="1"/>
          </p:cNvSpPr>
          <p:nvPr>
            <p:ph idx="1"/>
          </p:nvPr>
        </p:nvSpPr>
        <p:spPr>
          <a:xfrm>
            <a:off x="913795" y="2076450"/>
            <a:ext cx="10353762" cy="4171950"/>
          </a:xfrm>
        </p:spPr>
        <p:txBody>
          <a:bodyPr>
            <a:normAutofit fontScale="62500" lnSpcReduction="20000"/>
          </a:bodyPr>
          <a:lstStyle/>
          <a:p>
            <a:r>
              <a:rPr lang="en-US" sz="2400" dirty="0">
                <a:solidFill>
                  <a:srgbClr val="FFFFFF"/>
                </a:solidFill>
                <a:latin typeface="Georgia"/>
                <a:ea typeface="Georgia"/>
                <a:cs typeface="Georgia"/>
                <a:sym typeface="Georgia"/>
              </a:rPr>
              <a:t>Through bar charts of different categorical columns, we can see unique  values and the value counts for categorical features</a:t>
            </a:r>
          </a:p>
          <a:p>
            <a:r>
              <a:rPr lang="en-US" sz="2400" dirty="0">
                <a:solidFill>
                  <a:srgbClr val="FFFFFF"/>
                </a:solidFill>
                <a:latin typeface="Georgia"/>
                <a:ea typeface="Georgia"/>
                <a:cs typeface="Georgia"/>
                <a:sym typeface="Georgia"/>
              </a:rPr>
              <a:t>Here in all the numerical columns we can see through scatter plot that many  numerical features are skewed on either the left side or right side. Also, there  are so many outliers in the features.</a:t>
            </a:r>
          </a:p>
          <a:p>
            <a:pPr marL="342900" lvl="0" indent="-342900">
              <a:lnSpc>
                <a:spcPct val="115000"/>
              </a:lnSpc>
              <a:spcAft>
                <a:spcPts val="1000"/>
              </a:spcAft>
              <a:buFont typeface="Symbol" panose="05050102010706020507" pitchFamily="18" charset="2"/>
              <a:buChar char=""/>
            </a:pPr>
            <a:r>
              <a:rPr lang="en-US" sz="2400" dirty="0">
                <a:solidFill>
                  <a:srgbClr val="FFFFFF"/>
                </a:solidFill>
                <a:latin typeface="Georgia"/>
              </a:rPr>
              <a:t>Sale prices of houses were less in the past. But with time price increased.</a:t>
            </a:r>
            <a:endParaRPr lang="en-IN" sz="2400" dirty="0">
              <a:solidFill>
                <a:srgbClr val="FFFFFF"/>
              </a:solidFill>
              <a:latin typeface="Georgia"/>
            </a:endParaRPr>
          </a:p>
          <a:p>
            <a:pPr marL="342900" lvl="0" indent="-342900">
              <a:lnSpc>
                <a:spcPct val="115000"/>
              </a:lnSpc>
              <a:spcAft>
                <a:spcPts val="1000"/>
              </a:spcAft>
              <a:buFont typeface="Symbol" panose="05050102010706020507" pitchFamily="18" charset="2"/>
              <a:buChar char=""/>
            </a:pPr>
            <a:r>
              <a:rPr lang="en-US" sz="2400" dirty="0">
                <a:solidFill>
                  <a:srgbClr val="FFFFFF"/>
                </a:solidFill>
                <a:latin typeface="Georgia"/>
              </a:rPr>
              <a:t>With </a:t>
            </a:r>
            <a:r>
              <a:rPr lang="en-US" sz="2400" dirty="0" err="1">
                <a:solidFill>
                  <a:srgbClr val="FFFFFF"/>
                </a:solidFill>
                <a:latin typeface="Georgia"/>
              </a:rPr>
              <a:t>LotArea</a:t>
            </a:r>
            <a:r>
              <a:rPr lang="en-US" sz="2400" dirty="0">
                <a:solidFill>
                  <a:srgbClr val="FFFFFF"/>
                </a:solidFill>
                <a:latin typeface="Georgia"/>
              </a:rPr>
              <a:t> there is increase in Price, but there may be outliers</a:t>
            </a:r>
            <a:endParaRPr lang="en-IN" sz="2400" dirty="0">
              <a:solidFill>
                <a:srgbClr val="FFFFFF"/>
              </a:solidFill>
              <a:latin typeface="Georgia"/>
            </a:endParaRPr>
          </a:p>
          <a:p>
            <a:pPr marL="342900" lvl="0" indent="-342900">
              <a:lnSpc>
                <a:spcPct val="115000"/>
              </a:lnSpc>
              <a:spcAft>
                <a:spcPts val="1000"/>
              </a:spcAft>
              <a:buFont typeface="Symbol" panose="05050102010706020507" pitchFamily="18" charset="2"/>
              <a:buChar char=""/>
            </a:pPr>
            <a:r>
              <a:rPr lang="en-US" sz="2400" dirty="0">
                <a:solidFill>
                  <a:srgbClr val="FFFFFF"/>
                </a:solidFill>
                <a:latin typeface="Georgia"/>
              </a:rPr>
              <a:t>With </a:t>
            </a:r>
            <a:r>
              <a:rPr lang="en-US" sz="2400" dirty="0" err="1">
                <a:solidFill>
                  <a:srgbClr val="FFFFFF"/>
                </a:solidFill>
                <a:latin typeface="Georgia"/>
              </a:rPr>
              <a:t>OverallQual</a:t>
            </a:r>
            <a:r>
              <a:rPr lang="en-US" sz="2400" dirty="0">
                <a:solidFill>
                  <a:srgbClr val="FFFFFF"/>
                </a:solidFill>
                <a:latin typeface="Georgia"/>
              </a:rPr>
              <a:t>, </a:t>
            </a:r>
            <a:r>
              <a:rPr lang="en-US" sz="2400" dirty="0" err="1">
                <a:solidFill>
                  <a:srgbClr val="FFFFFF"/>
                </a:solidFill>
                <a:latin typeface="Georgia"/>
              </a:rPr>
              <a:t>OverallCond</a:t>
            </a:r>
            <a:r>
              <a:rPr lang="en-US" sz="2400" dirty="0">
                <a:solidFill>
                  <a:srgbClr val="FFFFFF"/>
                </a:solidFill>
                <a:latin typeface="Georgia"/>
              </a:rPr>
              <a:t>, </a:t>
            </a:r>
            <a:r>
              <a:rPr lang="en-US" sz="2400" dirty="0" err="1">
                <a:solidFill>
                  <a:srgbClr val="FFFFFF"/>
                </a:solidFill>
                <a:latin typeface="Georgia"/>
              </a:rPr>
              <a:t>YearBuilt</a:t>
            </a:r>
            <a:r>
              <a:rPr lang="en-US" sz="2400" dirty="0">
                <a:solidFill>
                  <a:srgbClr val="FFFFFF"/>
                </a:solidFill>
                <a:latin typeface="Georgia"/>
              </a:rPr>
              <a:t>, </a:t>
            </a:r>
            <a:r>
              <a:rPr lang="en-US" sz="2400" dirty="0" err="1">
                <a:solidFill>
                  <a:srgbClr val="FFFFFF"/>
                </a:solidFill>
                <a:latin typeface="Georgia"/>
              </a:rPr>
              <a:t>YearReMOdAdd,MassVnrArea,GrLivArea</a:t>
            </a:r>
            <a:r>
              <a:rPr lang="en-US" sz="2400" dirty="0">
                <a:solidFill>
                  <a:srgbClr val="FFFFFF"/>
                </a:solidFill>
                <a:latin typeface="Georgia"/>
              </a:rPr>
              <a:t> there is increase in Price, but there may be outliers</a:t>
            </a:r>
            <a:endParaRPr lang="en-IN" sz="2400" dirty="0">
              <a:solidFill>
                <a:srgbClr val="FFFFFF"/>
              </a:solidFill>
              <a:latin typeface="Georgia"/>
            </a:endParaRPr>
          </a:p>
          <a:p>
            <a:pPr marL="342900" lvl="0" indent="-342900">
              <a:lnSpc>
                <a:spcPct val="115000"/>
              </a:lnSpc>
              <a:spcAft>
                <a:spcPts val="1000"/>
              </a:spcAft>
              <a:buFont typeface="Symbol" panose="05050102010706020507" pitchFamily="18" charset="2"/>
              <a:buChar char=""/>
            </a:pPr>
            <a:r>
              <a:rPr lang="en-US" sz="2400" dirty="0">
                <a:solidFill>
                  <a:srgbClr val="FFFFFF"/>
                </a:solidFill>
                <a:latin typeface="Georgia"/>
              </a:rPr>
              <a:t>With </a:t>
            </a:r>
            <a:r>
              <a:rPr lang="en-US" sz="2400" dirty="0" err="1">
                <a:solidFill>
                  <a:srgbClr val="FFFFFF"/>
                </a:solidFill>
                <a:latin typeface="Georgia"/>
              </a:rPr>
              <a:t>TotRmsAbvGrd</a:t>
            </a:r>
            <a:r>
              <a:rPr lang="en-US" sz="2400" dirty="0">
                <a:solidFill>
                  <a:srgbClr val="FFFFFF"/>
                </a:solidFill>
                <a:latin typeface="Georgia"/>
              </a:rPr>
              <a:t>, </a:t>
            </a:r>
            <a:r>
              <a:rPr lang="en-US" sz="2400" dirty="0" err="1">
                <a:solidFill>
                  <a:srgbClr val="FFFFFF"/>
                </a:solidFill>
                <a:latin typeface="Georgia"/>
              </a:rPr>
              <a:t>GarageArea</a:t>
            </a:r>
            <a:r>
              <a:rPr lang="en-US" sz="2400" dirty="0">
                <a:solidFill>
                  <a:srgbClr val="FFFFFF"/>
                </a:solidFill>
                <a:latin typeface="Georgia"/>
              </a:rPr>
              <a:t>, FullBath,2ndFlrSF,1stFlrSF, </a:t>
            </a:r>
            <a:r>
              <a:rPr lang="en-US" sz="2400" dirty="0" err="1">
                <a:solidFill>
                  <a:srgbClr val="FFFFFF"/>
                </a:solidFill>
                <a:latin typeface="Georgia"/>
              </a:rPr>
              <a:t>TotalBsmtSF,BsmtUnfSF</a:t>
            </a:r>
            <a:r>
              <a:rPr lang="en-US" sz="2400" dirty="0">
                <a:solidFill>
                  <a:srgbClr val="FFFFFF"/>
                </a:solidFill>
                <a:latin typeface="Georgia"/>
              </a:rPr>
              <a:t>, BsmtFinSF1,MasVnrArea increase, prices increasing</a:t>
            </a:r>
            <a:endParaRPr lang="en-IN" sz="2400" dirty="0">
              <a:solidFill>
                <a:srgbClr val="FFFFFF"/>
              </a:solidFill>
              <a:latin typeface="Georgia"/>
            </a:endParaRPr>
          </a:p>
          <a:p>
            <a:pPr marL="342900" lvl="0" indent="-342900">
              <a:lnSpc>
                <a:spcPct val="115000"/>
              </a:lnSpc>
              <a:spcAft>
                <a:spcPts val="1000"/>
              </a:spcAft>
              <a:buFont typeface="Symbol" panose="05050102010706020507" pitchFamily="18" charset="2"/>
              <a:buChar char=""/>
            </a:pPr>
            <a:r>
              <a:rPr lang="en-US" sz="2400" dirty="0">
                <a:solidFill>
                  <a:srgbClr val="FFFFFF"/>
                </a:solidFill>
                <a:latin typeface="Georgia"/>
              </a:rPr>
              <a:t>The more is the Ground living area, the more is the sale price.</a:t>
            </a:r>
            <a:endParaRPr lang="en-IN" sz="2400" dirty="0">
              <a:solidFill>
                <a:srgbClr val="FFFFFF"/>
              </a:solidFill>
              <a:latin typeface="Georgia"/>
            </a:endParaRPr>
          </a:p>
          <a:p>
            <a:pPr marL="342900" lvl="0" indent="-342900">
              <a:lnSpc>
                <a:spcPct val="115000"/>
              </a:lnSpc>
              <a:spcAft>
                <a:spcPts val="1000"/>
              </a:spcAft>
              <a:buFont typeface="Symbol" panose="05050102010706020507" pitchFamily="18" charset="2"/>
              <a:buChar char=""/>
            </a:pPr>
            <a:r>
              <a:rPr lang="en-US" sz="2400" dirty="0">
                <a:solidFill>
                  <a:srgbClr val="FFFFFF"/>
                </a:solidFill>
                <a:latin typeface="Georgia"/>
              </a:rPr>
              <a:t>The more is the garage area, the more is the sale price</a:t>
            </a:r>
            <a:endParaRPr lang="en-IN" sz="2400" dirty="0">
              <a:solidFill>
                <a:srgbClr val="FFFFFF"/>
              </a:solidFill>
              <a:latin typeface="Georgia"/>
            </a:endParaRPr>
          </a:p>
          <a:p>
            <a:endParaRPr lang="en-US" sz="2400" dirty="0">
              <a:solidFill>
                <a:schemeClr val="dk1"/>
              </a:solidFill>
              <a:latin typeface="Georgia"/>
              <a:ea typeface="Georgia"/>
              <a:cs typeface="Georgia"/>
              <a:sym typeface="Georgia"/>
            </a:endParaRPr>
          </a:p>
          <a:p>
            <a:endParaRPr lang="en-IN" dirty="0"/>
          </a:p>
        </p:txBody>
      </p:sp>
    </p:spTree>
    <p:extLst>
      <p:ext uri="{BB962C8B-B14F-4D97-AF65-F5344CB8AC3E}">
        <p14:creationId xmlns:p14="http://schemas.microsoft.com/office/powerpoint/2010/main" val="303324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2168-63E2-869B-30EC-E97683A631A2}"/>
              </a:ext>
            </a:extLst>
          </p:cNvPr>
          <p:cNvSpPr>
            <a:spLocks noGrp="1"/>
          </p:cNvSpPr>
          <p:nvPr>
            <p:ph type="title"/>
          </p:nvPr>
        </p:nvSpPr>
        <p:spPr>
          <a:xfrm>
            <a:off x="913795" y="0"/>
            <a:ext cx="10353762" cy="904875"/>
          </a:xfrm>
        </p:spPr>
        <p:txBody>
          <a:bodyPr>
            <a:normAutofit/>
          </a:bodyPr>
          <a:lstStyle/>
          <a:p>
            <a:r>
              <a:rPr lang="en-IN" dirty="0"/>
              <a:t>CORRELATION</a:t>
            </a:r>
          </a:p>
        </p:txBody>
      </p:sp>
      <p:sp>
        <p:nvSpPr>
          <p:cNvPr id="3" name="Content Placeholder 2">
            <a:extLst>
              <a:ext uri="{FF2B5EF4-FFF2-40B4-BE49-F238E27FC236}">
                <a16:creationId xmlns:a16="http://schemas.microsoft.com/office/drawing/2014/main" id="{2DBEE7B7-F8A6-339D-5EE7-A1E4858FCE28}"/>
              </a:ext>
            </a:extLst>
          </p:cNvPr>
          <p:cNvSpPr>
            <a:spLocks noGrp="1"/>
          </p:cNvSpPr>
          <p:nvPr>
            <p:ph idx="1"/>
          </p:nvPr>
        </p:nvSpPr>
        <p:spPr>
          <a:xfrm>
            <a:off x="-1556254" y="2943225"/>
            <a:ext cx="15020568" cy="2847974"/>
          </a:xfrm>
        </p:spPr>
        <p:txBody>
          <a:bodyPr/>
          <a:lstStyle/>
          <a:p>
            <a:pPr marL="36900" indent="0">
              <a:buNone/>
            </a:pPr>
            <a:r>
              <a:rPr lang="en-IN" dirty="0"/>
              <a:t>  </a:t>
            </a:r>
          </a:p>
        </p:txBody>
      </p:sp>
      <p:pic>
        <p:nvPicPr>
          <p:cNvPr id="4098" name="Picture 2">
            <a:extLst>
              <a:ext uri="{FF2B5EF4-FFF2-40B4-BE49-F238E27FC236}">
                <a16:creationId xmlns:a16="http://schemas.microsoft.com/office/drawing/2014/main" id="{E46B515F-557C-FAAC-1C0B-CB23A0173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904875"/>
            <a:ext cx="11430000"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37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{7577A882-BB9B-4721-A5A8-C48AE6B9B552}tf55705232_win32</Template>
  <TotalTime>38</TotalTime>
  <Words>985</Words>
  <Application>Microsoft Office PowerPoint</Application>
  <PresentationFormat>Widescreen</PresentationFormat>
  <Paragraphs>101</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Georgia</vt:lpstr>
      <vt:lpstr>Goudy Old Style</vt:lpstr>
      <vt:lpstr>Noto Sans Symbols</vt:lpstr>
      <vt:lpstr>Quattrocento Sans</vt:lpstr>
      <vt:lpstr>Symbol</vt:lpstr>
      <vt:lpstr>Tahoma</vt:lpstr>
      <vt:lpstr>Wingdings 2</vt:lpstr>
      <vt:lpstr>SlateVTI</vt:lpstr>
      <vt:lpstr>HOUSE PRICE PREDICTION</vt:lpstr>
      <vt:lpstr>Agenda</vt:lpstr>
      <vt:lpstr>Data Preperation</vt:lpstr>
      <vt:lpstr>PowerPoint Presentation</vt:lpstr>
      <vt:lpstr>NULL/MISSING DATA HEAT MAP</vt:lpstr>
      <vt:lpstr>NUMERICAL FEATURES VS PRICE</vt:lpstr>
      <vt:lpstr>CATEGORICAL FEATURES UNIVARIATE ANALYSIS</vt:lpstr>
      <vt:lpstr>OBSERVATIONS</vt:lpstr>
      <vt:lpstr>CORRELATION</vt:lpstr>
      <vt:lpstr>CORREALTION OBSERVATIONS</vt:lpstr>
      <vt:lpstr>OUTLIER DETECTION</vt:lpstr>
      <vt:lpstr>PowerPoint Presentation</vt:lpstr>
      <vt:lpstr>AFTER OUTLIER REMOVAL</vt:lpstr>
      <vt:lpstr>Label Encoding &amp; Feature Engineering</vt:lpstr>
      <vt:lpstr>Checking for best random state</vt:lpstr>
      <vt:lpstr>Checking with Different Algorithms</vt:lpstr>
      <vt:lpstr>Train &amp; Test Score of the Algorithms</vt:lpstr>
      <vt:lpstr>Ensemble Technique for Boosting performance</vt:lpstr>
      <vt:lpstr>Ensemble Technique for Boosting performance</vt:lpstr>
      <vt:lpstr>Hyper Parameter Tuning</vt:lpstr>
      <vt:lpstr>Residual Plotting//Actual vs Predicted</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NAGAVENKATESWARA RAO ILLA</dc:creator>
  <cp:lastModifiedBy>NAGAVENKATESWARA RAO ILLA</cp:lastModifiedBy>
  <cp:revision>1</cp:revision>
  <dcterms:created xsi:type="dcterms:W3CDTF">2023-01-21T19:13:10Z</dcterms:created>
  <dcterms:modified xsi:type="dcterms:W3CDTF">2023-01-21T19:52:02Z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