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3"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9902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58518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4858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359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052758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32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1209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2891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723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9398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029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5000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4715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00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645358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891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7747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11/19/2021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21757991"/>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97157" y="1514248"/>
            <a:ext cx="10006149" cy="2387600"/>
          </a:xfrm>
        </p:spPr>
        <p:txBody>
          <a:bodyPr>
            <a:normAutofit fontScale="90000"/>
          </a:bodyPr>
          <a:lstStyle/>
          <a:p>
            <a:pPr algn="ctr"/>
            <a:r>
              <a:rPr lang="en-US" b="1" i="1" dirty="0">
                <a:solidFill>
                  <a:srgbClr val="FF0000"/>
                </a:solidFill>
              </a:rPr>
              <a:t>Comparison of MySQL vs. PostgreSQL vs. SQL Server</a:t>
            </a:r>
            <a:r>
              <a:rPr lang="en-US" dirty="0"/>
              <a:t/>
            </a:r>
            <a:br>
              <a:rPr lang="en-US" dirty="0"/>
            </a:br>
            <a:endParaRPr lang="fr-FR" dirty="0"/>
          </a:p>
        </p:txBody>
      </p:sp>
      <p:sp>
        <p:nvSpPr>
          <p:cNvPr id="3" name="Sous-titre 2"/>
          <p:cNvSpPr>
            <a:spLocks noGrp="1"/>
          </p:cNvSpPr>
          <p:nvPr>
            <p:ph type="subTitle" idx="1"/>
          </p:nvPr>
        </p:nvSpPr>
        <p:spPr/>
        <p:txBody>
          <a:bodyPr/>
          <a:lstStyle/>
          <a:p>
            <a:r>
              <a:rPr lang="fr-FR" dirty="0" smtClean="0"/>
              <a:t>Réalisé </a:t>
            </a:r>
            <a:r>
              <a:rPr lang="fr-FR" dirty="0" err="1" smtClean="0"/>
              <a:t>par:Zeineb</a:t>
            </a:r>
            <a:r>
              <a:rPr lang="fr-FR" dirty="0" smtClean="0"/>
              <a:t> </a:t>
            </a:r>
            <a:r>
              <a:rPr lang="fr-FR" dirty="0" err="1" smtClean="0"/>
              <a:t>Ghandri</a:t>
            </a:r>
            <a:endParaRPr lang="fr-FR" dirty="0"/>
          </a:p>
        </p:txBody>
      </p:sp>
    </p:spTree>
    <p:extLst>
      <p:ext uri="{BB962C8B-B14F-4D97-AF65-F5344CB8AC3E}">
        <p14:creationId xmlns:p14="http://schemas.microsoft.com/office/powerpoint/2010/main" val="406212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4841" y="474826"/>
            <a:ext cx="9905998" cy="1001276"/>
          </a:xfrm>
        </p:spPr>
        <p:txBody>
          <a:bodyPr/>
          <a:lstStyle/>
          <a:p>
            <a:pPr algn="ctr"/>
            <a:r>
              <a:rPr lang="fr-FR" b="1" dirty="0"/>
              <a:t>SQL Server</a:t>
            </a:r>
            <a:endParaRPr lang="fr-FR" dirty="0"/>
          </a:p>
        </p:txBody>
      </p:sp>
      <p:sp>
        <p:nvSpPr>
          <p:cNvPr id="3" name="Espace réservé du contenu 2"/>
          <p:cNvSpPr>
            <a:spLocks noGrp="1"/>
          </p:cNvSpPr>
          <p:nvPr>
            <p:ph idx="1"/>
          </p:nvPr>
        </p:nvSpPr>
        <p:spPr>
          <a:xfrm>
            <a:off x="1141412" y="1306285"/>
            <a:ext cx="9905999" cy="5107578"/>
          </a:xfrm>
        </p:spPr>
        <p:txBody>
          <a:bodyPr>
            <a:normAutofit/>
          </a:bodyPr>
          <a:lstStyle/>
          <a:p>
            <a:r>
              <a:rPr lang="en-US" dirty="0"/>
              <a:t>SQL Server is a relational database management system, or RDBMS, developed and marketed by Microsoft. Similar to other RDBMS software, SQL Server is built on top of SQL, a standard programming language for interacting with the relational databases. SQL server is tied to Transact-SQL, or T-SQL, Microsoft’s implementation of SQL that adds a set of proprietary programming constructs.</a:t>
            </a:r>
          </a:p>
          <a:p>
            <a:pPr marL="0" indent="0">
              <a:buNone/>
            </a:pPr>
            <a:r>
              <a:rPr lang="en-US" b="1" u="sng" dirty="0"/>
              <a:t>Advantages of SQL Server:</a:t>
            </a:r>
          </a:p>
          <a:p>
            <a:r>
              <a:rPr lang="en-US" dirty="0"/>
              <a:t>Streamlined Installation;</a:t>
            </a:r>
          </a:p>
          <a:p>
            <a:r>
              <a:rPr lang="en-US" dirty="0"/>
              <a:t>Great Security Features;</a:t>
            </a:r>
          </a:p>
          <a:p>
            <a:r>
              <a:rPr lang="en-US" dirty="0"/>
              <a:t>Enhanced Performance;</a:t>
            </a:r>
          </a:p>
          <a:p>
            <a:r>
              <a:rPr lang="en-US" dirty="0"/>
              <a:t>Low Cost Of Ownership.</a:t>
            </a:r>
          </a:p>
          <a:p>
            <a:endParaRPr lang="fr-FR" dirty="0"/>
          </a:p>
        </p:txBody>
      </p:sp>
    </p:spTree>
    <p:extLst>
      <p:ext uri="{BB962C8B-B14F-4D97-AF65-F5344CB8AC3E}">
        <p14:creationId xmlns:p14="http://schemas.microsoft.com/office/powerpoint/2010/main" val="71552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352698"/>
            <a:ext cx="9905998" cy="1097279"/>
          </a:xfrm>
        </p:spPr>
        <p:txBody>
          <a:bodyPr/>
          <a:lstStyle/>
          <a:p>
            <a:pPr algn="ctr"/>
            <a:r>
              <a:rPr lang="fr-FR" b="1" dirty="0"/>
              <a:t>MySQL</a:t>
            </a:r>
            <a:endParaRPr lang="fr-FR" dirty="0"/>
          </a:p>
        </p:txBody>
      </p:sp>
      <p:sp>
        <p:nvSpPr>
          <p:cNvPr id="3" name="Espace réservé du contenu 2"/>
          <p:cNvSpPr>
            <a:spLocks noGrp="1"/>
          </p:cNvSpPr>
          <p:nvPr>
            <p:ph idx="1"/>
          </p:nvPr>
        </p:nvSpPr>
        <p:spPr>
          <a:xfrm>
            <a:off x="1141413" y="1293223"/>
            <a:ext cx="9905999" cy="5120640"/>
          </a:xfrm>
        </p:spPr>
        <p:txBody>
          <a:bodyPr>
            <a:normAutofit fontScale="47500" lnSpcReduction="20000"/>
          </a:bodyPr>
          <a:lstStyle/>
          <a:p>
            <a:r>
              <a:rPr lang="en-US" sz="4200" dirty="0"/>
              <a:t>MySQL is a relational database management system (RDBMS) developed by Oracle that is based on structured query language (SQL). MySQL is integral to the most popular software stacks for building and maintaining everything from customer-facing web applications to powerful, data-driven B2B services. Its open-source nature, stability, and rich feature set, paired with ongoing development and support from Oracle. Internet-critical organizations such as Facebook, Flickr, Twitter, Wikipedia, and YouTube all employ MySQL </a:t>
            </a:r>
            <a:r>
              <a:rPr lang="en-US" sz="4200" dirty="0" err="1"/>
              <a:t>backends</a:t>
            </a:r>
            <a:r>
              <a:rPr lang="en-US" sz="4200" dirty="0"/>
              <a:t>.</a:t>
            </a:r>
          </a:p>
          <a:p>
            <a:r>
              <a:rPr lang="en-US" sz="4200" b="1" u="sng" dirty="0"/>
              <a:t>Advantages of MySQL</a:t>
            </a:r>
            <a:r>
              <a:rPr lang="en-US" sz="4200" b="1" dirty="0"/>
              <a:t>:</a:t>
            </a:r>
            <a:endParaRPr lang="en-US" sz="4200" dirty="0"/>
          </a:p>
          <a:p>
            <a:r>
              <a:rPr lang="en-US" sz="4200" dirty="0"/>
              <a:t>Data security;</a:t>
            </a:r>
          </a:p>
          <a:p>
            <a:r>
              <a:rPr lang="en-US" sz="4200" dirty="0"/>
              <a:t>On-demand scalability;</a:t>
            </a:r>
          </a:p>
          <a:p>
            <a:r>
              <a:rPr lang="en-US" sz="4200" dirty="0"/>
              <a:t>High performance;</a:t>
            </a:r>
          </a:p>
          <a:p>
            <a:r>
              <a:rPr lang="en-US" sz="4200" dirty="0"/>
              <a:t>Round-the-clock uptime;</a:t>
            </a:r>
          </a:p>
          <a:p>
            <a:r>
              <a:rPr lang="en-US" sz="4200" dirty="0"/>
              <a:t>Comprehensive transactional support;</a:t>
            </a:r>
          </a:p>
          <a:p>
            <a:r>
              <a:rPr lang="en-US" sz="4200" dirty="0"/>
              <a:t>Complete workflow control;</a:t>
            </a:r>
          </a:p>
          <a:p>
            <a:r>
              <a:rPr lang="en-US" sz="4200" dirty="0"/>
              <a:t>The reduced total cost of ownership;</a:t>
            </a:r>
          </a:p>
          <a:p>
            <a:r>
              <a:rPr lang="en-US" sz="4200" dirty="0"/>
              <a:t>The flexibility of open source.</a:t>
            </a:r>
          </a:p>
          <a:p>
            <a:endParaRPr lang="fr-FR" dirty="0"/>
          </a:p>
        </p:txBody>
      </p:sp>
    </p:spTree>
    <p:extLst>
      <p:ext uri="{BB962C8B-B14F-4D97-AF65-F5344CB8AC3E}">
        <p14:creationId xmlns:p14="http://schemas.microsoft.com/office/powerpoint/2010/main" val="39091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84658" y="801398"/>
            <a:ext cx="9905998" cy="857585"/>
          </a:xfrm>
        </p:spPr>
        <p:txBody>
          <a:bodyPr>
            <a:normAutofit fontScale="90000"/>
          </a:bodyPr>
          <a:lstStyle/>
          <a:p>
            <a:pPr algn="ctr"/>
            <a:r>
              <a:rPr lang="fr-FR" b="1" dirty="0" err="1"/>
              <a:t>Postgresql</a:t>
            </a:r>
            <a:r>
              <a:rPr lang="fr-FR" dirty="0"/>
              <a:t/>
            </a:r>
            <a:br>
              <a:rPr lang="fr-FR" dirty="0"/>
            </a:br>
            <a:endParaRPr lang="fr-FR" dirty="0"/>
          </a:p>
        </p:txBody>
      </p:sp>
      <p:sp>
        <p:nvSpPr>
          <p:cNvPr id="3" name="Espace réservé du contenu 2"/>
          <p:cNvSpPr>
            <a:spLocks noGrp="1"/>
          </p:cNvSpPr>
          <p:nvPr>
            <p:ph idx="1"/>
          </p:nvPr>
        </p:nvSpPr>
        <p:spPr>
          <a:xfrm>
            <a:off x="1141412" y="1463041"/>
            <a:ext cx="9905999" cy="4284618"/>
          </a:xfrm>
        </p:spPr>
        <p:txBody>
          <a:bodyPr>
            <a:normAutofit/>
          </a:bodyPr>
          <a:lstStyle/>
          <a:p>
            <a:r>
              <a:rPr lang="en-US" dirty="0"/>
              <a:t>PostgreSQL is a powerful, open-source object-relational database system that uses and extends the SQL language combined with many features that safely store and scale the most complicated data workloads. PostgreSQL has earned a strong reputation for its proven architecture, reliability, data integrity, robust feature set, extensibility, and the dedication of the open-source community behind the software to consistently deliver performant and innovative solutions. PostgreSQL runs on all major operating systems, is ACID-compliant, and has powerful add-ons such as the popular </a:t>
            </a:r>
            <a:r>
              <a:rPr lang="en-US" dirty="0" err="1"/>
              <a:t>PostGIS</a:t>
            </a:r>
            <a:r>
              <a:rPr lang="en-US" dirty="0"/>
              <a:t> geospatial database extender.</a:t>
            </a:r>
          </a:p>
          <a:p>
            <a:endParaRPr lang="fr-FR" dirty="0"/>
          </a:p>
        </p:txBody>
      </p:sp>
    </p:spTree>
    <p:extLst>
      <p:ext uri="{BB962C8B-B14F-4D97-AF65-F5344CB8AC3E}">
        <p14:creationId xmlns:p14="http://schemas.microsoft.com/office/powerpoint/2010/main" val="448889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41412" y="548640"/>
            <a:ext cx="9905999" cy="6126480"/>
          </a:xfrm>
        </p:spPr>
        <p:txBody>
          <a:bodyPr>
            <a:normAutofit fontScale="92500" lnSpcReduction="10000"/>
          </a:bodyPr>
          <a:lstStyle/>
          <a:p>
            <a:pPr marL="0" indent="0">
              <a:buNone/>
            </a:pPr>
            <a:r>
              <a:rPr lang="en-US" b="1" u="sng" dirty="0"/>
              <a:t>Advantages of </a:t>
            </a:r>
            <a:r>
              <a:rPr lang="en-US" b="1" u="sng" dirty="0" err="1"/>
              <a:t>Postgresql</a:t>
            </a:r>
            <a:r>
              <a:rPr lang="en-US" b="1" u="sng" dirty="0"/>
              <a:t>:</a:t>
            </a:r>
          </a:p>
          <a:p>
            <a:r>
              <a:rPr lang="en-US" dirty="0"/>
              <a:t>Supports the locking mechanism;</a:t>
            </a:r>
          </a:p>
          <a:p>
            <a:r>
              <a:rPr lang="en-US" dirty="0"/>
              <a:t>Has high availability;</a:t>
            </a:r>
          </a:p>
          <a:p>
            <a:r>
              <a:rPr lang="en-US" dirty="0"/>
              <a:t>Free and open-source software;</a:t>
            </a:r>
          </a:p>
          <a:p>
            <a:r>
              <a:rPr lang="en-US" dirty="0"/>
              <a:t>ACID-compliant;</a:t>
            </a:r>
          </a:p>
          <a:p>
            <a:r>
              <a:rPr lang="en-US" dirty="0"/>
              <a:t>Has the capacity for fault tolerance;</a:t>
            </a:r>
          </a:p>
          <a:p>
            <a:r>
              <a:rPr lang="en-US" dirty="0"/>
              <a:t>Supports image, video, audio storage and also supports graphical data;</a:t>
            </a:r>
          </a:p>
          <a:p>
            <a:r>
              <a:rPr lang="en-US" dirty="0"/>
              <a:t>Requires low maintenance;</a:t>
            </a:r>
          </a:p>
          <a:p>
            <a:r>
              <a:rPr lang="en-US" dirty="0"/>
              <a:t>Supports Multi-version concurrency control (MVCC);</a:t>
            </a:r>
          </a:p>
          <a:p>
            <a:r>
              <a:rPr lang="en-US" dirty="0"/>
              <a:t>High recovery;</a:t>
            </a:r>
          </a:p>
          <a:p>
            <a:r>
              <a:rPr lang="en-US" dirty="0"/>
              <a:t>Has user-defined data-types;</a:t>
            </a:r>
          </a:p>
          <a:p>
            <a:r>
              <a:rPr lang="en-US" dirty="0"/>
              <a:t>Table inheritance;</a:t>
            </a:r>
          </a:p>
          <a:p>
            <a:r>
              <a:rPr lang="en-US" dirty="0"/>
              <a:t>Runs on all operating systems.</a:t>
            </a:r>
          </a:p>
          <a:p>
            <a:endParaRPr lang="fr-FR" dirty="0"/>
          </a:p>
        </p:txBody>
      </p:sp>
    </p:spTree>
    <p:extLst>
      <p:ext uri="{BB962C8B-B14F-4D97-AF65-F5344CB8AC3E}">
        <p14:creationId xmlns:p14="http://schemas.microsoft.com/office/powerpoint/2010/main" val="17389516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30</TotalTime>
  <Words>390</Words>
  <Application>Microsoft Office PowerPoint</Application>
  <PresentationFormat>Grand écran</PresentationFormat>
  <Paragraphs>35</Paragraphs>
  <Slides>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5</vt:i4>
      </vt:variant>
    </vt:vector>
  </HeadingPairs>
  <TitlesOfParts>
    <vt:vector size="8" baseType="lpstr">
      <vt:lpstr>Arial</vt:lpstr>
      <vt:lpstr>Garamond</vt:lpstr>
      <vt:lpstr>Organique</vt:lpstr>
      <vt:lpstr>Comparison of MySQL vs. PostgreSQL vs. SQL Server </vt:lpstr>
      <vt:lpstr>SQL Server</vt:lpstr>
      <vt:lpstr>MySQL</vt:lpstr>
      <vt:lpstr>Postgresql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MySQL vs. PostgreSQL vs. SQL Server</dc:title>
  <dc:creator>user</dc:creator>
  <cp:lastModifiedBy>user</cp:lastModifiedBy>
  <cp:revision>3</cp:revision>
  <dcterms:created xsi:type="dcterms:W3CDTF">2021-11-19T21:19:08Z</dcterms:created>
  <dcterms:modified xsi:type="dcterms:W3CDTF">2021-11-19T21:49:13Z</dcterms:modified>
</cp:coreProperties>
</file>