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67" r:id="rId6"/>
    <p:sldId id="268" r:id="rId7"/>
    <p:sldId id="259" r:id="rId8"/>
    <p:sldId id="269" r:id="rId9"/>
    <p:sldId id="270" r:id="rId10"/>
    <p:sldId id="272" r:id="rId11"/>
    <p:sldId id="273" r:id="rId12"/>
    <p:sldId id="274" r:id="rId13"/>
    <p:sldId id="275" r:id="rId14"/>
    <p:sldId id="263" r:id="rId15"/>
    <p:sldId id="26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334"/>
    <a:srgbClr val="F14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>
        <p:guide orient="horz" pos="38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5962E-C658-44E7-8BA0-FB03058CB09E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F30-9869-46EE-A767-FEFAB02FF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1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6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968A601-625D-4AFF-9222-57FA1CF5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28" y="1768245"/>
            <a:ext cx="2657472" cy="13951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EB3B3B-AD68-44E3-8904-5CD2A17C3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>
                <a:solidFill>
                  <a:srgbClr val="F05334"/>
                </a:solidFill>
                <a:latin typeface="+mj-ea"/>
              </a:rPr>
              <a:t>Git </a:t>
            </a:r>
            <a:r>
              <a:rPr lang="en-US" altLang="ko-KR" sz="4000" b="1" dirty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8000" b="1" dirty="0">
                <a:latin typeface="+mj-ea"/>
              </a:rPr>
              <a:t> </a:t>
            </a:r>
            <a:r>
              <a:rPr lang="en-US" altLang="ko-KR" sz="8000" b="1" dirty="0" err="1">
                <a:latin typeface="+mj-ea"/>
              </a:rPr>
              <a:t>Github</a:t>
            </a:r>
            <a:endParaRPr lang="ko-KR" altLang="en-US" sz="8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6A6A0-51C7-433B-8001-17E0C745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7505" y="4832161"/>
            <a:ext cx="1276349" cy="1655762"/>
          </a:xfrm>
        </p:spPr>
        <p:txBody>
          <a:bodyPr>
            <a:normAutofit/>
          </a:bodyPr>
          <a:lstStyle/>
          <a:p>
            <a:r>
              <a:rPr lang="ko-KR" altLang="en-US" sz="1600" b="1" dirty="0" err="1">
                <a:latin typeface="+mj-ea"/>
                <a:ea typeface="+mj-ea"/>
              </a:rPr>
              <a:t>한인우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주민기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 err="1">
                <a:latin typeface="+mj-ea"/>
                <a:ea typeface="+mj-ea"/>
              </a:rPr>
              <a:t>장은재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A6B7DE-2BE4-4F8C-8EBC-B78B109A523E}"/>
              </a:ext>
            </a:extLst>
          </p:cNvPr>
          <p:cNvCxnSpPr>
            <a:cxnSpLocks/>
          </p:cNvCxnSpPr>
          <p:nvPr/>
        </p:nvCxnSpPr>
        <p:spPr>
          <a:xfrm flipH="1">
            <a:off x="10406066" y="4717409"/>
            <a:ext cx="657224" cy="0"/>
          </a:xfrm>
          <a:prstGeom prst="line">
            <a:avLst/>
          </a:prstGeom>
          <a:ln w="76200">
            <a:solidFill>
              <a:srgbClr val="F14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B50C30-DAFC-49C3-9AE4-8739504BA4ED}"/>
              </a:ext>
            </a:extLst>
          </p:cNvPr>
          <p:cNvCxnSpPr>
            <a:cxnSpLocks/>
          </p:cNvCxnSpPr>
          <p:nvPr/>
        </p:nvCxnSpPr>
        <p:spPr>
          <a:xfrm flipH="1">
            <a:off x="11035937" y="4717409"/>
            <a:ext cx="6572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A0D9006-1E80-48DF-B120-859F36076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38" y="1943396"/>
            <a:ext cx="1266825" cy="13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 err="1">
                <a:latin typeface="+mn-ea"/>
                <a:ea typeface="+mn-ea"/>
              </a:rPr>
              <a:t>Pycharm</a:t>
            </a:r>
            <a:endParaRPr lang="en-US" altLang="ko-KR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50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>
                <a:latin typeface="+mn-ea"/>
                <a:ea typeface="+mn-ea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24832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Github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의 기능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6134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&amp; pull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0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&amp; push(Eclipse)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4F1340-8A13-4047-872E-4880D078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4363" cy="3639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DD4255-E723-4DD3-A9CA-2392725EEEC9}"/>
              </a:ext>
            </a:extLst>
          </p:cNvPr>
          <p:cNvSpPr/>
          <p:nvPr/>
        </p:nvSpPr>
        <p:spPr>
          <a:xfrm>
            <a:off x="5515897" y="1917290"/>
            <a:ext cx="186666" cy="16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E3EE0-CC7D-4588-992F-431811C0E20A}"/>
              </a:ext>
            </a:extLst>
          </p:cNvPr>
          <p:cNvSpPr txBox="1"/>
          <p:nvPr/>
        </p:nvSpPr>
        <p:spPr>
          <a:xfrm>
            <a:off x="5855199" y="184599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D55F2A-E62E-4970-A92A-596D508DC8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02563" y="1999881"/>
            <a:ext cx="1526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67A23-93C5-460A-864B-BAE850AAF44C}"/>
              </a:ext>
            </a:extLst>
          </p:cNvPr>
          <p:cNvSpPr/>
          <p:nvPr/>
        </p:nvSpPr>
        <p:spPr>
          <a:xfrm>
            <a:off x="3438525" y="4068397"/>
            <a:ext cx="224974" cy="11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0F506-FAA0-43C4-A9D4-A6EC785A6FCC}"/>
              </a:ext>
            </a:extLst>
          </p:cNvPr>
          <p:cNvSpPr txBox="1"/>
          <p:nvPr/>
        </p:nvSpPr>
        <p:spPr>
          <a:xfrm>
            <a:off x="3663499" y="397350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추가하기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FA629F-A9F6-47E2-B2FD-975E5040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35" y="1693183"/>
            <a:ext cx="4864363" cy="3656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46F265-C913-467A-92E7-D9D2CC4356A0}"/>
              </a:ext>
            </a:extLst>
          </p:cNvPr>
          <p:cNvSpPr/>
          <p:nvPr/>
        </p:nvSpPr>
        <p:spPr>
          <a:xfrm>
            <a:off x="8182405" y="4636893"/>
            <a:ext cx="1706118" cy="631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3. </a:t>
            </a:r>
            <a:r>
              <a:rPr lang="ko-KR" altLang="en-US" sz="1400" dirty="0" err="1">
                <a:solidFill>
                  <a:srgbClr val="FF0000"/>
                </a:solidFill>
              </a:rPr>
              <a:t>추가된자료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F48D7-E938-4F7D-9614-FCCDED96B380}"/>
              </a:ext>
            </a:extLst>
          </p:cNvPr>
          <p:cNvSpPr txBox="1"/>
          <p:nvPr/>
        </p:nvSpPr>
        <p:spPr>
          <a:xfrm>
            <a:off x="9975809" y="428128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</a:rPr>
              <a:t>코멘트 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2465A1-E5A9-49D9-96E0-609450BB7752}"/>
              </a:ext>
            </a:extLst>
          </p:cNvPr>
          <p:cNvSpPr/>
          <p:nvPr/>
        </p:nvSpPr>
        <p:spPr>
          <a:xfrm>
            <a:off x="10388764" y="5038049"/>
            <a:ext cx="1166634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B029-9558-43CC-9202-E147E60AEBEF}"/>
              </a:ext>
            </a:extLst>
          </p:cNvPr>
          <p:cNvSpPr txBox="1"/>
          <p:nvPr/>
        </p:nvSpPr>
        <p:spPr>
          <a:xfrm>
            <a:off x="11497842" y="4960347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3973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(</a:t>
            </a:r>
            <a:r>
              <a:rPr lang="ko-KR" altLang="en-US" dirty="0"/>
              <a:t>느낀점 및 </a:t>
            </a:r>
            <a:r>
              <a:rPr lang="ko-KR" altLang="en-US" dirty="0" err="1"/>
              <a:t>배운점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EB48-59B6-46C9-B473-AE3E2F4E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2" y="2812256"/>
            <a:ext cx="4524375" cy="1233487"/>
          </a:xfrm>
        </p:spPr>
        <p:txBody>
          <a:bodyPr/>
          <a:lstStyle/>
          <a:p>
            <a:r>
              <a:rPr lang="en-US" altLang="ko-KR" dirty="0">
                <a:solidFill>
                  <a:srgbClr val="F05334"/>
                </a:solidFill>
              </a:rPr>
              <a:t>Thank</a:t>
            </a:r>
            <a:r>
              <a:rPr lang="en-US" altLang="ko-KR" dirty="0"/>
              <a:t> you!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E0E12-4657-473C-BDC6-DF60E5A90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5400967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4BC48F-8EA4-4090-96DB-99268934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b="1"/>
              <a:t>Contents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AA2CC-2A4E-490B-B04B-D9FA958A4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643192" y="1683477"/>
            <a:ext cx="5451627" cy="31710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FFBC-D1F2-41D3-A329-CF1AEDD7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Git</a:t>
            </a:r>
            <a:r>
              <a:rPr lang="en-US" altLang="ko-KR" dirty="0"/>
              <a:t> &amp; </a:t>
            </a:r>
            <a:r>
              <a:rPr lang="en-US" altLang="ko-KR" b="1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IDE</a:t>
            </a:r>
            <a:r>
              <a:rPr lang="ko-KR" altLang="en-US" dirty="0"/>
              <a:t>별 </a:t>
            </a:r>
            <a:r>
              <a:rPr lang="en-US" altLang="ko-KR" b="1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연동 방법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 err="1"/>
              <a:t>Github</a:t>
            </a:r>
            <a:r>
              <a:rPr lang="ko-KR" altLang="en-US" dirty="0"/>
              <a:t>의 기능</a:t>
            </a:r>
            <a:endParaRPr lang="en-US" altLang="ko-KR" dirty="0"/>
          </a:p>
          <a:p>
            <a:r>
              <a:rPr lang="en-US" altLang="ko-KR" dirty="0"/>
              <a:t>5. Branch</a:t>
            </a:r>
          </a:p>
          <a:p>
            <a:r>
              <a:rPr lang="en-US" altLang="ko-KR" dirty="0"/>
              <a:t>6. Training </a:t>
            </a:r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8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Git &amp; 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latin typeface="+mn-ea"/>
                <a:ea typeface="+mn-ea"/>
              </a:rPr>
              <a:t>What is </a:t>
            </a:r>
            <a:r>
              <a:rPr lang="en-US" altLang="ko-KR" b="1" dirty="0">
                <a:solidFill>
                  <a:srgbClr val="F05334"/>
                </a:solidFill>
                <a:latin typeface="+mn-ea"/>
                <a:ea typeface="+mn-ea"/>
              </a:rPr>
              <a:t>Git</a:t>
            </a:r>
            <a:r>
              <a:rPr lang="en-US" altLang="ko-KR" b="1" dirty="0">
                <a:latin typeface="+mn-ea"/>
                <a:ea typeface="+mn-ea"/>
              </a:rPr>
              <a:t> ?</a:t>
            </a:r>
          </a:p>
        </p:txBody>
      </p:sp>
      <p:pic>
        <p:nvPicPr>
          <p:cNvPr id="51" name="Picture 2" descr="분산 버전 관리 시스템(DVCS)">
            <a:extLst>
              <a:ext uri="{FF2B5EF4-FFF2-40B4-BE49-F238E27FC236}">
                <a16:creationId xmlns:a16="http://schemas.microsoft.com/office/drawing/2014/main" id="{D8BB3A25-0601-4F9A-9865-BD5DC5CD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01287"/>
            <a:ext cx="4001315" cy="4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4974769" y="2198914"/>
            <a:ext cx="721723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Git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 코드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Sourcecode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효과적으로 관리하기 위해 개발된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F05334"/>
                </a:solidFill>
                <a:latin typeface="+mn-ea"/>
              </a:rPr>
              <a:t>분산형 버전 관리 시스템</a:t>
            </a:r>
            <a:endParaRPr lang="en-US" altLang="ko-KR" sz="1400" b="1" dirty="0">
              <a:solidFill>
                <a:srgbClr val="F05334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+mn-ea"/>
              </a:rPr>
              <a:t>소스 코드가 변경된 이력을 쉽게 확인할 수 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+mn-ea"/>
              </a:rPr>
              <a:t>특정 시점에 저장된 버전과 비교하거나 특정 시점으로 되돌아갈 수 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2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F32243-B15F-4D8A-AD5F-B1173C4E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9233" y="2254285"/>
            <a:ext cx="1343733" cy="1343733"/>
          </a:xfrm>
          <a:prstGeom prst="rect">
            <a:avLst/>
          </a:prstGeom>
        </p:spPr>
      </p:pic>
      <p:pic>
        <p:nvPicPr>
          <p:cNvPr id="17" name="그래픽 16" descr="남성 프로그래머 단색으로 채워진">
            <a:extLst>
              <a:ext uri="{FF2B5EF4-FFF2-40B4-BE49-F238E27FC236}">
                <a16:creationId xmlns:a16="http://schemas.microsoft.com/office/drawing/2014/main" id="{27CE1D2E-8869-4AEC-95F4-B3FCACC18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87" y="2192372"/>
            <a:ext cx="1337553" cy="1337553"/>
          </a:xfrm>
          <a:prstGeom prst="rect">
            <a:avLst/>
          </a:prstGeom>
        </p:spPr>
      </p:pic>
      <p:pic>
        <p:nvPicPr>
          <p:cNvPr id="19" name="그래픽 18" descr="조금 굽은 화살표 단색으로 채워진">
            <a:extLst>
              <a:ext uri="{FF2B5EF4-FFF2-40B4-BE49-F238E27FC236}">
                <a16:creationId xmlns:a16="http://schemas.microsoft.com/office/drawing/2014/main" id="{E6DD2174-271B-400C-B0CC-CF72BCEA9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496892" y="2027002"/>
            <a:ext cx="914400" cy="914400"/>
          </a:xfrm>
          <a:prstGeom prst="rect">
            <a:avLst/>
          </a:prstGeom>
        </p:spPr>
      </p:pic>
      <p:pic>
        <p:nvPicPr>
          <p:cNvPr id="41" name="그래픽 40" descr="조금 굽은 화살표 단색으로 채워진">
            <a:extLst>
              <a:ext uri="{FF2B5EF4-FFF2-40B4-BE49-F238E27FC236}">
                <a16:creationId xmlns:a16="http://schemas.microsoft.com/office/drawing/2014/main" id="{2F75283B-004E-455D-8269-522547C50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560" y="2996525"/>
            <a:ext cx="914400" cy="9144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A6B769-2B84-487A-B650-0EA296D093B6}"/>
              </a:ext>
            </a:extLst>
          </p:cNvPr>
          <p:cNvSpPr/>
          <p:nvPr/>
        </p:nvSpPr>
        <p:spPr>
          <a:xfrm>
            <a:off x="6795176" y="903659"/>
            <a:ext cx="3025302" cy="45136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용지 단색으로 채워진">
            <a:extLst>
              <a:ext uri="{FF2B5EF4-FFF2-40B4-BE49-F238E27FC236}">
                <a16:creationId xmlns:a16="http://schemas.microsoft.com/office/drawing/2014/main" id="{EBBC25CF-4021-4AEB-95FC-34C466742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6575" y="1333500"/>
            <a:ext cx="914400" cy="914400"/>
          </a:xfrm>
          <a:prstGeom prst="rect">
            <a:avLst/>
          </a:prstGeom>
        </p:spPr>
      </p:pic>
      <p:pic>
        <p:nvPicPr>
          <p:cNvPr id="48" name="그래픽 47" descr="용지 단색으로 채워진">
            <a:extLst>
              <a:ext uri="{FF2B5EF4-FFF2-40B4-BE49-F238E27FC236}">
                <a16:creationId xmlns:a16="http://schemas.microsoft.com/office/drawing/2014/main" id="{8FE465C0-2400-46D2-86E9-7853D0E1B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675" y="2790825"/>
            <a:ext cx="914400" cy="914400"/>
          </a:xfrm>
          <a:prstGeom prst="rect">
            <a:avLst/>
          </a:prstGeom>
        </p:spPr>
      </p:pic>
      <p:pic>
        <p:nvPicPr>
          <p:cNvPr id="49" name="그래픽 48" descr="용지 단색으로 채워진">
            <a:extLst>
              <a:ext uri="{FF2B5EF4-FFF2-40B4-BE49-F238E27FC236}">
                <a16:creationId xmlns:a16="http://schemas.microsoft.com/office/drawing/2014/main" id="{50A73133-6C4B-42B3-94FB-E7BB65B62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3250" y="424815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CA7B25-E619-4201-971A-357B4F8BFA5F}"/>
              </a:ext>
            </a:extLst>
          </p:cNvPr>
          <p:cNvSpPr txBox="1"/>
          <p:nvPr/>
        </p:nvSpPr>
        <p:spPr>
          <a:xfrm>
            <a:off x="8086725" y="15520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5C3CDD-7DDE-4581-9607-C612368F0289}"/>
              </a:ext>
            </a:extLst>
          </p:cNvPr>
          <p:cNvSpPr txBox="1"/>
          <p:nvPr/>
        </p:nvSpPr>
        <p:spPr>
          <a:xfrm>
            <a:off x="8067675" y="30633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8CAF8E-CCCA-4E49-8413-484FCBDB30BB}"/>
              </a:ext>
            </a:extLst>
          </p:cNvPr>
          <p:cNvSpPr txBox="1"/>
          <p:nvPr/>
        </p:nvSpPr>
        <p:spPr>
          <a:xfrm>
            <a:off x="8105775" y="45746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1F67B-7385-45E6-9CD4-2424110B1206}"/>
              </a:ext>
            </a:extLst>
          </p:cNvPr>
          <p:cNvSpPr txBox="1"/>
          <p:nvPr/>
        </p:nvSpPr>
        <p:spPr>
          <a:xfrm>
            <a:off x="1990725" y="35718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Client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2E874-2024-4DD6-8CD1-F2A4A6C7AA24}"/>
              </a:ext>
            </a:extLst>
          </p:cNvPr>
          <p:cNvSpPr txBox="1"/>
          <p:nvPr/>
        </p:nvSpPr>
        <p:spPr>
          <a:xfrm>
            <a:off x="4848225" y="357187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Programmer</a:t>
            </a:r>
          </a:p>
        </p:txBody>
      </p:sp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B74F1C7C-2E34-48CF-9653-647141D66588}"/>
              </a:ext>
            </a:extLst>
          </p:cNvPr>
          <p:cNvSpPr/>
          <p:nvPr/>
        </p:nvSpPr>
        <p:spPr>
          <a:xfrm>
            <a:off x="2590800" y="1209675"/>
            <a:ext cx="1076325" cy="914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V1.2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DD17F6B6-500B-4848-8CB3-B3D7935BE55F}"/>
              </a:ext>
            </a:extLst>
          </p:cNvPr>
          <p:cNvSpPr/>
          <p:nvPr/>
        </p:nvSpPr>
        <p:spPr>
          <a:xfrm>
            <a:off x="8286750" y="2301875"/>
            <a:ext cx="238125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52AD633-8C98-4821-9BDA-5EA78351A8E9}"/>
              </a:ext>
            </a:extLst>
          </p:cNvPr>
          <p:cNvSpPr/>
          <p:nvPr/>
        </p:nvSpPr>
        <p:spPr>
          <a:xfrm>
            <a:off x="8267700" y="3822700"/>
            <a:ext cx="238125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latin typeface="+mn-ea"/>
                <a:ea typeface="+mn-ea"/>
              </a:rPr>
              <a:t>What is </a:t>
            </a:r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b="1" dirty="0">
                <a:latin typeface="+mn-ea"/>
                <a:ea typeface="+mn-ea"/>
              </a:rPr>
              <a:t> ?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4974769" y="2198914"/>
            <a:ext cx="721723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 원격 저장소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기존 </a:t>
            </a: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의 명령어 방식이 아닌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interface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프로젝트 이력 관리 기능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소셜 네트워크 서비스를 제공하여 다른 유저의 코드를 참고할 수 있고 진행되고 있는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프로젝트에 참여하여 수정 및 보완 작업 가능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협업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90B0F-B7C6-45DF-8DB1-100370D3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7" y="1741252"/>
            <a:ext cx="3651164" cy="3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9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Git 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설치방법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94C43-56B5-4B59-B871-3B9DC727035E}"/>
              </a:ext>
            </a:extLst>
          </p:cNvPr>
          <p:cNvSpPr txBox="1"/>
          <p:nvPr/>
        </p:nvSpPr>
        <p:spPr>
          <a:xfrm>
            <a:off x="438150" y="1533525"/>
            <a:ext cx="420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검색 창에 </a:t>
            </a:r>
            <a:r>
              <a:rPr lang="en-US" altLang="ko-KR" dirty="0">
                <a:latin typeface="+mn-ea"/>
                <a:hlinkClick r:id="rId3"/>
              </a:rPr>
              <a:t>https://git-scm.com/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입력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>
                <a:latin typeface="+mn-ea"/>
                <a:ea typeface="+mn-ea"/>
              </a:rPr>
              <a:t>2. Git </a:t>
            </a:r>
            <a:r>
              <a:rPr lang="ko-KR" altLang="en-US" sz="3200" b="1" dirty="0">
                <a:latin typeface="+mn-ea"/>
                <a:ea typeface="+mn-ea"/>
              </a:rPr>
              <a:t>설치 방법</a:t>
            </a:r>
            <a:endParaRPr lang="en-US" altLang="ko-KR" sz="32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C83573-BD50-422A-8F5B-4D257D3B1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1310694"/>
            <a:ext cx="6305400" cy="46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IDE</a:t>
            </a:r>
            <a:r>
              <a:rPr lang="ko-KR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별 연동 방법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214</Words>
  <Application>Microsoft Office PowerPoint</Application>
  <PresentationFormat>와이드스크린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추억</vt:lpstr>
      <vt:lpstr>Git &amp; Github</vt:lpstr>
      <vt:lpstr>Contents</vt:lpstr>
      <vt:lpstr>1. Git &amp; Github 설명</vt:lpstr>
      <vt:lpstr>What is Git ?</vt:lpstr>
      <vt:lpstr>PowerPoint 프레젠테이션</vt:lpstr>
      <vt:lpstr>What is Github ?</vt:lpstr>
      <vt:lpstr>2. Git 설치방법</vt:lpstr>
      <vt:lpstr>2. Git 설치 방법</vt:lpstr>
      <vt:lpstr>3. IDE별 연동 방법</vt:lpstr>
      <vt:lpstr>Pycharm</vt:lpstr>
      <vt:lpstr>Eclipse</vt:lpstr>
      <vt:lpstr>4. Github의 기능</vt:lpstr>
      <vt:lpstr>PowerPoint 프레젠테이션</vt:lpstr>
      <vt:lpstr>clone &amp; pull</vt:lpstr>
      <vt:lpstr>commit &amp; push(Eclipse)</vt:lpstr>
      <vt:lpstr>마무리(결론)</vt:lpstr>
      <vt:lpstr>마무리(느낀점 및 배운점)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장은재(2015200039)</dc:creator>
  <cp:lastModifiedBy>주민기</cp:lastModifiedBy>
  <cp:revision>23</cp:revision>
  <dcterms:created xsi:type="dcterms:W3CDTF">2021-04-12T13:20:01Z</dcterms:created>
  <dcterms:modified xsi:type="dcterms:W3CDTF">2021-04-16T15:31:43Z</dcterms:modified>
</cp:coreProperties>
</file>