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80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8FCD3-7548-4286-82C1-3D24D7B4766F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DB59A-C725-4A9C-BA64-9F628EBD1C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8480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8FCD3-7548-4286-82C1-3D24D7B4766F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DB59A-C725-4A9C-BA64-9F628EBD1C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4032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8FCD3-7548-4286-82C1-3D24D7B4766F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DB59A-C725-4A9C-BA64-9F628EBD1C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4784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8FCD3-7548-4286-82C1-3D24D7B4766F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DB59A-C725-4A9C-BA64-9F628EBD1C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6597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8FCD3-7548-4286-82C1-3D24D7B4766F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DB59A-C725-4A9C-BA64-9F628EBD1C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4295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8FCD3-7548-4286-82C1-3D24D7B4766F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DB59A-C725-4A9C-BA64-9F628EBD1C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0978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8FCD3-7548-4286-82C1-3D24D7B4766F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DB59A-C725-4A9C-BA64-9F628EBD1C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044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8FCD3-7548-4286-82C1-3D24D7B4766F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DB59A-C725-4A9C-BA64-9F628EBD1C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9615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8FCD3-7548-4286-82C1-3D24D7B4766F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DB59A-C725-4A9C-BA64-9F628EBD1C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9900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8FCD3-7548-4286-82C1-3D24D7B4766F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DB59A-C725-4A9C-BA64-9F628EBD1C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648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8FCD3-7548-4286-82C1-3D24D7B4766F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DB59A-C725-4A9C-BA64-9F628EBD1C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258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E8FCD3-7548-4286-82C1-3D24D7B4766F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2DB59A-C725-4A9C-BA64-9F628EBD1C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8303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798023"/>
            <a:ext cx="12192000" cy="5311832"/>
          </a:xfrm>
          <a:prstGeom prst="rect">
            <a:avLst/>
          </a:prstGeom>
          <a:solidFill>
            <a:srgbClr val="0038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49629" y="989215"/>
            <a:ext cx="11892742" cy="492944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103418" y="3358358"/>
            <a:ext cx="59851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만도 소프트웨어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956319" y="5321762"/>
            <a:ext cx="5985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00386B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2</a:t>
            </a:r>
            <a:r>
              <a:rPr lang="ko-KR" altLang="en-US" sz="2400" dirty="0" smtClean="0">
                <a:solidFill>
                  <a:srgbClr val="00386B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기 </a:t>
            </a:r>
            <a:r>
              <a:rPr lang="ko-KR" altLang="en-US" sz="2400" dirty="0" err="1" smtClean="0">
                <a:solidFill>
                  <a:srgbClr val="00386B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안인우</a:t>
            </a:r>
            <a:endParaRPr lang="ko-KR" altLang="en-US" sz="2400" dirty="0">
              <a:solidFill>
                <a:srgbClr val="ED7D31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6241C06-20D2-F33D-FDE3-31E96F88AF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8771" y="12411"/>
            <a:ext cx="1953229" cy="656824"/>
          </a:xfrm>
          <a:prstGeom prst="rect">
            <a:avLst/>
          </a:prstGeom>
        </p:spPr>
      </p:pic>
      <p:pic>
        <p:nvPicPr>
          <p:cNvPr id="3" name="Picture 2" descr="만도 로고">
            <a:extLst>
              <a:ext uri="{FF2B5EF4-FFF2-40B4-BE49-F238E27FC236}">
                <a16:creationId xmlns:a16="http://schemas.microsoft.com/office/drawing/2014/main" id="{ABA00682-3278-8350-47A8-D1636E7D8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9191" y="9255"/>
            <a:ext cx="1769580" cy="719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EAEA9C2-A79E-3A5E-8194-EA8D3236F9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638" b="95017" l="1235" r="95165">
                        <a14:foregroundMark x1="6481" y1="20598" x2="6481" y2="20598"/>
                        <a14:foregroundMark x1="5247" y1="12625" x2="5247" y2="12625"/>
                        <a14:foregroundMark x1="6481" y1="11296" x2="6481" y2="11296"/>
                        <a14:foregroundMark x1="8025" y1="12625" x2="8025" y2="12625"/>
                        <a14:foregroundMark x1="8025" y1="12625" x2="8025" y2="12625"/>
                        <a14:foregroundMark x1="27058" y1="11628" x2="33539" y2="9967"/>
                        <a14:foregroundMark x1="19394" y1="47176" x2="17901" y2="56146"/>
                        <a14:foregroundMark x1="20224" y1="42193" x2="19394" y2="47176"/>
                        <a14:foregroundMark x1="23765" y1="20930" x2="20224" y2="42193"/>
                        <a14:foregroundMark x1="15638" y1="26578" x2="16872" y2="34884"/>
                        <a14:foregroundMark x1="13786" y1="21262" x2="13786" y2="21262"/>
                        <a14:foregroundMark x1="13066" y1="18605" x2="13066" y2="18605"/>
                        <a14:foregroundMark x1="3292" y1="9302" x2="6276" y2="15947"/>
                        <a14:foregroundMark x1="1543" y1="8970" x2="2058" y2="8970"/>
                        <a14:foregroundMark x1="8970" y1="75795" x2="9877" y2="89037"/>
                        <a14:foregroundMark x1="5144" y1="19934" x2="5745" y2="28717"/>
                        <a14:foregroundMark x1="9877" y1="89037" x2="9259" y2="92359"/>
                        <a14:foregroundMark x1="12654" y1="95017" x2="12654" y2="95017"/>
                        <a14:foregroundMark x1="17593" y1="81728" x2="17593" y2="81728"/>
                        <a14:foregroundMark x1="20679" y1="87708" x2="21193" y2="88040"/>
                        <a14:foregroundMark x1="24383" y1="92027" x2="24383" y2="92027"/>
                        <a14:foregroundMark x1="25720" y1="94352" x2="25720" y2="94352"/>
                        <a14:foregroundMark x1="27984" y1="94352" x2="27984" y2="94352"/>
                        <a14:foregroundMark x1="27778" y1="86379" x2="27778" y2="86379"/>
                        <a14:foregroundMark x1="26955" y1="75083" x2="26955" y2="75083"/>
                        <a14:foregroundMark x1="27469" y1="55150" x2="27469" y2="55150"/>
                        <a14:foregroundMark x1="29733" y1="32558" x2="29733" y2="32558"/>
                        <a14:foregroundMark x1="20782" y1="29568" x2="20782" y2="29568"/>
                        <a14:foregroundMark x1="21091" y1="25249" x2="21091" y2="25249"/>
                        <a14:foregroundMark x1="35082" y1="8638" x2="35082" y2="8638"/>
                        <a14:foregroundMark x1="15947" y1="89037" x2="15947" y2="89037"/>
                        <a14:foregroundMark x1="9568" y1="49169" x2="9568" y2="49169"/>
                        <a14:foregroundMark x1="39403" y1="49169" x2="39403" y2="49169"/>
                        <a14:foregroundMark x1="40226" y1="50831" x2="40226" y2="50831"/>
                        <a14:foregroundMark x1="42284" y1="61462" x2="42284" y2="61462"/>
                        <a14:foregroundMark x1="37963" y1="62791" x2="37963" y2="62791"/>
                        <a14:foregroundMark x1="37346" y1="54817" x2="37346" y2="54817"/>
                        <a14:foregroundMark x1="37551" y1="48505" x2="37551" y2="48505"/>
                        <a14:foregroundMark x1="45473" y1="53821" x2="45473" y2="53821"/>
                        <a14:foregroundMark x1="38992" y1="80399" x2="38992" y2="80399"/>
                        <a14:foregroundMark x1="44959" y1="84718" x2="44959" y2="84718"/>
                        <a14:foregroundMark x1="43519" y1="82392" x2="43519" y2="82392"/>
                        <a14:foregroundMark x1="52366" y1="48505" x2="52366" y2="48505"/>
                        <a14:foregroundMark x1="49691" y1="63787" x2="49691" y2="63787"/>
                        <a14:foregroundMark x1="54527" y1="72425" x2="54527" y2="72425"/>
                        <a14:foregroundMark x1="63374" y1="50166" x2="63374" y2="50166"/>
                        <a14:foregroundMark x1="76646" y1="47841" x2="76646" y2="47841"/>
                        <a14:foregroundMark x1="83128" y1="56478" x2="83128" y2="56478"/>
                        <a14:foregroundMark x1="82305" y1="74419" x2="82305" y2="74419"/>
                        <a14:foregroundMark x1="80864" y1="71096" x2="80864" y2="71096"/>
                        <a14:foregroundMark x1="78086" y1="72757" x2="78086" y2="72757"/>
                        <a14:foregroundMark x1="89198" y1="49502" x2="89198" y2="49502"/>
                        <a14:foregroundMark x1="95165" y1="54817" x2="95165" y2="54817"/>
                        <a14:foregroundMark x1="92284" y1="72757" x2="92284" y2="72757"/>
                        <a14:foregroundMark x1="23971" y1="18937" x2="23971" y2="18937"/>
                        <a14:foregroundMark x1="12037" y1="94352" x2="12037" y2="94352"/>
                        <a14:foregroundMark x1="7716" y1="95017" x2="7716" y2="95017"/>
                        <a14:foregroundMark x1="19342" y1="84385" x2="19342" y2="84385"/>
                        <a14:foregroundMark x1="68724" y1="57143" x2="68724" y2="57143"/>
                        <a14:foregroundMark x1="64918" y1="50166" x2="64918" y2="50166"/>
                        <a14:foregroundMark x1="45062" y1="57143" x2="45062" y2="57143"/>
                        <a14:foregroundMark x1="45267" y1="67442" x2="45267" y2="67442"/>
                        <a14:foregroundMark x1="42901" y1="49169" x2="42901" y2="49169"/>
                        <a14:backgroundMark x1="7716" y1="50166" x2="7716" y2="50166"/>
                        <a14:backgroundMark x1="8230" y1="55482" x2="8230" y2="55482"/>
                        <a14:backgroundMark x1="8642" y1="62458" x2="8642" y2="64452"/>
                        <a14:backgroundMark x1="8230" y1="68106" x2="8230" y2="68106"/>
                        <a14:backgroundMark x1="8642" y1="69435" x2="8642" y2="69435"/>
                        <a14:backgroundMark x1="8642" y1="66113" x2="8642" y2="66113"/>
                        <a14:backgroundMark x1="5350" y1="35548" x2="8230" y2="62458"/>
                        <a14:backgroundMark x1="18724" y1="42193" x2="18724" y2="42193"/>
                        <a14:backgroundMark x1="18519" y1="47176" x2="18519" y2="47176"/>
                        <a14:backgroundMark x1="18724" y1="81728" x2="18724" y2="81728"/>
                        <a14:backgroundMark x1="8642" y1="66113" x2="8539" y2="75748"/>
                        <a14:backgroundMark x1="8745" y1="60797" x2="7613" y2="68106"/>
                        <a14:backgroundMark x1="3189" y1="28239" x2="5864" y2="3720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3723" y="-51130"/>
            <a:ext cx="2320062" cy="719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716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798023"/>
            <a:ext cx="12192000" cy="5311832"/>
          </a:xfrm>
          <a:prstGeom prst="rect">
            <a:avLst/>
          </a:prstGeom>
          <a:solidFill>
            <a:srgbClr val="0038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49629" y="989215"/>
            <a:ext cx="11892742" cy="492944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-1260763" y="1113922"/>
            <a:ext cx="59851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파형분석 </a:t>
            </a:r>
            <a:r>
              <a:rPr lang="en-US" altLang="ko-KR" sz="28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- Read</a:t>
            </a:r>
            <a:endParaRPr lang="ko-KR" altLang="en-US" sz="28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6241C06-20D2-F33D-FDE3-31E96F88AF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8771" y="12411"/>
            <a:ext cx="1953229" cy="656824"/>
          </a:xfrm>
          <a:prstGeom prst="rect">
            <a:avLst/>
          </a:prstGeom>
        </p:spPr>
      </p:pic>
      <p:pic>
        <p:nvPicPr>
          <p:cNvPr id="3" name="Picture 2" descr="만도 로고">
            <a:extLst>
              <a:ext uri="{FF2B5EF4-FFF2-40B4-BE49-F238E27FC236}">
                <a16:creationId xmlns:a16="http://schemas.microsoft.com/office/drawing/2014/main" id="{ABA00682-3278-8350-47A8-D1636E7D8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9191" y="9255"/>
            <a:ext cx="1769580" cy="719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EAEA9C2-A79E-3A5E-8194-EA8D3236F9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638" b="95017" l="1235" r="95165">
                        <a14:foregroundMark x1="6481" y1="20598" x2="6481" y2="20598"/>
                        <a14:foregroundMark x1="5247" y1="12625" x2="5247" y2="12625"/>
                        <a14:foregroundMark x1="6481" y1="11296" x2="6481" y2="11296"/>
                        <a14:foregroundMark x1="8025" y1="12625" x2="8025" y2="12625"/>
                        <a14:foregroundMark x1="8025" y1="12625" x2="8025" y2="12625"/>
                        <a14:foregroundMark x1="27058" y1="11628" x2="33539" y2="9967"/>
                        <a14:foregroundMark x1="19394" y1="47176" x2="17901" y2="56146"/>
                        <a14:foregroundMark x1="20224" y1="42193" x2="19394" y2="47176"/>
                        <a14:foregroundMark x1="23765" y1="20930" x2="20224" y2="42193"/>
                        <a14:foregroundMark x1="15638" y1="26578" x2="16872" y2="34884"/>
                        <a14:foregroundMark x1="13786" y1="21262" x2="13786" y2="21262"/>
                        <a14:foregroundMark x1="13066" y1="18605" x2="13066" y2="18605"/>
                        <a14:foregroundMark x1="3292" y1="9302" x2="6276" y2="15947"/>
                        <a14:foregroundMark x1="1543" y1="8970" x2="2058" y2="8970"/>
                        <a14:foregroundMark x1="8970" y1="75795" x2="9877" y2="89037"/>
                        <a14:foregroundMark x1="5144" y1="19934" x2="5745" y2="28717"/>
                        <a14:foregroundMark x1="9877" y1="89037" x2="9259" y2="92359"/>
                        <a14:foregroundMark x1="12654" y1="95017" x2="12654" y2="95017"/>
                        <a14:foregroundMark x1="17593" y1="81728" x2="17593" y2="81728"/>
                        <a14:foregroundMark x1="20679" y1="87708" x2="21193" y2="88040"/>
                        <a14:foregroundMark x1="24383" y1="92027" x2="24383" y2="92027"/>
                        <a14:foregroundMark x1="25720" y1="94352" x2="25720" y2="94352"/>
                        <a14:foregroundMark x1="27984" y1="94352" x2="27984" y2="94352"/>
                        <a14:foregroundMark x1="27778" y1="86379" x2="27778" y2="86379"/>
                        <a14:foregroundMark x1="26955" y1="75083" x2="26955" y2="75083"/>
                        <a14:foregroundMark x1="27469" y1="55150" x2="27469" y2="55150"/>
                        <a14:foregroundMark x1="29733" y1="32558" x2="29733" y2="32558"/>
                        <a14:foregroundMark x1="20782" y1="29568" x2="20782" y2="29568"/>
                        <a14:foregroundMark x1="21091" y1="25249" x2="21091" y2="25249"/>
                        <a14:foregroundMark x1="35082" y1="8638" x2="35082" y2="8638"/>
                        <a14:foregroundMark x1="15947" y1="89037" x2="15947" y2="89037"/>
                        <a14:foregroundMark x1="9568" y1="49169" x2="9568" y2="49169"/>
                        <a14:foregroundMark x1="39403" y1="49169" x2="39403" y2="49169"/>
                        <a14:foregroundMark x1="40226" y1="50831" x2="40226" y2="50831"/>
                        <a14:foregroundMark x1="42284" y1="61462" x2="42284" y2="61462"/>
                        <a14:foregroundMark x1="37963" y1="62791" x2="37963" y2="62791"/>
                        <a14:foregroundMark x1="37346" y1="54817" x2="37346" y2="54817"/>
                        <a14:foregroundMark x1="37551" y1="48505" x2="37551" y2="48505"/>
                        <a14:foregroundMark x1="45473" y1="53821" x2="45473" y2="53821"/>
                        <a14:foregroundMark x1="38992" y1="80399" x2="38992" y2="80399"/>
                        <a14:foregroundMark x1="44959" y1="84718" x2="44959" y2="84718"/>
                        <a14:foregroundMark x1="43519" y1="82392" x2="43519" y2="82392"/>
                        <a14:foregroundMark x1="52366" y1="48505" x2="52366" y2="48505"/>
                        <a14:foregroundMark x1="49691" y1="63787" x2="49691" y2="63787"/>
                        <a14:foregroundMark x1="54527" y1="72425" x2="54527" y2="72425"/>
                        <a14:foregroundMark x1="63374" y1="50166" x2="63374" y2="50166"/>
                        <a14:foregroundMark x1="76646" y1="47841" x2="76646" y2="47841"/>
                        <a14:foregroundMark x1="83128" y1="56478" x2="83128" y2="56478"/>
                        <a14:foregroundMark x1="82305" y1="74419" x2="82305" y2="74419"/>
                        <a14:foregroundMark x1="80864" y1="71096" x2="80864" y2="71096"/>
                        <a14:foregroundMark x1="78086" y1="72757" x2="78086" y2="72757"/>
                        <a14:foregroundMark x1="89198" y1="49502" x2="89198" y2="49502"/>
                        <a14:foregroundMark x1="95165" y1="54817" x2="95165" y2="54817"/>
                        <a14:foregroundMark x1="92284" y1="72757" x2="92284" y2="72757"/>
                        <a14:foregroundMark x1="23971" y1="18937" x2="23971" y2="18937"/>
                        <a14:foregroundMark x1="12037" y1="94352" x2="12037" y2="94352"/>
                        <a14:foregroundMark x1="7716" y1="95017" x2="7716" y2="95017"/>
                        <a14:foregroundMark x1="19342" y1="84385" x2="19342" y2="84385"/>
                        <a14:foregroundMark x1="68724" y1="57143" x2="68724" y2="57143"/>
                        <a14:foregroundMark x1="64918" y1="50166" x2="64918" y2="50166"/>
                        <a14:foregroundMark x1="45062" y1="57143" x2="45062" y2="57143"/>
                        <a14:foregroundMark x1="45267" y1="67442" x2="45267" y2="67442"/>
                        <a14:foregroundMark x1="42901" y1="49169" x2="42901" y2="49169"/>
                        <a14:backgroundMark x1="7716" y1="50166" x2="7716" y2="50166"/>
                        <a14:backgroundMark x1="8230" y1="55482" x2="8230" y2="55482"/>
                        <a14:backgroundMark x1="8642" y1="62458" x2="8642" y2="64452"/>
                        <a14:backgroundMark x1="8230" y1="68106" x2="8230" y2="68106"/>
                        <a14:backgroundMark x1="8642" y1="69435" x2="8642" y2="69435"/>
                        <a14:backgroundMark x1="8642" y1="66113" x2="8642" y2="66113"/>
                        <a14:backgroundMark x1="5350" y1="35548" x2="8230" y2="62458"/>
                        <a14:backgroundMark x1="18724" y1="42193" x2="18724" y2="42193"/>
                        <a14:backgroundMark x1="18519" y1="47176" x2="18519" y2="47176"/>
                        <a14:backgroundMark x1="18724" y1="81728" x2="18724" y2="81728"/>
                        <a14:backgroundMark x1="8642" y1="66113" x2="8539" y2="75748"/>
                        <a14:backgroundMark x1="8745" y1="60797" x2="7613" y2="68106"/>
                        <a14:backgroundMark x1="3189" y1="28239" x2="5864" y2="3720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3723" y="-51130"/>
            <a:ext cx="2320062" cy="71922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6317" y="2250374"/>
            <a:ext cx="11064097" cy="2880196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748145" y="2327564"/>
            <a:ext cx="261258" cy="2719449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20630" y="5130570"/>
            <a:ext cx="676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Start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279066" y="5116561"/>
            <a:ext cx="748146" cy="41140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050965" y="2327564"/>
            <a:ext cx="1460665" cy="2719449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" name="그룹 27"/>
          <p:cNvGrpSpPr/>
          <p:nvPr/>
        </p:nvGrpSpPr>
        <p:grpSpPr>
          <a:xfrm>
            <a:off x="1068776" y="5116561"/>
            <a:ext cx="1460668" cy="411403"/>
            <a:chOff x="1068776" y="5116561"/>
            <a:chExt cx="1460668" cy="411403"/>
          </a:xfrm>
        </p:grpSpPr>
        <p:sp>
          <p:nvSpPr>
            <p:cNvPr id="16" name="직사각형 15"/>
            <p:cNvSpPr/>
            <p:nvPr/>
          </p:nvSpPr>
          <p:spPr>
            <a:xfrm>
              <a:off x="1068776" y="5116561"/>
              <a:ext cx="1460668" cy="4114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068776" y="5128437"/>
              <a:ext cx="14606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주소값</a:t>
              </a:r>
              <a:r>
                <a:rPr lang="en-US" altLang="ko-KR" dirty="0" smtClean="0"/>
                <a:t>(7bit)</a:t>
              </a:r>
              <a:endParaRPr lang="ko-KR" altLang="en-US" dirty="0"/>
            </a:p>
          </p:txBody>
        </p:sp>
      </p:grpSp>
      <p:sp>
        <p:nvSpPr>
          <p:cNvPr id="18" name="직사각형 17"/>
          <p:cNvSpPr/>
          <p:nvPr/>
        </p:nvSpPr>
        <p:spPr>
          <a:xfrm>
            <a:off x="2559130" y="2327564"/>
            <a:ext cx="154382" cy="2719449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" name="그룹 22"/>
          <p:cNvGrpSpPr/>
          <p:nvPr/>
        </p:nvGrpSpPr>
        <p:grpSpPr>
          <a:xfrm>
            <a:off x="2493816" y="1827592"/>
            <a:ext cx="1068780" cy="411403"/>
            <a:chOff x="2493816" y="1827592"/>
            <a:chExt cx="1068780" cy="411403"/>
          </a:xfrm>
        </p:grpSpPr>
        <p:sp>
          <p:nvSpPr>
            <p:cNvPr id="19" name="TextBox 18"/>
            <p:cNvSpPr txBox="1"/>
            <p:nvPr/>
          </p:nvSpPr>
          <p:spPr>
            <a:xfrm>
              <a:off x="2493816" y="1841601"/>
              <a:ext cx="1068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Read_bit</a:t>
              </a:r>
              <a:endParaRPr lang="ko-KR" altLang="en-US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2552003" y="1827592"/>
              <a:ext cx="945280" cy="4114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직사각형 20"/>
          <p:cNvSpPr/>
          <p:nvPr/>
        </p:nvSpPr>
        <p:spPr>
          <a:xfrm>
            <a:off x="2761012" y="2327564"/>
            <a:ext cx="154382" cy="27194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23"/>
          <p:cNvGrpSpPr/>
          <p:nvPr/>
        </p:nvGrpSpPr>
        <p:grpSpPr>
          <a:xfrm>
            <a:off x="2671869" y="5128933"/>
            <a:ext cx="611658" cy="411403"/>
            <a:chOff x="2493816" y="1827592"/>
            <a:chExt cx="1068780" cy="411403"/>
          </a:xfrm>
        </p:grpSpPr>
        <p:sp>
          <p:nvSpPr>
            <p:cNvPr id="25" name="TextBox 24"/>
            <p:cNvSpPr txBox="1"/>
            <p:nvPr/>
          </p:nvSpPr>
          <p:spPr>
            <a:xfrm>
              <a:off x="2493816" y="1841601"/>
              <a:ext cx="1068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ACK</a:t>
              </a:r>
              <a:endParaRPr lang="ko-KR" altLang="en-US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2552003" y="1827592"/>
              <a:ext cx="945280" cy="4114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7" name="직사각형 26"/>
          <p:cNvSpPr/>
          <p:nvPr/>
        </p:nvSpPr>
        <p:spPr>
          <a:xfrm>
            <a:off x="3476003" y="2327564"/>
            <a:ext cx="1606636" cy="2719449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9" name="그룹 28"/>
          <p:cNvGrpSpPr/>
          <p:nvPr/>
        </p:nvGrpSpPr>
        <p:grpSpPr>
          <a:xfrm>
            <a:off x="3459252" y="5116561"/>
            <a:ext cx="1623387" cy="801036"/>
            <a:chOff x="1068776" y="5116561"/>
            <a:chExt cx="1460668" cy="801036"/>
          </a:xfrm>
        </p:grpSpPr>
        <p:sp>
          <p:nvSpPr>
            <p:cNvPr id="30" name="직사각형 29"/>
            <p:cNvSpPr/>
            <p:nvPr/>
          </p:nvSpPr>
          <p:spPr>
            <a:xfrm>
              <a:off x="1068776" y="5116561"/>
              <a:ext cx="1460668" cy="4114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068776" y="5128437"/>
              <a:ext cx="14606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데이터값</a:t>
              </a:r>
              <a:r>
                <a:rPr lang="en-US" altLang="ko-KR" dirty="0" smtClean="0"/>
                <a:t>(8bit)</a:t>
              </a:r>
              <a:endParaRPr lang="ko-KR" alt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068776" y="5548265"/>
              <a:ext cx="14606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00000001</a:t>
              </a:r>
              <a:endParaRPr lang="ko-KR" altLang="en-US" dirty="0"/>
            </a:p>
          </p:txBody>
        </p:sp>
      </p:grpSp>
      <p:sp>
        <p:nvSpPr>
          <p:cNvPr id="33" name="직사각형 32"/>
          <p:cNvSpPr/>
          <p:nvPr/>
        </p:nvSpPr>
        <p:spPr>
          <a:xfrm>
            <a:off x="5155077" y="2327564"/>
            <a:ext cx="154382" cy="27194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1" name="그룹 40"/>
          <p:cNvGrpSpPr/>
          <p:nvPr/>
        </p:nvGrpSpPr>
        <p:grpSpPr>
          <a:xfrm>
            <a:off x="5082639" y="1755414"/>
            <a:ext cx="611658" cy="411403"/>
            <a:chOff x="2493816" y="1827592"/>
            <a:chExt cx="1068780" cy="411403"/>
          </a:xfrm>
        </p:grpSpPr>
        <p:sp>
          <p:nvSpPr>
            <p:cNvPr id="42" name="TextBox 41"/>
            <p:cNvSpPr txBox="1"/>
            <p:nvPr/>
          </p:nvSpPr>
          <p:spPr>
            <a:xfrm>
              <a:off x="2493816" y="1841601"/>
              <a:ext cx="1068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ACK</a:t>
              </a:r>
              <a:endParaRPr lang="ko-KR" altLang="en-US" dirty="0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2552003" y="1827592"/>
              <a:ext cx="945280" cy="4114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4" name="직사각형 43"/>
          <p:cNvSpPr/>
          <p:nvPr/>
        </p:nvSpPr>
        <p:spPr>
          <a:xfrm>
            <a:off x="5425077" y="2327564"/>
            <a:ext cx="1606636" cy="2719449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5" name="그룹 44"/>
          <p:cNvGrpSpPr/>
          <p:nvPr/>
        </p:nvGrpSpPr>
        <p:grpSpPr>
          <a:xfrm>
            <a:off x="5408326" y="5116561"/>
            <a:ext cx="1623387" cy="801036"/>
            <a:chOff x="1068776" y="5116561"/>
            <a:chExt cx="1460668" cy="801036"/>
          </a:xfrm>
        </p:grpSpPr>
        <p:sp>
          <p:nvSpPr>
            <p:cNvPr id="46" name="직사각형 45"/>
            <p:cNvSpPr/>
            <p:nvPr/>
          </p:nvSpPr>
          <p:spPr>
            <a:xfrm>
              <a:off x="1068776" y="5116561"/>
              <a:ext cx="1460668" cy="4114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068776" y="5128437"/>
              <a:ext cx="14606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데이터값</a:t>
              </a:r>
              <a:r>
                <a:rPr lang="en-US" altLang="ko-KR" dirty="0" smtClean="0"/>
                <a:t>(8bit)</a:t>
              </a:r>
              <a:endParaRPr lang="ko-KR" altLang="en-US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068776" y="5548265"/>
              <a:ext cx="14606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00000010</a:t>
              </a:r>
              <a:endParaRPr lang="ko-KR" altLang="en-US" dirty="0"/>
            </a:p>
          </p:txBody>
        </p:sp>
      </p:grpSp>
      <p:sp>
        <p:nvSpPr>
          <p:cNvPr id="49" name="직사각형 48"/>
          <p:cNvSpPr/>
          <p:nvPr/>
        </p:nvSpPr>
        <p:spPr>
          <a:xfrm>
            <a:off x="7105340" y="2327564"/>
            <a:ext cx="154382" cy="27194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0" name="그룹 49"/>
          <p:cNvGrpSpPr/>
          <p:nvPr/>
        </p:nvGrpSpPr>
        <p:grpSpPr>
          <a:xfrm>
            <a:off x="7032902" y="1755414"/>
            <a:ext cx="611658" cy="411403"/>
            <a:chOff x="2493816" y="1827592"/>
            <a:chExt cx="1068780" cy="411403"/>
          </a:xfrm>
        </p:grpSpPr>
        <p:sp>
          <p:nvSpPr>
            <p:cNvPr id="51" name="TextBox 50"/>
            <p:cNvSpPr txBox="1"/>
            <p:nvPr/>
          </p:nvSpPr>
          <p:spPr>
            <a:xfrm>
              <a:off x="2493816" y="1841601"/>
              <a:ext cx="1068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ACK</a:t>
              </a:r>
              <a:endParaRPr lang="ko-KR" altLang="en-US" dirty="0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2552003" y="1827592"/>
              <a:ext cx="945280" cy="4114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3" name="직사각형 52"/>
          <p:cNvSpPr/>
          <p:nvPr/>
        </p:nvSpPr>
        <p:spPr>
          <a:xfrm>
            <a:off x="7419614" y="2327564"/>
            <a:ext cx="1606636" cy="2719449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4" name="그룹 53"/>
          <p:cNvGrpSpPr/>
          <p:nvPr/>
        </p:nvGrpSpPr>
        <p:grpSpPr>
          <a:xfrm>
            <a:off x="7402863" y="5116561"/>
            <a:ext cx="1623387" cy="801036"/>
            <a:chOff x="1068776" y="5116561"/>
            <a:chExt cx="1460668" cy="801036"/>
          </a:xfrm>
        </p:grpSpPr>
        <p:sp>
          <p:nvSpPr>
            <p:cNvPr id="55" name="직사각형 54"/>
            <p:cNvSpPr/>
            <p:nvPr/>
          </p:nvSpPr>
          <p:spPr>
            <a:xfrm>
              <a:off x="1068776" y="5116561"/>
              <a:ext cx="1460668" cy="4114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068776" y="5128437"/>
              <a:ext cx="14606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데이터값</a:t>
              </a:r>
              <a:r>
                <a:rPr lang="en-US" altLang="ko-KR" dirty="0" smtClean="0"/>
                <a:t>(8bit)</a:t>
              </a:r>
              <a:endParaRPr lang="ko-KR" altLang="en-US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068776" y="5548265"/>
              <a:ext cx="14606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00000100</a:t>
              </a:r>
              <a:endParaRPr lang="ko-KR" altLang="en-US" dirty="0"/>
            </a:p>
          </p:txBody>
        </p:sp>
      </p:grpSp>
      <p:sp>
        <p:nvSpPr>
          <p:cNvPr id="58" name="직사각형 57"/>
          <p:cNvSpPr/>
          <p:nvPr/>
        </p:nvSpPr>
        <p:spPr>
          <a:xfrm>
            <a:off x="9099877" y="2327564"/>
            <a:ext cx="154382" cy="27194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9" name="그룹 58"/>
          <p:cNvGrpSpPr/>
          <p:nvPr/>
        </p:nvGrpSpPr>
        <p:grpSpPr>
          <a:xfrm>
            <a:off x="9027439" y="1755414"/>
            <a:ext cx="611658" cy="411403"/>
            <a:chOff x="2493816" y="1827592"/>
            <a:chExt cx="1068780" cy="411403"/>
          </a:xfrm>
        </p:grpSpPr>
        <p:sp>
          <p:nvSpPr>
            <p:cNvPr id="60" name="TextBox 59"/>
            <p:cNvSpPr txBox="1"/>
            <p:nvPr/>
          </p:nvSpPr>
          <p:spPr>
            <a:xfrm>
              <a:off x="2493816" y="1841601"/>
              <a:ext cx="1068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ACK</a:t>
              </a:r>
              <a:endParaRPr lang="ko-KR" altLang="en-US" dirty="0"/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2552003" y="1827592"/>
              <a:ext cx="945280" cy="4114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9387642" y="2327564"/>
            <a:ext cx="1606636" cy="2719449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3" name="그룹 82"/>
          <p:cNvGrpSpPr/>
          <p:nvPr/>
        </p:nvGrpSpPr>
        <p:grpSpPr>
          <a:xfrm>
            <a:off x="9370891" y="5116561"/>
            <a:ext cx="1623387" cy="801036"/>
            <a:chOff x="1068776" y="5116561"/>
            <a:chExt cx="1460668" cy="801036"/>
          </a:xfrm>
        </p:grpSpPr>
        <p:sp>
          <p:nvSpPr>
            <p:cNvPr id="84" name="직사각형 83"/>
            <p:cNvSpPr/>
            <p:nvPr/>
          </p:nvSpPr>
          <p:spPr>
            <a:xfrm>
              <a:off x="1068776" y="5116561"/>
              <a:ext cx="1460668" cy="4114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1068776" y="5128437"/>
              <a:ext cx="14606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데이터값</a:t>
              </a:r>
              <a:r>
                <a:rPr lang="en-US" altLang="ko-KR" dirty="0" smtClean="0"/>
                <a:t>(8bit)</a:t>
              </a:r>
              <a:endParaRPr lang="ko-KR" altLang="en-US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1068776" y="5548265"/>
              <a:ext cx="14606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00001000</a:t>
              </a:r>
              <a:endParaRPr lang="ko-KR" altLang="en-US" dirty="0"/>
            </a:p>
          </p:txBody>
        </p:sp>
      </p:grpSp>
      <p:sp>
        <p:nvSpPr>
          <p:cNvPr id="87" name="직사각형 86"/>
          <p:cNvSpPr/>
          <p:nvPr/>
        </p:nvSpPr>
        <p:spPr>
          <a:xfrm>
            <a:off x="11067905" y="2327564"/>
            <a:ext cx="293624" cy="27194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8" name="그룹 87"/>
          <p:cNvGrpSpPr/>
          <p:nvPr/>
        </p:nvGrpSpPr>
        <p:grpSpPr>
          <a:xfrm>
            <a:off x="10759044" y="1755414"/>
            <a:ext cx="848081" cy="660340"/>
            <a:chOff x="2493816" y="1827592"/>
            <a:chExt cx="1068780" cy="660340"/>
          </a:xfrm>
        </p:grpSpPr>
        <p:sp>
          <p:nvSpPr>
            <p:cNvPr id="89" name="TextBox 88"/>
            <p:cNvSpPr txBox="1"/>
            <p:nvPr/>
          </p:nvSpPr>
          <p:spPr>
            <a:xfrm>
              <a:off x="2493816" y="1841601"/>
              <a:ext cx="10687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NACK</a:t>
              </a:r>
              <a:endParaRPr lang="ko-KR" altLang="en-US" dirty="0"/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2552003" y="1827592"/>
              <a:ext cx="945280" cy="4114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1" name="직사각형 90"/>
          <p:cNvSpPr/>
          <p:nvPr/>
        </p:nvSpPr>
        <p:spPr>
          <a:xfrm>
            <a:off x="11381216" y="2327564"/>
            <a:ext cx="306000" cy="2719449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/>
          <p:cNvSpPr txBox="1"/>
          <p:nvPr/>
        </p:nvSpPr>
        <p:spPr>
          <a:xfrm>
            <a:off x="11326608" y="5130570"/>
            <a:ext cx="676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Stop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11285044" y="5116561"/>
            <a:ext cx="748146" cy="41140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0821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798023"/>
            <a:ext cx="12192000" cy="5311832"/>
          </a:xfrm>
          <a:prstGeom prst="rect">
            <a:avLst/>
          </a:prstGeom>
          <a:solidFill>
            <a:srgbClr val="0038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49629" y="989215"/>
            <a:ext cx="11892742" cy="492944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6241C06-20D2-F33D-FDE3-31E96F88AF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8771" y="12411"/>
            <a:ext cx="1953229" cy="656824"/>
          </a:xfrm>
          <a:prstGeom prst="rect">
            <a:avLst/>
          </a:prstGeom>
        </p:spPr>
      </p:pic>
      <p:pic>
        <p:nvPicPr>
          <p:cNvPr id="3" name="Picture 2" descr="만도 로고">
            <a:extLst>
              <a:ext uri="{FF2B5EF4-FFF2-40B4-BE49-F238E27FC236}">
                <a16:creationId xmlns:a16="http://schemas.microsoft.com/office/drawing/2014/main" id="{ABA00682-3278-8350-47A8-D1636E7D8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9191" y="9255"/>
            <a:ext cx="1769580" cy="719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EAEA9C2-A79E-3A5E-8194-EA8D3236F9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638" b="95017" l="1235" r="95165">
                        <a14:foregroundMark x1="6481" y1="20598" x2="6481" y2="20598"/>
                        <a14:foregroundMark x1="5247" y1="12625" x2="5247" y2="12625"/>
                        <a14:foregroundMark x1="6481" y1="11296" x2="6481" y2="11296"/>
                        <a14:foregroundMark x1="8025" y1="12625" x2="8025" y2="12625"/>
                        <a14:foregroundMark x1="8025" y1="12625" x2="8025" y2="12625"/>
                        <a14:foregroundMark x1="27058" y1="11628" x2="33539" y2="9967"/>
                        <a14:foregroundMark x1="19394" y1="47176" x2="17901" y2="56146"/>
                        <a14:foregroundMark x1="20224" y1="42193" x2="19394" y2="47176"/>
                        <a14:foregroundMark x1="23765" y1="20930" x2="20224" y2="42193"/>
                        <a14:foregroundMark x1="15638" y1="26578" x2="16872" y2="34884"/>
                        <a14:foregroundMark x1="13786" y1="21262" x2="13786" y2="21262"/>
                        <a14:foregroundMark x1="13066" y1="18605" x2="13066" y2="18605"/>
                        <a14:foregroundMark x1="3292" y1="9302" x2="6276" y2="15947"/>
                        <a14:foregroundMark x1="1543" y1="8970" x2="2058" y2="8970"/>
                        <a14:foregroundMark x1="8970" y1="75795" x2="9877" y2="89037"/>
                        <a14:foregroundMark x1="5144" y1="19934" x2="5745" y2="28717"/>
                        <a14:foregroundMark x1="9877" y1="89037" x2="9259" y2="92359"/>
                        <a14:foregroundMark x1="12654" y1="95017" x2="12654" y2="95017"/>
                        <a14:foregroundMark x1="17593" y1="81728" x2="17593" y2="81728"/>
                        <a14:foregroundMark x1="20679" y1="87708" x2="21193" y2="88040"/>
                        <a14:foregroundMark x1="24383" y1="92027" x2="24383" y2="92027"/>
                        <a14:foregroundMark x1="25720" y1="94352" x2="25720" y2="94352"/>
                        <a14:foregroundMark x1="27984" y1="94352" x2="27984" y2="94352"/>
                        <a14:foregroundMark x1="27778" y1="86379" x2="27778" y2="86379"/>
                        <a14:foregroundMark x1="26955" y1="75083" x2="26955" y2="75083"/>
                        <a14:foregroundMark x1="27469" y1="55150" x2="27469" y2="55150"/>
                        <a14:foregroundMark x1="29733" y1="32558" x2="29733" y2="32558"/>
                        <a14:foregroundMark x1="20782" y1="29568" x2="20782" y2="29568"/>
                        <a14:foregroundMark x1="21091" y1="25249" x2="21091" y2="25249"/>
                        <a14:foregroundMark x1="35082" y1="8638" x2="35082" y2="8638"/>
                        <a14:foregroundMark x1="15947" y1="89037" x2="15947" y2="89037"/>
                        <a14:foregroundMark x1="9568" y1="49169" x2="9568" y2="49169"/>
                        <a14:foregroundMark x1="39403" y1="49169" x2="39403" y2="49169"/>
                        <a14:foregroundMark x1="40226" y1="50831" x2="40226" y2="50831"/>
                        <a14:foregroundMark x1="42284" y1="61462" x2="42284" y2="61462"/>
                        <a14:foregroundMark x1="37963" y1="62791" x2="37963" y2="62791"/>
                        <a14:foregroundMark x1="37346" y1="54817" x2="37346" y2="54817"/>
                        <a14:foregroundMark x1="37551" y1="48505" x2="37551" y2="48505"/>
                        <a14:foregroundMark x1="45473" y1="53821" x2="45473" y2="53821"/>
                        <a14:foregroundMark x1="38992" y1="80399" x2="38992" y2="80399"/>
                        <a14:foregroundMark x1="44959" y1="84718" x2="44959" y2="84718"/>
                        <a14:foregroundMark x1="43519" y1="82392" x2="43519" y2="82392"/>
                        <a14:foregroundMark x1="52366" y1="48505" x2="52366" y2="48505"/>
                        <a14:foregroundMark x1="49691" y1="63787" x2="49691" y2="63787"/>
                        <a14:foregroundMark x1="54527" y1="72425" x2="54527" y2="72425"/>
                        <a14:foregroundMark x1="63374" y1="50166" x2="63374" y2="50166"/>
                        <a14:foregroundMark x1="76646" y1="47841" x2="76646" y2="47841"/>
                        <a14:foregroundMark x1="83128" y1="56478" x2="83128" y2="56478"/>
                        <a14:foregroundMark x1="82305" y1="74419" x2="82305" y2="74419"/>
                        <a14:foregroundMark x1="80864" y1="71096" x2="80864" y2="71096"/>
                        <a14:foregroundMark x1="78086" y1="72757" x2="78086" y2="72757"/>
                        <a14:foregroundMark x1="89198" y1="49502" x2="89198" y2="49502"/>
                        <a14:foregroundMark x1="95165" y1="54817" x2="95165" y2="54817"/>
                        <a14:foregroundMark x1="92284" y1="72757" x2="92284" y2="72757"/>
                        <a14:foregroundMark x1="23971" y1="18937" x2="23971" y2="18937"/>
                        <a14:foregroundMark x1="12037" y1="94352" x2="12037" y2="94352"/>
                        <a14:foregroundMark x1="7716" y1="95017" x2="7716" y2="95017"/>
                        <a14:foregroundMark x1="19342" y1="84385" x2="19342" y2="84385"/>
                        <a14:foregroundMark x1="68724" y1="57143" x2="68724" y2="57143"/>
                        <a14:foregroundMark x1="64918" y1="50166" x2="64918" y2="50166"/>
                        <a14:foregroundMark x1="45062" y1="57143" x2="45062" y2="57143"/>
                        <a14:foregroundMark x1="45267" y1="67442" x2="45267" y2="67442"/>
                        <a14:foregroundMark x1="42901" y1="49169" x2="42901" y2="49169"/>
                        <a14:backgroundMark x1="7716" y1="50166" x2="7716" y2="50166"/>
                        <a14:backgroundMark x1="8230" y1="55482" x2="8230" y2="55482"/>
                        <a14:backgroundMark x1="8642" y1="62458" x2="8642" y2="64452"/>
                        <a14:backgroundMark x1="8230" y1="68106" x2="8230" y2="68106"/>
                        <a14:backgroundMark x1="8642" y1="69435" x2="8642" y2="69435"/>
                        <a14:backgroundMark x1="8642" y1="66113" x2="8642" y2="66113"/>
                        <a14:backgroundMark x1="5350" y1="35548" x2="8230" y2="62458"/>
                        <a14:backgroundMark x1="18724" y1="42193" x2="18724" y2="42193"/>
                        <a14:backgroundMark x1="18519" y1="47176" x2="18519" y2="47176"/>
                        <a14:backgroundMark x1="18724" y1="81728" x2="18724" y2="81728"/>
                        <a14:backgroundMark x1="8642" y1="66113" x2="8539" y2="75748"/>
                        <a14:backgroundMark x1="8745" y1="60797" x2="7613" y2="68106"/>
                        <a14:backgroundMark x1="3189" y1="28239" x2="5864" y2="3720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3723" y="-51130"/>
            <a:ext cx="2320062" cy="71922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-1124197" y="1059663"/>
            <a:ext cx="59851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파형분석 </a:t>
            </a:r>
            <a:r>
              <a:rPr lang="en-US" altLang="ko-KR" sz="28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- Write</a:t>
            </a:r>
            <a:endParaRPr lang="ko-KR" altLang="en-US" sz="28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9596" y="2070761"/>
            <a:ext cx="11247620" cy="3051958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505460" y="2141161"/>
            <a:ext cx="261258" cy="2947338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19562" y="5130570"/>
            <a:ext cx="676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Start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142655" y="5107401"/>
            <a:ext cx="748146" cy="41140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839157" y="2138756"/>
            <a:ext cx="1514628" cy="2908258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/>
          <p:cNvGrpSpPr/>
          <p:nvPr/>
        </p:nvGrpSpPr>
        <p:grpSpPr>
          <a:xfrm>
            <a:off x="899860" y="5122645"/>
            <a:ext cx="1460668" cy="411403"/>
            <a:chOff x="1068776" y="5116561"/>
            <a:chExt cx="1460668" cy="411403"/>
          </a:xfrm>
        </p:grpSpPr>
        <p:sp>
          <p:nvSpPr>
            <p:cNvPr id="18" name="직사각형 17"/>
            <p:cNvSpPr/>
            <p:nvPr/>
          </p:nvSpPr>
          <p:spPr>
            <a:xfrm>
              <a:off x="1068776" y="5116561"/>
              <a:ext cx="1460668" cy="4114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068776" y="5128437"/>
              <a:ext cx="14606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주소값</a:t>
              </a:r>
              <a:r>
                <a:rPr lang="en-US" altLang="ko-KR" dirty="0" smtClean="0"/>
                <a:t>(7bit)</a:t>
              </a:r>
              <a:endParaRPr lang="ko-KR" altLang="en-US" dirty="0"/>
            </a:p>
          </p:txBody>
        </p:sp>
      </p:grpSp>
      <p:sp>
        <p:nvSpPr>
          <p:cNvPr id="20" name="직사각형 19"/>
          <p:cNvSpPr/>
          <p:nvPr/>
        </p:nvSpPr>
        <p:spPr>
          <a:xfrm>
            <a:off x="2387085" y="2127329"/>
            <a:ext cx="154382" cy="2919683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/>
          <p:cNvGrpSpPr/>
          <p:nvPr/>
        </p:nvGrpSpPr>
        <p:grpSpPr>
          <a:xfrm>
            <a:off x="2305048" y="1656251"/>
            <a:ext cx="1168684" cy="660340"/>
            <a:chOff x="2493816" y="1827592"/>
            <a:chExt cx="1068780" cy="660340"/>
          </a:xfrm>
        </p:grpSpPr>
        <p:sp>
          <p:nvSpPr>
            <p:cNvPr id="22" name="TextBox 21"/>
            <p:cNvSpPr txBox="1"/>
            <p:nvPr/>
          </p:nvSpPr>
          <p:spPr>
            <a:xfrm>
              <a:off x="2493816" y="1841601"/>
              <a:ext cx="10687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Write_bit</a:t>
              </a:r>
              <a:endParaRPr lang="ko-KR" altLang="en-US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2552003" y="1827592"/>
              <a:ext cx="945280" cy="4114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" name="직사각형 23"/>
          <p:cNvSpPr/>
          <p:nvPr/>
        </p:nvSpPr>
        <p:spPr>
          <a:xfrm>
            <a:off x="2579414" y="2127330"/>
            <a:ext cx="154382" cy="29196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5" name="그룹 24"/>
          <p:cNvGrpSpPr/>
          <p:nvPr/>
        </p:nvGrpSpPr>
        <p:grpSpPr>
          <a:xfrm>
            <a:off x="2469413" y="5136862"/>
            <a:ext cx="611658" cy="411403"/>
            <a:chOff x="2493816" y="1827592"/>
            <a:chExt cx="1068780" cy="411403"/>
          </a:xfrm>
        </p:grpSpPr>
        <p:sp>
          <p:nvSpPr>
            <p:cNvPr id="26" name="TextBox 25"/>
            <p:cNvSpPr txBox="1"/>
            <p:nvPr/>
          </p:nvSpPr>
          <p:spPr>
            <a:xfrm>
              <a:off x="2493816" y="1841601"/>
              <a:ext cx="1068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ACK</a:t>
              </a:r>
              <a:endParaRPr lang="ko-KR" altLang="en-US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2552003" y="1827592"/>
              <a:ext cx="945280" cy="4114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8" name="직사각형 27"/>
          <p:cNvSpPr/>
          <p:nvPr/>
        </p:nvSpPr>
        <p:spPr>
          <a:xfrm>
            <a:off x="2902567" y="2143156"/>
            <a:ext cx="1691111" cy="2902304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9" name="그룹 28"/>
          <p:cNvGrpSpPr/>
          <p:nvPr/>
        </p:nvGrpSpPr>
        <p:grpSpPr>
          <a:xfrm>
            <a:off x="3051607" y="5122645"/>
            <a:ext cx="1623387" cy="801036"/>
            <a:chOff x="1068776" y="5116561"/>
            <a:chExt cx="1460668" cy="801036"/>
          </a:xfrm>
        </p:grpSpPr>
        <p:sp>
          <p:nvSpPr>
            <p:cNvPr id="30" name="직사각형 29"/>
            <p:cNvSpPr/>
            <p:nvPr/>
          </p:nvSpPr>
          <p:spPr>
            <a:xfrm>
              <a:off x="1068776" y="5116561"/>
              <a:ext cx="1460668" cy="4114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068776" y="5128437"/>
              <a:ext cx="14606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데이터값</a:t>
              </a:r>
              <a:r>
                <a:rPr lang="en-US" altLang="ko-KR" dirty="0" smtClean="0"/>
                <a:t>(8bit)</a:t>
              </a:r>
              <a:endParaRPr lang="ko-KR" alt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068776" y="5548265"/>
              <a:ext cx="14606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00000001</a:t>
              </a:r>
              <a:endParaRPr lang="ko-KR" altLang="en-US" dirty="0"/>
            </a:p>
          </p:txBody>
        </p:sp>
      </p:grpSp>
      <p:sp>
        <p:nvSpPr>
          <p:cNvPr id="33" name="직사각형 32"/>
          <p:cNvSpPr/>
          <p:nvPr/>
        </p:nvSpPr>
        <p:spPr>
          <a:xfrm>
            <a:off x="4627346" y="2153173"/>
            <a:ext cx="217788" cy="28922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4" name="그룹 33"/>
          <p:cNvGrpSpPr/>
          <p:nvPr/>
        </p:nvGrpSpPr>
        <p:grpSpPr>
          <a:xfrm>
            <a:off x="4572784" y="1681185"/>
            <a:ext cx="611658" cy="411403"/>
            <a:chOff x="2493816" y="1827592"/>
            <a:chExt cx="1068780" cy="411403"/>
          </a:xfrm>
        </p:grpSpPr>
        <p:sp>
          <p:nvSpPr>
            <p:cNvPr id="35" name="TextBox 34"/>
            <p:cNvSpPr txBox="1"/>
            <p:nvPr/>
          </p:nvSpPr>
          <p:spPr>
            <a:xfrm>
              <a:off x="2493816" y="1841601"/>
              <a:ext cx="1068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ACK</a:t>
              </a:r>
              <a:endParaRPr lang="ko-KR" altLang="en-US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2552003" y="1827592"/>
              <a:ext cx="945280" cy="4114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7" name="직사각형 36"/>
          <p:cNvSpPr/>
          <p:nvPr/>
        </p:nvSpPr>
        <p:spPr>
          <a:xfrm>
            <a:off x="4958150" y="2141161"/>
            <a:ext cx="1711943" cy="290117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8" name="그룹 37"/>
          <p:cNvGrpSpPr/>
          <p:nvPr/>
        </p:nvGrpSpPr>
        <p:grpSpPr>
          <a:xfrm>
            <a:off x="4964961" y="5090809"/>
            <a:ext cx="1705132" cy="801036"/>
            <a:chOff x="1068776" y="5116561"/>
            <a:chExt cx="1460668" cy="801036"/>
          </a:xfrm>
        </p:grpSpPr>
        <p:sp>
          <p:nvSpPr>
            <p:cNvPr id="39" name="직사각형 38"/>
            <p:cNvSpPr/>
            <p:nvPr/>
          </p:nvSpPr>
          <p:spPr>
            <a:xfrm>
              <a:off x="1068776" y="5116561"/>
              <a:ext cx="1460668" cy="4114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068776" y="5128437"/>
              <a:ext cx="14606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데이터값</a:t>
              </a:r>
              <a:r>
                <a:rPr lang="en-US" altLang="ko-KR" dirty="0" smtClean="0"/>
                <a:t>(8bit)</a:t>
              </a:r>
              <a:endParaRPr lang="ko-KR" altLang="en-US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068776" y="5548265"/>
              <a:ext cx="14606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00000010</a:t>
              </a:r>
              <a:endParaRPr lang="ko-KR" altLang="en-US" dirty="0"/>
            </a:p>
          </p:txBody>
        </p:sp>
      </p:grpSp>
      <p:sp>
        <p:nvSpPr>
          <p:cNvPr id="42" name="직사각형 41"/>
          <p:cNvSpPr/>
          <p:nvPr/>
        </p:nvSpPr>
        <p:spPr>
          <a:xfrm>
            <a:off x="6709155" y="2148138"/>
            <a:ext cx="154382" cy="28941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3" name="그룹 42"/>
          <p:cNvGrpSpPr/>
          <p:nvPr/>
        </p:nvGrpSpPr>
        <p:grpSpPr>
          <a:xfrm>
            <a:off x="6670093" y="1641139"/>
            <a:ext cx="611658" cy="411403"/>
            <a:chOff x="2493816" y="1827592"/>
            <a:chExt cx="1068780" cy="411403"/>
          </a:xfrm>
        </p:grpSpPr>
        <p:sp>
          <p:nvSpPr>
            <p:cNvPr id="44" name="TextBox 43"/>
            <p:cNvSpPr txBox="1"/>
            <p:nvPr/>
          </p:nvSpPr>
          <p:spPr>
            <a:xfrm>
              <a:off x="2493816" y="1841601"/>
              <a:ext cx="1068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ACK</a:t>
              </a:r>
              <a:endParaRPr lang="ko-KR" altLang="en-US" dirty="0"/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2552003" y="1827592"/>
              <a:ext cx="945280" cy="4114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6" name="직사각형 45"/>
          <p:cNvSpPr/>
          <p:nvPr/>
        </p:nvSpPr>
        <p:spPr>
          <a:xfrm>
            <a:off x="6996920" y="2138755"/>
            <a:ext cx="1708664" cy="290357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7" name="그룹 46"/>
          <p:cNvGrpSpPr/>
          <p:nvPr/>
        </p:nvGrpSpPr>
        <p:grpSpPr>
          <a:xfrm>
            <a:off x="6996920" y="5128437"/>
            <a:ext cx="1623387" cy="801036"/>
            <a:chOff x="1068776" y="5116561"/>
            <a:chExt cx="1460668" cy="801036"/>
          </a:xfrm>
        </p:grpSpPr>
        <p:sp>
          <p:nvSpPr>
            <p:cNvPr id="48" name="직사각형 47"/>
            <p:cNvSpPr/>
            <p:nvPr/>
          </p:nvSpPr>
          <p:spPr>
            <a:xfrm>
              <a:off x="1068776" y="5116561"/>
              <a:ext cx="1460668" cy="4114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068776" y="5128437"/>
              <a:ext cx="14606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데이터값</a:t>
              </a:r>
              <a:r>
                <a:rPr lang="en-US" altLang="ko-KR" dirty="0" smtClean="0"/>
                <a:t>(8bit)</a:t>
              </a:r>
              <a:endParaRPr lang="ko-KR" altLang="en-US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068776" y="5548265"/>
              <a:ext cx="14606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00000100</a:t>
              </a:r>
              <a:endParaRPr lang="ko-KR" altLang="en-US" dirty="0"/>
            </a:p>
          </p:txBody>
        </p:sp>
      </p:grpSp>
      <p:sp>
        <p:nvSpPr>
          <p:cNvPr id="51" name="직사각형 50"/>
          <p:cNvSpPr/>
          <p:nvPr/>
        </p:nvSpPr>
        <p:spPr>
          <a:xfrm>
            <a:off x="8748353" y="2126278"/>
            <a:ext cx="154382" cy="29160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2" name="그룹 51"/>
          <p:cNvGrpSpPr/>
          <p:nvPr/>
        </p:nvGrpSpPr>
        <p:grpSpPr>
          <a:xfrm>
            <a:off x="8730700" y="1658952"/>
            <a:ext cx="611658" cy="411403"/>
            <a:chOff x="2493816" y="1827592"/>
            <a:chExt cx="1068780" cy="411403"/>
          </a:xfrm>
        </p:grpSpPr>
        <p:sp>
          <p:nvSpPr>
            <p:cNvPr id="53" name="TextBox 52"/>
            <p:cNvSpPr txBox="1"/>
            <p:nvPr/>
          </p:nvSpPr>
          <p:spPr>
            <a:xfrm>
              <a:off x="2493816" y="1841601"/>
              <a:ext cx="1068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ACK</a:t>
              </a:r>
              <a:endParaRPr lang="ko-KR" altLang="en-US" dirty="0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2552003" y="1827592"/>
              <a:ext cx="945280" cy="4114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5" name="직사각형 54"/>
          <p:cNvSpPr/>
          <p:nvPr/>
        </p:nvSpPr>
        <p:spPr>
          <a:xfrm>
            <a:off x="9048950" y="2126278"/>
            <a:ext cx="1704439" cy="2916054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6" name="그룹 55"/>
          <p:cNvGrpSpPr/>
          <p:nvPr/>
        </p:nvGrpSpPr>
        <p:grpSpPr>
          <a:xfrm>
            <a:off x="9079290" y="5135846"/>
            <a:ext cx="1623387" cy="801036"/>
            <a:chOff x="1068776" y="5116561"/>
            <a:chExt cx="1460668" cy="801036"/>
          </a:xfrm>
        </p:grpSpPr>
        <p:sp>
          <p:nvSpPr>
            <p:cNvPr id="57" name="직사각형 56"/>
            <p:cNvSpPr/>
            <p:nvPr/>
          </p:nvSpPr>
          <p:spPr>
            <a:xfrm>
              <a:off x="1068776" y="5116561"/>
              <a:ext cx="1460668" cy="4114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068776" y="5128437"/>
              <a:ext cx="14606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데이터값</a:t>
              </a:r>
              <a:r>
                <a:rPr lang="en-US" altLang="ko-KR" dirty="0" smtClean="0"/>
                <a:t>(8bit)</a:t>
              </a:r>
              <a:endParaRPr lang="ko-KR" altLang="en-US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068776" y="5548265"/>
              <a:ext cx="14606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00001000</a:t>
              </a:r>
              <a:endParaRPr lang="ko-KR" altLang="en-US" dirty="0"/>
            </a:p>
          </p:txBody>
        </p:sp>
      </p:grpSp>
      <p:sp>
        <p:nvSpPr>
          <p:cNvPr id="60" name="직사각형 59"/>
          <p:cNvSpPr/>
          <p:nvPr/>
        </p:nvSpPr>
        <p:spPr>
          <a:xfrm>
            <a:off x="10795797" y="2126278"/>
            <a:ext cx="185198" cy="29160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1" name="그룹 60"/>
          <p:cNvGrpSpPr/>
          <p:nvPr/>
        </p:nvGrpSpPr>
        <p:grpSpPr>
          <a:xfrm>
            <a:off x="10742011" y="1617901"/>
            <a:ext cx="613058" cy="411403"/>
            <a:chOff x="2493816" y="1827592"/>
            <a:chExt cx="1068780" cy="411403"/>
          </a:xfrm>
        </p:grpSpPr>
        <p:sp>
          <p:nvSpPr>
            <p:cNvPr id="62" name="TextBox 61"/>
            <p:cNvSpPr txBox="1"/>
            <p:nvPr/>
          </p:nvSpPr>
          <p:spPr>
            <a:xfrm>
              <a:off x="2493816" y="1841601"/>
              <a:ext cx="1068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ACK</a:t>
              </a:r>
              <a:endParaRPr lang="ko-KR" altLang="en-US" dirty="0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2552003" y="1827592"/>
              <a:ext cx="945280" cy="4114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4" name="직사각형 63"/>
          <p:cNvSpPr/>
          <p:nvPr/>
        </p:nvSpPr>
        <p:spPr>
          <a:xfrm>
            <a:off x="11049068" y="2131228"/>
            <a:ext cx="306000" cy="2911104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7" name="그룹 66"/>
          <p:cNvGrpSpPr/>
          <p:nvPr/>
        </p:nvGrpSpPr>
        <p:grpSpPr>
          <a:xfrm>
            <a:off x="11065136" y="5122645"/>
            <a:ext cx="748146" cy="411403"/>
            <a:chOff x="11285044" y="5116561"/>
            <a:chExt cx="748146" cy="411403"/>
          </a:xfrm>
        </p:grpSpPr>
        <p:sp>
          <p:nvSpPr>
            <p:cNvPr id="65" name="TextBox 64"/>
            <p:cNvSpPr txBox="1"/>
            <p:nvPr/>
          </p:nvSpPr>
          <p:spPr>
            <a:xfrm>
              <a:off x="11318214" y="5143656"/>
              <a:ext cx="6768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Stop</a:t>
              </a:r>
              <a:endParaRPr lang="ko-KR" altLang="en-US" dirty="0"/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11285044" y="5116561"/>
              <a:ext cx="748146" cy="4114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88001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75</Words>
  <Application>Microsoft Office PowerPoint</Application>
  <PresentationFormat>와이드스크린</PresentationFormat>
  <Paragraphs>38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휴먼둥근헤드라인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이가은</dc:creator>
  <cp:lastModifiedBy>이가은</cp:lastModifiedBy>
  <cp:revision>4</cp:revision>
  <dcterms:created xsi:type="dcterms:W3CDTF">2023-04-04T14:15:30Z</dcterms:created>
  <dcterms:modified xsi:type="dcterms:W3CDTF">2023-04-04T14:42:36Z</dcterms:modified>
</cp:coreProperties>
</file>