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3.png" ContentType="image/png"/>
  <Override PartName="/ppt/media/image15.png" ContentType="image/png"/>
  <Override PartName="/ppt/media/image14.png" ContentType="image/png"/>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12.png" ContentType="image/png"/>
  <Override PartName="/ppt/media/image10.jpeg" ContentType="image/jpeg"/>
  <Override PartName="/ppt/media/image8.jpeg" ContentType="image/jpeg"/>
  <Override PartName="/ppt/media/image5.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C36CCED-D0CF-4605-88EB-6800AA11035F}"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47394A7-03CA-4745-8A62-D802E6B3DE94}"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3423427-C9BF-4A3D-AF1C-4CE425C2CE54}"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032F203-7255-434A-8D45-32B4A36B8CCF}"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1A23AAA-3D10-488A-9D64-93D96FE24604}"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B1BFD83-6D94-4784-85DA-CD845665579C}"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D9FBB9F-2AA5-4E6A-BA5F-6C2D8B20C7A5}"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0C24AA6-6C5E-4344-A561-9ADCEDDC5D84}"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8937DEB-5B2B-48A6-B176-35015F73534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2223FEE-89F2-441D-A003-348BA72F2ED3}"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CE5DF70-624A-4498-BB01-DD86017D0A1A}"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8E494FE-5C6B-4D70-B918-73970139D07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F898703-7A2B-4112-9160-0ECCFCF35320}"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395709A-0C65-4512-AE0E-C9517298588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65F28BC-592D-4B40-BAA6-99A8BDF498A8}"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A27D5EEE-FDCD-488D-B9F4-01058E32550D}"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3CE05D2-DDEA-438E-9B03-01718FF02289}"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EDE72D1-86CD-46EE-8A9C-723180BE776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49CF43F-4D12-4503-871E-55EF4B24A1D0}"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01C2343-7B0E-4250-9C26-A53FBD1018C1}"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A67E2BA-07DB-430C-AC69-E7512D6E440A}"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D0E67D4-3F19-4B9B-AB38-D84E2031222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D7F7B82-7AB3-4919-A36A-01F99604E1F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6EA8047-00AA-4A8F-95EE-D350F3D8AF83}"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 name="PlaceHolder 2"/>
          <p:cNvSpPr>
            <a:spLocks noGrp="1"/>
          </p:cNvSpPr>
          <p:nvPr>
            <p:ph type="sldNum" idx="2"/>
          </p:nvPr>
        </p:nvSpPr>
        <p:spPr>
          <a:xfrm>
            <a:off x="8610480" y="6356520"/>
            <a:ext cx="2741760" cy="363600"/>
          </a:xfrm>
          <a:prstGeom prst="rect">
            <a:avLst/>
          </a:prstGeom>
          <a:noFill/>
          <a:ln w="0">
            <a:noFill/>
          </a:ln>
        </p:spPr>
        <p:txBody>
          <a:bodyPr lIns="90000" rIns="90000" tIns="45000" bIns="45000" anchor="ctr">
            <a:noAutofit/>
          </a:bodyPr>
          <a:lstStyle>
            <a:lvl1pPr indent="0">
              <a:lnSpc>
                <a:spcPct val="100000"/>
              </a:lnSpc>
              <a:buNone/>
              <a:tabLst>
                <a:tab algn="l" pos="0"/>
              </a:tabLst>
              <a:defRPr b="0" lang="en-IN" sz="1400" spc="-1" strike="noStrike">
                <a:solidFill>
                  <a:srgbClr val="000000"/>
                </a:solidFill>
                <a:latin typeface="Times New Roman"/>
              </a:defRPr>
            </a:lvl1pPr>
          </a:lstStyle>
          <a:p>
            <a:pPr indent="0">
              <a:lnSpc>
                <a:spcPct val="100000"/>
              </a:lnSpc>
              <a:buNone/>
              <a:tabLst>
                <a:tab algn="l" pos="0"/>
              </a:tabLst>
            </a:pPr>
            <a:fld id="{244D11B6-B58C-4E6D-9356-E9FBEC6CFAF4}"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2" name="PlaceHolder 3"/>
          <p:cNvSpPr>
            <a:spLocks noGrp="1"/>
          </p:cNvSpPr>
          <p:nvPr>
            <p:ph type="dt" idx="3"/>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2" name="PlaceHolder 2"/>
          <p:cNvSpPr>
            <a:spLocks noGrp="1"/>
          </p:cNvSpPr>
          <p:nvPr>
            <p:ph type="sldNum" idx="5"/>
          </p:nvPr>
        </p:nvSpPr>
        <p:spPr>
          <a:xfrm>
            <a:off x="8610480" y="6356520"/>
            <a:ext cx="2741760" cy="363600"/>
          </a:xfrm>
          <a:prstGeom prst="rect">
            <a:avLst/>
          </a:prstGeom>
          <a:noFill/>
          <a:ln w="0">
            <a:noFill/>
          </a:ln>
        </p:spPr>
        <p:txBody>
          <a:bodyPr lIns="90000" rIns="90000" tIns="45000" bIns="45000" anchor="ctr">
            <a:noAutofit/>
          </a:bodyPr>
          <a:lstStyle>
            <a:lvl1pPr indent="0">
              <a:lnSpc>
                <a:spcPct val="100000"/>
              </a:lnSpc>
              <a:buNone/>
              <a:tabLst>
                <a:tab algn="l" pos="0"/>
              </a:tabLst>
              <a:defRPr b="0" lang="en-IN" sz="1400" spc="-1" strike="noStrike">
                <a:solidFill>
                  <a:srgbClr val="000000"/>
                </a:solidFill>
                <a:latin typeface="Times New Roman"/>
              </a:defRPr>
            </a:lvl1pPr>
          </a:lstStyle>
          <a:p>
            <a:pPr indent="0">
              <a:lnSpc>
                <a:spcPct val="100000"/>
              </a:lnSpc>
              <a:buNone/>
              <a:tabLst>
                <a:tab algn="l" pos="0"/>
              </a:tabLst>
            </a:pPr>
            <a:fld id="{9FD2A85A-D8E6-42BC-9105-FFD1DCC9D4B9}"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43" name="PlaceHolder 3"/>
          <p:cNvSpPr>
            <a:spLocks noGrp="1"/>
          </p:cNvSpPr>
          <p:nvPr>
            <p:ph type="dt" idx="6"/>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9.png"/><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ocr-pro.pages.dev/" TargetMode="External"/><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611000" y="407880"/>
            <a:ext cx="9142560" cy="2386080"/>
          </a:xfrm>
          <a:prstGeom prst="rect">
            <a:avLst/>
          </a:prstGeom>
          <a:noFill/>
          <a:ln w="0">
            <a:noFill/>
          </a:ln>
        </p:spPr>
        <p:txBody>
          <a:bodyPr lIns="0" rIns="0" tIns="0" bIns="0" anchor="b">
            <a:normAutofit fontScale="81000"/>
          </a:bodyPr>
          <a:p>
            <a:pPr indent="0" algn="ctr">
              <a:lnSpc>
                <a:spcPct val="100000"/>
              </a:lnSpc>
              <a:buNone/>
              <a:tabLst>
                <a:tab algn="l" pos="0"/>
              </a:tabLst>
            </a:pPr>
            <a:r>
              <a:rPr b="1" lang="en-IN" sz="4800" spc="-1" strike="noStrike">
                <a:solidFill>
                  <a:srgbClr val="000000"/>
                </a:solidFill>
                <a:latin typeface="Calibri Light"/>
              </a:rPr>
              <a:t> </a:t>
            </a:r>
            <a:br>
              <a:rPr sz="4800"/>
            </a:br>
            <a:br>
              <a:rPr sz="4800"/>
            </a:br>
            <a:br>
              <a:rPr sz="4800"/>
            </a:br>
            <a:endParaRPr b="0" lang="en-IN" sz="4800" spc="-1" strike="noStrike">
              <a:solidFill>
                <a:srgbClr val="000000"/>
              </a:solidFill>
              <a:latin typeface="Arial"/>
            </a:endParaRPr>
          </a:p>
        </p:txBody>
      </p:sp>
      <p:sp>
        <p:nvSpPr>
          <p:cNvPr id="83" name="PlaceHolder 2"/>
          <p:cNvSpPr>
            <a:spLocks noGrp="1"/>
          </p:cNvSpPr>
          <p:nvPr>
            <p:ph type="subTitle"/>
          </p:nvPr>
        </p:nvSpPr>
        <p:spPr>
          <a:xfrm>
            <a:off x="1611000" y="1140120"/>
            <a:ext cx="9142560" cy="1654200"/>
          </a:xfrm>
          <a:prstGeom prst="rect">
            <a:avLst/>
          </a:prstGeom>
          <a:noFill/>
          <a:ln w="0">
            <a:noFill/>
          </a:ln>
        </p:spPr>
        <p:txBody>
          <a:bodyPr lIns="0" rIns="0" tIns="0" bIns="0" anchor="t">
            <a:normAutofit fontScale="77000"/>
          </a:bodyPr>
          <a:p>
            <a:pPr indent="0" algn="ctr">
              <a:lnSpc>
                <a:spcPct val="130000"/>
              </a:lnSpc>
              <a:spcBef>
                <a:spcPts val="1001"/>
              </a:spcBef>
              <a:buNone/>
              <a:tabLst>
                <a:tab algn="l" pos="0"/>
              </a:tabLst>
            </a:pPr>
            <a:endParaRPr b="0" lang="en-IN" sz="2800" spc="-1" strike="noStrike">
              <a:solidFill>
                <a:srgbClr val="000000"/>
              </a:solidFill>
              <a:latin typeface="Arial"/>
            </a:endParaRPr>
          </a:p>
          <a:p>
            <a:pPr indent="0" algn="ctr">
              <a:lnSpc>
                <a:spcPct val="130000"/>
              </a:lnSpc>
              <a:spcBef>
                <a:spcPts val="1001"/>
              </a:spcBef>
              <a:buNone/>
              <a:tabLst>
                <a:tab algn="l" pos="0"/>
              </a:tabLst>
            </a:pPr>
            <a:r>
              <a:rPr b="1" i="1" lang="en-IN" sz="4440" spc="-1" strike="noStrike">
                <a:solidFill>
                  <a:srgbClr val="000000"/>
                </a:solidFill>
                <a:latin typeface="Arial Black"/>
              </a:rPr>
              <a:t>Handwritten Digit Recognition </a:t>
            </a:r>
            <a:endParaRPr b="0" lang="en-IN" sz="4440" spc="-1" strike="noStrike">
              <a:solidFill>
                <a:srgbClr val="000000"/>
              </a:solidFill>
              <a:latin typeface="Arial"/>
            </a:endParaRPr>
          </a:p>
          <a:p>
            <a:pPr indent="0" algn="ctr">
              <a:lnSpc>
                <a:spcPct val="130000"/>
              </a:lnSpc>
              <a:spcBef>
                <a:spcPts val="1001"/>
              </a:spcBef>
              <a:buNone/>
              <a:tabLst>
                <a:tab algn="l" pos="0"/>
              </a:tabLst>
            </a:pPr>
            <a:r>
              <a:rPr b="0" i="1" lang="en-IN" sz="2800" spc="-1" strike="noStrike">
                <a:solidFill>
                  <a:srgbClr val="000000"/>
                </a:solidFill>
                <a:latin typeface="Arial Black"/>
              </a:rPr>
              <a:t>(A convolutional Neural Network Approach)</a:t>
            </a:r>
            <a:endParaRPr b="0" lang="en-IN" sz="2800" spc="-1" strike="noStrike">
              <a:solidFill>
                <a:srgbClr val="000000"/>
              </a:solidFill>
              <a:latin typeface="Arial"/>
            </a:endParaRPr>
          </a:p>
          <a:p>
            <a:pPr indent="0" algn="ctr">
              <a:lnSpc>
                <a:spcPct val="130000"/>
              </a:lnSpc>
              <a:spcBef>
                <a:spcPts val="1001"/>
              </a:spcBef>
              <a:buNone/>
              <a:tabLst>
                <a:tab algn="l" pos="0"/>
              </a:tabLst>
            </a:pPr>
            <a:endParaRPr b="0" lang="en-IN" sz="2800" spc="-1" strike="noStrike">
              <a:solidFill>
                <a:srgbClr val="000000"/>
              </a:solidFill>
              <a:latin typeface="Arial"/>
            </a:endParaRPr>
          </a:p>
          <a:p>
            <a:pPr indent="0" algn="ctr">
              <a:lnSpc>
                <a:spcPct val="130000"/>
              </a:lnSpc>
              <a:spcBef>
                <a:spcPts val="1001"/>
              </a:spcBef>
              <a:buNone/>
              <a:tabLst>
                <a:tab algn="l" pos="0"/>
              </a:tabLst>
            </a:pPr>
            <a:endParaRPr b="0" lang="en-IN" sz="2800" spc="-1" strike="noStrike">
              <a:solidFill>
                <a:srgbClr val="000000"/>
              </a:solidFill>
              <a:latin typeface="Arial"/>
            </a:endParaRPr>
          </a:p>
        </p:txBody>
      </p:sp>
      <p:sp>
        <p:nvSpPr>
          <p:cNvPr id="84" name=""/>
          <p:cNvSpPr/>
          <p:nvPr/>
        </p:nvSpPr>
        <p:spPr>
          <a:xfrm>
            <a:off x="2340000" y="4320000"/>
            <a:ext cx="3427200" cy="1113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Team member :</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1.monu yadav</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2.sonu kumar</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3.purushottam singram</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0000"/>
            <a:ext cx="10514160" cy="71388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What is CNN (Convolutional Neural Network)?</a:t>
            </a:r>
            <a:endParaRPr b="0" lang="en-IN" sz="2800" spc="-1" strike="noStrike">
              <a:solidFill>
                <a:srgbClr val="000000"/>
              </a:solidFill>
              <a:latin typeface="Arial"/>
            </a:endParaRPr>
          </a:p>
        </p:txBody>
      </p:sp>
      <p:pic>
        <p:nvPicPr>
          <p:cNvPr id="103" name="" descr=""/>
          <p:cNvPicPr/>
          <p:nvPr/>
        </p:nvPicPr>
        <p:blipFill>
          <a:blip r:embed="rId1"/>
          <a:stretch/>
        </p:blipFill>
        <p:spPr>
          <a:xfrm rot="21585000">
            <a:off x="2011320" y="1491840"/>
            <a:ext cx="6989760" cy="42138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0000"/>
            <a:ext cx="10514160" cy="71388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Challenges &amp; Solutions</a:t>
            </a:r>
            <a:endParaRPr b="0" lang="en-IN" sz="2800" spc="-1" strike="noStrike">
              <a:solidFill>
                <a:srgbClr val="000000"/>
              </a:solidFill>
              <a:latin typeface="Arial"/>
            </a:endParaRPr>
          </a:p>
        </p:txBody>
      </p:sp>
      <p:sp>
        <p:nvSpPr>
          <p:cNvPr id="105" name=""/>
          <p:cNvSpPr txBox="1"/>
          <p:nvPr/>
        </p:nvSpPr>
        <p:spPr>
          <a:xfrm>
            <a:off x="1260000" y="1594080"/>
            <a:ext cx="8460000" cy="290592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IN" sz="1800" spc="-1" strike="noStrike">
                <a:solidFill>
                  <a:srgbClr val="000000"/>
                </a:solidFill>
                <a:latin typeface="Arial"/>
              </a:rPr>
              <a:t>Challenges with Chaotic Input:</a:t>
            </a:r>
            <a:endParaRPr b="0" lang="en-IN" sz="1800" spc="-1" strike="noStrike">
              <a:solidFill>
                <a:srgbClr val="000000"/>
              </a:solidFill>
              <a:latin typeface="Arial"/>
            </a:endParaRPr>
          </a:p>
          <a:p>
            <a:pPr marL="216000" indent="-216000">
              <a:buClr>
                <a:srgbClr val="000000"/>
              </a:buClr>
              <a:buSzPct val="45000"/>
              <a:buFont typeface="Wingdings" charset="2"/>
              <a:buChar char=""/>
            </a:pPr>
            <a:endParaRPr b="0" lang="en-IN" sz="1800" spc="-1" strike="noStrike">
              <a:solidFill>
                <a:srgbClr val="000000"/>
              </a:solidFill>
              <a:latin typeface="Arial"/>
            </a:endParaRPr>
          </a:p>
          <a:p>
            <a:pPr lvl="3" marL="864000" indent="-216000">
              <a:buClr>
                <a:srgbClr val="000000"/>
              </a:buClr>
              <a:buSzPct val="45000"/>
              <a:buFont typeface="Wingdings" charset="2"/>
              <a:buChar char=""/>
            </a:pPr>
            <a:r>
              <a:rPr b="0" lang="en-IN" sz="1800" spc="-1" strike="noStrike">
                <a:solidFill>
                  <a:srgbClr val="000000"/>
                </a:solidFill>
                <a:latin typeface="Arial"/>
              </a:rPr>
              <a:t>Low accuracy when recognizing overlapping digits or noisy data.</a:t>
            </a:r>
            <a:endParaRPr b="0" lang="en-IN" sz="1800" spc="-1" strike="noStrike">
              <a:solidFill>
                <a:srgbClr val="000000"/>
              </a:solidFill>
              <a:latin typeface="Arial"/>
            </a:endParaRPr>
          </a:p>
          <a:p>
            <a:pPr lvl="3" marL="864000" indent="-216000">
              <a:buClr>
                <a:srgbClr val="000000"/>
              </a:buClr>
              <a:buSzPct val="45000"/>
              <a:buFont typeface="Wingdings" charset="2"/>
              <a:buChar char=""/>
            </a:pPr>
            <a:endParaRPr b="0" lang="en-IN" sz="1800" spc="-1" strike="noStrike">
              <a:solidFill>
                <a:srgbClr val="000000"/>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Solution:</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 </a:t>
            </a:r>
            <a:r>
              <a:rPr b="0" lang="en-IN" sz="1800" spc="-1" strike="noStrike">
                <a:solidFill>
                  <a:srgbClr val="000000"/>
                </a:solidFill>
                <a:latin typeface="Arial"/>
              </a:rPr>
              <a:t>Contour Detection: Break input into sub images.</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 </a:t>
            </a:r>
            <a:r>
              <a:rPr b="0" lang="en-IN" sz="1800" spc="-1" strike="noStrike">
                <a:solidFill>
                  <a:srgbClr val="000000"/>
                </a:solidFill>
                <a:latin typeface="Arial"/>
              </a:rPr>
              <a:t>Apply CNN to sub-images and recombine results.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0000"/>
            <a:ext cx="10514160" cy="71388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CNN (Convolutional Neural Network)</a:t>
            </a:r>
            <a:endParaRPr b="0" lang="en-IN" sz="2800" spc="-1" strike="noStrike">
              <a:solidFill>
                <a:srgbClr val="000000"/>
              </a:solidFill>
              <a:latin typeface="Arial"/>
            </a:endParaRPr>
          </a:p>
        </p:txBody>
      </p:sp>
      <p:sp>
        <p:nvSpPr>
          <p:cNvPr id="107" name="PlaceHolder 2"/>
          <p:cNvSpPr>
            <a:spLocks noGrp="1"/>
          </p:cNvSpPr>
          <p:nvPr>
            <p:ph/>
          </p:nvPr>
        </p:nvSpPr>
        <p:spPr>
          <a:xfrm>
            <a:off x="1005120" y="1080000"/>
            <a:ext cx="10514160" cy="4349880"/>
          </a:xfrm>
          <a:prstGeom prst="rect">
            <a:avLst/>
          </a:prstGeom>
          <a:noFill/>
          <a:ln w="0">
            <a:noFill/>
          </a:ln>
        </p:spPr>
        <p:txBody>
          <a:bodyPr lIns="90000" rIns="90000" tIns="45000" bIns="45000" anchor="t">
            <a:noAutofit/>
          </a:bodyPr>
          <a:p>
            <a:pPr indent="0">
              <a:lnSpc>
                <a:spcPct val="90000"/>
              </a:lnSpc>
              <a:spcBef>
                <a:spcPts val="1210"/>
              </a:spcBef>
              <a:buNone/>
              <a:tabLst>
                <a:tab algn="l" pos="0"/>
              </a:tabLst>
            </a:pPr>
            <a:r>
              <a:rPr b="0" lang="en-US" sz="2400" spc="-1" strike="noStrike">
                <a:solidFill>
                  <a:srgbClr val="000000"/>
                </a:solidFill>
                <a:latin typeface="Calibri"/>
              </a:rPr>
              <a:t>It can easily detect whole input </a:t>
            </a:r>
            <a:endParaRPr b="0" lang="en-IN" sz="2400" spc="-1" strike="noStrike">
              <a:solidFill>
                <a:srgbClr val="000000"/>
              </a:solidFill>
              <a:latin typeface="Arial"/>
            </a:endParaRPr>
          </a:p>
        </p:txBody>
      </p:sp>
      <p:pic>
        <p:nvPicPr>
          <p:cNvPr id="108" name="" descr=""/>
          <p:cNvPicPr/>
          <p:nvPr/>
        </p:nvPicPr>
        <p:blipFill>
          <a:blip r:embed="rId1"/>
          <a:stretch/>
        </p:blipFill>
        <p:spPr>
          <a:xfrm rot="21563400">
            <a:off x="833760" y="2718360"/>
            <a:ext cx="3655080" cy="1827000"/>
          </a:xfrm>
          <a:prstGeom prst="rect">
            <a:avLst/>
          </a:prstGeom>
          <a:ln w="0">
            <a:noFill/>
          </a:ln>
        </p:spPr>
      </p:pic>
      <p:sp>
        <p:nvSpPr>
          <p:cNvPr id="109" name=""/>
          <p:cNvSpPr/>
          <p:nvPr/>
        </p:nvSpPr>
        <p:spPr>
          <a:xfrm>
            <a:off x="4860000" y="3060000"/>
            <a:ext cx="2159280" cy="1079280"/>
          </a:xfrm>
          <a:prstGeom prst="rightArrow">
            <a:avLst>
              <a:gd name="adj1" fmla="val 50000"/>
              <a:gd name="adj2" fmla="val 50000"/>
            </a:avLst>
          </a:prstGeom>
          <a:solidFill>
            <a:schemeClr val="accent1"/>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10" name=""/>
          <p:cNvSpPr/>
          <p:nvPr/>
        </p:nvSpPr>
        <p:spPr>
          <a:xfrm>
            <a:off x="8100000" y="3339720"/>
            <a:ext cx="2879280" cy="1154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pc="-1" strike="noStrike">
                <a:solidFill>
                  <a:srgbClr val="000000"/>
                </a:solidFill>
                <a:latin typeface="Calibri"/>
                <a:ea typeface="DejaVu Sans"/>
              </a:rPr>
              <a:t>Detected : 5</a:t>
            </a:r>
            <a:endParaRPr b="0" lang="en-IN" sz="2400" spc="-1" strike="noStrike">
              <a:solidFill>
                <a:srgbClr val="000000"/>
              </a:solidFill>
              <a:latin typeface="Arial"/>
            </a:endParaRPr>
          </a:p>
          <a:p>
            <a:pPr>
              <a:lnSpc>
                <a:spcPct val="100000"/>
              </a:lnSpc>
            </a:pPr>
            <a:r>
              <a:rPr b="0" lang="en-US" sz="2400" spc="-1" strike="noStrike">
                <a:solidFill>
                  <a:srgbClr val="000000"/>
                </a:solidFill>
                <a:latin typeface="Calibri"/>
                <a:ea typeface="DejaVu Sans"/>
              </a:rPr>
              <a:t>Accuracy: 0.9</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0000"/>
            <a:ext cx="10514160" cy="71388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CNN (Convolutional Neural Network)</a:t>
            </a:r>
            <a:endParaRPr b="0" lang="en-IN" sz="2800" spc="-1" strike="noStrike">
              <a:solidFill>
                <a:srgbClr val="000000"/>
              </a:solidFill>
              <a:latin typeface="Arial"/>
            </a:endParaRPr>
          </a:p>
        </p:txBody>
      </p:sp>
      <p:sp>
        <p:nvSpPr>
          <p:cNvPr id="112" name="PlaceHolder 2"/>
          <p:cNvSpPr>
            <a:spLocks noGrp="1"/>
          </p:cNvSpPr>
          <p:nvPr>
            <p:ph/>
          </p:nvPr>
        </p:nvSpPr>
        <p:spPr>
          <a:xfrm>
            <a:off x="1005120" y="1074600"/>
            <a:ext cx="10514160" cy="4349880"/>
          </a:xfrm>
          <a:prstGeom prst="rect">
            <a:avLst/>
          </a:prstGeom>
          <a:noFill/>
          <a:ln w="0">
            <a:noFill/>
          </a:ln>
        </p:spPr>
        <p:txBody>
          <a:bodyPr lIns="90000" rIns="90000" tIns="45000" bIns="45000" anchor="t">
            <a:noAutofit/>
          </a:bodyPr>
          <a:p>
            <a:pPr indent="0">
              <a:lnSpc>
                <a:spcPct val="90000"/>
              </a:lnSpc>
              <a:spcBef>
                <a:spcPts val="1210"/>
              </a:spcBef>
              <a:buNone/>
              <a:tabLst>
                <a:tab algn="l" pos="0"/>
              </a:tabLst>
            </a:pPr>
            <a:r>
              <a:rPr b="0" lang="en-US" sz="2400" spc="-1" strike="noStrike">
                <a:solidFill>
                  <a:srgbClr val="000000"/>
                </a:solidFill>
                <a:latin typeface="Calibri"/>
              </a:rPr>
              <a:t>But It struggle with chaotic input</a:t>
            </a:r>
            <a:endParaRPr b="0" lang="en-IN" sz="2400" spc="-1" strike="noStrike">
              <a:solidFill>
                <a:srgbClr val="000000"/>
              </a:solidFill>
              <a:latin typeface="Arial"/>
            </a:endParaRPr>
          </a:p>
          <a:p>
            <a:pPr indent="0">
              <a:lnSpc>
                <a:spcPct val="90000"/>
              </a:lnSpc>
              <a:spcBef>
                <a:spcPts val="1210"/>
              </a:spcBef>
              <a:buNone/>
              <a:tabLst>
                <a:tab algn="l" pos="0"/>
              </a:tabLst>
            </a:pPr>
            <a:r>
              <a:rPr b="0" lang="en-US" sz="2400" spc="-1" strike="noStrike">
                <a:solidFill>
                  <a:srgbClr val="000000"/>
                </a:solidFill>
                <a:latin typeface="Calibri"/>
              </a:rPr>
              <a:t>If we want to extract those digits or character from image input </a:t>
            </a:r>
            <a:endParaRPr b="0" lang="en-IN" sz="2400" spc="-1" strike="noStrike">
              <a:solidFill>
                <a:srgbClr val="000000"/>
              </a:solidFill>
              <a:latin typeface="Arial"/>
            </a:endParaRPr>
          </a:p>
        </p:txBody>
      </p:sp>
      <p:sp>
        <p:nvSpPr>
          <p:cNvPr id="113" name=""/>
          <p:cNvSpPr/>
          <p:nvPr/>
        </p:nvSpPr>
        <p:spPr>
          <a:xfrm>
            <a:off x="5580000" y="3240000"/>
            <a:ext cx="2159280" cy="1079280"/>
          </a:xfrm>
          <a:prstGeom prst="rightArrow">
            <a:avLst>
              <a:gd name="adj1" fmla="val 50000"/>
              <a:gd name="adj2" fmla="val 50000"/>
            </a:avLst>
          </a:prstGeom>
          <a:solidFill>
            <a:schemeClr val="accent1"/>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pic>
        <p:nvPicPr>
          <p:cNvPr id="114" name="" descr=""/>
          <p:cNvPicPr/>
          <p:nvPr/>
        </p:nvPicPr>
        <p:blipFill>
          <a:blip r:embed="rId1"/>
          <a:stretch/>
        </p:blipFill>
        <p:spPr>
          <a:xfrm>
            <a:off x="540000" y="2340000"/>
            <a:ext cx="4727520" cy="2908800"/>
          </a:xfrm>
          <a:prstGeom prst="rect">
            <a:avLst/>
          </a:prstGeom>
          <a:ln w="0">
            <a:noFill/>
          </a:ln>
        </p:spPr>
      </p:pic>
      <p:sp>
        <p:nvSpPr>
          <p:cNvPr id="115" name=""/>
          <p:cNvSpPr/>
          <p:nvPr/>
        </p:nvSpPr>
        <p:spPr>
          <a:xfrm>
            <a:off x="8460000" y="3240000"/>
            <a:ext cx="2879280" cy="1154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pc="-1" strike="noStrike">
                <a:solidFill>
                  <a:srgbClr val="000000"/>
                </a:solidFill>
                <a:latin typeface="Calibri"/>
                <a:ea typeface="DejaVu Sans"/>
              </a:rPr>
              <a:t>Detected : 3</a:t>
            </a:r>
            <a:endParaRPr b="0" lang="en-IN" sz="2400" spc="-1" strike="noStrike">
              <a:solidFill>
                <a:srgbClr val="000000"/>
              </a:solidFill>
              <a:latin typeface="Arial"/>
            </a:endParaRPr>
          </a:p>
          <a:p>
            <a:pPr>
              <a:lnSpc>
                <a:spcPct val="100000"/>
              </a:lnSpc>
            </a:pPr>
            <a:r>
              <a:rPr b="0" lang="en-US" sz="2400" spc="-1" strike="noStrike">
                <a:solidFill>
                  <a:srgbClr val="000000"/>
                </a:solidFill>
                <a:latin typeface="Calibri"/>
                <a:ea typeface="DejaVu Sans"/>
              </a:rPr>
              <a:t>Accuracy: 0.1</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720000" y="540000"/>
            <a:ext cx="10514160" cy="713880"/>
          </a:xfrm>
          <a:prstGeom prst="rect">
            <a:avLst/>
          </a:prstGeom>
          <a:noFill/>
          <a:ln w="0">
            <a:noFill/>
          </a:ln>
        </p:spPr>
        <p:txBody>
          <a:bodyPr lIns="90000" rIns="90000" tIns="45000" bIns="45000" anchor="ctr">
            <a:noAutofit/>
          </a:bodyPr>
          <a:p>
            <a:pPr indent="0">
              <a:lnSpc>
                <a:spcPct val="90000"/>
              </a:lnSpc>
              <a:spcBef>
                <a:spcPts val="1210"/>
              </a:spcBef>
              <a:buNone/>
              <a:tabLst>
                <a:tab algn="l" pos="0"/>
              </a:tabLst>
            </a:pPr>
            <a:r>
              <a:rPr b="0" lang="en-US" sz="2400" spc="-1" strike="noStrike">
                <a:solidFill>
                  <a:srgbClr val="000000"/>
                </a:solidFill>
                <a:latin typeface="Calibri"/>
              </a:rPr>
              <a:t>So how we going to solve it - Using Conture</a:t>
            </a:r>
            <a:endParaRPr b="0" lang="en-IN" sz="2400" spc="-1" strike="noStrike">
              <a:solidFill>
                <a:srgbClr val="000000"/>
              </a:solidFill>
              <a:latin typeface="Arial"/>
            </a:endParaRPr>
          </a:p>
        </p:txBody>
      </p:sp>
      <p:sp>
        <p:nvSpPr>
          <p:cNvPr id="117" name=""/>
          <p:cNvSpPr/>
          <p:nvPr/>
        </p:nvSpPr>
        <p:spPr>
          <a:xfrm>
            <a:off x="5220000" y="3600000"/>
            <a:ext cx="1619280" cy="719280"/>
          </a:xfrm>
          <a:prstGeom prst="rightArrow">
            <a:avLst>
              <a:gd name="adj1" fmla="val 50000"/>
              <a:gd name="adj2" fmla="val 56250"/>
            </a:avLst>
          </a:prstGeom>
          <a:solidFill>
            <a:schemeClr val="accent1"/>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pic>
        <p:nvPicPr>
          <p:cNvPr id="118" name="" descr=""/>
          <p:cNvPicPr/>
          <p:nvPr/>
        </p:nvPicPr>
        <p:blipFill>
          <a:blip r:embed="rId1"/>
          <a:stretch/>
        </p:blipFill>
        <p:spPr>
          <a:xfrm>
            <a:off x="720000" y="2880000"/>
            <a:ext cx="4007520" cy="2465640"/>
          </a:xfrm>
          <a:prstGeom prst="rect">
            <a:avLst/>
          </a:prstGeom>
          <a:ln w="0">
            <a:noFill/>
          </a:ln>
        </p:spPr>
      </p:pic>
      <p:sp>
        <p:nvSpPr>
          <p:cNvPr id="119" name="PlaceHolder 22"/>
          <p:cNvSpPr/>
          <p:nvPr/>
        </p:nvSpPr>
        <p:spPr>
          <a:xfrm>
            <a:off x="1080000" y="1445400"/>
            <a:ext cx="10514160" cy="713880"/>
          </a:xfrm>
          <a:prstGeom prst="rect">
            <a:avLst/>
          </a:prstGeom>
          <a:noFill/>
          <a:ln w="0">
            <a:noFill/>
          </a:ln>
        </p:spPr>
        <p:style>
          <a:lnRef idx="0"/>
          <a:fillRef idx="0"/>
          <a:effectRef idx="0"/>
          <a:fontRef idx="minor"/>
        </p:style>
        <p:txBody>
          <a:bodyPr lIns="90000" rIns="90000" tIns="45000" bIns="45000" anchor="ctr">
            <a:noAutofit/>
          </a:bodyPr>
          <a:p>
            <a:pPr>
              <a:lnSpc>
                <a:spcPct val="90000"/>
              </a:lnSpc>
              <a:spcBef>
                <a:spcPts val="1210"/>
              </a:spcBef>
              <a:tabLst>
                <a:tab algn="l" pos="0"/>
              </a:tabLst>
            </a:pPr>
            <a:r>
              <a:rPr b="0" lang="en-US" sz="2400" spc="-1" strike="noStrike">
                <a:solidFill>
                  <a:srgbClr val="000000"/>
                </a:solidFill>
                <a:latin typeface="Calibri"/>
                <a:ea typeface="DejaVu Sans"/>
              </a:rPr>
              <a:t>We will break the input into sub input and on those sub inputs we would apply cnn method after that we would add those detected digit at one string and that would be our result</a:t>
            </a:r>
            <a:endParaRPr b="0" lang="en-IN" sz="2400" spc="-1" strike="noStrike">
              <a:solidFill>
                <a:srgbClr val="000000"/>
              </a:solidFill>
              <a:latin typeface="Arial"/>
            </a:endParaRPr>
          </a:p>
        </p:txBody>
      </p:sp>
      <p:pic>
        <p:nvPicPr>
          <p:cNvPr id="120" name="" descr=""/>
          <p:cNvPicPr/>
          <p:nvPr/>
        </p:nvPicPr>
        <p:blipFill>
          <a:blip r:embed="rId2"/>
          <a:stretch/>
        </p:blipFill>
        <p:spPr>
          <a:xfrm>
            <a:off x="7354080" y="2947320"/>
            <a:ext cx="3985200" cy="24519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45120" y="360000"/>
            <a:ext cx="10514160" cy="713880"/>
          </a:xfrm>
          <a:prstGeom prst="rect">
            <a:avLst/>
          </a:prstGeom>
          <a:noFill/>
          <a:ln w="0">
            <a:noFill/>
          </a:ln>
        </p:spPr>
        <p:txBody>
          <a:bodyPr lIns="90000" rIns="90000" tIns="45000" bIns="45000" anchor="ctr">
            <a:noAutofit/>
          </a:bodyPr>
          <a:p>
            <a:pPr indent="0">
              <a:lnSpc>
                <a:spcPct val="90000"/>
              </a:lnSpc>
              <a:spcBef>
                <a:spcPts val="1210"/>
              </a:spcBef>
              <a:buNone/>
              <a:tabLst>
                <a:tab algn="l" pos="0"/>
              </a:tabLst>
            </a:pPr>
            <a:r>
              <a:rPr b="0" lang="en-US" sz="2400" spc="-1" strike="noStrike">
                <a:solidFill>
                  <a:srgbClr val="000000"/>
                </a:solidFill>
                <a:latin typeface="Calibri"/>
              </a:rPr>
              <a:t>So how we going to solve it</a:t>
            </a:r>
            <a:endParaRPr b="0" lang="en-IN" sz="2400" spc="-1" strike="noStrike">
              <a:solidFill>
                <a:srgbClr val="000000"/>
              </a:solidFill>
              <a:latin typeface="Arial"/>
            </a:endParaRPr>
          </a:p>
        </p:txBody>
      </p:sp>
      <p:sp>
        <p:nvSpPr>
          <p:cNvPr id="122" name=""/>
          <p:cNvSpPr/>
          <p:nvPr/>
        </p:nvSpPr>
        <p:spPr>
          <a:xfrm>
            <a:off x="5220000" y="3600000"/>
            <a:ext cx="1619280" cy="719280"/>
          </a:xfrm>
          <a:prstGeom prst="rightArrow">
            <a:avLst>
              <a:gd name="adj1" fmla="val 50000"/>
              <a:gd name="adj2" fmla="val 56250"/>
            </a:avLst>
          </a:prstGeom>
          <a:solidFill>
            <a:schemeClr val="accent1"/>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23" name="PlaceHolder 20"/>
          <p:cNvSpPr/>
          <p:nvPr/>
        </p:nvSpPr>
        <p:spPr>
          <a:xfrm>
            <a:off x="900000" y="1265400"/>
            <a:ext cx="10514160" cy="713880"/>
          </a:xfrm>
          <a:prstGeom prst="rect">
            <a:avLst/>
          </a:prstGeom>
          <a:noFill/>
          <a:ln w="0">
            <a:noFill/>
          </a:ln>
        </p:spPr>
        <p:style>
          <a:lnRef idx="0"/>
          <a:fillRef idx="0"/>
          <a:effectRef idx="0"/>
          <a:fontRef idx="minor"/>
        </p:style>
        <p:txBody>
          <a:bodyPr lIns="90000" rIns="90000" tIns="45000" bIns="45000" anchor="ctr">
            <a:noAutofit/>
          </a:bodyPr>
          <a:p>
            <a:pPr>
              <a:lnSpc>
                <a:spcPct val="90000"/>
              </a:lnSpc>
              <a:spcBef>
                <a:spcPts val="1210"/>
              </a:spcBef>
              <a:tabLst>
                <a:tab algn="l" pos="0"/>
              </a:tabLst>
            </a:pPr>
            <a:r>
              <a:rPr b="0" lang="en-US" sz="2400" spc="-1" strike="noStrike">
                <a:solidFill>
                  <a:srgbClr val="000000"/>
                </a:solidFill>
                <a:latin typeface="Calibri"/>
                <a:ea typeface="DejaVu Sans"/>
              </a:rPr>
              <a:t>We will break the input into sub input and on those sub inputs we would apply cnn method after that we would becom those detected digit at one string and that would be our result</a:t>
            </a:r>
            <a:endParaRPr b="0" lang="en-IN" sz="2400" spc="-1" strike="noStrike">
              <a:solidFill>
                <a:srgbClr val="000000"/>
              </a:solidFill>
              <a:latin typeface="Arial"/>
            </a:endParaRPr>
          </a:p>
        </p:txBody>
      </p:sp>
      <p:pic>
        <p:nvPicPr>
          <p:cNvPr id="124" name="" descr=""/>
          <p:cNvPicPr/>
          <p:nvPr/>
        </p:nvPicPr>
        <p:blipFill>
          <a:blip r:embed="rId1"/>
          <a:stretch/>
        </p:blipFill>
        <p:spPr>
          <a:xfrm>
            <a:off x="1054080" y="2947320"/>
            <a:ext cx="3985200" cy="2451960"/>
          </a:xfrm>
          <a:prstGeom prst="rect">
            <a:avLst/>
          </a:prstGeom>
          <a:ln w="0">
            <a:noFill/>
          </a:ln>
        </p:spPr>
      </p:pic>
      <p:sp>
        <p:nvSpPr>
          <p:cNvPr id="125" name=""/>
          <p:cNvSpPr/>
          <p:nvPr/>
        </p:nvSpPr>
        <p:spPr>
          <a:xfrm>
            <a:off x="7200000" y="3413520"/>
            <a:ext cx="4859280" cy="162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Extracted text : </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di = 3 1415924538</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32304634000</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Accuracy : 0.8</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4160" cy="71388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Image Preprocessing for Digit Recognition</a:t>
            </a:r>
            <a:endParaRPr b="0" lang="en-IN" sz="2800" spc="-1" strike="noStrike">
              <a:solidFill>
                <a:srgbClr val="000000"/>
              </a:solidFill>
              <a:latin typeface="Arial"/>
            </a:endParaRPr>
          </a:p>
        </p:txBody>
      </p:sp>
      <p:sp>
        <p:nvSpPr>
          <p:cNvPr id="127" name="PlaceHolder 25"/>
          <p:cNvSpPr/>
          <p:nvPr/>
        </p:nvSpPr>
        <p:spPr>
          <a:xfrm>
            <a:off x="1080000" y="3425400"/>
            <a:ext cx="2699280" cy="713880"/>
          </a:xfrm>
          <a:prstGeom prst="rect">
            <a:avLst/>
          </a:prstGeom>
          <a:noFill/>
          <a:ln w="0">
            <a:noFill/>
          </a:ln>
        </p:spPr>
        <p:style>
          <a:lnRef idx="0"/>
          <a:fillRef idx="0"/>
          <a:effectRef idx="0"/>
          <a:fontRef idx="minor"/>
        </p:style>
        <p:txBody>
          <a:bodyPr lIns="90000" rIns="90000" tIns="45000" bIns="45000" anchor="ctr">
            <a:noAutofit/>
          </a:bodyPr>
          <a:p>
            <a:pPr>
              <a:lnSpc>
                <a:spcPct val="90000"/>
              </a:lnSpc>
              <a:tabLst>
                <a:tab algn="l" pos="0"/>
              </a:tabLst>
            </a:pPr>
            <a:r>
              <a:rPr b="0" lang="en-IN" sz="2800" spc="-1" strike="noStrike">
                <a:solidFill>
                  <a:srgbClr val="000000"/>
                </a:solidFill>
                <a:latin typeface="Calibri Light"/>
                <a:ea typeface="DejaVu Sans"/>
              </a:rPr>
              <a:t>101X101</a:t>
            </a:r>
            <a:endParaRPr b="0" lang="en-IN" sz="2800" spc="-1" strike="noStrike">
              <a:solidFill>
                <a:srgbClr val="000000"/>
              </a:solidFill>
              <a:latin typeface="Arial"/>
            </a:endParaRPr>
          </a:p>
        </p:txBody>
      </p:sp>
      <p:sp>
        <p:nvSpPr>
          <p:cNvPr id="128" name=""/>
          <p:cNvSpPr/>
          <p:nvPr/>
        </p:nvSpPr>
        <p:spPr>
          <a:xfrm>
            <a:off x="4500000" y="1800000"/>
            <a:ext cx="2159280" cy="1079280"/>
          </a:xfrm>
          <a:prstGeom prst="rightArrow">
            <a:avLst>
              <a:gd name="adj1" fmla="val 50000"/>
              <a:gd name="adj2" fmla="val 50000"/>
            </a:avLst>
          </a:prstGeom>
          <a:solidFill>
            <a:schemeClr val="accent1"/>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29" name=""/>
          <p:cNvSpPr/>
          <p:nvPr/>
        </p:nvSpPr>
        <p:spPr>
          <a:xfrm>
            <a:off x="4600440" y="4692240"/>
            <a:ext cx="2159280" cy="1079280"/>
          </a:xfrm>
          <a:prstGeom prst="rightArrow">
            <a:avLst>
              <a:gd name="adj1" fmla="val 50000"/>
              <a:gd name="adj2" fmla="val 50000"/>
            </a:avLst>
          </a:prstGeom>
          <a:solidFill>
            <a:schemeClr val="accent1"/>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30" name="PlaceHolder 18"/>
          <p:cNvSpPr/>
          <p:nvPr/>
        </p:nvSpPr>
        <p:spPr>
          <a:xfrm>
            <a:off x="8460000" y="3060000"/>
            <a:ext cx="2699280" cy="713880"/>
          </a:xfrm>
          <a:prstGeom prst="rect">
            <a:avLst/>
          </a:prstGeom>
          <a:noFill/>
          <a:ln w="0">
            <a:noFill/>
          </a:ln>
        </p:spPr>
        <p:style>
          <a:lnRef idx="0"/>
          <a:fillRef idx="0"/>
          <a:effectRef idx="0"/>
          <a:fontRef idx="minor"/>
        </p:style>
        <p:txBody>
          <a:bodyPr lIns="90000" rIns="90000" tIns="45000" bIns="45000" anchor="ctr">
            <a:noAutofit/>
          </a:bodyPr>
          <a:p>
            <a:pPr>
              <a:lnSpc>
                <a:spcPct val="90000"/>
              </a:lnSpc>
              <a:tabLst>
                <a:tab algn="l" pos="0"/>
              </a:tabLst>
            </a:pPr>
            <a:r>
              <a:rPr b="0" lang="en-IN" sz="2800" spc="-1" strike="noStrike">
                <a:solidFill>
                  <a:srgbClr val="000000"/>
                </a:solidFill>
                <a:latin typeface="Calibri Light"/>
                <a:ea typeface="DejaVu Sans"/>
              </a:rPr>
              <a:t>28 X 28</a:t>
            </a:r>
            <a:endParaRPr b="0" lang="en-IN" sz="2800" spc="-1" strike="noStrike">
              <a:solidFill>
                <a:srgbClr val="000000"/>
              </a:solidFill>
              <a:latin typeface="Arial"/>
            </a:endParaRPr>
          </a:p>
        </p:txBody>
      </p:sp>
      <p:pic>
        <p:nvPicPr>
          <p:cNvPr id="131" name="" descr=""/>
          <p:cNvPicPr/>
          <p:nvPr/>
        </p:nvPicPr>
        <p:blipFill>
          <a:blip r:embed="rId1"/>
          <a:stretch/>
        </p:blipFill>
        <p:spPr>
          <a:xfrm>
            <a:off x="900000" y="1260000"/>
            <a:ext cx="2339280" cy="2339280"/>
          </a:xfrm>
          <a:prstGeom prst="rect">
            <a:avLst/>
          </a:prstGeom>
          <a:ln w="0">
            <a:noFill/>
          </a:ln>
        </p:spPr>
      </p:pic>
      <p:pic>
        <p:nvPicPr>
          <p:cNvPr id="132" name="" descr=""/>
          <p:cNvPicPr/>
          <p:nvPr/>
        </p:nvPicPr>
        <p:blipFill>
          <a:blip r:embed="rId2"/>
          <a:stretch/>
        </p:blipFill>
        <p:spPr>
          <a:xfrm>
            <a:off x="900000" y="3960000"/>
            <a:ext cx="2339280" cy="2339280"/>
          </a:xfrm>
          <a:prstGeom prst="rect">
            <a:avLst/>
          </a:prstGeom>
          <a:ln w="0">
            <a:noFill/>
          </a:ln>
        </p:spPr>
      </p:pic>
      <p:pic>
        <p:nvPicPr>
          <p:cNvPr id="133" name="" descr=""/>
          <p:cNvPicPr/>
          <p:nvPr/>
        </p:nvPicPr>
        <p:blipFill>
          <a:blip r:embed="rId3"/>
          <a:stretch/>
        </p:blipFill>
        <p:spPr>
          <a:xfrm>
            <a:off x="8100000" y="900000"/>
            <a:ext cx="2339280" cy="2339280"/>
          </a:xfrm>
          <a:prstGeom prst="rect">
            <a:avLst/>
          </a:prstGeom>
          <a:ln w="0">
            <a:noFill/>
          </a:ln>
        </p:spPr>
      </p:pic>
      <p:pic>
        <p:nvPicPr>
          <p:cNvPr id="134" name="" descr=""/>
          <p:cNvPicPr/>
          <p:nvPr/>
        </p:nvPicPr>
        <p:blipFill>
          <a:blip r:embed="rId4"/>
          <a:stretch/>
        </p:blipFill>
        <p:spPr>
          <a:xfrm>
            <a:off x="8460000" y="4140000"/>
            <a:ext cx="2159280" cy="21592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4160" cy="71388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Image Preprocessing for Digit Recognition</a:t>
            </a:r>
            <a:endParaRPr b="0" lang="en-IN" sz="2800" spc="-1" strike="noStrike">
              <a:solidFill>
                <a:srgbClr val="000000"/>
              </a:solidFill>
              <a:latin typeface="Arial"/>
            </a:endParaRPr>
          </a:p>
        </p:txBody>
      </p:sp>
      <p:pic>
        <p:nvPicPr>
          <p:cNvPr id="136" name="Picture 1" descr="CInE3"/>
          <p:cNvPicPr/>
          <p:nvPr/>
        </p:nvPicPr>
        <p:blipFill>
          <a:blip r:embed="rId1"/>
          <a:stretch/>
        </p:blipFill>
        <p:spPr>
          <a:xfrm>
            <a:off x="1620000" y="1980000"/>
            <a:ext cx="3008520" cy="2639880"/>
          </a:xfrm>
          <a:prstGeom prst="rect">
            <a:avLst/>
          </a:prstGeom>
          <a:ln w="0">
            <a:noFill/>
          </a:ln>
        </p:spPr>
      </p:pic>
      <p:sp>
        <p:nvSpPr>
          <p:cNvPr id="137" name=""/>
          <p:cNvSpPr/>
          <p:nvPr/>
        </p:nvSpPr>
        <p:spPr>
          <a:xfrm>
            <a:off x="5040000" y="2700000"/>
            <a:ext cx="2159280" cy="1079280"/>
          </a:xfrm>
          <a:prstGeom prst="rightArrow">
            <a:avLst>
              <a:gd name="adj1" fmla="val 50000"/>
              <a:gd name="adj2" fmla="val 50000"/>
            </a:avLst>
          </a:prstGeom>
          <a:solidFill>
            <a:schemeClr val="accent1"/>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pic>
        <p:nvPicPr>
          <p:cNvPr id="138" name="Picture 2" descr="XDL1T"/>
          <p:cNvPicPr/>
          <p:nvPr/>
        </p:nvPicPr>
        <p:blipFill>
          <a:blip r:embed="rId2"/>
          <a:stretch/>
        </p:blipFill>
        <p:spPr>
          <a:xfrm>
            <a:off x="7920000" y="2160000"/>
            <a:ext cx="3013200" cy="26992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4"/>
          <p:cNvSpPr txBox="1"/>
          <p:nvPr/>
        </p:nvSpPr>
        <p:spPr>
          <a:xfrm>
            <a:off x="838080" y="360360"/>
            <a:ext cx="10514160" cy="713880"/>
          </a:xfrm>
          <a:prstGeom prst="rect">
            <a:avLst/>
          </a:prstGeom>
          <a:noFill/>
          <a:ln w="0">
            <a:noFill/>
          </a:ln>
        </p:spPr>
        <p:txBody>
          <a:bodyPr lIns="90000" rIns="90000" tIns="45000" bIns="45000" anchor="ctr">
            <a:noAutofit/>
          </a:bodyPr>
          <a:p>
            <a:pPr>
              <a:lnSpc>
                <a:spcPct val="90000"/>
              </a:lnSpc>
              <a:tabLst>
                <a:tab algn="l" pos="0"/>
              </a:tabLst>
            </a:pPr>
            <a:r>
              <a:rPr b="0" lang="en-IN" sz="2800" spc="-1" strike="noStrike">
                <a:solidFill>
                  <a:srgbClr val="000000"/>
                </a:solidFill>
                <a:latin typeface="Calibri Light"/>
              </a:rPr>
              <a:t>Application</a:t>
            </a:r>
            <a:endParaRPr b="0" lang="en-IN" sz="2800" spc="-1" strike="noStrike">
              <a:solidFill>
                <a:srgbClr val="000000"/>
              </a:solidFill>
              <a:latin typeface="Arial"/>
            </a:endParaRPr>
          </a:p>
        </p:txBody>
      </p:sp>
      <p:sp>
        <p:nvSpPr>
          <p:cNvPr id="140" name="PlaceHolder 5"/>
          <p:cNvSpPr txBox="1"/>
          <p:nvPr/>
        </p:nvSpPr>
        <p:spPr>
          <a:xfrm>
            <a:off x="540000" y="1800000"/>
            <a:ext cx="10514160" cy="2873880"/>
          </a:xfrm>
          <a:prstGeom prst="rect">
            <a:avLst/>
          </a:prstGeom>
          <a:noFill/>
          <a:ln w="0">
            <a:noFill/>
          </a:ln>
        </p:spPr>
        <p:txBody>
          <a:bodyPr lIns="90000" rIns="90000" tIns="45000" bIns="45000" anchor="ctr">
            <a:noAutofit/>
          </a:bodyPr>
          <a:p>
            <a:pPr marL="216000" indent="-216000">
              <a:lnSpc>
                <a:spcPct val="90000"/>
              </a:lnSpc>
              <a:tabLst>
                <a:tab algn="l" pos="0"/>
              </a:tabLst>
            </a:pPr>
            <a:r>
              <a:rPr b="0" lang="en-IN" sz="2800" spc="-1" strike="noStrike">
                <a:solidFill>
                  <a:srgbClr val="000000"/>
                </a:solidFill>
                <a:latin typeface="Calibri Light"/>
              </a:rPr>
              <a:t>Where it can be used ?</a:t>
            </a:r>
            <a:br>
              <a:rPr sz="2800"/>
            </a:br>
            <a:br>
              <a:rPr sz="2800"/>
            </a:br>
            <a:r>
              <a:rPr b="0" lang="en-IN" sz="2800" spc="-1" strike="noStrike">
                <a:solidFill>
                  <a:srgbClr val="000000"/>
                </a:solidFill>
                <a:latin typeface="Calibri Light"/>
              </a:rPr>
              <a:t>	</a:t>
            </a:r>
            <a:r>
              <a:rPr b="0" lang="en-IN" sz="2800" spc="-1" strike="noStrike">
                <a:solidFill>
                  <a:srgbClr val="000000"/>
                </a:solidFill>
                <a:latin typeface="Calibri Light"/>
              </a:rPr>
              <a:t>OverSpeed car number (nameplate) recognition</a:t>
            </a:r>
            <a:br>
              <a:rPr sz="2800"/>
            </a:br>
            <a:br>
              <a:rPr sz="2800"/>
            </a:br>
            <a:r>
              <a:rPr b="0" lang="en-IN" sz="2800" spc="-1" strike="noStrike">
                <a:solidFill>
                  <a:srgbClr val="000000"/>
                </a:solidFill>
                <a:latin typeface="Calibri Light"/>
              </a:rPr>
              <a:t>	</a:t>
            </a:r>
            <a:r>
              <a:rPr b="0" lang="en-IN" sz="2800" spc="-1" strike="noStrike">
                <a:solidFill>
                  <a:srgbClr val="000000"/>
                </a:solidFill>
                <a:latin typeface="Calibri Light"/>
              </a:rPr>
              <a:t>Bank cheque digitization.</a:t>
            </a:r>
            <a:br>
              <a:rPr sz="2800"/>
            </a:br>
            <a:br>
              <a:rPr sz="2800"/>
            </a:br>
            <a:r>
              <a:rPr b="0" lang="en-IN" sz="2800" spc="-1" strike="noStrike">
                <a:solidFill>
                  <a:srgbClr val="000000"/>
                </a:solidFill>
                <a:latin typeface="Calibri Light"/>
              </a:rPr>
              <a:t>	</a:t>
            </a:r>
            <a:r>
              <a:rPr b="0" lang="en-IN" sz="2800" spc="-1" strike="noStrike">
                <a:solidFill>
                  <a:srgbClr val="000000"/>
                </a:solidFill>
                <a:latin typeface="Calibri Light"/>
              </a:rPr>
              <a:t>Postal code recognition</a:t>
            </a:r>
            <a:br>
              <a:rPr sz="2800"/>
            </a:br>
            <a:br>
              <a:rPr sz="2800"/>
            </a:br>
            <a:r>
              <a:rPr b="0" lang="en-IN" sz="2800" spc="-1" strike="noStrike">
                <a:solidFill>
                  <a:srgbClr val="000000"/>
                </a:solidFill>
                <a:latin typeface="Calibri Light"/>
              </a:rPr>
              <a:t>	</a:t>
            </a:r>
            <a:r>
              <a:rPr b="0" lang="en-IN" sz="2800" spc="-1" strike="noStrike">
                <a:solidFill>
                  <a:srgbClr val="000000"/>
                </a:solidFill>
                <a:latin typeface="Calibri Light"/>
              </a:rPr>
              <a:t>Document OCR for hospitals and government </a:t>
            </a:r>
            <a:r>
              <a:rPr b="0" lang="en-IN" sz="2800" spc="-1" strike="noStrike">
                <a:solidFill>
                  <a:srgbClr val="000000"/>
                </a:solidFill>
                <a:latin typeface="Calibri Light"/>
              </a:rPr>
              <a:t>	</a:t>
            </a:r>
            <a:r>
              <a:rPr b="0" lang="en-IN" sz="2800" spc="-1" strike="noStrike">
                <a:solidFill>
                  <a:srgbClr val="000000"/>
                </a:solidFill>
                <a:latin typeface="Calibri Light"/>
              </a:rPr>
              <a:t>	</a:t>
            </a:r>
            <a:r>
              <a:rPr b="0" lang="en-IN" sz="2800" spc="-1" strike="noStrike">
                <a:solidFill>
                  <a:srgbClr val="000000"/>
                </a:solidFill>
                <a:latin typeface="Calibri Light"/>
              </a:rPr>
              <a:t>	</a:t>
            </a:r>
            <a:r>
              <a:rPr b="0" lang="en-IN" sz="2800" spc="-1" strike="noStrike">
                <a:solidFill>
                  <a:srgbClr val="000000"/>
                </a:solidFill>
                <a:latin typeface="Calibri Light"/>
              </a:rPr>
              <a:t>offices</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 descr=""/>
          <p:cNvPicPr/>
          <p:nvPr/>
        </p:nvPicPr>
        <p:blipFill>
          <a:blip r:embed="rId1"/>
          <a:stretch/>
        </p:blipFill>
        <p:spPr>
          <a:xfrm>
            <a:off x="3240000" y="1800000"/>
            <a:ext cx="5371200" cy="3466080"/>
          </a:xfrm>
          <a:prstGeom prst="rect">
            <a:avLst/>
          </a:prstGeom>
          <a:ln w="0">
            <a:noFill/>
          </a:ln>
        </p:spPr>
      </p:pic>
      <p:sp>
        <p:nvSpPr>
          <p:cNvPr id="142" name=""/>
          <p:cNvSpPr/>
          <p:nvPr/>
        </p:nvSpPr>
        <p:spPr>
          <a:xfrm>
            <a:off x="1010160" y="553320"/>
            <a:ext cx="276912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Application is live at : </a:t>
            </a:r>
            <a:endParaRPr b="0" lang="en-IN" sz="1800" spc="-1" strike="noStrike">
              <a:solidFill>
                <a:srgbClr val="000000"/>
              </a:solidFill>
              <a:latin typeface="Arial"/>
            </a:endParaRPr>
          </a:p>
        </p:txBody>
      </p:sp>
      <p:sp>
        <p:nvSpPr>
          <p:cNvPr id="143" name=""/>
          <p:cNvSpPr/>
          <p:nvPr/>
        </p:nvSpPr>
        <p:spPr>
          <a:xfrm>
            <a:off x="3170160" y="553320"/>
            <a:ext cx="276912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u="sng">
                <a:solidFill>
                  <a:srgbClr val="0563c1"/>
                </a:solidFill>
                <a:uFillTx/>
                <a:latin typeface="Arial"/>
                <a:ea typeface="DejaVu Sans"/>
                <a:hlinkClick r:id="rId2"/>
              </a:rPr>
              <a:t>https://ocr-pro.pages.dev/</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4160" cy="71388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Introduction</a:t>
            </a:r>
            <a:endParaRPr b="0" lang="en-IN" sz="2800" spc="-1" strike="noStrike">
              <a:solidFill>
                <a:srgbClr val="000000"/>
              </a:solidFill>
              <a:latin typeface="Arial"/>
            </a:endParaRPr>
          </a:p>
        </p:txBody>
      </p:sp>
      <p:sp>
        <p:nvSpPr>
          <p:cNvPr id="86" name="PlaceHolder 2"/>
          <p:cNvSpPr>
            <a:spLocks noGrp="1"/>
          </p:cNvSpPr>
          <p:nvPr>
            <p:ph/>
          </p:nvPr>
        </p:nvSpPr>
        <p:spPr>
          <a:xfrm>
            <a:off x="1004760" y="1620000"/>
            <a:ext cx="10514160" cy="4349880"/>
          </a:xfrm>
          <a:prstGeom prst="rect">
            <a:avLst/>
          </a:prstGeom>
          <a:noFill/>
          <a:ln w="0">
            <a:noFill/>
          </a:ln>
        </p:spPr>
        <p:txBody>
          <a:bodyPr lIns="90000" rIns="90000" tIns="45000" bIns="45000" anchor="t">
            <a:noAutofit/>
          </a:bodyPr>
          <a:p>
            <a:pPr marL="432000" indent="-324000">
              <a:lnSpc>
                <a:spcPct val="90000"/>
              </a:lnSpc>
              <a:spcBef>
                <a:spcPts val="1210"/>
              </a:spcBef>
              <a:buClr>
                <a:srgbClr val="000000"/>
              </a:buClr>
              <a:buSzPct val="45000"/>
              <a:buFont typeface="Wingdings" charset="2"/>
              <a:buChar char=""/>
            </a:pPr>
            <a:r>
              <a:rPr b="0" lang="en-US" sz="2400" spc="-1" strike="noStrike">
                <a:solidFill>
                  <a:srgbClr val="000000"/>
                </a:solidFill>
                <a:latin typeface="Calibri"/>
              </a:rPr>
              <a:t>What is Digit Recognition?</a:t>
            </a:r>
            <a:endParaRPr b="0" lang="en-IN" sz="24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Digit recognition is the ability of a model to accurately identify handwritten or printed digits (0-9) from images.</a:t>
            </a:r>
            <a:endParaRPr b="0" lang="en-IN" sz="2000" spc="-1" strike="noStrike">
              <a:solidFill>
                <a:srgbClr val="000000"/>
              </a:solidFill>
              <a:latin typeface="Arial"/>
            </a:endParaRPr>
          </a:p>
          <a:p>
            <a:pPr marL="432000" indent="0">
              <a:lnSpc>
                <a:spcPct val="90000"/>
              </a:lnSpc>
              <a:spcBef>
                <a:spcPts val="1210"/>
              </a:spcBef>
              <a:buNone/>
              <a:tabLst>
                <a:tab algn="l" pos="0"/>
              </a:tabLst>
            </a:pPr>
            <a:r>
              <a:rPr b="0" lang="en-US" sz="2400" spc="-1" strike="noStrike">
                <a:solidFill>
                  <a:srgbClr val="000000"/>
                </a:solidFill>
                <a:latin typeface="Calibri"/>
              </a:rPr>
              <a:t> </a:t>
            </a:r>
            <a:endParaRPr b="0" lang="en-IN" sz="2400" spc="-1" strike="noStrike">
              <a:solidFill>
                <a:srgbClr val="000000"/>
              </a:solidFill>
              <a:latin typeface="Arial"/>
            </a:endParaRPr>
          </a:p>
          <a:p>
            <a:pPr marL="432000" indent="-324000">
              <a:lnSpc>
                <a:spcPct val="90000"/>
              </a:lnSpc>
              <a:spcBef>
                <a:spcPts val="1210"/>
              </a:spcBef>
              <a:buClr>
                <a:srgbClr val="000000"/>
              </a:buClr>
              <a:buSzPct val="45000"/>
              <a:buFont typeface="Wingdings" charset="2"/>
              <a:buChar char=""/>
              <a:tabLst>
                <a:tab algn="l" pos="0"/>
              </a:tabLst>
            </a:pPr>
            <a:r>
              <a:rPr b="0" lang="en-US" sz="2400" spc="-1" strike="noStrike">
                <a:solidFill>
                  <a:srgbClr val="000000"/>
                </a:solidFill>
                <a:latin typeface="Calibri"/>
              </a:rPr>
              <a:t>Why is it Important?</a:t>
            </a:r>
            <a:endParaRPr b="0" lang="en-IN" sz="24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0" lang="en-US" sz="2000" spc="-1" strike="noStrike">
                <a:solidFill>
                  <a:srgbClr val="000000"/>
                </a:solidFill>
                <a:latin typeface="Calibri"/>
              </a:rPr>
              <a:t>Automation: Plays a key role in automating processes like form digitization, banking transactions, and postal sorting.</a:t>
            </a:r>
            <a:endParaRPr b="0" lang="en-IN" sz="2000" spc="-1" strike="noStrike">
              <a:solidFill>
                <a:srgbClr val="000000"/>
              </a:solidFill>
              <a:latin typeface="Arial"/>
            </a:endParaRPr>
          </a:p>
          <a:p>
            <a:pPr marL="864000" indent="0">
              <a:lnSpc>
                <a:spcPct val="90000"/>
              </a:lnSpc>
              <a:spcBef>
                <a:spcPts val="1134"/>
              </a:spcBef>
              <a:buNone/>
              <a:tabLst>
                <a:tab algn="l" pos="0"/>
              </a:tabLst>
            </a:pPr>
            <a:r>
              <a:rPr b="0" lang="en-US" sz="2000" spc="-1" strike="noStrike">
                <a:solidFill>
                  <a:srgbClr val="000000"/>
                </a:solidFill>
                <a:latin typeface="Calibri"/>
              </a:rPr>
              <a:t>Accessibility: Facilitates OCR (Optical Character Recognition) for people with disabilities.</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0" lang="en-US" sz="2000" spc="-1" strike="noStrike">
                <a:solidFill>
                  <a:srgbClr val="000000"/>
                </a:solidFill>
                <a:latin typeface="Calibri"/>
              </a:rPr>
              <a:t>Data Input: Streamlines human-computer interaction in applications like mobile banking apps and touchscreen devices.</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 descr=""/>
          <p:cNvPicPr/>
          <p:nvPr/>
        </p:nvPicPr>
        <p:blipFill>
          <a:blip r:embed="rId1"/>
          <a:stretch/>
        </p:blipFill>
        <p:spPr>
          <a:xfrm>
            <a:off x="3420000" y="553680"/>
            <a:ext cx="4859280" cy="55656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 descr=""/>
          <p:cNvPicPr/>
          <p:nvPr/>
        </p:nvPicPr>
        <p:blipFill>
          <a:blip r:embed="rId1"/>
          <a:stretch/>
        </p:blipFill>
        <p:spPr>
          <a:xfrm>
            <a:off x="4140000" y="720000"/>
            <a:ext cx="3554640" cy="50626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4160" cy="71388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Benefits of Digit Recognition</a:t>
            </a:r>
            <a:endParaRPr b="0" lang="en-IN" sz="2800" spc="-1" strike="noStrike">
              <a:solidFill>
                <a:srgbClr val="000000"/>
              </a:solidFill>
              <a:latin typeface="Arial"/>
            </a:endParaRPr>
          </a:p>
        </p:txBody>
      </p:sp>
      <p:sp>
        <p:nvSpPr>
          <p:cNvPr id="88" name="PlaceHolder 2"/>
          <p:cNvSpPr>
            <a:spLocks noGrp="1"/>
          </p:cNvSpPr>
          <p:nvPr>
            <p:ph/>
          </p:nvPr>
        </p:nvSpPr>
        <p:spPr>
          <a:xfrm>
            <a:off x="1004760" y="1620000"/>
            <a:ext cx="10514160" cy="4349880"/>
          </a:xfrm>
          <a:prstGeom prst="rect">
            <a:avLst/>
          </a:prstGeom>
          <a:noFill/>
          <a:ln w="0">
            <a:noFill/>
          </a:ln>
        </p:spPr>
        <p:txBody>
          <a:bodyPr lIns="90000" rIns="90000" tIns="45000" bIns="45000" anchor="t">
            <a:noAutofit/>
          </a:bodyPr>
          <a:p>
            <a:pPr marL="432000" indent="-324000">
              <a:lnSpc>
                <a:spcPct val="90000"/>
              </a:lnSpc>
              <a:spcBef>
                <a:spcPts val="1210"/>
              </a:spcBef>
              <a:buClr>
                <a:srgbClr val="000000"/>
              </a:buClr>
              <a:buSzPct val="45000"/>
              <a:buFont typeface="Wingdings" charset="2"/>
              <a:buChar char=""/>
            </a:pPr>
            <a:r>
              <a:rPr b="0" lang="en-US" sz="2400" spc="-1" strike="noStrike">
                <a:solidFill>
                  <a:srgbClr val="000000"/>
                </a:solidFill>
                <a:latin typeface="Calibri"/>
              </a:rPr>
              <a:t>How Does It Help?</a:t>
            </a:r>
            <a:endParaRPr b="0" lang="en-IN" sz="24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Reduces manual effort in digitization tasks.</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Minimizes human errors in recognizing digits.</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Processes large datasets quickly.</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4160" cy="71388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How Are We Going to Do It?</a:t>
            </a:r>
            <a:endParaRPr b="0" lang="en-IN" sz="2800" spc="-1" strike="noStrike">
              <a:solidFill>
                <a:srgbClr val="000000"/>
              </a:solidFill>
              <a:latin typeface="Arial"/>
            </a:endParaRPr>
          </a:p>
        </p:txBody>
      </p:sp>
      <p:sp>
        <p:nvSpPr>
          <p:cNvPr id="90" name="PlaceHolder 2"/>
          <p:cNvSpPr>
            <a:spLocks noGrp="1"/>
          </p:cNvSpPr>
          <p:nvPr>
            <p:ph/>
          </p:nvPr>
        </p:nvSpPr>
        <p:spPr>
          <a:xfrm>
            <a:off x="1005120" y="1620000"/>
            <a:ext cx="10514160" cy="4349880"/>
          </a:xfrm>
          <a:prstGeom prst="rect">
            <a:avLst/>
          </a:prstGeom>
          <a:noFill/>
          <a:ln w="0">
            <a:noFill/>
          </a:ln>
        </p:spPr>
        <p:txBody>
          <a:bodyPr lIns="90000" rIns="90000" tIns="45000" bIns="45000" anchor="t">
            <a:noAutofit/>
          </a:bodyPr>
          <a:p>
            <a:pPr marL="432000" indent="-324000">
              <a:lnSpc>
                <a:spcPct val="90000"/>
              </a:lnSpc>
              <a:spcBef>
                <a:spcPts val="1210"/>
              </a:spcBef>
              <a:buClr>
                <a:srgbClr val="000000"/>
              </a:buClr>
              <a:buSzPct val="45000"/>
              <a:buFont typeface="Wingdings" charset="2"/>
              <a:buChar char=""/>
            </a:pPr>
            <a:r>
              <a:rPr b="0" lang="en-US" sz="2400" spc="-1" strike="noStrike">
                <a:solidFill>
                  <a:srgbClr val="000000"/>
                </a:solidFill>
                <a:latin typeface="Calibri"/>
              </a:rPr>
              <a:t>Our Approach</a:t>
            </a:r>
            <a:endParaRPr b="0" lang="en-IN" sz="24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Data Collection: Use a dataset like MNIST or Extended MNSIT (0-9, a-b )</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Model Training: Develop and train a neural network to classify digits.</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Evaluation: Test the model on unseen data to ensure reliability.</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Deployment: Deploy the model into real-world applications.</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0000"/>
            <a:ext cx="10514160" cy="71388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Tools &amp; Techniques</a:t>
            </a:r>
            <a:endParaRPr b="0" lang="en-IN" sz="2800" spc="-1" strike="noStrike">
              <a:solidFill>
                <a:srgbClr val="000000"/>
              </a:solidFill>
              <a:latin typeface="Arial"/>
            </a:endParaRPr>
          </a:p>
        </p:txBody>
      </p:sp>
      <p:sp>
        <p:nvSpPr>
          <p:cNvPr id="92" name="PlaceHolder 2"/>
          <p:cNvSpPr>
            <a:spLocks noGrp="1"/>
          </p:cNvSpPr>
          <p:nvPr>
            <p:ph/>
          </p:nvPr>
        </p:nvSpPr>
        <p:spPr>
          <a:xfrm>
            <a:off x="1005120" y="1080000"/>
            <a:ext cx="10514160" cy="4349880"/>
          </a:xfrm>
          <a:prstGeom prst="rect">
            <a:avLst/>
          </a:prstGeom>
          <a:noFill/>
          <a:ln w="0">
            <a:noFill/>
          </a:ln>
        </p:spPr>
        <p:txBody>
          <a:bodyPr lIns="90000" rIns="90000" tIns="45000" bIns="45000" anchor="t">
            <a:noAutofit/>
          </a:bodyPr>
          <a:p>
            <a:pPr indent="0">
              <a:lnSpc>
                <a:spcPct val="90000"/>
              </a:lnSpc>
              <a:spcBef>
                <a:spcPts val="1210"/>
              </a:spcBef>
              <a:buNone/>
              <a:tabLst>
                <a:tab algn="l" pos="0"/>
              </a:tabLst>
            </a:pPr>
            <a:r>
              <a:rPr b="0" lang="en-US" sz="2400" spc="-1" strike="noStrike">
                <a:solidFill>
                  <a:srgbClr val="000000"/>
                </a:solidFill>
                <a:latin typeface="Calibri"/>
              </a:rPr>
              <a:t>What Are We Using?</a:t>
            </a:r>
            <a:endParaRPr b="0" lang="en-IN" sz="24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0" lang="en-US" sz="2000" spc="-1" strike="noStrike">
                <a:solidFill>
                  <a:srgbClr val="000000"/>
                </a:solidFill>
                <a:latin typeface="Calibri"/>
              </a:rPr>
              <a:t>Frameworks: </a:t>
            </a:r>
            <a:endParaRPr b="0" lang="en-IN"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2000" spc="-1" strike="noStrike">
                <a:solidFill>
                  <a:srgbClr val="000000"/>
                </a:solidFill>
                <a:latin typeface="Calibri"/>
              </a:rPr>
              <a:t>TensorFlow, PyTorch, tesserct js etc.</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0" lang="en-US" sz="2000" spc="-1" strike="noStrike">
                <a:solidFill>
                  <a:srgbClr val="000000"/>
                </a:solidFill>
                <a:latin typeface="Calibri"/>
              </a:rPr>
              <a:t>Dataset:</a:t>
            </a:r>
            <a:endParaRPr b="0" lang="en-IN"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2000" spc="-1" strike="noStrike">
                <a:solidFill>
                  <a:srgbClr val="000000"/>
                </a:solidFill>
                <a:latin typeface="Calibri"/>
              </a:rPr>
              <a:t>MNIST.</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0" lang="en-US" sz="2000" spc="-1" strike="noStrike">
                <a:solidFill>
                  <a:srgbClr val="000000"/>
                </a:solidFill>
                <a:latin typeface="Calibri"/>
              </a:rPr>
              <a:t>Techniques:</a:t>
            </a:r>
            <a:endParaRPr b="0" lang="en-IN"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2000" spc="-1" strike="noStrike">
                <a:solidFill>
                  <a:srgbClr val="000000"/>
                </a:solidFill>
                <a:latin typeface="Calibri"/>
              </a:rPr>
              <a:t>Neural Networks (e.g., CNNs).</a:t>
            </a:r>
            <a:endParaRPr b="0" lang="en-IN"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2000" spc="-1" strike="noStrike">
                <a:solidFill>
                  <a:srgbClr val="000000"/>
                </a:solidFill>
                <a:latin typeface="Calibri"/>
              </a:rPr>
              <a:t>Data preprocessing (normalization, augmentation).</a:t>
            </a:r>
            <a:endParaRPr b="0" lang="en-IN"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2000" spc="-1" strike="noStrike">
                <a:solidFill>
                  <a:srgbClr val="000000"/>
                </a:solidFill>
                <a:latin typeface="Calibri"/>
              </a:rPr>
              <a:t>Conture detection</a:t>
            </a:r>
            <a:endParaRPr b="0" lang="en-IN" sz="2000" spc="-1" strike="noStrike">
              <a:solidFill>
                <a:srgbClr val="000000"/>
              </a:solidFill>
              <a:latin typeface="Arial"/>
            </a:endParaRPr>
          </a:p>
          <a:p>
            <a:pPr marL="864000" indent="0">
              <a:lnSpc>
                <a:spcPct val="90000"/>
              </a:lnSpc>
              <a:spcBef>
                <a:spcPts val="1134"/>
              </a:spcBef>
              <a:buNone/>
              <a:tabLst>
                <a:tab algn="l" pos="0"/>
              </a:tabLst>
            </a:pPr>
            <a:r>
              <a:rPr b="0" lang="en-US" sz="2000" spc="-1" strike="noStrike">
                <a:solidFill>
                  <a:srgbClr val="000000"/>
                </a:solidFill>
                <a:latin typeface="Calibri"/>
              </a:rPr>
              <a:t> </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0" lang="en-US" sz="2000" spc="-1" strike="noStrike">
                <a:solidFill>
                  <a:srgbClr val="000000"/>
                </a:solidFill>
                <a:latin typeface="Calibri"/>
              </a:rPr>
              <a:t>Visual: </a:t>
            </a:r>
            <a:endParaRPr b="0" lang="en-IN"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2000" spc="-1" strike="noStrike">
                <a:solidFill>
                  <a:srgbClr val="000000"/>
                </a:solidFill>
                <a:latin typeface="Calibri"/>
              </a:rPr>
              <a:t>Highlight tools and frameworks with logos/icons (e.g., Python, TensorFlow).</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0000"/>
            <a:ext cx="10514160" cy="71388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What is CNN (Convolutional Neural Network)?</a:t>
            </a:r>
            <a:endParaRPr b="0" lang="en-IN" sz="2800" spc="-1" strike="noStrike">
              <a:solidFill>
                <a:srgbClr val="000000"/>
              </a:solidFill>
              <a:latin typeface="Arial"/>
            </a:endParaRPr>
          </a:p>
        </p:txBody>
      </p:sp>
      <p:sp>
        <p:nvSpPr>
          <p:cNvPr id="94" name="PlaceHolder 2"/>
          <p:cNvSpPr>
            <a:spLocks noGrp="1"/>
          </p:cNvSpPr>
          <p:nvPr>
            <p:ph/>
          </p:nvPr>
        </p:nvSpPr>
        <p:spPr>
          <a:xfrm>
            <a:off x="1005120" y="1080000"/>
            <a:ext cx="10514160" cy="4349880"/>
          </a:xfrm>
          <a:prstGeom prst="rect">
            <a:avLst/>
          </a:prstGeom>
          <a:noFill/>
          <a:ln w="0">
            <a:noFill/>
          </a:ln>
        </p:spPr>
        <p:txBody>
          <a:bodyPr lIns="90000" rIns="90000" tIns="45000" bIns="45000" anchor="t">
            <a:noAutofit/>
          </a:bodyPr>
          <a:p>
            <a:pPr indent="0">
              <a:lnSpc>
                <a:spcPct val="90000"/>
              </a:lnSpc>
              <a:spcBef>
                <a:spcPts val="1210"/>
              </a:spcBef>
              <a:buNone/>
              <a:tabLst>
                <a:tab algn="l" pos="0"/>
              </a:tabLst>
            </a:pPr>
            <a:r>
              <a:rPr b="0" lang="en-US" sz="2400" spc="-1" strike="noStrike">
                <a:solidFill>
                  <a:srgbClr val="000000"/>
                </a:solidFill>
                <a:latin typeface="Calibri"/>
              </a:rPr>
              <a:t>A Convolutional Neural Network (CNN) is a type of deep learning model specifically designed to process and analyze grid-like data structures, such as images.</a:t>
            </a:r>
            <a:endParaRPr b="0" lang="en-IN" sz="2400" spc="-1" strike="noStrike">
              <a:solidFill>
                <a:srgbClr val="000000"/>
              </a:solidFill>
              <a:latin typeface="Arial"/>
            </a:endParaRPr>
          </a:p>
        </p:txBody>
      </p:sp>
      <p:pic>
        <p:nvPicPr>
          <p:cNvPr id="95" name="" descr=""/>
          <p:cNvPicPr/>
          <p:nvPr/>
        </p:nvPicPr>
        <p:blipFill>
          <a:blip r:embed="rId1"/>
          <a:stretch/>
        </p:blipFill>
        <p:spPr>
          <a:xfrm>
            <a:off x="1980000" y="2339640"/>
            <a:ext cx="7739280" cy="4139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0000"/>
            <a:ext cx="10514160" cy="71388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What is CNN (Convolutional Neural Network)?</a:t>
            </a:r>
            <a:endParaRPr b="0" lang="en-IN" sz="2800" spc="-1" strike="noStrike">
              <a:solidFill>
                <a:srgbClr val="000000"/>
              </a:solidFill>
              <a:latin typeface="Arial"/>
            </a:endParaRPr>
          </a:p>
        </p:txBody>
      </p:sp>
      <p:pic>
        <p:nvPicPr>
          <p:cNvPr id="97" name="" descr=""/>
          <p:cNvPicPr/>
          <p:nvPr/>
        </p:nvPicPr>
        <p:blipFill>
          <a:blip r:embed="rId1"/>
          <a:stretch/>
        </p:blipFill>
        <p:spPr>
          <a:xfrm>
            <a:off x="2520000" y="1451160"/>
            <a:ext cx="6638040" cy="37681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0000"/>
            <a:ext cx="10514160" cy="71388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What is CNN (Convolutional Neural Network)?</a:t>
            </a:r>
            <a:endParaRPr b="0" lang="en-IN" sz="2800" spc="-1" strike="noStrike">
              <a:solidFill>
                <a:srgbClr val="000000"/>
              </a:solidFill>
              <a:latin typeface="Arial"/>
            </a:endParaRPr>
          </a:p>
        </p:txBody>
      </p:sp>
      <p:pic>
        <p:nvPicPr>
          <p:cNvPr id="99" name="" descr=""/>
          <p:cNvPicPr/>
          <p:nvPr/>
        </p:nvPicPr>
        <p:blipFill>
          <a:blip r:embed="rId1"/>
          <a:stretch/>
        </p:blipFill>
        <p:spPr>
          <a:xfrm>
            <a:off x="1794600" y="1508400"/>
            <a:ext cx="7204680" cy="44308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0000"/>
            <a:ext cx="10514160" cy="71388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What is CNN (Convolutional Neural Network)?</a:t>
            </a:r>
            <a:endParaRPr b="0" lang="en-IN" sz="2800" spc="-1" strike="noStrike">
              <a:solidFill>
                <a:srgbClr val="000000"/>
              </a:solidFill>
              <a:latin typeface="Arial"/>
            </a:endParaRPr>
          </a:p>
        </p:txBody>
      </p:sp>
      <p:pic>
        <p:nvPicPr>
          <p:cNvPr id="101" name="" descr=""/>
          <p:cNvPicPr/>
          <p:nvPr/>
        </p:nvPicPr>
        <p:blipFill>
          <a:blip r:embed="rId1"/>
          <a:stretch/>
        </p:blipFill>
        <p:spPr>
          <a:xfrm>
            <a:off x="2340000" y="2227680"/>
            <a:ext cx="6409080" cy="3351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101</TotalTime>
  <Application>LibreOffice/7.4.7.2$Linux_X86_64 LibreOffice_project/40$Build-2</Application>
  <AppVersion>15.0000</AppVersion>
  <Words>4924</Words>
  <Paragraphs>139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2024-08-09T17:02:29Z</dcterms:created>
  <dc:creator>Monu Yadav</dc:creator>
  <dc:description/>
  <dc:language>en-IN</dc:language>
  <cp:lastModifiedBy/>
  <dcterms:modified xsi:type="dcterms:W3CDTF">2024-11-16T13:49:26Z</dcterms:modified>
  <cp:revision>7</cp:revision>
  <dc:subject/>
  <dc:titl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FCEA982DF1F04FBAA532F407BE7C9D66_12</vt:lpwstr>
  </property>
  <property fmtid="{D5CDD505-2E9C-101B-9397-08002B2CF9AE}" pid="3" name="KSOProductBuildVer">
    <vt:lpwstr>1033-12.2.0.17545</vt:lpwstr>
  </property>
  <property fmtid="{D5CDD505-2E9C-101B-9397-08002B2CF9AE}" pid="4" name="PresentationFormat">
    <vt:lpwstr>Widescreen</vt:lpwstr>
  </property>
  <property fmtid="{D5CDD505-2E9C-101B-9397-08002B2CF9AE}" pid="5" name="Slides">
    <vt:i4>22</vt:i4>
  </property>
</Properties>
</file>