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5.png" ContentType="image/pn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10.jpeg" ContentType="image/jpeg"/>
  <Override PartName="/ppt/media/image8.jpeg" ContentType="image/jpeg"/>
  <Override PartName="/ppt/media/image5.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CC54120-B760-4D14-8B89-7740AB5B6552}"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3BC065A-1226-434E-A360-8D00159CCBB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C9C0D5F-79CA-4F39-BE6E-FAA94DA0ED0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9EAD157-DB60-4FCD-9F3E-860E505A33A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0F5FEFD-996A-4249-AED6-D7C3B3EBAA4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19DAA7-BED5-4E3A-8F09-5B615666D22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2F041EE-C805-4730-B100-7451DC1B3F1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FA0E2BA-E2FC-42D0-A6DA-A2D12C88D41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016D8D6-4C4F-4A24-B336-3785B292AAD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B49441C-1C03-4557-8C1A-1AD93562B4E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3D7327-71DC-4C22-80F4-89E33AFD08E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3043F32-8A7B-4474-BA17-07740C2A6A3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696BDEC-981F-410F-8256-1B0E6F6A2D4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A89760-F8AA-40D3-B00A-E038A7F947F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3804974-4369-4DC2-BBBD-8AB8C025DBB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2AD786C-8A0B-4176-ACB3-46B6E80EB11C}"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20C36E4-9680-44C4-A492-56B7552D8BB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2592037-0DF8-4BE7-A3C6-E62AC27A482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942392-81C4-4B18-85D6-8EFA9E276BD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397939-C076-4870-872A-30400D01B32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CEFC9B-398F-4D92-B195-EFD5A63FCA3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02ADDE-FD9D-4D02-A58A-0E30788C7CC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BFFD6A-2A1B-4F25-ADBF-6AAD14601E4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BB7D48D-69F8-4E84-AAC3-798F022F7AAD}"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IN" sz="1400" spc="-1" strike="noStrike">
                <a:solidFill>
                  <a:srgbClr val="000000"/>
                </a:solidFill>
                <a:latin typeface="Times New Roman"/>
              </a:defRPr>
            </a:lvl1pPr>
          </a:lstStyle>
          <a:p>
            <a:pPr indent="0">
              <a:lnSpc>
                <a:spcPct val="100000"/>
              </a:lnSpc>
              <a:buNone/>
              <a:tabLst>
                <a:tab algn="l" pos="0"/>
              </a:tabLst>
            </a:pPr>
            <a:fld id="{A211C86A-2709-48FB-9DA1-CDD3CEF7B824}"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indent="0">
              <a:lnSpc>
                <a:spcPct val="100000"/>
              </a:lnSpc>
              <a:buNone/>
              <a:tabLst>
                <a:tab algn="l" pos="0"/>
              </a:tabLst>
              <a:defRPr b="0" lang="en-IN" sz="1400" spc="-1" strike="noStrike">
                <a:solidFill>
                  <a:srgbClr val="000000"/>
                </a:solidFill>
                <a:latin typeface="Times New Roman"/>
              </a:defRPr>
            </a:lvl1pPr>
          </a:lstStyle>
          <a:p>
            <a:pPr indent="0">
              <a:lnSpc>
                <a:spcPct val="100000"/>
              </a:lnSpc>
              <a:buNone/>
              <a:tabLst>
                <a:tab algn="l" pos="0"/>
              </a:tabLst>
            </a:pPr>
            <a:fld id="{13BED7E8-5411-4987-A48A-C7E521F28CD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9.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ocr-pro.pages.dev/"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611000" y="407880"/>
            <a:ext cx="9142920" cy="2386440"/>
          </a:xfrm>
          <a:prstGeom prst="rect">
            <a:avLst/>
          </a:prstGeom>
          <a:noFill/>
          <a:ln w="0">
            <a:noFill/>
          </a:ln>
        </p:spPr>
        <p:txBody>
          <a:bodyPr lIns="0" rIns="0" tIns="0" bIns="0" anchor="b">
            <a:normAutofit fontScale="81000"/>
          </a:bodyPr>
          <a:p>
            <a:pPr indent="0" algn="ctr">
              <a:lnSpc>
                <a:spcPct val="100000"/>
              </a:lnSpc>
              <a:buNone/>
              <a:tabLst>
                <a:tab algn="l" pos="0"/>
              </a:tabLst>
            </a:pPr>
            <a:r>
              <a:rPr b="1" lang="en-IN" sz="4800" spc="-1" strike="noStrike">
                <a:solidFill>
                  <a:srgbClr val="000000"/>
                </a:solidFill>
                <a:latin typeface="Calibri Light"/>
              </a:rPr>
              <a:t> </a:t>
            </a:r>
            <a:br>
              <a:rPr sz="4800"/>
            </a:br>
            <a:br>
              <a:rPr sz="4800"/>
            </a:br>
            <a:br>
              <a:rPr sz="4800"/>
            </a:br>
            <a:endParaRPr b="0" lang="en-IN" sz="4800" spc="-1" strike="noStrike">
              <a:solidFill>
                <a:srgbClr val="000000"/>
              </a:solidFill>
              <a:latin typeface="Arial"/>
            </a:endParaRPr>
          </a:p>
        </p:txBody>
      </p:sp>
      <p:sp>
        <p:nvSpPr>
          <p:cNvPr id="83" name="PlaceHolder 2"/>
          <p:cNvSpPr>
            <a:spLocks noGrp="1"/>
          </p:cNvSpPr>
          <p:nvPr>
            <p:ph type="subTitle"/>
          </p:nvPr>
        </p:nvSpPr>
        <p:spPr>
          <a:xfrm>
            <a:off x="1611000" y="1140120"/>
            <a:ext cx="9142920" cy="1654560"/>
          </a:xfrm>
          <a:prstGeom prst="rect">
            <a:avLst/>
          </a:prstGeom>
          <a:noFill/>
          <a:ln w="0">
            <a:noFill/>
          </a:ln>
        </p:spPr>
        <p:txBody>
          <a:bodyPr lIns="0" rIns="0" tIns="0" bIns="0" anchor="t">
            <a:normAutofit fontScale="77000"/>
          </a:bodyPr>
          <a:p>
            <a:pPr indent="0" algn="ctr">
              <a:lnSpc>
                <a:spcPct val="130000"/>
              </a:lnSpc>
              <a:spcBef>
                <a:spcPts val="1001"/>
              </a:spcBef>
              <a:buNone/>
              <a:tabLst>
                <a:tab algn="l" pos="0"/>
              </a:tabLst>
            </a:pPr>
            <a:endParaRPr b="0" lang="en-IN" sz="2800" spc="-1" strike="noStrike">
              <a:solidFill>
                <a:srgbClr val="000000"/>
              </a:solidFill>
              <a:latin typeface="Arial"/>
            </a:endParaRPr>
          </a:p>
          <a:p>
            <a:pPr indent="0" algn="ctr">
              <a:lnSpc>
                <a:spcPct val="130000"/>
              </a:lnSpc>
              <a:spcBef>
                <a:spcPts val="1001"/>
              </a:spcBef>
              <a:buNone/>
              <a:tabLst>
                <a:tab algn="l" pos="0"/>
              </a:tabLst>
            </a:pPr>
            <a:r>
              <a:rPr b="1" i="1" lang="en-IN" sz="4440" spc="-1" strike="noStrike">
                <a:solidFill>
                  <a:srgbClr val="000000"/>
                </a:solidFill>
                <a:latin typeface="Arial Black"/>
              </a:rPr>
              <a:t>Handwritten Digit Recognition </a:t>
            </a:r>
            <a:endParaRPr b="0" lang="en-IN" sz="4440" spc="-1" strike="noStrike">
              <a:solidFill>
                <a:srgbClr val="000000"/>
              </a:solidFill>
              <a:latin typeface="Arial"/>
            </a:endParaRPr>
          </a:p>
          <a:p>
            <a:pPr indent="0" algn="ctr">
              <a:lnSpc>
                <a:spcPct val="130000"/>
              </a:lnSpc>
              <a:spcBef>
                <a:spcPts val="1001"/>
              </a:spcBef>
              <a:buNone/>
              <a:tabLst>
                <a:tab algn="l" pos="0"/>
              </a:tabLst>
            </a:pPr>
            <a:r>
              <a:rPr b="0" i="1" lang="en-IN" sz="2800" spc="-1" strike="noStrike">
                <a:solidFill>
                  <a:srgbClr val="000000"/>
                </a:solidFill>
                <a:latin typeface="Arial Black"/>
              </a:rPr>
              <a:t>(A convolutional Neural Network Approach)</a:t>
            </a:r>
            <a:endParaRPr b="0" lang="en-IN" sz="2800" spc="-1" strike="noStrike">
              <a:solidFill>
                <a:srgbClr val="000000"/>
              </a:solidFill>
              <a:latin typeface="Arial"/>
            </a:endParaRPr>
          </a:p>
          <a:p>
            <a:pPr indent="0" algn="ctr">
              <a:lnSpc>
                <a:spcPct val="130000"/>
              </a:lnSpc>
              <a:spcBef>
                <a:spcPts val="1001"/>
              </a:spcBef>
              <a:buNone/>
              <a:tabLst>
                <a:tab algn="l" pos="0"/>
              </a:tabLst>
            </a:pPr>
            <a:endParaRPr b="0" lang="en-IN" sz="2800" spc="-1" strike="noStrike">
              <a:solidFill>
                <a:srgbClr val="000000"/>
              </a:solidFill>
              <a:latin typeface="Arial"/>
            </a:endParaRPr>
          </a:p>
          <a:p>
            <a:pPr indent="0" algn="ctr">
              <a:lnSpc>
                <a:spcPct val="130000"/>
              </a:lnSpc>
              <a:spcBef>
                <a:spcPts val="1001"/>
              </a:spcBef>
              <a:buNone/>
              <a:tabLst>
                <a:tab algn="l" pos="0"/>
              </a:tabLst>
            </a:pPr>
            <a:endParaRPr b="0" lang="en-IN" sz="2800" spc="-1" strike="noStrike">
              <a:solidFill>
                <a:srgbClr val="000000"/>
              </a:solidFill>
              <a:latin typeface="Arial"/>
            </a:endParaRPr>
          </a:p>
        </p:txBody>
      </p:sp>
      <p:sp>
        <p:nvSpPr>
          <p:cNvPr id="84" name=""/>
          <p:cNvSpPr/>
          <p:nvPr/>
        </p:nvSpPr>
        <p:spPr>
          <a:xfrm>
            <a:off x="2340000" y="4320000"/>
            <a:ext cx="3427560" cy="111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Team member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1.monu yadav</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2.sonu kumar</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3.purushottam singram</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103" name="" descr=""/>
          <p:cNvPicPr/>
          <p:nvPr/>
        </p:nvPicPr>
        <p:blipFill>
          <a:blip r:embed="rId1"/>
          <a:stretch/>
        </p:blipFill>
        <p:spPr>
          <a:xfrm rot="21585000">
            <a:off x="2011320" y="1492200"/>
            <a:ext cx="6990120" cy="4214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CNN (Convolutional Neural Network)</a:t>
            </a:r>
            <a:endParaRPr b="0" lang="en-IN" sz="2800" spc="-1" strike="noStrike">
              <a:solidFill>
                <a:srgbClr val="000000"/>
              </a:solidFill>
              <a:latin typeface="Arial"/>
            </a:endParaRPr>
          </a:p>
        </p:txBody>
      </p:sp>
      <p:sp>
        <p:nvSpPr>
          <p:cNvPr id="105" name="PlaceHolder 2"/>
          <p:cNvSpPr>
            <a:spLocks noGrp="1"/>
          </p:cNvSpPr>
          <p:nvPr>
            <p:ph/>
          </p:nvPr>
        </p:nvSpPr>
        <p:spPr>
          <a:xfrm>
            <a:off x="1005120" y="1080000"/>
            <a:ext cx="10514520" cy="435024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It can easily detect whole input </a:t>
            </a:r>
            <a:endParaRPr b="0" lang="en-IN" sz="2400" spc="-1" strike="noStrike">
              <a:solidFill>
                <a:srgbClr val="000000"/>
              </a:solidFill>
              <a:latin typeface="Arial"/>
            </a:endParaRPr>
          </a:p>
        </p:txBody>
      </p:sp>
      <p:pic>
        <p:nvPicPr>
          <p:cNvPr id="106" name="" descr=""/>
          <p:cNvPicPr/>
          <p:nvPr/>
        </p:nvPicPr>
        <p:blipFill>
          <a:blip r:embed="rId1"/>
          <a:stretch/>
        </p:blipFill>
        <p:spPr>
          <a:xfrm rot="21563400">
            <a:off x="834120" y="2718720"/>
            <a:ext cx="3655440" cy="1827360"/>
          </a:xfrm>
          <a:prstGeom prst="rect">
            <a:avLst/>
          </a:prstGeom>
          <a:ln w="0">
            <a:noFill/>
          </a:ln>
        </p:spPr>
      </p:pic>
      <p:sp>
        <p:nvSpPr>
          <p:cNvPr id="107" name=""/>
          <p:cNvSpPr/>
          <p:nvPr/>
        </p:nvSpPr>
        <p:spPr>
          <a:xfrm>
            <a:off x="4860000" y="3060000"/>
            <a:ext cx="2159640" cy="107964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08" name=""/>
          <p:cNvSpPr/>
          <p:nvPr/>
        </p:nvSpPr>
        <p:spPr>
          <a:xfrm>
            <a:off x="8100000" y="3339720"/>
            <a:ext cx="2879640" cy="115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Calibri"/>
              </a:rPr>
              <a:t>Detected : 5</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Accuracy: 0.9</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CNN (Convolutional Neural Network)</a:t>
            </a:r>
            <a:endParaRPr b="0" lang="en-IN" sz="2800" spc="-1" strike="noStrike">
              <a:solidFill>
                <a:srgbClr val="000000"/>
              </a:solidFill>
              <a:latin typeface="Arial"/>
            </a:endParaRPr>
          </a:p>
        </p:txBody>
      </p:sp>
      <p:sp>
        <p:nvSpPr>
          <p:cNvPr id="110" name="PlaceHolder 2"/>
          <p:cNvSpPr>
            <a:spLocks noGrp="1"/>
          </p:cNvSpPr>
          <p:nvPr>
            <p:ph/>
          </p:nvPr>
        </p:nvSpPr>
        <p:spPr>
          <a:xfrm>
            <a:off x="1005120" y="1074600"/>
            <a:ext cx="10514520" cy="435024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But It struggle with chaotic input</a:t>
            </a:r>
            <a:endParaRPr b="0" lang="en-IN" sz="2400" spc="-1" strike="noStrike">
              <a:solidFill>
                <a:srgbClr val="000000"/>
              </a:solidFill>
              <a:latin typeface="Arial"/>
            </a:endParaRPr>
          </a:p>
          <a:p>
            <a:pPr indent="0">
              <a:lnSpc>
                <a:spcPct val="90000"/>
              </a:lnSpc>
              <a:spcBef>
                <a:spcPts val="1210"/>
              </a:spcBef>
              <a:buNone/>
              <a:tabLst>
                <a:tab algn="l" pos="0"/>
              </a:tabLst>
            </a:pPr>
            <a:r>
              <a:rPr b="0" lang="en-US" sz="2400" spc="-1" strike="noStrike">
                <a:solidFill>
                  <a:srgbClr val="000000"/>
                </a:solidFill>
                <a:latin typeface="Calibri"/>
              </a:rPr>
              <a:t>If we want to extract those digits or character from image input </a:t>
            </a:r>
            <a:endParaRPr b="0" lang="en-IN" sz="2400" spc="-1" strike="noStrike">
              <a:solidFill>
                <a:srgbClr val="000000"/>
              </a:solidFill>
              <a:latin typeface="Arial"/>
            </a:endParaRPr>
          </a:p>
        </p:txBody>
      </p:sp>
      <p:sp>
        <p:nvSpPr>
          <p:cNvPr id="111" name=""/>
          <p:cNvSpPr/>
          <p:nvPr/>
        </p:nvSpPr>
        <p:spPr>
          <a:xfrm>
            <a:off x="5580000" y="3240000"/>
            <a:ext cx="2159640" cy="107964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12" name="" descr=""/>
          <p:cNvPicPr/>
          <p:nvPr/>
        </p:nvPicPr>
        <p:blipFill>
          <a:blip r:embed="rId1"/>
          <a:stretch/>
        </p:blipFill>
        <p:spPr>
          <a:xfrm>
            <a:off x="540000" y="2340000"/>
            <a:ext cx="4727880" cy="2909160"/>
          </a:xfrm>
          <a:prstGeom prst="rect">
            <a:avLst/>
          </a:prstGeom>
          <a:ln w="0">
            <a:noFill/>
          </a:ln>
        </p:spPr>
      </p:pic>
      <p:sp>
        <p:nvSpPr>
          <p:cNvPr id="113" name=""/>
          <p:cNvSpPr/>
          <p:nvPr/>
        </p:nvSpPr>
        <p:spPr>
          <a:xfrm>
            <a:off x="8460000" y="3240000"/>
            <a:ext cx="2879640" cy="115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Calibri"/>
              </a:rPr>
              <a:t>Detected : 3</a:t>
            </a:r>
            <a:endParaRPr b="0" lang="en-IN" sz="2400" spc="-1" strike="noStrike">
              <a:solidFill>
                <a:srgbClr val="000000"/>
              </a:solidFill>
              <a:latin typeface="Arial"/>
            </a:endParaRPr>
          </a:p>
          <a:p>
            <a:pPr>
              <a:lnSpc>
                <a:spcPct val="100000"/>
              </a:lnSpc>
            </a:pPr>
            <a:r>
              <a:rPr b="0" lang="en-US" sz="2400" spc="-1" strike="noStrike">
                <a:solidFill>
                  <a:srgbClr val="000000"/>
                </a:solidFill>
                <a:latin typeface="Calibri"/>
              </a:rPr>
              <a:t>Accuracy: 0.1</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540000"/>
            <a:ext cx="10514520" cy="714240"/>
          </a:xfrm>
          <a:prstGeom prst="rect">
            <a:avLst/>
          </a:prstGeom>
          <a:noFill/>
          <a:ln w="0">
            <a:noFill/>
          </a:ln>
        </p:spPr>
        <p:txBody>
          <a:bodyPr lIns="90000" rIns="90000" tIns="45000" bIns="45000" anchor="ctr">
            <a:noAutofit/>
          </a:bodyPr>
          <a:p>
            <a:pPr indent="0">
              <a:lnSpc>
                <a:spcPct val="90000"/>
              </a:lnSpc>
              <a:spcBef>
                <a:spcPts val="1210"/>
              </a:spcBef>
              <a:buNone/>
              <a:tabLst>
                <a:tab algn="l" pos="0"/>
              </a:tabLst>
            </a:pPr>
            <a:r>
              <a:rPr b="0" lang="en-US" sz="2400" spc="-1" strike="noStrike">
                <a:solidFill>
                  <a:srgbClr val="000000"/>
                </a:solidFill>
                <a:latin typeface="Calibri"/>
              </a:rPr>
              <a:t>So how we going to solve it - Using Conture</a:t>
            </a:r>
            <a:endParaRPr b="0" lang="en-IN" sz="2400" spc="-1" strike="noStrike">
              <a:solidFill>
                <a:srgbClr val="000000"/>
              </a:solidFill>
              <a:latin typeface="Arial"/>
            </a:endParaRPr>
          </a:p>
        </p:txBody>
      </p:sp>
      <p:sp>
        <p:nvSpPr>
          <p:cNvPr id="115" name=""/>
          <p:cNvSpPr/>
          <p:nvPr/>
        </p:nvSpPr>
        <p:spPr>
          <a:xfrm>
            <a:off x="5220000" y="3600000"/>
            <a:ext cx="1619640" cy="719640"/>
          </a:xfrm>
          <a:prstGeom prst="rightArrow">
            <a:avLst>
              <a:gd name="adj1" fmla="val 50000"/>
              <a:gd name="adj2" fmla="val 5625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16" name="" descr=""/>
          <p:cNvPicPr/>
          <p:nvPr/>
        </p:nvPicPr>
        <p:blipFill>
          <a:blip r:embed="rId1"/>
          <a:stretch/>
        </p:blipFill>
        <p:spPr>
          <a:xfrm>
            <a:off x="720000" y="2880000"/>
            <a:ext cx="4007880" cy="2466000"/>
          </a:xfrm>
          <a:prstGeom prst="rect">
            <a:avLst/>
          </a:prstGeom>
          <a:ln w="0">
            <a:noFill/>
          </a:ln>
        </p:spPr>
      </p:pic>
      <p:sp>
        <p:nvSpPr>
          <p:cNvPr id="117" name="PlaceHolder 22"/>
          <p:cNvSpPr/>
          <p:nvPr/>
        </p:nvSpPr>
        <p:spPr>
          <a:xfrm>
            <a:off x="1080000" y="1445400"/>
            <a:ext cx="10514520" cy="71424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210"/>
              </a:spcBef>
              <a:tabLst>
                <a:tab algn="l" pos="0"/>
              </a:tabLst>
            </a:pPr>
            <a:r>
              <a:rPr b="0" lang="en-US" sz="2400" spc="-1" strike="noStrike">
                <a:solidFill>
                  <a:srgbClr val="000000"/>
                </a:solidFill>
                <a:latin typeface="Calibri"/>
              </a:rPr>
              <a:t>We will break the input into sub input and on those sub inputs we would apply cnn method after that we would add those detected digit at one string and that would be our result</a:t>
            </a:r>
            <a:endParaRPr b="0" lang="en-IN" sz="2400" spc="-1" strike="noStrike">
              <a:solidFill>
                <a:srgbClr val="000000"/>
              </a:solidFill>
              <a:latin typeface="Arial"/>
            </a:endParaRPr>
          </a:p>
        </p:txBody>
      </p:sp>
      <p:pic>
        <p:nvPicPr>
          <p:cNvPr id="118" name="" descr=""/>
          <p:cNvPicPr/>
          <p:nvPr/>
        </p:nvPicPr>
        <p:blipFill>
          <a:blip r:embed="rId2"/>
          <a:stretch/>
        </p:blipFill>
        <p:spPr>
          <a:xfrm>
            <a:off x="7354080" y="2947320"/>
            <a:ext cx="3985560" cy="2452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45120" y="360000"/>
            <a:ext cx="10514520" cy="714240"/>
          </a:xfrm>
          <a:prstGeom prst="rect">
            <a:avLst/>
          </a:prstGeom>
          <a:noFill/>
          <a:ln w="0">
            <a:noFill/>
          </a:ln>
        </p:spPr>
        <p:txBody>
          <a:bodyPr lIns="90000" rIns="90000" tIns="45000" bIns="45000" anchor="ctr">
            <a:noAutofit/>
          </a:bodyPr>
          <a:p>
            <a:pPr indent="0">
              <a:lnSpc>
                <a:spcPct val="90000"/>
              </a:lnSpc>
              <a:spcBef>
                <a:spcPts val="1210"/>
              </a:spcBef>
              <a:buNone/>
              <a:tabLst>
                <a:tab algn="l" pos="0"/>
              </a:tabLst>
            </a:pPr>
            <a:r>
              <a:rPr b="0" lang="en-US" sz="2400" spc="-1" strike="noStrike">
                <a:solidFill>
                  <a:srgbClr val="000000"/>
                </a:solidFill>
                <a:latin typeface="Calibri"/>
              </a:rPr>
              <a:t>So how we going to solve it</a:t>
            </a:r>
            <a:endParaRPr b="0" lang="en-IN" sz="2400" spc="-1" strike="noStrike">
              <a:solidFill>
                <a:srgbClr val="000000"/>
              </a:solidFill>
              <a:latin typeface="Arial"/>
            </a:endParaRPr>
          </a:p>
        </p:txBody>
      </p:sp>
      <p:sp>
        <p:nvSpPr>
          <p:cNvPr id="120" name=""/>
          <p:cNvSpPr/>
          <p:nvPr/>
        </p:nvSpPr>
        <p:spPr>
          <a:xfrm>
            <a:off x="5220000" y="3600000"/>
            <a:ext cx="1619640" cy="719640"/>
          </a:xfrm>
          <a:prstGeom prst="rightArrow">
            <a:avLst>
              <a:gd name="adj1" fmla="val 50000"/>
              <a:gd name="adj2" fmla="val 5625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1" name="PlaceHolder 20"/>
          <p:cNvSpPr/>
          <p:nvPr/>
        </p:nvSpPr>
        <p:spPr>
          <a:xfrm>
            <a:off x="900000" y="1265400"/>
            <a:ext cx="10514520" cy="714240"/>
          </a:xfrm>
          <a:prstGeom prst="rect">
            <a:avLst/>
          </a:prstGeom>
          <a:noFill/>
          <a:ln w="0">
            <a:noFill/>
          </a:ln>
        </p:spPr>
        <p:style>
          <a:lnRef idx="0"/>
          <a:fillRef idx="0"/>
          <a:effectRef idx="0"/>
          <a:fontRef idx="minor"/>
        </p:style>
        <p:txBody>
          <a:bodyPr lIns="90000" rIns="90000" tIns="45000" bIns="45000" anchor="ctr">
            <a:noAutofit/>
          </a:bodyPr>
          <a:p>
            <a:pPr>
              <a:lnSpc>
                <a:spcPct val="90000"/>
              </a:lnSpc>
              <a:spcBef>
                <a:spcPts val="1210"/>
              </a:spcBef>
              <a:tabLst>
                <a:tab algn="l" pos="0"/>
              </a:tabLst>
            </a:pPr>
            <a:r>
              <a:rPr b="0" lang="en-US" sz="2400" spc="-1" strike="noStrike">
                <a:solidFill>
                  <a:srgbClr val="000000"/>
                </a:solidFill>
                <a:latin typeface="Calibri"/>
              </a:rPr>
              <a:t>We will break the input into sub input and on those sub inputs we would apply cnn method after that we would becom those detected digit at one string and that would be our result</a:t>
            </a:r>
            <a:endParaRPr b="0" lang="en-IN" sz="2400" spc="-1" strike="noStrike">
              <a:solidFill>
                <a:srgbClr val="000000"/>
              </a:solidFill>
              <a:latin typeface="Arial"/>
            </a:endParaRPr>
          </a:p>
        </p:txBody>
      </p:sp>
      <p:pic>
        <p:nvPicPr>
          <p:cNvPr id="122" name="" descr=""/>
          <p:cNvPicPr/>
          <p:nvPr/>
        </p:nvPicPr>
        <p:blipFill>
          <a:blip r:embed="rId1"/>
          <a:stretch/>
        </p:blipFill>
        <p:spPr>
          <a:xfrm>
            <a:off x="1054080" y="2947320"/>
            <a:ext cx="3985560" cy="2452320"/>
          </a:xfrm>
          <a:prstGeom prst="rect">
            <a:avLst/>
          </a:prstGeom>
          <a:ln w="0">
            <a:noFill/>
          </a:ln>
        </p:spPr>
      </p:pic>
      <p:sp>
        <p:nvSpPr>
          <p:cNvPr id="123" name=""/>
          <p:cNvSpPr/>
          <p:nvPr/>
        </p:nvSpPr>
        <p:spPr>
          <a:xfrm>
            <a:off x="7200000" y="3413520"/>
            <a:ext cx="4859640" cy="1626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Extracted text : </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di = 3 1415924538</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	</a:t>
            </a:r>
            <a:r>
              <a:rPr b="0" lang="en-IN" sz="1800" spc="-1" strike="noStrike">
                <a:solidFill>
                  <a:srgbClr val="000000"/>
                </a:solidFill>
                <a:latin typeface="Arial"/>
              </a:rPr>
              <a:t>32304634000</a:t>
            </a: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Accuracy : 0.8</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Image Preprocessing for Digit Recognition</a:t>
            </a:r>
            <a:endParaRPr b="0" lang="en-IN" sz="2800" spc="-1" strike="noStrike">
              <a:solidFill>
                <a:srgbClr val="000000"/>
              </a:solidFill>
              <a:latin typeface="Arial"/>
            </a:endParaRPr>
          </a:p>
        </p:txBody>
      </p:sp>
      <p:sp>
        <p:nvSpPr>
          <p:cNvPr id="125" name="PlaceHolder 25"/>
          <p:cNvSpPr/>
          <p:nvPr/>
        </p:nvSpPr>
        <p:spPr>
          <a:xfrm>
            <a:off x="1080000" y="3425400"/>
            <a:ext cx="2699640" cy="7142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0" lang="en-IN" sz="2800" spc="-1" strike="noStrike">
                <a:solidFill>
                  <a:srgbClr val="000000"/>
                </a:solidFill>
                <a:latin typeface="Calibri Light"/>
              </a:rPr>
              <a:t>101X101</a:t>
            </a:r>
            <a:endParaRPr b="0" lang="en-IN" sz="2800" spc="-1" strike="noStrike">
              <a:solidFill>
                <a:srgbClr val="000000"/>
              </a:solidFill>
              <a:latin typeface="Arial"/>
            </a:endParaRPr>
          </a:p>
        </p:txBody>
      </p:sp>
      <p:sp>
        <p:nvSpPr>
          <p:cNvPr id="126" name=""/>
          <p:cNvSpPr/>
          <p:nvPr/>
        </p:nvSpPr>
        <p:spPr>
          <a:xfrm>
            <a:off x="4500000" y="1800000"/>
            <a:ext cx="2159640" cy="107964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7" name=""/>
          <p:cNvSpPr/>
          <p:nvPr/>
        </p:nvSpPr>
        <p:spPr>
          <a:xfrm>
            <a:off x="4600440" y="4692240"/>
            <a:ext cx="2159640" cy="107964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sp>
        <p:nvSpPr>
          <p:cNvPr id="128" name="PlaceHolder 18"/>
          <p:cNvSpPr/>
          <p:nvPr/>
        </p:nvSpPr>
        <p:spPr>
          <a:xfrm>
            <a:off x="8460000" y="3060000"/>
            <a:ext cx="2699640" cy="7142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0" lang="en-IN" sz="2800" spc="-1" strike="noStrike">
                <a:solidFill>
                  <a:srgbClr val="000000"/>
                </a:solidFill>
                <a:latin typeface="Calibri Light"/>
              </a:rPr>
              <a:t>28 X 28</a:t>
            </a:r>
            <a:endParaRPr b="0" lang="en-IN" sz="2800" spc="-1" strike="noStrike">
              <a:solidFill>
                <a:srgbClr val="000000"/>
              </a:solidFill>
              <a:latin typeface="Arial"/>
            </a:endParaRPr>
          </a:p>
        </p:txBody>
      </p:sp>
      <p:pic>
        <p:nvPicPr>
          <p:cNvPr id="129" name="" descr=""/>
          <p:cNvPicPr/>
          <p:nvPr/>
        </p:nvPicPr>
        <p:blipFill>
          <a:blip r:embed="rId1"/>
          <a:stretch/>
        </p:blipFill>
        <p:spPr>
          <a:xfrm>
            <a:off x="900000" y="1260000"/>
            <a:ext cx="2339640" cy="2339640"/>
          </a:xfrm>
          <a:prstGeom prst="rect">
            <a:avLst/>
          </a:prstGeom>
          <a:ln w="0">
            <a:noFill/>
          </a:ln>
        </p:spPr>
      </p:pic>
      <p:pic>
        <p:nvPicPr>
          <p:cNvPr id="130" name="" descr=""/>
          <p:cNvPicPr/>
          <p:nvPr/>
        </p:nvPicPr>
        <p:blipFill>
          <a:blip r:embed="rId2"/>
          <a:stretch/>
        </p:blipFill>
        <p:spPr>
          <a:xfrm>
            <a:off x="900000" y="3960000"/>
            <a:ext cx="2339640" cy="2339640"/>
          </a:xfrm>
          <a:prstGeom prst="rect">
            <a:avLst/>
          </a:prstGeom>
          <a:ln w="0">
            <a:noFill/>
          </a:ln>
        </p:spPr>
      </p:pic>
      <p:pic>
        <p:nvPicPr>
          <p:cNvPr id="131" name="" descr=""/>
          <p:cNvPicPr/>
          <p:nvPr/>
        </p:nvPicPr>
        <p:blipFill>
          <a:blip r:embed="rId3"/>
          <a:stretch/>
        </p:blipFill>
        <p:spPr>
          <a:xfrm>
            <a:off x="8100000" y="900000"/>
            <a:ext cx="2339640" cy="2339640"/>
          </a:xfrm>
          <a:prstGeom prst="rect">
            <a:avLst/>
          </a:prstGeom>
          <a:ln w="0">
            <a:noFill/>
          </a:ln>
        </p:spPr>
      </p:pic>
      <p:pic>
        <p:nvPicPr>
          <p:cNvPr id="132" name="" descr=""/>
          <p:cNvPicPr/>
          <p:nvPr/>
        </p:nvPicPr>
        <p:blipFill>
          <a:blip r:embed="rId4"/>
          <a:stretch/>
        </p:blipFill>
        <p:spPr>
          <a:xfrm>
            <a:off x="8460000" y="4140000"/>
            <a:ext cx="2159640" cy="215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Image Preprocessing for Digit Recognition</a:t>
            </a:r>
            <a:endParaRPr b="0" lang="en-IN" sz="2800" spc="-1" strike="noStrike">
              <a:solidFill>
                <a:srgbClr val="000000"/>
              </a:solidFill>
              <a:latin typeface="Arial"/>
            </a:endParaRPr>
          </a:p>
        </p:txBody>
      </p:sp>
      <p:pic>
        <p:nvPicPr>
          <p:cNvPr id="134" name="Picture 1" descr="CInE3"/>
          <p:cNvPicPr/>
          <p:nvPr/>
        </p:nvPicPr>
        <p:blipFill>
          <a:blip r:embed="rId1"/>
          <a:stretch/>
        </p:blipFill>
        <p:spPr>
          <a:xfrm>
            <a:off x="1620000" y="1980000"/>
            <a:ext cx="3008880" cy="2640240"/>
          </a:xfrm>
          <a:prstGeom prst="rect">
            <a:avLst/>
          </a:prstGeom>
          <a:ln w="0">
            <a:noFill/>
          </a:ln>
        </p:spPr>
      </p:pic>
      <p:sp>
        <p:nvSpPr>
          <p:cNvPr id="135" name=""/>
          <p:cNvSpPr/>
          <p:nvPr/>
        </p:nvSpPr>
        <p:spPr>
          <a:xfrm>
            <a:off x="5040000" y="2700000"/>
            <a:ext cx="2159640" cy="1079640"/>
          </a:xfrm>
          <a:prstGeom prst="rightArrow">
            <a:avLst>
              <a:gd name="adj1" fmla="val 50000"/>
              <a:gd name="adj2" fmla="val 50000"/>
            </a:avLst>
          </a:prstGeom>
          <a:solidFill>
            <a:schemeClr val="accent1"/>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000000"/>
              </a:solidFill>
              <a:latin typeface="Arial"/>
              <a:ea typeface="DejaVu Sans"/>
            </a:endParaRPr>
          </a:p>
        </p:txBody>
      </p:sp>
      <p:pic>
        <p:nvPicPr>
          <p:cNvPr id="136" name="Picture 2" descr="XDL1T"/>
          <p:cNvPicPr/>
          <p:nvPr/>
        </p:nvPicPr>
        <p:blipFill>
          <a:blip r:embed="rId2"/>
          <a:stretch/>
        </p:blipFill>
        <p:spPr>
          <a:xfrm>
            <a:off x="7920000" y="2160000"/>
            <a:ext cx="3013560" cy="2699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 descr=""/>
          <p:cNvPicPr/>
          <p:nvPr/>
        </p:nvPicPr>
        <p:blipFill>
          <a:blip r:embed="rId1"/>
          <a:stretch/>
        </p:blipFill>
        <p:spPr>
          <a:xfrm>
            <a:off x="3240000" y="1800000"/>
            <a:ext cx="5371560" cy="3466440"/>
          </a:xfrm>
          <a:prstGeom prst="rect">
            <a:avLst/>
          </a:prstGeom>
          <a:ln w="0">
            <a:noFill/>
          </a:ln>
        </p:spPr>
      </p:pic>
      <p:sp>
        <p:nvSpPr>
          <p:cNvPr id="138" name=""/>
          <p:cNvSpPr/>
          <p:nvPr/>
        </p:nvSpPr>
        <p:spPr>
          <a:xfrm>
            <a:off x="1010160" y="553320"/>
            <a:ext cx="27694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Application is live at : </a:t>
            </a:r>
            <a:endParaRPr b="0" lang="en-IN" sz="1800" spc="-1" strike="noStrike">
              <a:solidFill>
                <a:srgbClr val="000000"/>
              </a:solidFill>
              <a:latin typeface="Arial"/>
            </a:endParaRPr>
          </a:p>
        </p:txBody>
      </p:sp>
      <p:sp>
        <p:nvSpPr>
          <p:cNvPr id="139" name=""/>
          <p:cNvSpPr/>
          <p:nvPr/>
        </p:nvSpPr>
        <p:spPr>
          <a:xfrm>
            <a:off x="3170160" y="553320"/>
            <a:ext cx="27694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u="sng">
                <a:solidFill>
                  <a:srgbClr val="0563c1"/>
                </a:solidFill>
                <a:uFillTx/>
                <a:latin typeface="Arial"/>
                <a:hlinkClick r:id="rId2"/>
              </a:rPr>
              <a:t>https://ocr-pro.pages.dev/</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3420000" y="553680"/>
            <a:ext cx="4859640" cy="5565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4140000" y="720000"/>
            <a:ext cx="3555000" cy="5063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Introduction</a:t>
            </a:r>
            <a:endParaRPr b="0" lang="en-IN" sz="2800" spc="-1" strike="noStrike">
              <a:solidFill>
                <a:srgbClr val="000000"/>
              </a:solidFill>
              <a:latin typeface="Arial"/>
            </a:endParaRPr>
          </a:p>
        </p:txBody>
      </p:sp>
      <p:sp>
        <p:nvSpPr>
          <p:cNvPr id="86" name="PlaceHolder 2"/>
          <p:cNvSpPr>
            <a:spLocks noGrp="1"/>
          </p:cNvSpPr>
          <p:nvPr>
            <p:ph/>
          </p:nvPr>
        </p:nvSpPr>
        <p:spPr>
          <a:xfrm>
            <a:off x="1004760" y="1620000"/>
            <a:ext cx="10514520" cy="435024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What is Digit Recognition?</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Digit recognition is the ability of a model to accurately identify handwritten or printed digits (0-9) from images.</a:t>
            </a:r>
            <a:endParaRPr b="0" lang="en-IN" sz="2000" spc="-1" strike="noStrike">
              <a:solidFill>
                <a:srgbClr val="000000"/>
              </a:solidFill>
              <a:latin typeface="Arial"/>
            </a:endParaRPr>
          </a:p>
          <a:p>
            <a:pPr marL="432000" indent="0">
              <a:lnSpc>
                <a:spcPct val="90000"/>
              </a:lnSpc>
              <a:spcBef>
                <a:spcPts val="1210"/>
              </a:spcBef>
              <a:buNone/>
              <a:tabLst>
                <a:tab algn="l" pos="0"/>
              </a:tabLst>
            </a:pPr>
            <a:r>
              <a:rPr b="0" lang="en-US" sz="2400" spc="-1" strike="noStrike">
                <a:solidFill>
                  <a:srgbClr val="000000"/>
                </a:solidFill>
                <a:latin typeface="Calibri"/>
              </a:rPr>
              <a:t> </a:t>
            </a:r>
            <a:endParaRPr b="0" lang="en-IN" sz="2400" spc="-1" strike="noStrike">
              <a:solidFill>
                <a:srgbClr val="000000"/>
              </a:solidFill>
              <a:latin typeface="Arial"/>
            </a:endParaRPr>
          </a:p>
          <a:p>
            <a:pPr marL="432000" indent="-324000">
              <a:lnSpc>
                <a:spcPct val="90000"/>
              </a:lnSpc>
              <a:spcBef>
                <a:spcPts val="1210"/>
              </a:spcBef>
              <a:buClr>
                <a:srgbClr val="000000"/>
              </a:buClr>
              <a:buSzPct val="45000"/>
              <a:buFont typeface="Wingdings" charset="2"/>
              <a:buChar char=""/>
              <a:tabLst>
                <a:tab algn="l" pos="0"/>
              </a:tabLst>
            </a:pPr>
            <a:r>
              <a:rPr b="0" lang="en-US" sz="2400" spc="-1" strike="noStrike">
                <a:solidFill>
                  <a:srgbClr val="000000"/>
                </a:solidFill>
                <a:latin typeface="Calibri"/>
              </a:rPr>
              <a:t>Why is it Important?</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Automation: Plays a key role in automating processes like form digitization, banking transactions, and postal sorting.</a:t>
            </a:r>
            <a:endParaRPr b="0" lang="en-IN" sz="2000" spc="-1" strike="noStrike">
              <a:solidFill>
                <a:srgbClr val="000000"/>
              </a:solidFill>
              <a:latin typeface="Arial"/>
            </a:endParaRPr>
          </a:p>
          <a:p>
            <a:pPr marL="864000" indent="0">
              <a:lnSpc>
                <a:spcPct val="90000"/>
              </a:lnSpc>
              <a:spcBef>
                <a:spcPts val="1134"/>
              </a:spcBef>
              <a:buNone/>
              <a:tabLst>
                <a:tab algn="l" pos="0"/>
              </a:tabLst>
            </a:pPr>
            <a:r>
              <a:rPr b="0" lang="en-US" sz="2000" spc="-1" strike="noStrike">
                <a:solidFill>
                  <a:srgbClr val="000000"/>
                </a:solidFill>
                <a:latin typeface="Calibri"/>
              </a:rPr>
              <a:t>Accessibility: Facilitates OCR (Optical Character Recognition) for people with disabilities.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Data Input: Streamlines human-computer interaction in applications like mobile banking apps and touchscreen devices.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Benefits of Digit Recognition</a:t>
            </a:r>
            <a:endParaRPr b="0" lang="en-IN" sz="2800" spc="-1" strike="noStrike">
              <a:solidFill>
                <a:srgbClr val="000000"/>
              </a:solidFill>
              <a:latin typeface="Arial"/>
            </a:endParaRPr>
          </a:p>
        </p:txBody>
      </p:sp>
      <p:sp>
        <p:nvSpPr>
          <p:cNvPr id="88" name="PlaceHolder 2"/>
          <p:cNvSpPr>
            <a:spLocks noGrp="1"/>
          </p:cNvSpPr>
          <p:nvPr>
            <p:ph/>
          </p:nvPr>
        </p:nvSpPr>
        <p:spPr>
          <a:xfrm>
            <a:off x="1004760" y="1620000"/>
            <a:ext cx="10514520" cy="435024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How Does It Help?</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Reduces manual effort in digitization tasks.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Minimizes human errors in recognizing digits.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Processes large datasets quickly.</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How Are We Going to Do It?</a:t>
            </a:r>
            <a:endParaRPr b="0" lang="en-IN" sz="2800" spc="-1" strike="noStrike">
              <a:solidFill>
                <a:srgbClr val="000000"/>
              </a:solidFill>
              <a:latin typeface="Arial"/>
            </a:endParaRPr>
          </a:p>
        </p:txBody>
      </p:sp>
      <p:sp>
        <p:nvSpPr>
          <p:cNvPr id="90" name="PlaceHolder 2"/>
          <p:cNvSpPr>
            <a:spLocks noGrp="1"/>
          </p:cNvSpPr>
          <p:nvPr>
            <p:ph/>
          </p:nvPr>
        </p:nvSpPr>
        <p:spPr>
          <a:xfrm>
            <a:off x="1005120" y="1620000"/>
            <a:ext cx="10514520" cy="4350240"/>
          </a:xfrm>
          <a:prstGeom prst="rect">
            <a:avLst/>
          </a:prstGeom>
          <a:noFill/>
          <a:ln w="0">
            <a:noFill/>
          </a:ln>
        </p:spPr>
        <p:txBody>
          <a:bodyPr lIns="90000" rIns="90000" tIns="45000" bIns="45000" anchor="t">
            <a:noAutofit/>
          </a:bodyPr>
          <a:p>
            <a:pPr marL="432000" indent="-324000">
              <a:lnSpc>
                <a:spcPct val="90000"/>
              </a:lnSpc>
              <a:spcBef>
                <a:spcPts val="1210"/>
              </a:spcBef>
              <a:buClr>
                <a:srgbClr val="000000"/>
              </a:buClr>
              <a:buSzPct val="45000"/>
              <a:buFont typeface="Wingdings" charset="2"/>
              <a:buChar char=""/>
            </a:pPr>
            <a:r>
              <a:rPr b="0" lang="en-US" sz="2400" spc="-1" strike="noStrike">
                <a:solidFill>
                  <a:srgbClr val="000000"/>
                </a:solidFill>
                <a:latin typeface="Calibri"/>
              </a:rPr>
              <a:t>Our Approach</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Data Collection: Use a dataset like MNIST or Extended MNSIT (0-9, a-b )</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Model Training: Develop and train a neural network to classify digits.</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Evaluation: Test the model on unseen data to ensure reliability.</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000" spc="-1" strike="noStrike">
                <a:solidFill>
                  <a:srgbClr val="000000"/>
                </a:solidFill>
                <a:latin typeface="Calibri"/>
              </a:rPr>
              <a:t>Deployment: (Optional) A the model into real-world applications.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Tools &amp; Techniques</a:t>
            </a:r>
            <a:endParaRPr b="0" lang="en-IN" sz="2800" spc="-1" strike="noStrike">
              <a:solidFill>
                <a:srgbClr val="000000"/>
              </a:solidFill>
              <a:latin typeface="Arial"/>
            </a:endParaRPr>
          </a:p>
        </p:txBody>
      </p:sp>
      <p:sp>
        <p:nvSpPr>
          <p:cNvPr id="92" name="PlaceHolder 2"/>
          <p:cNvSpPr>
            <a:spLocks noGrp="1"/>
          </p:cNvSpPr>
          <p:nvPr>
            <p:ph/>
          </p:nvPr>
        </p:nvSpPr>
        <p:spPr>
          <a:xfrm>
            <a:off x="1005120" y="1080000"/>
            <a:ext cx="10514520" cy="435024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What Are We Using?</a:t>
            </a:r>
            <a:endParaRPr b="0" lang="en-IN" sz="24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Frameworks: </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TensorFlow, PyTorch, tesserct js etc.</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Dataset:</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MNIST.</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Techniques:</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Neural Networks (e.g., CNNs).</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Data preprocessing (normalization, augmentation).</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Conture detection</a:t>
            </a:r>
            <a:endParaRPr b="0" lang="en-IN" sz="2000" spc="-1" strike="noStrike">
              <a:solidFill>
                <a:srgbClr val="000000"/>
              </a:solidFill>
              <a:latin typeface="Arial"/>
            </a:endParaRPr>
          </a:p>
          <a:p>
            <a:pPr marL="864000" indent="0">
              <a:lnSpc>
                <a:spcPct val="90000"/>
              </a:lnSpc>
              <a:spcBef>
                <a:spcPts val="1134"/>
              </a:spcBef>
              <a:buNone/>
              <a:tabLst>
                <a:tab algn="l" pos="0"/>
              </a:tabLst>
            </a:pPr>
            <a:r>
              <a:rPr b="0" lang="en-US" sz="2000" spc="-1" strike="noStrike">
                <a:solidFill>
                  <a:srgbClr val="000000"/>
                </a:solidFill>
                <a:latin typeface="Calibri"/>
              </a:rPr>
              <a:t> </a:t>
            </a:r>
            <a:endParaRPr b="0" lang="en-IN" sz="20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tabLst>
                <a:tab algn="l" pos="0"/>
              </a:tabLst>
            </a:pPr>
            <a:r>
              <a:rPr b="0" lang="en-US" sz="2000" spc="-1" strike="noStrike">
                <a:solidFill>
                  <a:srgbClr val="000000"/>
                </a:solidFill>
                <a:latin typeface="Calibri"/>
              </a:rPr>
              <a:t>Visual: </a:t>
            </a:r>
            <a:endParaRPr b="0" lang="en-IN"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Calibri"/>
              </a:rPr>
              <a:t>Highlight tools and frameworks with logos/icons (e.g., Python, TensorFlow).</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sp>
        <p:nvSpPr>
          <p:cNvPr id="94" name="PlaceHolder 2"/>
          <p:cNvSpPr>
            <a:spLocks noGrp="1"/>
          </p:cNvSpPr>
          <p:nvPr>
            <p:ph/>
          </p:nvPr>
        </p:nvSpPr>
        <p:spPr>
          <a:xfrm>
            <a:off x="1005120" y="1080000"/>
            <a:ext cx="10514520" cy="4350240"/>
          </a:xfrm>
          <a:prstGeom prst="rect">
            <a:avLst/>
          </a:prstGeom>
          <a:noFill/>
          <a:ln w="0">
            <a:noFill/>
          </a:ln>
        </p:spPr>
        <p:txBody>
          <a:bodyPr lIns="90000" rIns="90000" tIns="45000" bIns="45000" anchor="t">
            <a:noAutofit/>
          </a:bodyPr>
          <a:p>
            <a:pPr indent="0">
              <a:lnSpc>
                <a:spcPct val="90000"/>
              </a:lnSpc>
              <a:spcBef>
                <a:spcPts val="1210"/>
              </a:spcBef>
              <a:buNone/>
              <a:tabLst>
                <a:tab algn="l" pos="0"/>
              </a:tabLst>
            </a:pPr>
            <a:r>
              <a:rPr b="0" lang="en-US" sz="2400" spc="-1" strike="noStrike">
                <a:solidFill>
                  <a:srgbClr val="000000"/>
                </a:solidFill>
                <a:latin typeface="Calibri"/>
              </a:rPr>
              <a:t>A Convolutional Neural Network (CNN) is a type of deep learning model specifically designed to process and analyze grid-like data structures, such as images.</a:t>
            </a:r>
            <a:endParaRPr b="0" lang="en-IN" sz="2400" spc="-1" strike="noStrike">
              <a:solidFill>
                <a:srgbClr val="000000"/>
              </a:solidFill>
              <a:latin typeface="Arial"/>
            </a:endParaRPr>
          </a:p>
        </p:txBody>
      </p:sp>
      <p:pic>
        <p:nvPicPr>
          <p:cNvPr id="95" name="" descr=""/>
          <p:cNvPicPr/>
          <p:nvPr/>
        </p:nvPicPr>
        <p:blipFill>
          <a:blip r:embed="rId1"/>
          <a:stretch/>
        </p:blipFill>
        <p:spPr>
          <a:xfrm>
            <a:off x="1980000" y="2339640"/>
            <a:ext cx="7739640" cy="414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97" name="" descr=""/>
          <p:cNvPicPr/>
          <p:nvPr/>
        </p:nvPicPr>
        <p:blipFill>
          <a:blip r:embed="rId1"/>
          <a:stretch/>
        </p:blipFill>
        <p:spPr>
          <a:xfrm>
            <a:off x="2520000" y="1451160"/>
            <a:ext cx="6638400" cy="3768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99" name="" descr=""/>
          <p:cNvPicPr/>
          <p:nvPr/>
        </p:nvPicPr>
        <p:blipFill>
          <a:blip r:embed="rId1"/>
          <a:stretch/>
        </p:blipFill>
        <p:spPr>
          <a:xfrm>
            <a:off x="1794600" y="1508400"/>
            <a:ext cx="7205040" cy="4431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0000"/>
            <a:ext cx="10514520" cy="714240"/>
          </a:xfrm>
          <a:prstGeom prst="rect">
            <a:avLst/>
          </a:prstGeom>
          <a:noFill/>
          <a:ln w="0">
            <a:noFill/>
          </a:ln>
        </p:spPr>
        <p:txBody>
          <a:bodyPr lIns="90000" rIns="90000" tIns="45000" bIns="45000" anchor="ctr">
            <a:noAutofit/>
          </a:bodyPr>
          <a:p>
            <a:pPr indent="0">
              <a:lnSpc>
                <a:spcPct val="90000"/>
              </a:lnSpc>
              <a:buNone/>
              <a:tabLst>
                <a:tab algn="l" pos="0"/>
              </a:tabLst>
            </a:pPr>
            <a:r>
              <a:rPr b="0" lang="en-IN" sz="2800" spc="-1" strike="noStrike">
                <a:solidFill>
                  <a:srgbClr val="000000"/>
                </a:solidFill>
                <a:latin typeface="Calibri Light"/>
              </a:rPr>
              <a:t>What is CNN (Convolutional Neural Network)?</a:t>
            </a:r>
            <a:endParaRPr b="0" lang="en-IN" sz="2800" spc="-1" strike="noStrike">
              <a:solidFill>
                <a:srgbClr val="000000"/>
              </a:solidFill>
              <a:latin typeface="Arial"/>
            </a:endParaRPr>
          </a:p>
        </p:txBody>
      </p:sp>
      <p:pic>
        <p:nvPicPr>
          <p:cNvPr id="101" name="" descr=""/>
          <p:cNvPicPr/>
          <p:nvPr/>
        </p:nvPicPr>
        <p:blipFill>
          <a:blip r:embed="rId1"/>
          <a:stretch/>
        </p:blipFill>
        <p:spPr>
          <a:xfrm>
            <a:off x="2340000" y="2227680"/>
            <a:ext cx="6409440" cy="3351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LibreOffice/7.4.7.2$Linux_X86_64 LibreOffice_project/40$Build-2</Application>
  <AppVersion>15.0000</AppVersion>
  <Words>4924</Words>
  <Paragraphs>139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2024-08-09T17:02:29Z</dcterms:created>
  <dc:creator>Monu Yadav</dc:creator>
  <dc:description/>
  <dc:language>en-IN</dc:language>
  <cp:lastModifiedBy/>
  <dcterms:modified xsi:type="dcterms:W3CDTF">2024-11-16T12:41:01Z</dcterms:modified>
  <cp:revision>6</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FCEA982DF1F04FBAA532F407BE7C9D66_12</vt:lpwstr>
  </property>
  <property fmtid="{D5CDD505-2E9C-101B-9397-08002B2CF9AE}" pid="3" name="KSOProductBuildVer">
    <vt:lpwstr>1033-12.2.0.17545</vt:lpwstr>
  </property>
  <property fmtid="{D5CDD505-2E9C-101B-9397-08002B2CF9AE}" pid="4" name="PresentationFormat">
    <vt:lpwstr>Widescreen</vt:lpwstr>
  </property>
  <property fmtid="{D5CDD505-2E9C-101B-9397-08002B2CF9AE}" pid="5" name="Slides">
    <vt:i4>22</vt:i4>
  </property>
</Properties>
</file>