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61" r:id="rId5"/>
    <p:sldId id="262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5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1774-3327-4415-A8AD-FFE7C10F7B59}" type="datetimeFigureOut">
              <a:rPr lang="en-US" smtClean="0"/>
              <a:t>18-Mar-16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36FC-3CDB-4F9E-BE44-BCA9B960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7s3lBNr6VI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r.org.in/en/agriculturalengineering.htm" TargetMode="External"/><Relationship Id="rId2" Type="http://schemas.openxmlformats.org/officeDocument/2006/relationships/hyperlink" Target="http://entrance-exam.net/agriculturalengineer-how-to-becomeanagricultural-engine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Career Research Headers &amp; Content </a:t>
            </a:r>
            <a:br>
              <a:rPr lang="en-US" dirty="0" smtClean="0"/>
            </a:br>
            <a:r>
              <a:rPr lang="en-US" sz="2800" dirty="0" smtClean="0"/>
              <a:t>(Example : Agriculture Engineer)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48718" y="1317812"/>
            <a:ext cx="3079376" cy="5419164"/>
          </a:xfrm>
          <a:prstGeom prst="round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1546762" y="2592490"/>
            <a:ext cx="3079376" cy="5419164"/>
          </a:xfrm>
          <a:prstGeom prst="round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46175" y="3725916"/>
            <a:ext cx="2184377" cy="25697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&amp; Workplace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46174" y="4206339"/>
            <a:ext cx="2184377" cy="25697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 &amp; Personality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46174" y="4733375"/>
            <a:ext cx="2184377" cy="25697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 &amp; Growth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46174" y="5198192"/>
            <a:ext cx="2184377" cy="25697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Trends &amp; </a:t>
            </a:r>
            <a:r>
              <a:rPr lang="en-US" dirty="0" err="1" smtClean="0"/>
              <a:t>Infolinks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76007" y="6046335"/>
            <a:ext cx="2184377" cy="25697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&amp; Workplace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76006" y="6526758"/>
            <a:ext cx="2184377" cy="25697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 &amp; Personality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2172" y="6046042"/>
            <a:ext cx="2184377" cy="25697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 &amp; Growth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3045" y="6510859"/>
            <a:ext cx="2184377" cy="25697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Trends &amp; </a:t>
            </a:r>
            <a:r>
              <a:rPr lang="en-US" dirty="0" err="1" smtClean="0"/>
              <a:t>Infolinks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Job &amp; </a:t>
            </a:r>
            <a:r>
              <a:rPr lang="en-US" dirty="0" smtClean="0"/>
              <a:t>Workplace</a:t>
            </a:r>
          </a:p>
          <a:p>
            <a:r>
              <a:rPr lang="en-US" dirty="0"/>
              <a:t>Skill &amp; </a:t>
            </a:r>
            <a:r>
              <a:rPr lang="en-US" dirty="0" smtClean="0"/>
              <a:t>Personality</a:t>
            </a:r>
          </a:p>
          <a:p>
            <a:r>
              <a:rPr lang="en-US" dirty="0" smtClean="0"/>
              <a:t>Path &amp; Growth</a:t>
            </a:r>
          </a:p>
          <a:p>
            <a:r>
              <a:rPr lang="en-US" dirty="0" smtClean="0"/>
              <a:t>Trends &amp; Info Links</a:t>
            </a:r>
            <a:endParaRPr lang="en-US" dirty="0"/>
          </a:p>
        </p:txBody>
      </p:sp>
      <p:pic>
        <p:nvPicPr>
          <p:cNvPr id="22" name="J7s3lBNr6V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06307" y="2068281"/>
            <a:ext cx="2517803" cy="1416264"/>
          </a:xfrm>
          <a:prstGeom prst="rect">
            <a:avLst/>
          </a:prstGeom>
        </p:spPr>
      </p:pic>
      <p:pic>
        <p:nvPicPr>
          <p:cNvPr id="23" name="J7s3lBNr6V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89418" y="4071595"/>
            <a:ext cx="3285508" cy="18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&amp; Workplace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546" y="1978025"/>
            <a:ext cx="427781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It is not a desk job, Work from home option is not available, Part-time work and contractual jobs maybe available</a:t>
            </a:r>
          </a:p>
          <a:p>
            <a:r>
              <a:rPr lang="en-US" dirty="0" smtClean="0"/>
              <a:t>Local travelling is part of the job</a:t>
            </a:r>
          </a:p>
          <a:p>
            <a:r>
              <a:rPr lang="en-US" dirty="0" smtClean="0"/>
              <a:t>Supervising a team of trainees or workers is required</a:t>
            </a:r>
          </a:p>
          <a:p>
            <a:r>
              <a:rPr lang="en-US" dirty="0" smtClean="0"/>
              <a:t>Working is 9 hours everyday for 6 days a week</a:t>
            </a:r>
          </a:p>
          <a:p>
            <a:r>
              <a:rPr lang="en-US" dirty="0" smtClean="0"/>
              <a:t>Overtime maybe required</a:t>
            </a:r>
          </a:p>
          <a:p>
            <a:r>
              <a:rPr lang="en-US" dirty="0" smtClean="0"/>
              <a:t>Shift system is not available</a:t>
            </a:r>
          </a:p>
          <a:p>
            <a:r>
              <a:rPr lang="en-US" dirty="0" smtClean="0"/>
              <a:t>This job is considered mildly hazardous or dangerous</a:t>
            </a:r>
          </a:p>
          <a:p>
            <a:r>
              <a:rPr lang="en-US" dirty="0" smtClean="0"/>
              <a:t>Health risks include exposure to extreme temperatures, dust, pesticides, chemicals, constant contact with machinery and equipment, etc.</a:t>
            </a:r>
          </a:p>
          <a:p>
            <a:r>
              <a:rPr lang="en-US" dirty="0" smtClean="0"/>
              <a:t>Occupational hazards include physical strain, accidents and injury to body while using machinery, sharp tools, etc.</a:t>
            </a:r>
          </a:p>
          <a:p>
            <a:r>
              <a:rPr lang="en-US" dirty="0" smtClean="0"/>
              <a:t>This job is not suitable for a candidate with special needs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1" y="1978025"/>
            <a:ext cx="4277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The tasks an Agricultural Engineer is expected to perform include:</a:t>
            </a:r>
          </a:p>
          <a:p>
            <a:r>
              <a:rPr lang="en-US" dirty="0" smtClean="0"/>
              <a:t>Applying engineering principles to solve related agricultural problems</a:t>
            </a:r>
          </a:p>
          <a:p>
            <a:r>
              <a:rPr lang="en-US" dirty="0" smtClean="0"/>
              <a:t>Designing, developing and supervising manufacturing of agricultural machinery</a:t>
            </a:r>
          </a:p>
          <a:p>
            <a:r>
              <a:rPr lang="en-US" dirty="0" smtClean="0"/>
              <a:t>Laying out and supervising construction of farm buildings and utilities</a:t>
            </a:r>
          </a:p>
          <a:p>
            <a:r>
              <a:rPr lang="en-US" dirty="0" smtClean="0"/>
              <a:t>Managing crop processing plants and rural electric power distribution systems</a:t>
            </a:r>
          </a:p>
          <a:p>
            <a:r>
              <a:rPr lang="en-US" dirty="0" smtClean="0"/>
              <a:t>Conserving soil by installing soil erosion control system</a:t>
            </a:r>
          </a:p>
          <a:p>
            <a:r>
              <a:rPr lang="en-US" dirty="0" smtClean="0"/>
              <a:t>Saving water by setting up flood control system</a:t>
            </a:r>
          </a:p>
          <a:p>
            <a:r>
              <a:rPr lang="en-US" dirty="0" smtClean="0"/>
              <a:t>Managing all the farm operations</a:t>
            </a:r>
          </a:p>
          <a:p>
            <a:r>
              <a:rPr lang="en-US" dirty="0" smtClean="0"/>
              <a:t>Taking necessary steps to ensure pest control</a:t>
            </a:r>
          </a:p>
          <a:p>
            <a:r>
              <a:rPr lang="en-US" dirty="0" smtClean="0"/>
              <a:t>Maintaining rural roads and protecting farm against 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&amp;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95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Knowledge </a:t>
            </a:r>
            <a:r>
              <a:rPr lang="en-US" dirty="0"/>
              <a:t>of engineering and mechanical principles</a:t>
            </a:r>
          </a:p>
          <a:p>
            <a:r>
              <a:rPr lang="en-US" dirty="0"/>
              <a:t>Knowledge of various technical designs, farm machines, tools and equipment</a:t>
            </a:r>
            <a:r>
              <a:rPr lang="en-US" dirty="0" smtClean="0"/>
              <a:t>, etc</a:t>
            </a:r>
            <a:r>
              <a:rPr lang="en-US" dirty="0"/>
              <a:t>.</a:t>
            </a:r>
          </a:p>
          <a:p>
            <a:r>
              <a:rPr lang="en-US" dirty="0" smtClean="0"/>
              <a:t>Efficient </a:t>
            </a:r>
            <a:r>
              <a:rPr lang="en-US" dirty="0"/>
              <a:t>in development and management of agricultural processes</a:t>
            </a:r>
          </a:p>
          <a:p>
            <a:r>
              <a:rPr lang="en-US" dirty="0" smtClean="0"/>
              <a:t>Knowledge </a:t>
            </a:r>
            <a:r>
              <a:rPr lang="en-US" dirty="0"/>
              <a:t>of diverse solutions to environmental issues</a:t>
            </a:r>
          </a:p>
          <a:p>
            <a:r>
              <a:rPr lang="en-US" dirty="0" smtClean="0"/>
              <a:t>Familiar </a:t>
            </a:r>
            <a:r>
              <a:rPr lang="en-US" dirty="0"/>
              <a:t>with irrigation management</a:t>
            </a:r>
          </a:p>
          <a:p>
            <a:r>
              <a:rPr lang="en-US" dirty="0" smtClean="0"/>
              <a:t>Knowledge </a:t>
            </a:r>
            <a:r>
              <a:rPr lang="en-US" dirty="0"/>
              <a:t>of pest control and disease prevention</a:t>
            </a:r>
          </a:p>
          <a:p>
            <a:r>
              <a:rPr lang="en-US" dirty="0" smtClean="0"/>
              <a:t>Efficient </a:t>
            </a:r>
            <a:r>
              <a:rPr lang="en-US" dirty="0"/>
              <a:t>in maintaining health and safety standards at the farm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43623" y="1825625"/>
            <a:ext cx="4300959" cy="2086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communication skills</a:t>
            </a:r>
          </a:p>
          <a:p>
            <a:r>
              <a:rPr lang="en-US" dirty="0" smtClean="0"/>
              <a:t>Problem </a:t>
            </a:r>
            <a:r>
              <a:rPr lang="en-US" dirty="0"/>
              <a:t>solving skills</a:t>
            </a:r>
          </a:p>
          <a:p>
            <a:r>
              <a:rPr lang="en-US" dirty="0" smtClean="0"/>
              <a:t>Team </a:t>
            </a:r>
            <a:r>
              <a:rPr lang="en-US" dirty="0"/>
              <a:t>player</a:t>
            </a:r>
          </a:p>
          <a:p>
            <a:r>
              <a:rPr lang="en-US" dirty="0" smtClean="0"/>
              <a:t>Attention </a:t>
            </a:r>
            <a:r>
              <a:rPr lang="en-US" dirty="0"/>
              <a:t>to detail</a:t>
            </a:r>
          </a:p>
          <a:p>
            <a:r>
              <a:rPr lang="en-US" dirty="0" smtClean="0"/>
              <a:t>Diligence</a:t>
            </a:r>
            <a:endParaRPr lang="en-US" dirty="0"/>
          </a:p>
          <a:p>
            <a:r>
              <a:rPr lang="en-US" dirty="0" smtClean="0"/>
              <a:t>Result-oriented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&amp;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9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Academic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Grade</a:t>
            </a:r>
          </a:p>
          <a:p>
            <a:pPr lvl="1"/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Grade</a:t>
            </a:r>
          </a:p>
          <a:p>
            <a:pPr lvl="1"/>
            <a:r>
              <a:rPr lang="en-US" dirty="0" smtClean="0"/>
              <a:t>Graduation preferably </a:t>
            </a:r>
            <a:r>
              <a:rPr lang="en-US" dirty="0"/>
              <a:t>Bachelor's degree in </a:t>
            </a:r>
            <a:r>
              <a:rPr lang="en-US" dirty="0" smtClean="0"/>
              <a:t>Agriculture/Electrical/Mechanical Engineering</a:t>
            </a:r>
          </a:p>
          <a:p>
            <a:r>
              <a:rPr lang="en-US" dirty="0" smtClean="0"/>
              <a:t>Learning Avenues</a:t>
            </a:r>
          </a:p>
          <a:p>
            <a:pPr lvl="1"/>
            <a:r>
              <a:rPr lang="en-US" dirty="0" smtClean="0"/>
              <a:t>Colleges </a:t>
            </a:r>
            <a:r>
              <a:rPr lang="en-US" dirty="0"/>
              <a:t>and universities providing </a:t>
            </a:r>
            <a:r>
              <a:rPr lang="en-US" dirty="0" err="1" smtClean="0"/>
              <a:t>B.Tech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B.Sc</a:t>
            </a:r>
            <a:r>
              <a:rPr lang="en-US" dirty="0" smtClean="0"/>
              <a:t> </a:t>
            </a:r>
            <a:r>
              <a:rPr lang="en-US" dirty="0"/>
              <a:t>in agriculture across </a:t>
            </a:r>
            <a:r>
              <a:rPr lang="en-US" dirty="0" smtClean="0"/>
              <a:t>India</a:t>
            </a:r>
          </a:p>
          <a:p>
            <a:pPr lvl="1"/>
            <a:r>
              <a:rPr lang="en-US" dirty="0" smtClean="0"/>
              <a:t>Agricultural </a:t>
            </a:r>
            <a:r>
              <a:rPr lang="en-US" dirty="0"/>
              <a:t>colleges and universities across </a:t>
            </a:r>
            <a:r>
              <a:rPr lang="en-US" dirty="0" smtClean="0"/>
              <a:t>India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43623" y="1825625"/>
            <a:ext cx="4300959" cy="3915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Growth Potential</a:t>
            </a:r>
          </a:p>
          <a:p>
            <a:pPr lvl="1"/>
            <a:r>
              <a:rPr lang="en-US" dirty="0" smtClean="0"/>
              <a:t>Engineering Trainee – Agricultural Engineer – Senior Agricultural Engineer – Team Leader – Operations Manager – Head of Geographical Unit – Head of Company</a:t>
            </a:r>
          </a:p>
          <a:p>
            <a:r>
              <a:rPr lang="en-US" dirty="0" smtClean="0"/>
              <a:t>Starting Salaries</a:t>
            </a:r>
          </a:p>
          <a:p>
            <a:pPr lvl="1"/>
            <a:r>
              <a:rPr lang="en-US" dirty="0" smtClean="0"/>
              <a:t>Entry level– ₹ 10,000 to ₹ 12,000 per month</a:t>
            </a:r>
          </a:p>
          <a:p>
            <a:pPr lvl="1"/>
            <a:r>
              <a:rPr lang="en-US" dirty="0" smtClean="0"/>
              <a:t>3-5 years Experience ₹ 20,000 to ₹ 35,000 per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&amp; </a:t>
            </a:r>
            <a:r>
              <a:rPr lang="en-US" dirty="0" err="1" smtClean="0"/>
              <a:t>Infolinks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959" cy="4319681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Growth of Agricultural Activities in India</a:t>
            </a:r>
          </a:p>
          <a:p>
            <a:pPr lvl="1"/>
            <a:r>
              <a:rPr lang="en-US" dirty="0"/>
              <a:t>According to a report by NSDC, agriculture and allied activities accounts for about</a:t>
            </a:r>
          </a:p>
          <a:p>
            <a:pPr lvl="1"/>
            <a:r>
              <a:rPr lang="en-US" dirty="0"/>
              <a:t>15.7 % of country’s GDP and is estimated to employ about 124.7 million people </a:t>
            </a:r>
            <a:r>
              <a:rPr lang="en-US" dirty="0" smtClean="0"/>
              <a:t>as cultivators </a:t>
            </a:r>
            <a:r>
              <a:rPr lang="en-US" dirty="0"/>
              <a:t>and 106.8 million as agricultural </a:t>
            </a:r>
            <a:r>
              <a:rPr lang="en-US" dirty="0" err="1"/>
              <a:t>labour</a:t>
            </a:r>
            <a:r>
              <a:rPr lang="en-US" dirty="0"/>
              <a:t> (Census 2001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Agricultural Engineering encompasses chalking out and implementing multipronged scientific and practical strategies to help in the production and development of better crops and achieving higher yield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Enhancement in </a:t>
            </a:r>
            <a:r>
              <a:rPr lang="en-US" dirty="0" smtClean="0"/>
              <a:t>agricultural productivity </a:t>
            </a:r>
            <a:r>
              <a:rPr lang="en-US" dirty="0"/>
              <a:t>is directly linked to the technological advancements in agricultural engineering. To fulfil the ever increasing food demand despite shrinking natural resources and impending climate change, there is a high demand</a:t>
            </a:r>
          </a:p>
          <a:p>
            <a:pPr lvl="1"/>
            <a:r>
              <a:rPr lang="en-US" dirty="0"/>
              <a:t>for Agricultural Engineers in India. Agricultural engineering has a very critical role to play in higher agricultural production, post harvest management and rural employment generation. These trends suggest a vast scope of employment for Agricultural Engineers across India.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43623" y="1825625"/>
            <a:ext cx="4623121" cy="462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More Information Links</a:t>
            </a:r>
          </a:p>
          <a:p>
            <a:pPr lvl="1"/>
            <a:r>
              <a:rPr lang="en-US" sz="1600" dirty="0" smtClean="0"/>
              <a:t>Links to be within </a:t>
            </a:r>
            <a:r>
              <a:rPr lang="en-US" sz="1600" dirty="0" err="1" smtClean="0"/>
              <a:t>ProTeenLife.com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entrance-</a:t>
            </a:r>
            <a:r>
              <a:rPr lang="en-US" sz="1800" dirty="0" err="1" smtClean="0">
                <a:hlinkClick r:id="rId2"/>
              </a:rPr>
              <a:t>exam.net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err="1" smtClean="0">
                <a:hlinkClick r:id="rId2"/>
              </a:rPr>
              <a:t>agriculturalengineer</a:t>
            </a:r>
            <a:r>
              <a:rPr lang="en-US" sz="1800" dirty="0" smtClean="0">
                <a:hlinkClick r:id="rId2"/>
              </a:rPr>
              <a:t>-how-to-</a:t>
            </a:r>
            <a:r>
              <a:rPr lang="en-US" sz="1800" dirty="0" err="1" smtClean="0">
                <a:hlinkClick r:id="rId2"/>
              </a:rPr>
              <a:t>becomeanagricultural</a:t>
            </a:r>
            <a:r>
              <a:rPr lang="en-US" sz="1800" dirty="0" smtClean="0">
                <a:hlinkClick r:id="rId2"/>
              </a:rPr>
              <a:t>-engineer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err="1" smtClean="0">
                <a:hlinkClick r:id="rId3"/>
              </a:rPr>
              <a:t>www.icar.org.in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err="1" smtClean="0">
                <a:hlinkClick r:id="rId3"/>
              </a:rPr>
              <a:t>en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err="1" smtClean="0">
                <a:hlinkClick r:id="rId3"/>
              </a:rPr>
              <a:t>agriculturalengineering.htm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34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15bf3dd7fd85efde2c5932fa4e0bb4ebc60c77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572</Words>
  <Application>Microsoft Office PowerPoint</Application>
  <PresentationFormat>Widescreen</PresentationFormat>
  <Paragraphs>72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L3 Career Research Headers &amp; Content  (Example : Agriculture Engineer)</vt:lpstr>
      <vt:lpstr>Job &amp; Workplace</vt:lpstr>
      <vt:lpstr>Skills &amp; Personality</vt:lpstr>
      <vt:lpstr>Path &amp; Growth</vt:lpstr>
      <vt:lpstr>Trends &amp; Infolinks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Tatkar</dc:creator>
  <cp:lastModifiedBy>Sunil Tatkar </cp:lastModifiedBy>
  <cp:revision>44</cp:revision>
  <dcterms:created xsi:type="dcterms:W3CDTF">2016-03-18T07:41:15Z</dcterms:created>
  <dcterms:modified xsi:type="dcterms:W3CDTF">2016-03-18T10:23:01Z</dcterms:modified>
</cp:coreProperties>
</file>