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97089F0-3A94-443A-BFF9-6F8AF6F13522}" type="datetimeFigureOut">
              <a:rPr lang="en-PH" smtClean="0"/>
              <a:t>25/01/2023</a:t>
            </a:fld>
            <a:endParaRPr lang="en-PH"/>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PH"/>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D9DC872-985E-4DBC-92D2-20983197B757}" type="slidenum">
              <a:rPr lang="en-PH" smtClean="0"/>
              <a:t>‹#›</a:t>
            </a:fld>
            <a:endParaRPr lang="en-PH"/>
          </a:p>
        </p:txBody>
      </p:sp>
    </p:spTree>
    <p:extLst>
      <p:ext uri="{BB962C8B-B14F-4D97-AF65-F5344CB8AC3E}">
        <p14:creationId xmlns:p14="http://schemas.microsoft.com/office/powerpoint/2010/main" val="20658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089F0-3A94-443A-BFF9-6F8AF6F13522}" type="datetimeFigureOut">
              <a:rPr lang="en-PH" smtClean="0"/>
              <a:t>25/01/2023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104028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089F0-3A94-443A-BFF9-6F8AF6F13522}" type="datetimeFigureOut">
              <a:rPr lang="en-PH" smtClean="0"/>
              <a:t>25/01/2023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25461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089F0-3A94-443A-BFF9-6F8AF6F13522}" type="datetimeFigureOut">
              <a:rPr lang="en-PH" smtClean="0"/>
              <a:t>25/01/2023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28192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089F0-3A94-443A-BFF9-6F8AF6F13522}" type="datetimeFigureOut">
              <a:rPr lang="en-PH" smtClean="0"/>
              <a:t>25/01/2023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30746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089F0-3A94-443A-BFF9-6F8AF6F13522}" type="datetimeFigureOut">
              <a:rPr lang="en-PH" smtClean="0"/>
              <a:t>25/01/2023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302280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089F0-3A94-443A-BFF9-6F8AF6F13522}" type="datetimeFigureOut">
              <a:rPr lang="en-PH" smtClean="0"/>
              <a:t>25/01/2023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76321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089F0-3A94-443A-BFF9-6F8AF6F13522}" type="datetimeFigureOut">
              <a:rPr lang="en-PH" smtClean="0"/>
              <a:t>25/01/2023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113599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89F0-3A94-443A-BFF9-6F8AF6F13522}" type="datetimeFigureOut">
              <a:rPr lang="en-PH" smtClean="0"/>
              <a:t>25/01/2023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DC872-985E-4DBC-92D2-20983197B757}" type="slidenum">
              <a:rPr lang="en-PH" smtClean="0"/>
              <a:t>‹#›</a:t>
            </a:fld>
            <a:endParaRPr lang="en-PH"/>
          </a:p>
        </p:txBody>
      </p:sp>
    </p:spTree>
    <p:extLst>
      <p:ext uri="{BB962C8B-B14F-4D97-AF65-F5344CB8AC3E}">
        <p14:creationId xmlns:p14="http://schemas.microsoft.com/office/powerpoint/2010/main" val="356485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97089F0-3A94-443A-BFF9-6F8AF6F13522}" type="datetimeFigureOut">
              <a:rPr lang="en-PH" smtClean="0"/>
              <a:t>25/01/2023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D9DC872-985E-4DBC-92D2-20983197B757}" type="slidenum">
              <a:rPr lang="en-PH" smtClean="0"/>
              <a:t>‹#›</a:t>
            </a:fld>
            <a:endParaRPr lang="en-PH"/>
          </a:p>
        </p:txBody>
      </p:sp>
    </p:spTree>
    <p:extLst>
      <p:ext uri="{BB962C8B-B14F-4D97-AF65-F5344CB8AC3E}">
        <p14:creationId xmlns:p14="http://schemas.microsoft.com/office/powerpoint/2010/main" val="122886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97089F0-3A94-443A-BFF9-6F8AF6F13522}" type="datetimeFigureOut">
              <a:rPr lang="en-PH" smtClean="0"/>
              <a:t>25/01/2023</a:t>
            </a:fld>
            <a:endParaRPr lang="en-PH"/>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PH"/>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D9DC872-985E-4DBC-92D2-20983197B757}" type="slidenum">
              <a:rPr lang="en-PH" smtClean="0"/>
              <a:t>‹#›</a:t>
            </a:fld>
            <a:endParaRPr lang="en-PH"/>
          </a:p>
        </p:txBody>
      </p:sp>
    </p:spTree>
    <p:extLst>
      <p:ext uri="{BB962C8B-B14F-4D97-AF65-F5344CB8AC3E}">
        <p14:creationId xmlns:p14="http://schemas.microsoft.com/office/powerpoint/2010/main" val="33482091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97089F0-3A94-443A-BFF9-6F8AF6F13522}" type="datetimeFigureOut">
              <a:rPr lang="en-PH" smtClean="0"/>
              <a:t>25/01/2023</a:t>
            </a:fld>
            <a:endParaRPr lang="en-PH"/>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PH"/>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D9DC872-985E-4DBC-92D2-20983197B757}" type="slidenum">
              <a:rPr lang="en-PH" smtClean="0"/>
              <a:t>‹#›</a:t>
            </a:fld>
            <a:endParaRPr lang="en-PH"/>
          </a:p>
        </p:txBody>
      </p:sp>
    </p:spTree>
    <p:extLst>
      <p:ext uri="{BB962C8B-B14F-4D97-AF65-F5344CB8AC3E}">
        <p14:creationId xmlns:p14="http://schemas.microsoft.com/office/powerpoint/2010/main" val="2766101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CE17-4B72-FD82-6805-C568063DEFCC}"/>
              </a:ext>
            </a:extLst>
          </p:cNvPr>
          <p:cNvSpPr>
            <a:spLocks noGrp="1"/>
          </p:cNvSpPr>
          <p:nvPr>
            <p:ph type="ctrTitle"/>
          </p:nvPr>
        </p:nvSpPr>
        <p:spPr>
          <a:xfrm>
            <a:off x="603504" y="770467"/>
            <a:ext cx="11206058" cy="3352800"/>
          </a:xfrm>
        </p:spPr>
        <p:txBody>
          <a:bodyPr/>
          <a:lstStyle/>
          <a:p>
            <a:r>
              <a:rPr lang="en-US" sz="8000" dirty="0"/>
              <a:t>Computer Aided Instruction using Conversational Intelligence</a:t>
            </a:r>
            <a:endParaRPr lang="en-PH" sz="8000" dirty="0"/>
          </a:p>
        </p:txBody>
      </p:sp>
      <p:sp>
        <p:nvSpPr>
          <p:cNvPr id="3" name="Subtitle 2">
            <a:extLst>
              <a:ext uri="{FF2B5EF4-FFF2-40B4-BE49-F238E27FC236}">
                <a16:creationId xmlns:a16="http://schemas.microsoft.com/office/drawing/2014/main" id="{2730DCE0-D832-1048-EC9A-6F0A9DC38351}"/>
              </a:ext>
            </a:extLst>
          </p:cNvPr>
          <p:cNvSpPr>
            <a:spLocks noGrp="1"/>
          </p:cNvSpPr>
          <p:nvPr>
            <p:ph type="subTitle" idx="1"/>
          </p:nvPr>
        </p:nvSpPr>
        <p:spPr/>
        <p:txBody>
          <a:bodyPr/>
          <a:lstStyle/>
          <a:p>
            <a:r>
              <a:rPr lang="en-US" dirty="0"/>
              <a:t>Lennon D. Pajar</a:t>
            </a:r>
            <a:endParaRPr lang="en-PH" dirty="0"/>
          </a:p>
        </p:txBody>
      </p:sp>
    </p:spTree>
    <p:extLst>
      <p:ext uri="{BB962C8B-B14F-4D97-AF65-F5344CB8AC3E}">
        <p14:creationId xmlns:p14="http://schemas.microsoft.com/office/powerpoint/2010/main" val="79957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THEORETICAL AND CONCEPTUAL FRAMEWORK</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Conceptual Framework</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A11F5C53-2F68-E834-419E-893F7E3B142A}"/>
              </a:ext>
            </a:extLst>
          </p:cNvPr>
          <p:cNvSpPr txBox="1"/>
          <p:nvPr/>
        </p:nvSpPr>
        <p:spPr>
          <a:xfrm>
            <a:off x="2996330" y="5633988"/>
            <a:ext cx="6094562" cy="523220"/>
          </a:xfrm>
          <a:prstGeom prst="rect">
            <a:avLst/>
          </a:prstGeom>
          <a:noFill/>
        </p:spPr>
        <p:txBody>
          <a:bodyPr wrap="square">
            <a:spAutoFit/>
          </a:bodyPr>
          <a:lstStyle/>
          <a:p>
            <a:pPr indent="457200" algn="ctr" fontAlgn="base"/>
            <a:r>
              <a:rPr lang="en-US"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4. Word2Vec Algorithmic Representation</a:t>
            </a:r>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a:p>
            <a:pPr indent="457200" algn="ctr" fontAlgn="base"/>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p:txBody>
      </p:sp>
      <p:pic>
        <p:nvPicPr>
          <p:cNvPr id="7" name="Picture 6" descr="IMG_256">
            <a:extLst>
              <a:ext uri="{FF2B5EF4-FFF2-40B4-BE49-F238E27FC236}">
                <a16:creationId xmlns:a16="http://schemas.microsoft.com/office/drawing/2014/main" id="{7B5D00AA-0D2E-1BA5-F9D3-0CE610E8C120}"/>
              </a:ext>
            </a:extLst>
          </p:cNvPr>
          <p:cNvPicPr>
            <a:picLocks noChangeAspect="1"/>
          </p:cNvPicPr>
          <p:nvPr/>
        </p:nvPicPr>
        <p:blipFill>
          <a:blip r:embed="rId2"/>
          <a:stretch>
            <a:fillRect/>
          </a:stretch>
        </p:blipFill>
        <p:spPr>
          <a:xfrm>
            <a:off x="4071937" y="2777254"/>
            <a:ext cx="4048125" cy="2752725"/>
          </a:xfrm>
          <a:prstGeom prst="rect">
            <a:avLst/>
          </a:prstGeom>
          <a:noFill/>
          <a:ln w="9525">
            <a:solidFill>
              <a:schemeClr val="tx1"/>
            </a:solidFill>
          </a:ln>
        </p:spPr>
      </p:pic>
    </p:spTree>
    <p:extLst>
      <p:ext uri="{BB962C8B-B14F-4D97-AF65-F5344CB8AC3E}">
        <p14:creationId xmlns:p14="http://schemas.microsoft.com/office/powerpoint/2010/main" val="298217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THEORETICAL AND CONCEPTUAL FRAMEWORK</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Conceptual Framework</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A11F5C53-2F68-E834-419E-893F7E3B142A}"/>
              </a:ext>
            </a:extLst>
          </p:cNvPr>
          <p:cNvSpPr txBox="1"/>
          <p:nvPr/>
        </p:nvSpPr>
        <p:spPr>
          <a:xfrm>
            <a:off x="2996329" y="5697725"/>
            <a:ext cx="6094562" cy="738664"/>
          </a:xfrm>
          <a:prstGeom prst="rect">
            <a:avLst/>
          </a:prstGeom>
          <a:noFill/>
        </p:spPr>
        <p:txBody>
          <a:bodyPr wrap="square">
            <a:spAutoFit/>
          </a:bodyPr>
          <a:lstStyle/>
          <a:p>
            <a:pPr indent="457200" algn="ctr" fontAlgn="base"/>
            <a:r>
              <a:rPr lang="en-US"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5. Word2Vec Algorithmic Visualization</a:t>
            </a:r>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a:p>
            <a:pPr indent="457200" algn="ctr" fontAlgn="base"/>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a:p>
            <a:pPr indent="457200" algn="ctr" fontAlgn="base"/>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descr="IMG_256">
            <a:extLst>
              <a:ext uri="{FF2B5EF4-FFF2-40B4-BE49-F238E27FC236}">
                <a16:creationId xmlns:a16="http://schemas.microsoft.com/office/drawing/2014/main" id="{CC8CF60B-E859-AD46-BD1F-B6A00CDD63B6}"/>
              </a:ext>
            </a:extLst>
          </p:cNvPr>
          <p:cNvPicPr>
            <a:picLocks noChangeAspect="1"/>
          </p:cNvPicPr>
          <p:nvPr/>
        </p:nvPicPr>
        <p:blipFill>
          <a:blip r:embed="rId2"/>
          <a:stretch>
            <a:fillRect/>
          </a:stretch>
        </p:blipFill>
        <p:spPr>
          <a:xfrm>
            <a:off x="3493133" y="2446923"/>
            <a:ext cx="5100955" cy="3187065"/>
          </a:xfrm>
          <a:prstGeom prst="rect">
            <a:avLst/>
          </a:prstGeom>
          <a:noFill/>
          <a:ln w="9525">
            <a:solidFill>
              <a:schemeClr val="tx1"/>
            </a:solidFill>
          </a:ln>
        </p:spPr>
      </p:pic>
    </p:spTree>
    <p:extLst>
      <p:ext uri="{BB962C8B-B14F-4D97-AF65-F5344CB8AC3E}">
        <p14:creationId xmlns:p14="http://schemas.microsoft.com/office/powerpoint/2010/main" val="225164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SCOPE AND LIMITATIONS</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20000"/>
              </a:lnSpc>
              <a:spcBef>
                <a:spcPts val="0"/>
              </a:spcBef>
              <a:buNone/>
            </a:pPr>
            <a:r>
              <a:rPr lang="en-PH" sz="1400" dirty="0">
                <a:effectLst/>
                <a:latin typeface="Arial" panose="020B0604020202020204" pitchFamily="34" charset="0"/>
                <a:ea typeface="Calibri" panose="020F0502020204030204" pitchFamily="34" charset="0"/>
                <a:cs typeface="Times New Roman" panose="02020603050405020304" pitchFamily="18" charset="0"/>
              </a:rPr>
              <a:t>As the limitations on development has been set only to focus on the need of a specific type of programming platform to be used, a deliberation has to be made to be able to access which one will be selected and be made available to the students on which will be included on the system to be developed. </a:t>
            </a:r>
          </a:p>
          <a:p>
            <a:pPr indent="0">
              <a:lnSpc>
                <a:spcPct val="120000"/>
              </a:lnSpc>
              <a:spcBef>
                <a:spcPts val="0"/>
              </a:spcBef>
              <a:buNone/>
            </a:pPr>
            <a:endParaRPr lang="en-PH" sz="1400" dirty="0">
              <a:latin typeface="Arial" panose="020B0604020202020204" pitchFamily="34" charset="0"/>
              <a:ea typeface="Calibri" panose="020F0502020204030204" pitchFamily="34" charset="0"/>
              <a:cs typeface="Times New Roman" panose="02020603050405020304" pitchFamily="18" charset="0"/>
            </a:endParaRPr>
          </a:p>
          <a:p>
            <a:pPr indent="0">
              <a:lnSpc>
                <a:spcPct val="120000"/>
              </a:lnSpc>
              <a:spcBef>
                <a:spcPts val="0"/>
              </a:spcBef>
              <a:buNone/>
            </a:pPr>
            <a:r>
              <a:rPr lang="en-PH" sz="1400" dirty="0">
                <a:effectLst/>
                <a:latin typeface="Arial" panose="020B0604020202020204" pitchFamily="34" charset="0"/>
                <a:ea typeface="Calibri" panose="020F0502020204030204" pitchFamily="34" charset="0"/>
                <a:cs typeface="Times New Roman" panose="02020603050405020304" pitchFamily="18" charset="0"/>
              </a:rPr>
              <a:t>Focusing mainly for its availability on various programming languages that is delivered for the different courses for Central Philippine University, College of Computer Studies. </a:t>
            </a:r>
          </a:p>
          <a:p>
            <a:pPr indent="0">
              <a:lnSpc>
                <a:spcPct val="120000"/>
              </a:lnSpc>
              <a:spcBef>
                <a:spcPts val="0"/>
              </a:spcBef>
              <a:buNone/>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20000"/>
              </a:lnSpc>
              <a:spcBef>
                <a:spcPts val="0"/>
              </a:spcBef>
              <a:buNone/>
            </a:pPr>
            <a:r>
              <a:rPr lang="en-PH" sz="1400" dirty="0">
                <a:effectLst/>
                <a:latin typeface="Arial" panose="020B0604020202020204" pitchFamily="34" charset="0"/>
                <a:ea typeface="Calibri" panose="020F0502020204030204" pitchFamily="34" charset="0"/>
                <a:cs typeface="Times New Roman" panose="02020603050405020304" pitchFamily="18" charset="0"/>
              </a:rPr>
              <a:t>This will then arise to the availability of expanding the content of the current information to further enhance the capability of the system, more likely to those who entail it to develop it on a different and better perspective. </a:t>
            </a:r>
          </a:p>
          <a:p>
            <a:pPr indent="0">
              <a:lnSpc>
                <a:spcPct val="120000"/>
              </a:lnSpc>
              <a:spcBef>
                <a:spcPts val="0"/>
              </a:spcBef>
              <a:buNone/>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20000"/>
              </a:lnSpc>
              <a:spcBef>
                <a:spcPts val="0"/>
              </a:spcBef>
              <a:buNone/>
            </a:pPr>
            <a:r>
              <a:rPr lang="en-PH" sz="1400" dirty="0">
                <a:effectLst/>
                <a:latin typeface="Arial" panose="020B0604020202020204" pitchFamily="34" charset="0"/>
                <a:ea typeface="Calibri" panose="020F0502020204030204" pitchFamily="34" charset="0"/>
                <a:cs typeface="Times New Roman" panose="02020603050405020304" pitchFamily="18" charset="0"/>
              </a:rPr>
              <a:t>Expansion of the system is essential to enable the further growth of its development and it being able to stay up to date with the latest programming topics that would be include.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160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SIGNIFICANCE OF THE STUDY</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indent="0">
              <a:lnSpc>
                <a:spcPct val="120000"/>
              </a:lnSpc>
              <a:spcBef>
                <a:spcPts val="0"/>
              </a:spcBef>
              <a:buNone/>
            </a:pPr>
            <a:r>
              <a:rPr lang="en-PH" sz="1400" dirty="0">
                <a:effectLst/>
                <a:latin typeface="Arial" panose="020B0604020202020204" pitchFamily="34" charset="0"/>
                <a:ea typeface="Calibri" panose="020F0502020204030204" pitchFamily="34" charset="0"/>
                <a:cs typeface="Times New Roman" panose="02020603050405020304" pitchFamily="18" charset="0"/>
              </a:rPr>
              <a:t>This study helps in gaining further understanding of the faculty and students of Central Philippine University in preparation for the use of a Computer Aided Instruction with conversational AI.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spcBef>
                <a:spcPts val="0"/>
              </a:spcBef>
            </a:pPr>
            <a:endParaRPr lang="en-PH" sz="1400" i="1"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PH" sz="1400" i="1" dirty="0">
                <a:effectLst/>
                <a:latin typeface="Arial" panose="020B0604020202020204" pitchFamily="34" charset="0"/>
                <a:ea typeface="Calibri" panose="020F0502020204030204" pitchFamily="34" charset="0"/>
                <a:cs typeface="Times New Roman" panose="02020603050405020304" pitchFamily="18" charset="0"/>
              </a:rPr>
              <a:t>University</a:t>
            </a:r>
            <a:r>
              <a:rPr lang="en-PH" sz="1400" dirty="0">
                <a:effectLst/>
                <a:latin typeface="Arial" panose="020B0604020202020204" pitchFamily="34" charset="0"/>
                <a:ea typeface="Calibri" panose="020F0502020204030204" pitchFamily="34" charset="0"/>
                <a:cs typeface="Times New Roman" panose="02020603050405020304" pitchFamily="18" charset="0"/>
              </a:rPr>
              <a:t>. As the need of innovation is implemented in the University, adopting to changes can entirely bring the level unto a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new scenario that could be an advantage on many aspects. Investments in new and interactive technologies as applied in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education may require both technical and intuitive skills to be able to put them in proper use.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spcBef>
                <a:spcPts val="0"/>
              </a:spcBef>
            </a:pPr>
            <a:endParaRPr lang="en-PH" sz="1400" i="1"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PH" sz="1400" i="1" dirty="0">
                <a:effectLst/>
                <a:latin typeface="Arial" panose="020B0604020202020204" pitchFamily="34" charset="0"/>
                <a:ea typeface="Calibri" panose="020F0502020204030204" pitchFamily="34" charset="0"/>
                <a:cs typeface="Times New Roman" panose="02020603050405020304" pitchFamily="18" charset="0"/>
              </a:rPr>
              <a:t>Faculty</a:t>
            </a:r>
            <a:r>
              <a:rPr lang="en-PH" sz="1400" dirty="0">
                <a:effectLst/>
                <a:latin typeface="Arial" panose="020B0604020202020204" pitchFamily="34" charset="0"/>
                <a:ea typeface="Calibri" panose="020F0502020204030204" pitchFamily="34" charset="0"/>
                <a:cs typeface="Times New Roman" panose="02020603050405020304" pitchFamily="18" charset="0"/>
              </a:rPr>
              <a:t>. The need of the faculty, as well as in the institutional level is to identify and articulate the occupational realities when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technology and competencies intersect, while understanding and communication how technological resources and strategies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can engage the student in enhanced and independent learning.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One of the many benefits to instructors implementing this will allow them to fully utilized the programming skills and pace </a:t>
            </a:r>
          </a:p>
          <a:p>
            <a:pPr indent="457200">
              <a:lnSpc>
                <a:spcPct val="120000"/>
              </a:lnSpc>
              <a:spcBef>
                <a:spcPts val="0"/>
              </a:spcBef>
            </a:pPr>
            <a:r>
              <a:rPr lang="en-PH" sz="1400" dirty="0">
                <a:effectLst/>
                <a:latin typeface="Arial" panose="020B0604020202020204" pitchFamily="34" charset="0"/>
                <a:ea typeface="Calibri" panose="020F0502020204030204" pitchFamily="34" charset="0"/>
                <a:cs typeface="Times New Roman" panose="02020603050405020304" pitchFamily="18" charset="0"/>
              </a:rPr>
              <a:t>students who are advanced and those that may need more focus on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spcBef>
                <a:spcPts val="0"/>
              </a:spcBef>
            </a:pPr>
            <a:endParaRPr lang="en-PH" sz="1400" i="1"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PH" sz="1400" i="1" dirty="0">
                <a:effectLst/>
                <a:latin typeface="Arial" panose="020B0604020202020204" pitchFamily="34" charset="0"/>
                <a:ea typeface="Calibri" panose="020F0502020204030204" pitchFamily="34" charset="0"/>
                <a:cs typeface="Times New Roman" panose="02020603050405020304" pitchFamily="18" charset="0"/>
              </a:rPr>
              <a:t>Students</a:t>
            </a:r>
            <a:r>
              <a:rPr lang="en-PH" sz="1400" dirty="0">
                <a:effectLst/>
                <a:latin typeface="Arial" panose="020B0604020202020204" pitchFamily="34" charset="0"/>
                <a:ea typeface="Calibri" panose="020F0502020204030204" pitchFamily="34" charset="0"/>
                <a:cs typeface="Times New Roman" panose="02020603050405020304" pitchFamily="18" charset="0"/>
              </a:rPr>
              <a:t>. The accessibility of these resources can be the most advantageous when students uses the CAI more often. By </a:t>
            </a:r>
          </a:p>
          <a:p>
            <a:pPr indent="457200">
              <a:lnSpc>
                <a:spcPct val="120000"/>
              </a:lnSpc>
              <a:spcBef>
                <a:spcPts val="0"/>
              </a:spcBef>
            </a:pPr>
            <a:r>
              <a:rPr lang="en-PH" sz="1400">
                <a:effectLst/>
                <a:latin typeface="Arial" panose="020B0604020202020204" pitchFamily="34" charset="0"/>
                <a:ea typeface="Calibri" panose="020F0502020204030204" pitchFamily="34" charset="0"/>
                <a:cs typeface="Times New Roman" panose="02020603050405020304" pitchFamily="18" charset="0"/>
              </a:rPr>
              <a:t>developing programs </a:t>
            </a:r>
            <a:r>
              <a:rPr lang="en-PH" sz="1400" dirty="0">
                <a:effectLst/>
                <a:latin typeface="Arial" panose="020B0604020202020204" pitchFamily="34" charset="0"/>
                <a:ea typeface="Calibri" panose="020F0502020204030204" pitchFamily="34" charset="0"/>
                <a:cs typeface="Times New Roman" panose="02020603050405020304" pitchFamily="18" charset="0"/>
              </a:rPr>
              <a:t>independently, the skills on programming will be intensely developed and enhanced.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75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7BC3E-A2EC-C880-CBA2-7B2628B3BB17}"/>
              </a:ext>
            </a:extLst>
          </p:cNvPr>
          <p:cNvSpPr>
            <a:spLocks noGrp="1"/>
          </p:cNvSpPr>
          <p:nvPr>
            <p:ph type="ctrTitle"/>
          </p:nvPr>
        </p:nvSpPr>
        <p:spPr/>
        <p:txBody>
          <a:bodyPr/>
          <a:lstStyle/>
          <a:p>
            <a:r>
              <a:rPr lang="en-US" dirty="0"/>
              <a:t>Chapter 2</a:t>
            </a:r>
            <a:endParaRPr lang="en-PH" dirty="0"/>
          </a:p>
        </p:txBody>
      </p:sp>
      <p:sp>
        <p:nvSpPr>
          <p:cNvPr id="5" name="Subtitle 4">
            <a:extLst>
              <a:ext uri="{FF2B5EF4-FFF2-40B4-BE49-F238E27FC236}">
                <a16:creationId xmlns:a16="http://schemas.microsoft.com/office/drawing/2014/main" id="{A157B837-E896-237E-CBFE-65047F426E7D}"/>
              </a:ext>
            </a:extLst>
          </p:cNvPr>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144924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marL="0" indent="0">
              <a:lnSpc>
                <a:spcPct val="100000"/>
              </a:lnSpc>
              <a:spcBef>
                <a:spcPts val="0"/>
              </a:spcBef>
              <a:buNone/>
            </a:pPr>
            <a:r>
              <a:rPr lang="en-US" sz="1400" i="1" dirty="0">
                <a:latin typeface="Arial" panose="020B0604020202020204" pitchFamily="34" charset="0"/>
                <a:ea typeface="Calibri" panose="020F0502020204030204" pitchFamily="34" charset="0"/>
                <a:cs typeface="Times New Roman" panose="02020603050405020304" pitchFamily="18" charset="0"/>
              </a:rPr>
              <a:t>Automatic Assessment of Programming Assignment</a:t>
            </a:r>
            <a:endParaRPr lang="en-PH" sz="1400" i="1" dirty="0">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In today’s world study of computer’s language is more important.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Effective and good programming skills are need full all</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computer science students.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They can be master in programming, only through intensive exercise practices.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Due to day by day increasing number of students in the class, the assessment of programming exercises leads to extensive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workload for teacher/instructor, particularly if it has to be carried out manually (Gupta, S., Dubey, S.K., 2012).</a:t>
            </a:r>
          </a:p>
        </p:txBody>
      </p:sp>
    </p:spTree>
    <p:extLst>
      <p:ext uri="{BB962C8B-B14F-4D97-AF65-F5344CB8AC3E}">
        <p14:creationId xmlns:p14="http://schemas.microsoft.com/office/powerpoint/2010/main" val="139177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marL="0" indent="0">
              <a:lnSpc>
                <a:spcPct val="100000"/>
              </a:lnSpc>
              <a:spcBef>
                <a:spcPts val="0"/>
              </a:spcBef>
              <a:buNone/>
            </a:pPr>
            <a:r>
              <a:rPr lang="en-US" sz="1400" i="1" dirty="0">
                <a:latin typeface="Arial" panose="020B0604020202020204" pitchFamily="34" charset="0"/>
                <a:ea typeface="Calibri" panose="020F0502020204030204" pitchFamily="34" charset="0"/>
                <a:cs typeface="Times New Roman" panose="02020603050405020304" pitchFamily="18" charset="0"/>
              </a:rPr>
              <a:t>Designing Programming Exercises with Computer Assisted Instruction</a:t>
            </a:r>
            <a:endParaRPr lang="en-PH" sz="1400" i="1" dirty="0">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Learning computer programming has been known to be difficult for many beginners (Boulay, 1989).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A number of challenges have been identified for both teaching and learning programming (</a:t>
            </a:r>
            <a:r>
              <a:rPr lang="en-US" sz="1400" dirty="0" err="1">
                <a:latin typeface="Arial" panose="020B0604020202020204" pitchFamily="34" charset="0"/>
                <a:ea typeface="Calibri" panose="020F0502020204030204" pitchFamily="34" charset="0"/>
                <a:cs typeface="Times New Roman" panose="02020603050405020304" pitchFamily="18" charset="0"/>
              </a:rPr>
              <a:t>Sleeman</a:t>
            </a:r>
            <a:r>
              <a:rPr lang="en-US" sz="1400" dirty="0">
                <a:latin typeface="Arial" panose="020B0604020202020204" pitchFamily="34" charset="0"/>
                <a:ea typeface="Calibri" panose="020F0502020204030204" pitchFamily="34" charset="0"/>
                <a:cs typeface="Times New Roman" panose="02020603050405020304" pitchFamily="18" charset="0"/>
              </a:rPr>
              <a:t>, 1986).  A programming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course typically has a large class size.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Large class size is one of the major barriers to effective instruction.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It is difficult to closely monitor individual student’s learning progress.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teachers do not have enough time to interact with all students in a class of hundreds of students within a  few hours of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lectures and tutorials each week. </a:t>
            </a:r>
          </a:p>
        </p:txBody>
      </p:sp>
    </p:spTree>
    <p:extLst>
      <p:ext uri="{BB962C8B-B14F-4D97-AF65-F5344CB8AC3E}">
        <p14:creationId xmlns:p14="http://schemas.microsoft.com/office/powerpoint/2010/main" val="146633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a:lnSpc>
                <a:spcPct val="100000"/>
              </a:lnSpc>
              <a:spcAft>
                <a:spcPts val="800"/>
              </a:spcAft>
            </a:pPr>
            <a:r>
              <a:rPr lang="en-US" sz="1400" i="1" dirty="0">
                <a:latin typeface="Arial" panose="020B0604020202020204" pitchFamily="34" charset="0"/>
                <a:ea typeface="Calibri" panose="020F0502020204030204" pitchFamily="34" charset="0"/>
                <a:cs typeface="Times New Roman" panose="02020603050405020304" pitchFamily="18" charset="0"/>
              </a:rPr>
              <a:t>On the Didactic Principles , Models and E-Learning</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educational process is based on pedagogy – the methods used for teaching and learning, and the ‘teaching objects’ in a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course, such as assignments, learning activities, objectives, prerequisites, etc.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There are three options for any learning technology when it comes to model didactic approaches: pedagogy-neutral (supporting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no pedagogy at all), pedagogy-standard (supporting a single pedagogy) and pedagogy-driven (supporting a diversity of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pedagogy).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A great part of the contemporary software tools and technologies in the e-learning field can be characterized as subject-</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dependent (reorganized for specific fields and users) and pedagogically neutral (they don’t support or provide any kind of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methodical strategies and more specifically they don’t specify ways for interpretation of learning content and objectives that are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dependent on other conditions). </a:t>
            </a:r>
          </a:p>
        </p:txBody>
      </p:sp>
    </p:spTree>
    <p:extLst>
      <p:ext uri="{BB962C8B-B14F-4D97-AF65-F5344CB8AC3E}">
        <p14:creationId xmlns:p14="http://schemas.microsoft.com/office/powerpoint/2010/main" val="3950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a:lnSpc>
                <a:spcPct val="100000"/>
              </a:lnSpc>
              <a:spcAft>
                <a:spcPts val="800"/>
              </a:spcAft>
            </a:pPr>
            <a:r>
              <a:rPr lang="en-US" sz="1400" i="1" dirty="0">
                <a:latin typeface="Arial" panose="020B0604020202020204" pitchFamily="34" charset="0"/>
                <a:ea typeface="Calibri" panose="020F0502020204030204" pitchFamily="34" charset="0"/>
                <a:cs typeface="Times New Roman" panose="02020603050405020304" pitchFamily="18" charset="0"/>
              </a:rPr>
              <a:t>Computer Aided Instruction to Teach Concepts in Education</a:t>
            </a:r>
            <a:endParaRPr lang="en-PH" sz="1400" i="1" dirty="0">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With the rapid development of computer science and technology, Computer Aided Instruction(CAI) has being playing a more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crucial role in modern teaching management and education itself.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While in the teaching modules related to the art of programming, the position of human graders can be well taken by automated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programming assignments graders such as Online Judge(OJ).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At present, a large proportion of universities and institutions have adopted OJ program which were developed by themselves in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programming modules, which leads to huge cost of human resources in its development and maintenance.</a:t>
            </a:r>
          </a:p>
        </p:txBody>
      </p:sp>
    </p:spTree>
    <p:extLst>
      <p:ext uri="{BB962C8B-B14F-4D97-AF65-F5344CB8AC3E}">
        <p14:creationId xmlns:p14="http://schemas.microsoft.com/office/powerpoint/2010/main" val="4219310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a:lnSpc>
                <a:spcPct val="200000"/>
              </a:lnSpc>
              <a:spcAft>
                <a:spcPts val="800"/>
              </a:spcAft>
            </a:pPr>
            <a:r>
              <a:rPr lang="en-US" sz="1400" i="1" dirty="0">
                <a:latin typeface="Arial" panose="020B0604020202020204" pitchFamily="34" charset="0"/>
                <a:ea typeface="Calibri" panose="020F0502020204030204" pitchFamily="34" charset="0"/>
                <a:cs typeface="Times New Roman" panose="02020603050405020304" pitchFamily="18" charset="0"/>
              </a:rPr>
              <a:t>Online Learning Management System</a:t>
            </a:r>
            <a:endParaRPr lang="en-PH" sz="1400" i="1" dirty="0">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21st century education is entirely different from the classical education. Education now a day is accompanied by technology.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Hence, schools without computer technology has considered lame.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This study assessed the effectiveness of computer aided instruction towards students behavior and achievements in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Mathematics. This study used a quasi-experimental method of research.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researcher assigned a group using traditional teaching and learning, and a group of respondents using computer-aided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instruction.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data obtained were analyzed using weighed mean, standard deviation and T-test and it was tested at 5% level of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significance two-tailed test if there exist a performance mean difference between the Traditional learning and teaching and CAI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used in the group of respondents.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This present research work is a critical evaluation to determine the effectiveness of CAI as alternatives instructional methods in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teaching. This study will help educators to consider using an alternative delivery mode of teaching in meeting the desired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outcomes. </a:t>
            </a:r>
          </a:p>
        </p:txBody>
      </p:sp>
    </p:spTree>
    <p:extLst>
      <p:ext uri="{BB962C8B-B14F-4D97-AF65-F5344CB8AC3E}">
        <p14:creationId xmlns:p14="http://schemas.microsoft.com/office/powerpoint/2010/main" val="92771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7BC3E-A2EC-C880-CBA2-7B2628B3BB17}"/>
              </a:ext>
            </a:extLst>
          </p:cNvPr>
          <p:cNvSpPr>
            <a:spLocks noGrp="1"/>
          </p:cNvSpPr>
          <p:nvPr>
            <p:ph type="ctrTitle"/>
          </p:nvPr>
        </p:nvSpPr>
        <p:spPr/>
        <p:txBody>
          <a:bodyPr/>
          <a:lstStyle/>
          <a:p>
            <a:r>
              <a:rPr lang="en-US" dirty="0"/>
              <a:t>Chapter 1</a:t>
            </a:r>
            <a:endParaRPr lang="en-PH" dirty="0"/>
          </a:p>
        </p:txBody>
      </p:sp>
      <p:sp>
        <p:nvSpPr>
          <p:cNvPr id="5" name="Subtitle 4">
            <a:extLst>
              <a:ext uri="{FF2B5EF4-FFF2-40B4-BE49-F238E27FC236}">
                <a16:creationId xmlns:a16="http://schemas.microsoft.com/office/drawing/2014/main" id="{A157B837-E896-237E-CBFE-65047F426E7D}"/>
              </a:ext>
            </a:extLst>
          </p:cNvPr>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371303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marL="0">
              <a:lnSpc>
                <a:spcPct val="100000"/>
              </a:lnSpc>
              <a:spcBef>
                <a:spcPts val="0"/>
              </a:spcBef>
            </a:pPr>
            <a:r>
              <a:rPr lang="en-US" sz="1400" i="1" dirty="0">
                <a:latin typeface="Arial" panose="020B0604020202020204" pitchFamily="34" charset="0"/>
                <a:ea typeface="Calibri" panose="020F0502020204030204" pitchFamily="34" charset="0"/>
                <a:cs typeface="Times New Roman" panose="02020603050405020304" pitchFamily="18" charset="0"/>
              </a:rPr>
              <a:t>COMES: A CAI System Oriented to Programming Languages</a:t>
            </a:r>
          </a:p>
          <a:p>
            <a:pPr marL="0">
              <a:lnSpc>
                <a:spcPct val="100000"/>
              </a:lnSpc>
              <a:spcBef>
                <a:spcPts val="0"/>
              </a:spcBef>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COMES, a system for computer aided instruction oriented to programming languages, is described here.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system allows a full integration of theory learning and practical applications since it offers two different teaching strategies,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one corresponding to a purely tutorial environment and one to a programming and problem-solving environment that has to be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specialized for a given programming language.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Thus, the learning process can be based on a tight alternation of theory and practice and relies more on personal experience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than on memorization of abstract information.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main design choices are discussed in the paper and two examples of dialogues are supplied  (Manzo, M. D., et.al. (1978).</a:t>
            </a:r>
            <a:endParaRPr lang="en-PH" sz="14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9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REVIEW OF RELATED LITERATURE</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a:lnSpc>
                <a:spcPct val="200000"/>
              </a:lnSpc>
              <a:spcAft>
                <a:spcPts val="800"/>
              </a:spcAft>
            </a:pPr>
            <a:r>
              <a:rPr lang="en-US" sz="1400" i="1" dirty="0">
                <a:latin typeface="Arial" panose="020B0604020202020204" pitchFamily="34" charset="0"/>
                <a:ea typeface="Calibri" panose="020F0502020204030204" pitchFamily="34" charset="0"/>
                <a:cs typeface="Times New Roman" panose="02020603050405020304" pitchFamily="18" charset="0"/>
              </a:rPr>
              <a:t>Synthesis</a:t>
            </a:r>
            <a:endParaRPr lang="en-PH" sz="1400" i="1" dirty="0">
              <a:latin typeface="Arial" panose="020B06040202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5D41832-68F1-9A4E-E6A9-77F992C00320}"/>
              </a:ext>
            </a:extLst>
          </p:cNvPr>
          <p:cNvPicPr>
            <a:picLocks noChangeAspect="1"/>
          </p:cNvPicPr>
          <p:nvPr/>
        </p:nvPicPr>
        <p:blipFill>
          <a:blip r:embed="rId2"/>
          <a:stretch>
            <a:fillRect/>
          </a:stretch>
        </p:blipFill>
        <p:spPr>
          <a:xfrm>
            <a:off x="1105728" y="2530688"/>
            <a:ext cx="5753599" cy="3642676"/>
          </a:xfrm>
          <a:prstGeom prst="rect">
            <a:avLst/>
          </a:prstGeom>
        </p:spPr>
      </p:pic>
    </p:spTree>
    <p:extLst>
      <p:ext uri="{BB962C8B-B14F-4D97-AF65-F5344CB8AC3E}">
        <p14:creationId xmlns:p14="http://schemas.microsoft.com/office/powerpoint/2010/main" val="284964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7BC3E-A2EC-C880-CBA2-7B2628B3BB17}"/>
              </a:ext>
            </a:extLst>
          </p:cNvPr>
          <p:cNvSpPr>
            <a:spLocks noGrp="1"/>
          </p:cNvSpPr>
          <p:nvPr>
            <p:ph type="ctrTitle"/>
          </p:nvPr>
        </p:nvSpPr>
        <p:spPr/>
        <p:txBody>
          <a:bodyPr/>
          <a:lstStyle/>
          <a:p>
            <a:r>
              <a:rPr lang="en-US" dirty="0"/>
              <a:t>Chapter 3</a:t>
            </a:r>
            <a:endParaRPr lang="en-PH" dirty="0"/>
          </a:p>
        </p:txBody>
      </p:sp>
      <p:sp>
        <p:nvSpPr>
          <p:cNvPr id="5" name="Subtitle 4">
            <a:extLst>
              <a:ext uri="{FF2B5EF4-FFF2-40B4-BE49-F238E27FC236}">
                <a16:creationId xmlns:a16="http://schemas.microsoft.com/office/drawing/2014/main" id="{A157B837-E896-237E-CBFE-65047F426E7D}"/>
              </a:ext>
            </a:extLst>
          </p:cNvPr>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78238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marL="0">
              <a:lnSpc>
                <a:spcPct val="100000"/>
              </a:lnSpc>
              <a:spcBef>
                <a:spcPts val="0"/>
              </a:spcBef>
            </a:pPr>
            <a:endParaRPr lang="en-PH" sz="1400" dirty="0">
              <a:effectLst/>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PH" sz="1400" dirty="0">
                <a:latin typeface="Arial" panose="020B0604020202020204" pitchFamily="34" charset="0"/>
                <a:ea typeface="Calibri" panose="020F0502020204030204" pitchFamily="34" charset="0"/>
                <a:cs typeface="Times New Roman" panose="02020603050405020304" pitchFamily="18" charset="0"/>
              </a:rPr>
              <a:t>The research was conducted through following a series of procedural step to be able to obtain all the needed information for the </a:t>
            </a:r>
          </a:p>
          <a:p>
            <a:pPr marL="0" indent="457200">
              <a:lnSpc>
                <a:spcPct val="100000"/>
              </a:lnSpc>
              <a:spcBef>
                <a:spcPts val="0"/>
              </a:spcBef>
            </a:pPr>
            <a:r>
              <a:rPr lang="en-PH" sz="1400" dirty="0">
                <a:latin typeface="Arial" panose="020B0604020202020204" pitchFamily="34" charset="0"/>
                <a:ea typeface="Calibri" panose="020F0502020204030204" pitchFamily="34" charset="0"/>
                <a:cs typeface="Times New Roman" panose="02020603050405020304" pitchFamily="18" charset="0"/>
              </a:rPr>
              <a:t>implementation of the proposed system.  </a:t>
            </a:r>
          </a:p>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PH" sz="1400" dirty="0">
                <a:latin typeface="Arial" panose="020B0604020202020204" pitchFamily="34" charset="0"/>
                <a:ea typeface="Calibri" panose="020F0502020204030204" pitchFamily="34" charset="0"/>
                <a:cs typeface="Times New Roman" panose="02020603050405020304" pitchFamily="18" charset="0"/>
              </a:rPr>
              <a:t>Looking into the different modes on how Virtual Learning Environments are used and implemented, a mode of observation and </a:t>
            </a:r>
          </a:p>
          <a:p>
            <a:pPr marL="0" indent="457200">
              <a:lnSpc>
                <a:spcPct val="100000"/>
              </a:lnSpc>
              <a:spcBef>
                <a:spcPts val="0"/>
              </a:spcBef>
            </a:pPr>
            <a:r>
              <a:rPr lang="en-PH" sz="1400" dirty="0">
                <a:latin typeface="Arial" panose="020B0604020202020204" pitchFamily="34" charset="0"/>
                <a:ea typeface="Calibri" panose="020F0502020204030204" pitchFamily="34" charset="0"/>
                <a:cs typeface="Times New Roman" panose="02020603050405020304" pitchFamily="18" charset="0"/>
              </a:rPr>
              <a:t>testing the system was done to fully get an overview if the system to be developed would be probable for development and if its </a:t>
            </a:r>
          </a:p>
          <a:p>
            <a:pPr marL="0" indent="457200">
              <a:lnSpc>
                <a:spcPct val="100000"/>
              </a:lnSpc>
              <a:spcBef>
                <a:spcPts val="0"/>
              </a:spcBef>
            </a:pPr>
            <a:r>
              <a:rPr lang="en-PH" sz="1400" dirty="0">
                <a:latin typeface="Arial" panose="020B0604020202020204" pitchFamily="34" charset="0"/>
                <a:ea typeface="Calibri" panose="020F0502020204030204" pitchFamily="34" charset="0"/>
                <a:cs typeface="Times New Roman" panose="02020603050405020304" pitchFamily="18" charset="0"/>
              </a:rPr>
              <a:t>feasibility can be able to allow the definition that would be used for the research.</a:t>
            </a:r>
          </a:p>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After going through the observation state, it was then determined that the basic idea of using the System Development Life Cycle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methodology, specifically, the Iterative Model would be used as the methodology for the system development.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844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Autofit/>
          </a:bodyPr>
          <a:lstStyle/>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This method allows the development of a system through repeated cycles (iterative) and in smaller portions at a time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(incremental), allowing software to take advantage of what was learned during development of earlier parts or versions of the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system.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Learning comes from both the development and use of the system, where possible key steps in the process start with a simple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implementation of a subset of the software requirements and iteratively enhance the evolving versions until the full system is </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implemented. </a:t>
            </a:r>
          </a:p>
          <a:p>
            <a:pPr marL="0" indent="457200">
              <a:lnSpc>
                <a:spcPct val="100000"/>
              </a:lnSpc>
              <a:spcBef>
                <a:spcPts val="0"/>
              </a:spcBef>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At iteration, design modifications are made and new functional capabilities are added.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The iterative model as shown in Figure 6.0 is consists of six (6) different phases that includes: the planning phase, requirements</a:t>
            </a:r>
          </a:p>
          <a:p>
            <a:pPr marL="0" indent="457200">
              <a:lnSpc>
                <a:spcPct val="100000"/>
              </a:lnSpc>
              <a:spcBef>
                <a:spcPts val="0"/>
              </a:spcBef>
            </a:pPr>
            <a:r>
              <a:rPr lang="en-US" sz="1400" dirty="0">
                <a:latin typeface="Arial" panose="020B0604020202020204" pitchFamily="34" charset="0"/>
                <a:ea typeface="Calibri" panose="020F0502020204030204" pitchFamily="34" charset="0"/>
                <a:cs typeface="Times New Roman" panose="02020603050405020304" pitchFamily="18" charset="0"/>
              </a:rPr>
              <a:t>phase, design phase, implementation and test phase, and the deployment phase.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0" indent="457200">
              <a:lnSpc>
                <a:spcPct val="100000"/>
              </a:lnSpc>
              <a:spcBef>
                <a:spcPts val="0"/>
              </a:spcBef>
            </a:pPr>
            <a:endParaRPr lang="en-PH" sz="14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10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A11F5C53-2F68-E834-419E-893F7E3B142A}"/>
              </a:ext>
            </a:extLst>
          </p:cNvPr>
          <p:cNvSpPr txBox="1"/>
          <p:nvPr/>
        </p:nvSpPr>
        <p:spPr>
          <a:xfrm>
            <a:off x="3006237" y="5862296"/>
            <a:ext cx="6094562" cy="307777"/>
          </a:xfrm>
          <a:prstGeom prst="rect">
            <a:avLst/>
          </a:prstGeom>
          <a:noFill/>
        </p:spPr>
        <p:txBody>
          <a:bodyPr wrap="square">
            <a:spAutoFit/>
          </a:bodyPr>
          <a:lstStyle/>
          <a:p>
            <a:pPr indent="457200" algn="ctr" fontAlgn="base"/>
            <a:r>
              <a:rPr lang="en-US"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6. </a:t>
            </a:r>
            <a:r>
              <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System Development Life Cycle: Iterative Life Cycle Model</a:t>
            </a:r>
          </a:p>
        </p:txBody>
      </p:sp>
      <p:pic>
        <p:nvPicPr>
          <p:cNvPr id="7" name="Picture 6">
            <a:extLst>
              <a:ext uri="{FF2B5EF4-FFF2-40B4-BE49-F238E27FC236}">
                <a16:creationId xmlns:a16="http://schemas.microsoft.com/office/drawing/2014/main" id="{4FC34A8A-F14F-A20C-083D-0078227E4B9E}"/>
              </a:ext>
            </a:extLst>
          </p:cNvPr>
          <p:cNvPicPr>
            <a:picLocks noChangeAspect="1"/>
          </p:cNvPicPr>
          <p:nvPr/>
        </p:nvPicPr>
        <p:blipFill>
          <a:blip r:embed="rId2"/>
          <a:stretch>
            <a:fillRect/>
          </a:stretch>
        </p:blipFill>
        <p:spPr>
          <a:xfrm>
            <a:off x="3657419" y="1689439"/>
            <a:ext cx="4877162" cy="4174690"/>
          </a:xfrm>
          <a:prstGeom prst="rect">
            <a:avLst/>
          </a:prstGeom>
        </p:spPr>
      </p:pic>
    </p:spTree>
    <p:extLst>
      <p:ext uri="{BB962C8B-B14F-4D97-AF65-F5344CB8AC3E}">
        <p14:creationId xmlns:p14="http://schemas.microsoft.com/office/powerpoint/2010/main" val="164448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7BC3E-A2EC-C880-CBA2-7B2628B3BB17}"/>
              </a:ext>
            </a:extLst>
          </p:cNvPr>
          <p:cNvSpPr>
            <a:spLocks noGrp="1"/>
          </p:cNvSpPr>
          <p:nvPr>
            <p:ph type="ctrTitle"/>
          </p:nvPr>
        </p:nvSpPr>
        <p:spPr/>
        <p:txBody>
          <a:bodyPr/>
          <a:lstStyle/>
          <a:p>
            <a:r>
              <a:rPr lang="en-US" dirty="0"/>
              <a:t>Chapter 4</a:t>
            </a:r>
            <a:endParaRPr lang="en-PH" dirty="0"/>
          </a:p>
        </p:txBody>
      </p:sp>
      <p:sp>
        <p:nvSpPr>
          <p:cNvPr id="5" name="Subtitle 4">
            <a:extLst>
              <a:ext uri="{FF2B5EF4-FFF2-40B4-BE49-F238E27FC236}">
                <a16:creationId xmlns:a16="http://schemas.microsoft.com/office/drawing/2014/main" id="{A157B837-E896-237E-CBFE-65047F426E7D}"/>
              </a:ext>
            </a:extLst>
          </p:cNvPr>
          <p:cNvSpPr>
            <a:spLocks noGrp="1"/>
          </p:cNvSpPr>
          <p:nvPr>
            <p:ph type="subTitle" idx="1"/>
          </p:nvPr>
        </p:nvSpPr>
        <p:spPr/>
        <p:txBody>
          <a:bodyPr/>
          <a:lstStyle/>
          <a:p>
            <a:r>
              <a:rPr lang="en-US" dirty="0"/>
              <a:t>Computer Aided Instruction using Conversational Artificial Intelligence</a:t>
            </a:r>
            <a:endParaRPr lang="en-PH" dirty="0"/>
          </a:p>
        </p:txBody>
      </p:sp>
    </p:spTree>
    <p:extLst>
      <p:ext uri="{BB962C8B-B14F-4D97-AF65-F5344CB8AC3E}">
        <p14:creationId xmlns:p14="http://schemas.microsoft.com/office/powerpoint/2010/main" val="330337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INTORDUCTION</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fontScale="77500" lnSpcReduction="20000"/>
          </a:bodyPr>
          <a:lstStyle/>
          <a:p>
            <a:pPr>
              <a:lnSpc>
                <a:spcPct val="120000"/>
              </a:lnSpc>
              <a:spcBef>
                <a:spcPts val="0"/>
              </a:spcBef>
            </a:pPr>
            <a:r>
              <a:rPr lang="en-US" sz="1800" i="1" dirty="0">
                <a:effectLst/>
                <a:latin typeface="Arial" panose="020B0604020202020204" pitchFamily="34" charset="0"/>
                <a:ea typeface="Calibri" panose="020F0502020204030204" pitchFamily="34" charset="0"/>
                <a:cs typeface="Times New Roman" panose="02020603050405020304" pitchFamily="18" charset="0"/>
              </a:rPr>
              <a:t>Overview of the Current State of Technology</a:t>
            </a:r>
          </a:p>
          <a:p>
            <a:pPr>
              <a:lnSpc>
                <a:spcPct val="120000"/>
              </a:lnSpc>
              <a:spcBef>
                <a:spcPts val="0"/>
              </a:spcBef>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Students, specifically those assigned with programming courses cannot easily grasp in taking off on the </a:t>
            </a: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basics of understanding programming concepts. </a:t>
            </a:r>
          </a:p>
          <a:p>
            <a:pPr indent="457200">
              <a:lnSpc>
                <a:spcPct val="120000"/>
              </a:lnSpc>
              <a:spcBef>
                <a:spcPts val="0"/>
              </a:spcBef>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Though a lot of these student’s may say that it is a challenging task, the process of understanding the </a:t>
            </a: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basics is the foundation to become skillful in a specific programming platform. </a:t>
            </a:r>
          </a:p>
          <a:p>
            <a:pPr indent="457200">
              <a:lnSpc>
                <a:spcPct val="120000"/>
              </a:lnSpc>
              <a:spcBef>
                <a:spcPts val="0"/>
              </a:spcBef>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A programming instructors’ intervention provided to the students covers programming concept topics, of which, is </a:t>
            </a: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difficult to be managed when a class has a size of 40 students. </a:t>
            </a:r>
          </a:p>
          <a:p>
            <a:pPr indent="457200">
              <a:lnSpc>
                <a:spcPct val="120000"/>
              </a:lnSpc>
              <a:spcBef>
                <a:spcPts val="0"/>
              </a:spcBef>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Students taking computer programming courses very often come with various backgrounds and ability levels (Wang, </a:t>
            </a: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F.L., Wong, T.-L., 2008). </a:t>
            </a:r>
          </a:p>
          <a:p>
            <a:pPr indent="457200">
              <a:lnSpc>
                <a:spcPct val="120000"/>
              </a:lnSpc>
              <a:spcBef>
                <a:spcPts val="0"/>
              </a:spcBef>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Since the level of the students’ skill is not easily identified, various rubrics are developed, which may possibly measure the skill </a:t>
            </a:r>
          </a:p>
          <a:p>
            <a:pPr indent="457200">
              <a:lnSpc>
                <a:spcPct val="120000"/>
              </a:lnSpc>
              <a:spcBef>
                <a:spcPts val="0"/>
              </a:spcBef>
            </a:pPr>
            <a:r>
              <a:rPr lang="en-US" sz="1800" dirty="0">
                <a:effectLst/>
                <a:latin typeface="Arial" panose="020B0604020202020204" pitchFamily="34" charset="0"/>
                <a:ea typeface="Calibri" panose="020F0502020204030204" pitchFamily="34" charset="0"/>
                <a:cs typeface="Times New Roman" panose="02020603050405020304" pitchFamily="18" charset="0"/>
              </a:rPr>
              <a:t>set of the student through a scoring method, but can never measure the programming skill level.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PH" dirty="0"/>
          </a:p>
        </p:txBody>
      </p:sp>
    </p:spTree>
    <p:extLst>
      <p:ext uri="{BB962C8B-B14F-4D97-AF65-F5344CB8AC3E}">
        <p14:creationId xmlns:p14="http://schemas.microsoft.com/office/powerpoint/2010/main" val="131075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INTORDUCTION</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a:lnSpc>
                <a:spcPct val="100000"/>
              </a:lnSpc>
              <a:spcBef>
                <a:spcPts val="0"/>
              </a:spcBef>
            </a:pPr>
            <a:r>
              <a:rPr lang="en-US" sz="1400" i="1" dirty="0">
                <a:effectLst/>
                <a:latin typeface="Arial" panose="020B0604020202020204" pitchFamily="34" charset="0"/>
                <a:ea typeface="Calibri" panose="020F0502020204030204" pitchFamily="34" charset="0"/>
                <a:cs typeface="Times New Roman" panose="02020603050405020304" pitchFamily="18" charset="0"/>
              </a:rPr>
              <a:t>Overview of the Current State of Technology</a:t>
            </a:r>
          </a:p>
          <a:p>
            <a:pPr>
              <a:lnSpc>
                <a:spcPct val="100000"/>
              </a:lnSpc>
              <a:spcBef>
                <a:spcPts val="0"/>
              </a:spcBef>
            </a:pPr>
            <a:endParaRPr lang="en-US" sz="1800" i="1" dirty="0">
              <a:latin typeface="Arial" panose="020B0604020202020204" pitchFamily="34" charset="0"/>
              <a:ea typeface="Calibri" panose="020F0502020204030204" pitchFamily="34" charset="0"/>
              <a:cs typeface="Times New Roman" panose="02020603050405020304" pitchFamily="18" charset="0"/>
            </a:endParaRPr>
          </a:p>
          <a:p>
            <a:pPr lvl="2">
              <a:lnSpc>
                <a:spcPct val="100000"/>
              </a:lnSpc>
              <a:spcBef>
                <a:spcPts val="0"/>
              </a:spcBef>
            </a:pPr>
            <a:r>
              <a:rPr lang="en-US" sz="1400" i="0" dirty="0">
                <a:effectLst/>
                <a:latin typeface="Arial" panose="020B0604020202020204" pitchFamily="34" charset="0"/>
                <a:ea typeface="Calibri" panose="020F0502020204030204" pitchFamily="34" charset="0"/>
                <a:cs typeface="Times New Roman" panose="02020603050405020304" pitchFamily="18" charset="0"/>
              </a:rPr>
              <a:t>Classroom management, especially on teaching programming courses is a great challenge to both the instructor and students since the interaction and the monitoring of learnings is very wide ranged. </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lvl="2">
              <a:lnSpc>
                <a:spcPct val="100000"/>
              </a:lnSpc>
              <a:spcBef>
                <a:spcPts val="0"/>
              </a:spcBef>
            </a:pPr>
            <a:r>
              <a:rPr lang="en-US" sz="1400" i="0" dirty="0">
                <a:effectLst/>
                <a:latin typeface="Arial" panose="020B0604020202020204" pitchFamily="34" charset="0"/>
                <a:ea typeface="Calibri" panose="020F0502020204030204" pitchFamily="34" charset="0"/>
                <a:cs typeface="Times New Roman" panose="02020603050405020304" pitchFamily="18" charset="0"/>
              </a:rPr>
              <a:t>Computer Aided Instruction (CAI) is one of the vast innovating technologies needed to support classroom intervention of a student to develop a skill, especially in the aspect of ones’ programming skills to become adept on a programming platform. </a:t>
            </a:r>
          </a:p>
          <a:p>
            <a:pPr lvl="1">
              <a:lnSpc>
                <a:spcPct val="100000"/>
              </a:lnSpc>
              <a:spcBef>
                <a:spcPts val="0"/>
              </a:spcBef>
            </a:pPr>
            <a:endParaRPr lang="en-US" sz="1800" dirty="0">
              <a:latin typeface="Arial" panose="020B0604020202020204" pitchFamily="34" charset="0"/>
              <a:ea typeface="Calibri" panose="020F0502020204030204" pitchFamily="34" charset="0"/>
              <a:cs typeface="Times New Roman" panose="02020603050405020304" pitchFamily="18" charset="0"/>
            </a:endParaRPr>
          </a:p>
          <a:p>
            <a:pPr lvl="2">
              <a:lnSpc>
                <a:spcPct val="100000"/>
              </a:lnSpc>
              <a:spcBef>
                <a:spcPts val="0"/>
              </a:spcBef>
            </a:pPr>
            <a:r>
              <a:rPr lang="en-US" sz="1400" i="0" dirty="0">
                <a:effectLst/>
                <a:latin typeface="Arial" panose="020B0604020202020204" pitchFamily="34" charset="0"/>
                <a:ea typeface="Calibri" panose="020F0502020204030204" pitchFamily="34" charset="0"/>
                <a:cs typeface="Times New Roman" panose="02020603050405020304" pitchFamily="18" charset="0"/>
              </a:rPr>
              <a:t>It has been showed that CAI technology can be a more effective way of teaching introductory programming courses (Anderson &amp; </a:t>
            </a:r>
            <a:r>
              <a:rPr lang="en-US" sz="1400" i="0" dirty="0" err="1">
                <a:effectLst/>
                <a:latin typeface="Arial" panose="020B0604020202020204" pitchFamily="34" charset="0"/>
                <a:ea typeface="Calibri" panose="020F0502020204030204" pitchFamily="34" charset="0"/>
                <a:cs typeface="Times New Roman" panose="02020603050405020304" pitchFamily="18" charset="0"/>
              </a:rPr>
              <a:t>Skwarecki</a:t>
            </a:r>
            <a:r>
              <a:rPr lang="en-US" sz="1400" i="0" dirty="0">
                <a:effectLst/>
                <a:latin typeface="Arial" panose="020B0604020202020204" pitchFamily="34" charset="0"/>
                <a:ea typeface="Calibri" panose="020F0502020204030204" pitchFamily="34" charset="0"/>
                <a:cs typeface="Times New Roman" panose="02020603050405020304" pitchFamily="18" charset="0"/>
              </a:rPr>
              <a:t>, 1986), which can be used by the instructor as a supplementary teaching tool in a classroom intervention. </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endParaRPr lang="en-PH" dirty="0"/>
          </a:p>
        </p:txBody>
      </p:sp>
    </p:spTree>
    <p:extLst>
      <p:ext uri="{BB962C8B-B14F-4D97-AF65-F5344CB8AC3E}">
        <p14:creationId xmlns:p14="http://schemas.microsoft.com/office/powerpoint/2010/main" val="44370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INTORDUCTION</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10000"/>
              </a:lnSpc>
              <a:spcBef>
                <a:spcPts val="0"/>
              </a:spcBef>
              <a:spcAft>
                <a:spcPts val="800"/>
              </a:spcAft>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Problems of the Study</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2">
              <a:lnSpc>
                <a:spcPct val="110000"/>
              </a:lnSpc>
              <a:spcBef>
                <a:spcPts val="0"/>
              </a:spcBef>
              <a:buFont typeface="+mj-lt"/>
              <a:buAutoNum type="arabicPeriod"/>
              <a:tabLst>
                <a:tab pos="685800" algn="l"/>
              </a:tabLst>
            </a:pPr>
            <a:r>
              <a:rPr lang="en-US" sz="1400" i="0" dirty="0">
                <a:effectLst/>
                <a:latin typeface="Arial" panose="020B0604020202020204" pitchFamily="34" charset="0"/>
                <a:ea typeface="Calibri" panose="020F0502020204030204" pitchFamily="34" charset="0"/>
                <a:cs typeface="Times New Roman" panose="02020603050405020304" pitchFamily="18" charset="0"/>
              </a:rPr>
              <a:t>Different programming concepts and fundamentals resources are being used to assist students on their programming queries.</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a:p>
            <a:pPr marL="800100" lvl="2">
              <a:lnSpc>
                <a:spcPct val="110000"/>
              </a:lnSpc>
              <a:spcBef>
                <a:spcPts val="0"/>
              </a:spcBef>
              <a:buFont typeface="+mj-lt"/>
              <a:buAutoNum type="arabicPeriod"/>
              <a:tabLst>
                <a:tab pos="685800" algn="l"/>
              </a:tabLst>
            </a:pPr>
            <a:r>
              <a:rPr lang="en-US" sz="1400" i="0" dirty="0">
                <a:effectLst/>
                <a:latin typeface="Arial" panose="020B0604020202020204" pitchFamily="34" charset="0"/>
                <a:ea typeface="Calibri" panose="020F0502020204030204" pitchFamily="34" charset="0"/>
                <a:cs typeface="Times New Roman" panose="02020603050405020304" pitchFamily="18" charset="0"/>
              </a:rPr>
              <a:t>Insufficient information examples on code structures pertaining to programming fundamentals.</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a:p>
            <a:pPr marL="800100" lvl="2">
              <a:lnSpc>
                <a:spcPct val="110000"/>
              </a:lnSpc>
              <a:spcBef>
                <a:spcPts val="0"/>
              </a:spcBef>
              <a:buFont typeface="+mj-lt"/>
              <a:buAutoNum type="arabicPeriod"/>
              <a:tabLst>
                <a:tab pos="685800" algn="l"/>
              </a:tabLst>
            </a:pPr>
            <a:r>
              <a:rPr lang="en-US" sz="1400" i="0" dirty="0">
                <a:effectLst/>
                <a:latin typeface="Arial" panose="020B0604020202020204" pitchFamily="34" charset="0"/>
                <a:ea typeface="Calibri" panose="020F0502020204030204" pitchFamily="34" charset="0"/>
                <a:cs typeface="Times New Roman" panose="02020603050405020304" pitchFamily="18" charset="0"/>
              </a:rPr>
              <a:t>Unavailability of instructors to cater students’ queries outside of their class schedules.</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a:p>
            <a:pPr marL="800100" lvl="2">
              <a:lnSpc>
                <a:spcPct val="110000"/>
              </a:lnSpc>
              <a:spcBef>
                <a:spcPts val="0"/>
              </a:spcBef>
              <a:spcAft>
                <a:spcPts val="800"/>
              </a:spcAft>
              <a:buFont typeface="+mj-lt"/>
              <a:buAutoNum type="arabicPeriod"/>
              <a:tabLst>
                <a:tab pos="685800" algn="l"/>
              </a:tabLst>
            </a:pPr>
            <a:r>
              <a:rPr lang="en-US" sz="1400" i="0" dirty="0">
                <a:effectLst/>
                <a:latin typeface="Arial" panose="020B0604020202020204" pitchFamily="34" charset="0"/>
                <a:ea typeface="Calibri" panose="020F0502020204030204" pitchFamily="34" charset="0"/>
                <a:cs typeface="Times New Roman" panose="02020603050405020304" pitchFamily="18" charset="0"/>
              </a:rPr>
              <a:t>Insufficient instructional materials to supplement in the development of a computer program.</a:t>
            </a:r>
            <a:endParaRPr lang="en-PH" sz="1400" i="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38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OBJECTIVES OF THE STUDY</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General Objectives</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Arial" panose="020B0604020202020204" pitchFamily="34" charset="0"/>
                <a:ea typeface="Calibri" panose="020F0502020204030204" pitchFamily="34" charset="0"/>
                <a:cs typeface="Times New Roman" panose="02020603050405020304" pitchFamily="18" charset="0"/>
              </a:rPr>
              <a:t>To develop a Computer Aided Instruction using Conversational Artificial Intelligence. </a:t>
            </a:r>
          </a:p>
          <a:p>
            <a:pPr indent="0">
              <a:lnSpc>
                <a:spcPct val="100000"/>
              </a:lnSpc>
              <a:spcBef>
                <a:spcPts val="0"/>
              </a:spcBef>
              <a:buNone/>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endParaRPr lang="en-PH" sz="14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Specific Objectives</a:t>
            </a:r>
          </a:p>
          <a:p>
            <a:pPr indent="0">
              <a:lnSpc>
                <a:spcPct val="100000"/>
              </a:lnSpc>
              <a:spcBef>
                <a:spcPts val="0"/>
              </a:spcBef>
              <a:buNone/>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p>
            <a:pPr marL="598932" lvl="1">
              <a:lnSpc>
                <a:spcPct val="110000"/>
              </a:lnSpc>
              <a:spcBef>
                <a:spcPts val="0"/>
              </a:spcBef>
              <a:buFont typeface="+mj-lt"/>
              <a:buAutoNum type="arabicPeriod"/>
              <a:tabLst>
                <a:tab pos="685800" algn="l"/>
              </a:tabLst>
            </a:pPr>
            <a:r>
              <a:rPr lang="en-US" sz="1400" dirty="0">
                <a:latin typeface="Arial" panose="020B0604020202020204" pitchFamily="34" charset="0"/>
                <a:ea typeface="Calibri" panose="020F0502020204030204" pitchFamily="34" charset="0"/>
                <a:cs typeface="Times New Roman" panose="02020603050405020304" pitchFamily="18" charset="0"/>
              </a:rPr>
              <a:t>To provide students with a learning tool to enhance their computer programming skills.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598932" lvl="1">
              <a:lnSpc>
                <a:spcPct val="110000"/>
              </a:lnSpc>
              <a:spcBef>
                <a:spcPts val="0"/>
              </a:spcBef>
              <a:buFont typeface="+mj-lt"/>
              <a:buAutoNum type="arabicPeriod"/>
              <a:tabLst>
                <a:tab pos="685800" algn="l"/>
              </a:tabLst>
            </a:pPr>
            <a:r>
              <a:rPr lang="en-US" sz="1400" dirty="0">
                <a:latin typeface="Arial" panose="020B0604020202020204" pitchFamily="34" charset="0"/>
                <a:ea typeface="Calibri" panose="020F0502020204030204" pitchFamily="34" charset="0"/>
                <a:cs typeface="Times New Roman" panose="02020603050405020304" pitchFamily="18" charset="0"/>
              </a:rPr>
              <a:t>To develop a knowledge base of various programming concepts and principle fundamentals to provide more instructional materials for students.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marL="598932" lvl="1">
              <a:lnSpc>
                <a:spcPct val="110000"/>
              </a:lnSpc>
              <a:spcBef>
                <a:spcPts val="0"/>
              </a:spcBef>
              <a:spcAft>
                <a:spcPts val="800"/>
              </a:spcAft>
              <a:buFont typeface="+mj-lt"/>
              <a:buAutoNum type="arabicPeriod"/>
              <a:tabLst>
                <a:tab pos="685800" algn="l"/>
              </a:tabLst>
            </a:pPr>
            <a:r>
              <a:rPr lang="en-US" sz="1400" dirty="0">
                <a:latin typeface="Arial" panose="020B0604020202020204" pitchFamily="34" charset="0"/>
                <a:ea typeface="Calibri" panose="020F0502020204030204" pitchFamily="34" charset="0"/>
                <a:cs typeface="Times New Roman" panose="02020603050405020304" pitchFamily="18" charset="0"/>
              </a:rPr>
              <a:t>To provide an online and onsite console that will be accessible to students who are learning programming. </a:t>
            </a:r>
            <a:endParaRPr lang="en-PH" sz="1400" dirty="0">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869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THEORETICAL AND CONCEPTUAL FRAMEWORK</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Theoretical Framework</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descr="IMG_256">
            <a:extLst>
              <a:ext uri="{FF2B5EF4-FFF2-40B4-BE49-F238E27FC236}">
                <a16:creationId xmlns:a16="http://schemas.microsoft.com/office/drawing/2014/main" id="{71D7EBB7-9FB7-D599-A5D7-D4D0CA79BC21}"/>
              </a:ext>
            </a:extLst>
          </p:cNvPr>
          <p:cNvPicPr>
            <a:picLocks noChangeAspect="1"/>
          </p:cNvPicPr>
          <p:nvPr/>
        </p:nvPicPr>
        <p:blipFill rotWithShape="1">
          <a:blip r:embed="rId2"/>
          <a:srcRect l="4300" t="1515" r="7800"/>
          <a:stretch/>
        </p:blipFill>
        <p:spPr bwMode="auto">
          <a:xfrm>
            <a:off x="2977257" y="2675722"/>
            <a:ext cx="5443855" cy="3180080"/>
          </a:xfrm>
          <a:prstGeom prst="rect">
            <a:avLst/>
          </a:prstGeom>
          <a:noFill/>
          <a:ln>
            <a:solidFill>
              <a:schemeClr val="tx1"/>
            </a:solid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11F5C53-2F68-E834-419E-893F7E3B142A}"/>
              </a:ext>
            </a:extLst>
          </p:cNvPr>
          <p:cNvSpPr txBox="1"/>
          <p:nvPr/>
        </p:nvSpPr>
        <p:spPr>
          <a:xfrm>
            <a:off x="2326550" y="5716197"/>
            <a:ext cx="6094562" cy="456343"/>
          </a:xfrm>
          <a:prstGeom prst="rect">
            <a:avLst/>
          </a:prstGeom>
          <a:noFill/>
        </p:spPr>
        <p:txBody>
          <a:bodyPr wrap="square">
            <a:spAutoFit/>
          </a:bodyPr>
          <a:lstStyle/>
          <a:p>
            <a:pPr indent="457200" algn="ctr" fontAlgn="base">
              <a:lnSpc>
                <a:spcPct val="200000"/>
              </a:lnSpc>
              <a:spcAft>
                <a:spcPts val="800"/>
              </a:spcAft>
            </a:pPr>
            <a:r>
              <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1. Theoretical Framework of the Study</a:t>
            </a:r>
          </a:p>
        </p:txBody>
      </p:sp>
    </p:spTree>
    <p:extLst>
      <p:ext uri="{BB962C8B-B14F-4D97-AF65-F5344CB8AC3E}">
        <p14:creationId xmlns:p14="http://schemas.microsoft.com/office/powerpoint/2010/main" val="403325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THEORETICAL AND CONCEPTUAL FRAMEWORK</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Conceptual Framework</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A11F5C53-2F68-E834-419E-893F7E3B142A}"/>
              </a:ext>
            </a:extLst>
          </p:cNvPr>
          <p:cNvSpPr txBox="1"/>
          <p:nvPr/>
        </p:nvSpPr>
        <p:spPr>
          <a:xfrm>
            <a:off x="3048718" y="4129087"/>
            <a:ext cx="6094562" cy="307777"/>
          </a:xfrm>
          <a:prstGeom prst="rect">
            <a:avLst/>
          </a:prstGeom>
          <a:noFill/>
        </p:spPr>
        <p:txBody>
          <a:bodyPr wrap="square">
            <a:spAutoFit/>
          </a:bodyPr>
          <a:lstStyle/>
          <a:p>
            <a:pPr indent="457200" algn="ctr" fontAlgn="base"/>
            <a:r>
              <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2. Student Intervention to System and Receiving Response</a:t>
            </a:r>
          </a:p>
        </p:txBody>
      </p:sp>
      <p:pic>
        <p:nvPicPr>
          <p:cNvPr id="5" name="Picture 4">
            <a:extLst>
              <a:ext uri="{FF2B5EF4-FFF2-40B4-BE49-F238E27FC236}">
                <a16:creationId xmlns:a16="http://schemas.microsoft.com/office/drawing/2014/main" id="{01BCC3A3-6E04-95D7-5A5B-04B771054759}"/>
              </a:ext>
            </a:extLst>
          </p:cNvPr>
          <p:cNvPicPr>
            <a:picLocks noChangeAspect="1"/>
          </p:cNvPicPr>
          <p:nvPr/>
        </p:nvPicPr>
        <p:blipFill rotWithShape="1">
          <a:blip r:embed="rId2"/>
          <a:srcRect l="18308" t="41751" r="16014" b="34673"/>
          <a:stretch/>
        </p:blipFill>
        <p:spPr bwMode="auto">
          <a:xfrm>
            <a:off x="3405187" y="2728912"/>
            <a:ext cx="5381625" cy="140017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08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1C4-3E34-E987-F679-2504AD2AD381}"/>
              </a:ext>
            </a:extLst>
          </p:cNvPr>
          <p:cNvSpPr>
            <a:spLocks noGrp="1"/>
          </p:cNvSpPr>
          <p:nvPr>
            <p:ph type="title"/>
          </p:nvPr>
        </p:nvSpPr>
        <p:spPr/>
        <p:txBody>
          <a:bodyPr/>
          <a:lstStyle/>
          <a:p>
            <a:r>
              <a:rPr lang="en-US" dirty="0"/>
              <a:t>THEORETICAL AND CONCEPTUAL FRAMEWORK</a:t>
            </a:r>
            <a:endParaRPr lang="en-PH" dirty="0"/>
          </a:p>
        </p:txBody>
      </p:sp>
      <p:sp>
        <p:nvSpPr>
          <p:cNvPr id="3" name="Content Placeholder 2">
            <a:extLst>
              <a:ext uri="{FF2B5EF4-FFF2-40B4-BE49-F238E27FC236}">
                <a16:creationId xmlns:a16="http://schemas.microsoft.com/office/drawing/2014/main" id="{97D96E07-E24A-185C-E676-E4B467D43E6F}"/>
              </a:ext>
            </a:extLst>
          </p:cNvPr>
          <p:cNvSpPr>
            <a:spLocks noGrp="1"/>
          </p:cNvSpPr>
          <p:nvPr>
            <p:ph idx="1"/>
          </p:nvPr>
        </p:nvSpPr>
        <p:spPr/>
        <p:txBody>
          <a:bodyPr>
            <a:normAutofit/>
          </a:bodyPr>
          <a:lstStyle/>
          <a:p>
            <a:pPr indent="0">
              <a:lnSpc>
                <a:spcPct val="100000"/>
              </a:lnSpc>
              <a:spcBef>
                <a:spcPts val="0"/>
              </a:spcBef>
              <a:buNone/>
            </a:pPr>
            <a:r>
              <a:rPr lang="en-US" sz="1400" i="1" dirty="0">
                <a:effectLst/>
                <a:latin typeface="Arial" panose="020B0604020202020204" pitchFamily="34" charset="0"/>
                <a:ea typeface="Calibri" panose="020F0502020204030204" pitchFamily="34" charset="0"/>
                <a:cs typeface="Times New Roman" panose="02020603050405020304" pitchFamily="18" charset="0"/>
              </a:rPr>
              <a:t>Conceptual Framework</a:t>
            </a:r>
          </a:p>
          <a:p>
            <a:pPr indent="0">
              <a:lnSpc>
                <a:spcPct val="100000"/>
              </a:lnSpc>
              <a:spcBef>
                <a:spcPts val="0"/>
              </a:spcBef>
              <a:buNone/>
            </a:pPr>
            <a:endParaRPr lang="en-US" sz="1400" i="1" dirty="0">
              <a:effectLst/>
              <a:latin typeface="Arial" panose="020B0604020202020204" pitchFamily="34" charset="0"/>
              <a:ea typeface="Calibri" panose="020F0502020204030204" pitchFamily="34" charset="0"/>
              <a:cs typeface="Times New Roman" panose="02020603050405020304" pitchFamily="18" charset="0"/>
            </a:endParaRPr>
          </a:p>
          <a:p>
            <a:pPr indent="0">
              <a:lnSpc>
                <a:spcPct val="100000"/>
              </a:lnSpc>
              <a:spcBef>
                <a:spcPts val="0"/>
              </a:spcBef>
              <a:buNone/>
            </a:pPr>
            <a:r>
              <a:rPr lang="en-PH"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A11F5C53-2F68-E834-419E-893F7E3B142A}"/>
              </a:ext>
            </a:extLst>
          </p:cNvPr>
          <p:cNvSpPr txBox="1"/>
          <p:nvPr/>
        </p:nvSpPr>
        <p:spPr>
          <a:xfrm>
            <a:off x="3048719" y="4025570"/>
            <a:ext cx="6094562" cy="307777"/>
          </a:xfrm>
          <a:prstGeom prst="rect">
            <a:avLst/>
          </a:prstGeom>
          <a:noFill/>
        </p:spPr>
        <p:txBody>
          <a:bodyPr wrap="square">
            <a:spAutoFit/>
          </a:bodyPr>
          <a:lstStyle/>
          <a:p>
            <a:pPr indent="457200" algn="ctr" fontAlgn="base"/>
            <a:r>
              <a:rPr lang="en-US"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Figure 3.Encoding and Update of Content</a:t>
            </a:r>
            <a:endParaRPr lang="en-PH" sz="1400"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289756-C380-37F2-C4CA-28AA7F17E569}"/>
              </a:ext>
            </a:extLst>
          </p:cNvPr>
          <p:cNvPicPr>
            <a:picLocks noChangeAspect="1"/>
          </p:cNvPicPr>
          <p:nvPr/>
        </p:nvPicPr>
        <p:blipFill rotWithShape="1">
          <a:blip r:embed="rId2"/>
          <a:srcRect l="1010" t="33670" r="3263" b="38266"/>
          <a:stretch/>
        </p:blipFill>
        <p:spPr bwMode="auto">
          <a:xfrm>
            <a:off x="3302635" y="2968625"/>
            <a:ext cx="5586730" cy="92075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8068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1266</TotalTime>
  <Words>1964</Words>
  <Application>Microsoft Office PowerPoint</Application>
  <PresentationFormat>Widescreen</PresentationFormat>
  <Paragraphs>210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Metropolitan</vt:lpstr>
      <vt:lpstr>Computer Aided Instruction using Conversational Intelligence</vt:lpstr>
      <vt:lpstr>Chapter 1</vt:lpstr>
      <vt:lpstr>INTORDUCTION</vt:lpstr>
      <vt:lpstr>INTORDUCTION</vt:lpstr>
      <vt:lpstr>INTORDUCTION</vt:lpstr>
      <vt:lpstr>OBJECTIVES OF THE STUDY</vt:lpstr>
      <vt:lpstr>THEORETICAL AND CONCEPTUAL FRAMEWORK</vt:lpstr>
      <vt:lpstr>THEORETICAL AND CONCEPTUAL FRAMEWORK</vt:lpstr>
      <vt:lpstr>THEORETICAL AND CONCEPTUAL FRAMEWORK</vt:lpstr>
      <vt:lpstr>THEORETICAL AND CONCEPTUAL FRAMEWORK</vt:lpstr>
      <vt:lpstr>THEORETICAL AND CONCEPTUAL FRAMEWORK</vt:lpstr>
      <vt:lpstr>SCOPE AND LIMITATIONS</vt:lpstr>
      <vt:lpstr>SIGNIFICANCE OF THE STUDY</vt:lpstr>
      <vt:lpstr>Chapter 2</vt:lpstr>
      <vt:lpstr>REVIEW OF RELATED LITERATURE</vt:lpstr>
      <vt:lpstr>REVIEW OF RELATED LITERATURE</vt:lpstr>
      <vt:lpstr>REVIEW OF RELATED LITERATURE</vt:lpstr>
      <vt:lpstr>REVIEW OF RELATED LITERATURE</vt:lpstr>
      <vt:lpstr>REVIEW OF RELATED LITERATURE</vt:lpstr>
      <vt:lpstr>REVIEW OF RELATED LITERATURE</vt:lpstr>
      <vt:lpstr>REVIEW OF RELATED LITERATURE</vt:lpstr>
      <vt:lpstr>Chapter 3</vt:lpstr>
      <vt:lpstr>METHODOLOGY</vt:lpstr>
      <vt:lpstr>METHODOLOGY</vt:lpstr>
      <vt:lpstr>METHODOLOGY</vt:lpstr>
      <vt:lpstr>Chapter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Instruction using Conversational Intelligence</dc:title>
  <dc:creator>Lennon Pajar</dc:creator>
  <cp:lastModifiedBy>Lennon Pajar</cp:lastModifiedBy>
  <cp:revision>30</cp:revision>
  <dcterms:created xsi:type="dcterms:W3CDTF">2023-01-25T08:07:17Z</dcterms:created>
  <dcterms:modified xsi:type="dcterms:W3CDTF">2023-01-26T05:15:04Z</dcterms:modified>
</cp:coreProperties>
</file>