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ileron Heavy" panose="020B0604020202020204" charset="0"/>
      <p:bold r:id="rId13"/>
    </p:embeddedFont>
    <p:embeddedFont>
      <p:font typeface="Averia Sans Libre" panose="020B0604020202020204" charset="0"/>
      <p:regular r:id="rId14"/>
      <p:bold r:id="rId15"/>
      <p:italic r:id="rId16"/>
      <p:boldItalic r:id="rId17"/>
    </p:embeddedFont>
    <p:embeddedFont>
      <p:font typeface="Averia Sans Libre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873c2c9d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873c2c9d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873c2c9d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873c2c9d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873c2c9d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873c2c9d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8e8a0bbe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8e8a0bbe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238639a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238639a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c238639a4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c238639a4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b819f1a3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b819f1a3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b819f1a3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b819f1a3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238639a4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c238639a4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zamam-inz/Software-Project-Lab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93350" y="531450"/>
            <a:ext cx="3301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4AA49B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Mini C Compiler</a:t>
            </a:r>
            <a:endParaRPr sz="3400" b="1">
              <a:solidFill>
                <a:srgbClr val="4AA49B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666925" y="175"/>
            <a:ext cx="4477200" cy="5143500"/>
          </a:xfrm>
          <a:prstGeom prst="rect">
            <a:avLst/>
          </a:prstGeom>
          <a:solidFill>
            <a:srgbClr val="4AA49B">
              <a:alpha val="8432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983350" y="972925"/>
            <a:ext cx="4010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Submitted by:</a:t>
            </a:r>
            <a:endParaRPr sz="1800" b="1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Md. Inzamam-Ul Haque Sobuz</a:t>
            </a:r>
            <a:endParaRPr sz="1800" b="1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BSSE Roll: 1113</a:t>
            </a:r>
            <a:endParaRPr sz="1800" b="1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Exam Roll: 1105</a:t>
            </a:r>
            <a:endParaRPr sz="1800" b="1">
              <a:solidFill>
                <a:srgbClr val="134F49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983350" y="3251025"/>
            <a:ext cx="4010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Supervised by:</a:t>
            </a:r>
            <a:endParaRPr sz="1800" b="1">
              <a:solidFill>
                <a:schemeClr val="lt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Nadia Nahar</a:t>
            </a:r>
            <a:endParaRPr sz="1800" b="1">
              <a:solidFill>
                <a:schemeClr val="lt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Lecturer</a:t>
            </a:r>
            <a:endParaRPr sz="1800" b="1">
              <a:solidFill>
                <a:schemeClr val="lt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Institute of Information Technology</a:t>
            </a:r>
            <a:endParaRPr sz="1800" b="1">
              <a:solidFill>
                <a:schemeClr val="lt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10031"/>
          <a:stretch/>
        </p:blipFill>
        <p:spPr>
          <a:xfrm>
            <a:off x="475025" y="1019250"/>
            <a:ext cx="3625924" cy="370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6924050" y="2084850"/>
            <a:ext cx="198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2686698" y="1830749"/>
            <a:ext cx="4543441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Thank You</a:t>
            </a:r>
            <a:endParaRPr sz="66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427139" y="1386684"/>
            <a:ext cx="19803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Mini C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Compiler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572000" y="0"/>
            <a:ext cx="45722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C7C5C2-7237-4B92-8E2C-366D8B994CB2}"/>
              </a:ext>
            </a:extLst>
          </p:cNvPr>
          <p:cNvGrpSpPr/>
          <p:nvPr/>
        </p:nvGrpSpPr>
        <p:grpSpPr>
          <a:xfrm>
            <a:off x="5060300" y="3205539"/>
            <a:ext cx="1437600" cy="621861"/>
            <a:chOff x="5060300" y="3205539"/>
            <a:chExt cx="1437600" cy="621861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5060300" y="3205539"/>
              <a:ext cx="143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Averia Sans Libre"/>
                  <a:ea typeface="Averia Sans Libre"/>
                  <a:cs typeface="Averia Sans Libre"/>
                  <a:sym typeface="Averia Sans Libre"/>
                </a:rPr>
                <a:t>Mini C Compiler</a:t>
              </a:r>
              <a:endParaRPr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153300" y="3549000"/>
              <a:ext cx="1344600" cy="278400"/>
            </a:xfrm>
            <a:prstGeom prst="rightArrow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4"/>
          <p:cNvSpPr/>
          <p:nvPr/>
        </p:nvSpPr>
        <p:spPr>
          <a:xfrm>
            <a:off x="3036125" y="3247275"/>
            <a:ext cx="1980300" cy="816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Source Code</a:t>
            </a:r>
            <a:endParaRPr sz="1800" b="1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34F49"/>
                </a:solidFill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Written by C language</a:t>
            </a:r>
            <a:r>
              <a:rPr lang="en" sz="1800" b="1">
                <a:solidFill>
                  <a:srgbClr val="75A5BD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 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634763" y="3247272"/>
            <a:ext cx="1980300" cy="816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Syntax Errors</a:t>
            </a:r>
            <a:endParaRPr sz="1800" b="1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34F49"/>
                </a:solidFill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As Output</a:t>
            </a:r>
            <a:r>
              <a:rPr lang="en" sz="1800" b="1">
                <a:solidFill>
                  <a:srgbClr val="134F49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 </a:t>
            </a:r>
            <a:endParaRPr>
              <a:solidFill>
                <a:srgbClr val="134F49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0D49D4-00AC-4D16-A8FA-62E5B57E7A11}"/>
              </a:ext>
            </a:extLst>
          </p:cNvPr>
          <p:cNvGrpSpPr/>
          <p:nvPr/>
        </p:nvGrpSpPr>
        <p:grpSpPr>
          <a:xfrm>
            <a:off x="5153300" y="1141500"/>
            <a:ext cx="1344600" cy="547500"/>
            <a:chOff x="5153300" y="1141500"/>
            <a:chExt cx="1344600" cy="547500"/>
          </a:xfrm>
        </p:grpSpPr>
        <p:sp>
          <p:nvSpPr>
            <p:cNvPr id="65" name="Google Shape;65;p14"/>
            <p:cNvSpPr/>
            <p:nvPr/>
          </p:nvSpPr>
          <p:spPr>
            <a:xfrm>
              <a:off x="5153300" y="1141500"/>
              <a:ext cx="1344600" cy="278400"/>
            </a:xfrm>
            <a:prstGeom prst="rightArrow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5334500" y="1288800"/>
              <a:ext cx="949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veria Sans Libre"/>
                  <a:ea typeface="Averia Sans Libre"/>
                  <a:cs typeface="Averia Sans Libre"/>
                  <a:sym typeface="Averia Sans Libre"/>
                </a:rPr>
                <a:t>Compiler</a:t>
              </a:r>
              <a:endParaRPr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endParaRPr>
            </a:p>
          </p:txBody>
        </p:sp>
      </p:grpSp>
      <p:sp>
        <p:nvSpPr>
          <p:cNvPr id="69" name="Google Shape;69;p14"/>
          <p:cNvSpPr/>
          <p:nvPr/>
        </p:nvSpPr>
        <p:spPr>
          <a:xfrm>
            <a:off x="6601766" y="833553"/>
            <a:ext cx="1980300" cy="816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Machine Code</a:t>
            </a:r>
            <a:endParaRPr sz="1800" b="1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34F49"/>
                </a:solidFill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Based on Computer Architecture</a:t>
            </a:r>
            <a:r>
              <a:rPr lang="en" sz="1800" b="1">
                <a:solidFill>
                  <a:srgbClr val="75A5BD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 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036113" y="833550"/>
            <a:ext cx="1980300" cy="816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Source Code</a:t>
            </a:r>
            <a:endParaRPr sz="18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34F49"/>
                </a:solidFill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Written by high level language</a:t>
            </a:r>
            <a:r>
              <a:rPr lang="en" sz="1800" b="1" dirty="0">
                <a:solidFill>
                  <a:srgbClr val="134F49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 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52D154-51DB-47AE-8CCE-A63AA20657D8}"/>
              </a:ext>
            </a:extLst>
          </p:cNvPr>
          <p:cNvGrpSpPr/>
          <p:nvPr/>
        </p:nvGrpSpPr>
        <p:grpSpPr>
          <a:xfrm>
            <a:off x="8428713" y="4542020"/>
            <a:ext cx="512919" cy="505378"/>
            <a:chOff x="8286307" y="4444409"/>
            <a:chExt cx="617919" cy="602989"/>
          </a:xfrm>
        </p:grpSpPr>
        <p:pic>
          <p:nvPicPr>
            <p:cNvPr id="15" name="Google Shape;58;p13">
              <a:extLst>
                <a:ext uri="{FF2B5EF4-FFF2-40B4-BE49-F238E27FC236}">
                  <a16:creationId xmlns:a16="http://schemas.microsoft.com/office/drawing/2014/main" id="{CA4FB95D-DF95-4971-B1AF-81348C43BA3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5385" t="39344" r="24397" b="35022"/>
            <a:stretch/>
          </p:blipFill>
          <p:spPr>
            <a:xfrm>
              <a:off x="8286307" y="4444409"/>
              <a:ext cx="617919" cy="602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25CE9D-B56A-43E7-82E1-AADE80FBE062}"/>
                </a:ext>
              </a:extLst>
            </p:cNvPr>
            <p:cNvSpPr/>
            <p:nvPr/>
          </p:nvSpPr>
          <p:spPr>
            <a:xfrm>
              <a:off x="8368214" y="4525948"/>
              <a:ext cx="454102" cy="31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6B2AB"/>
                  </a:solidFill>
                  <a:latin typeface="Aileron Heavy" panose="00000A00000000000000" pitchFamily="50" charset="0"/>
                </a:rPr>
                <a:t>1</a:t>
              </a: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6.17284E-7 L -0.10816 -0.003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-1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animBg="1"/>
      <p:bldP spid="70" grpId="0" animBg="1"/>
      <p:bldP spid="71" grpId="0" animBg="1"/>
      <p:bldP spid="69" grpId="0" animBg="1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688450" y="1231275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Ready </a:t>
            </a:r>
            <a:endParaRPr sz="1800" dirty="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688450" y="2196088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Runnable</a:t>
            </a:r>
            <a:endParaRPr sz="1800" dirty="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688450" y="3160900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Fix Error</a:t>
            </a:r>
            <a:endParaRPr sz="1800" dirty="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7" name="Google Shape;77;p15">
            <a:extLst>
              <a:ext uri="{FF2B5EF4-FFF2-40B4-BE49-F238E27FC236}">
                <a16:creationId xmlns:a16="http://schemas.microsoft.com/office/drawing/2014/main" id="{AE73FD54-2EDE-4EC1-844E-0A84834CDF32}"/>
              </a:ext>
            </a:extLst>
          </p:cNvPr>
          <p:cNvSpPr txBox="1"/>
          <p:nvPr/>
        </p:nvSpPr>
        <p:spPr>
          <a:xfrm>
            <a:off x="5475250" y="1567700"/>
            <a:ext cx="19803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Why Mini C Compiler</a:t>
            </a:r>
            <a:endParaRPr sz="3400" b="1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4C3F72-2F08-4AAC-91DB-1644AE2F48C8}"/>
              </a:ext>
            </a:extLst>
          </p:cNvPr>
          <p:cNvGrpSpPr/>
          <p:nvPr/>
        </p:nvGrpSpPr>
        <p:grpSpPr>
          <a:xfrm>
            <a:off x="161637" y="4542020"/>
            <a:ext cx="512919" cy="505378"/>
            <a:chOff x="8286307" y="4444409"/>
            <a:chExt cx="617919" cy="602989"/>
          </a:xfrm>
        </p:grpSpPr>
        <p:pic>
          <p:nvPicPr>
            <p:cNvPr id="9" name="Google Shape;58;p13">
              <a:extLst>
                <a:ext uri="{FF2B5EF4-FFF2-40B4-BE49-F238E27FC236}">
                  <a16:creationId xmlns:a16="http://schemas.microsoft.com/office/drawing/2014/main" id="{C460868F-F8E7-451A-B399-06FDFC1B627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5385" t="39344" r="24397" b="35022"/>
            <a:stretch/>
          </p:blipFill>
          <p:spPr>
            <a:xfrm>
              <a:off x="8286307" y="4444409"/>
              <a:ext cx="617919" cy="602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0D4A54-AD85-4314-82BC-03833B52C4AF}"/>
                </a:ext>
              </a:extLst>
            </p:cNvPr>
            <p:cNvSpPr/>
            <p:nvPr/>
          </p:nvSpPr>
          <p:spPr>
            <a:xfrm>
              <a:off x="8381941" y="4525948"/>
              <a:ext cx="426649" cy="31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6B2AB"/>
                  </a:solidFill>
                  <a:latin typeface="Aileron Heavy" panose="00000A00000000000000" pitchFamily="50" charset="0"/>
                </a:rPr>
                <a:t>2</a:t>
              </a:r>
            </a:p>
          </p:txBody>
        </p:sp>
      </p:grp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35802E-6 L 0.1566 0.001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4572000" y="0"/>
            <a:ext cx="45722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6495925" y="1139400"/>
            <a:ext cx="2357100" cy="816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Averia Sans Libre"/>
                <a:ea typeface="Averia Sans Libre"/>
                <a:cs typeface="Averia Sans Libre"/>
                <a:sym typeface="Averia Sans Libre"/>
              </a:rPr>
              <a:t>Syntactic Analysis</a:t>
            </a:r>
            <a:endParaRPr sz="1900" b="1"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34F49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It helps to check syntax error</a:t>
            </a:r>
            <a:endParaRPr sz="1300">
              <a:solidFill>
                <a:srgbClr val="134F49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261200" y="2750325"/>
            <a:ext cx="2543100" cy="816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Averia Sans Libre"/>
                <a:ea typeface="Averia Sans Libre"/>
                <a:cs typeface="Averia Sans Libre"/>
                <a:sym typeface="Averia Sans Libre"/>
              </a:rPr>
              <a:t>Abstract Syntax Tree</a:t>
            </a:r>
            <a:endParaRPr sz="1900" b="1"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34F49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It helps to understand grammar</a:t>
            </a:r>
            <a:endParaRPr sz="1900" b="1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6495925" y="2750325"/>
            <a:ext cx="2357100" cy="816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Averia Sans Libre"/>
                <a:ea typeface="Averia Sans Libre"/>
                <a:cs typeface="Averia Sans Libre"/>
                <a:sym typeface="Averia Sans Libre"/>
              </a:rPr>
              <a:t>Automata Theory</a:t>
            </a:r>
            <a:endParaRPr sz="1900" b="1"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34F49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It helps to handle Expression</a:t>
            </a:r>
            <a:endParaRPr sz="1900" b="1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3261200" y="1139400"/>
            <a:ext cx="2543100" cy="816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Averia Sans Libre"/>
                <a:ea typeface="Averia Sans Libre"/>
                <a:cs typeface="Averia Sans Libre"/>
                <a:sym typeface="Averia Sans Libre"/>
              </a:rPr>
              <a:t>Lexical Analysis</a:t>
            </a:r>
            <a:endParaRPr sz="1900" b="1"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34F49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It helps to tokenization</a:t>
            </a:r>
            <a:endParaRPr sz="1300">
              <a:solidFill>
                <a:srgbClr val="134F49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8" name="Google Shape;86;p16">
            <a:extLst>
              <a:ext uri="{FF2B5EF4-FFF2-40B4-BE49-F238E27FC236}">
                <a16:creationId xmlns:a16="http://schemas.microsoft.com/office/drawing/2014/main" id="{32A567A8-0D23-4CDC-B8AC-FDB40C270367}"/>
              </a:ext>
            </a:extLst>
          </p:cNvPr>
          <p:cNvSpPr txBox="1"/>
          <p:nvPr/>
        </p:nvSpPr>
        <p:spPr>
          <a:xfrm>
            <a:off x="1337275" y="1962698"/>
            <a:ext cx="25431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BackGround Study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CC6A0C-2F56-43F0-A736-0B0AB9111C1C}"/>
              </a:ext>
            </a:extLst>
          </p:cNvPr>
          <p:cNvGrpSpPr/>
          <p:nvPr/>
        </p:nvGrpSpPr>
        <p:grpSpPr>
          <a:xfrm>
            <a:off x="8428713" y="4542020"/>
            <a:ext cx="512919" cy="505378"/>
            <a:chOff x="8286307" y="4444409"/>
            <a:chExt cx="617919" cy="602989"/>
          </a:xfrm>
        </p:grpSpPr>
        <p:pic>
          <p:nvPicPr>
            <p:cNvPr id="10" name="Google Shape;58;p13">
              <a:extLst>
                <a:ext uri="{FF2B5EF4-FFF2-40B4-BE49-F238E27FC236}">
                  <a16:creationId xmlns:a16="http://schemas.microsoft.com/office/drawing/2014/main" id="{36BAD506-D0D1-4D28-A424-4594798775A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5385" t="39344" r="24397" b="35022"/>
            <a:stretch/>
          </p:blipFill>
          <p:spPr>
            <a:xfrm>
              <a:off x="8286307" y="4444409"/>
              <a:ext cx="617919" cy="602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4F9852-3740-4938-A0BE-C1D6B83498E5}"/>
                </a:ext>
              </a:extLst>
            </p:cNvPr>
            <p:cNvSpPr/>
            <p:nvPr/>
          </p:nvSpPr>
          <p:spPr>
            <a:xfrm>
              <a:off x="8381941" y="4525948"/>
              <a:ext cx="448580" cy="31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6B2AB"/>
                  </a:solidFill>
                  <a:latin typeface="Aileron Heavy" panose="00000A00000000000000" pitchFamily="50" charset="0"/>
                </a:rPr>
                <a:t>3</a:t>
              </a: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50" fill="hold"/>
                                        <p:tgtEl>
                                          <p:spTgt spid="87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5679E-6 L -0.13906 -0.001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5413200" y="2045975"/>
            <a:ext cx="25431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Project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Overview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-16150" y="0"/>
            <a:ext cx="458815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7"/>
          <p:cNvSpPr/>
          <p:nvPr/>
        </p:nvSpPr>
        <p:spPr>
          <a:xfrm>
            <a:off x="2053250" y="592475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veria Sans Libre"/>
                <a:ea typeface="Averia Sans Libre"/>
                <a:cs typeface="Averia Sans Libre"/>
                <a:sym typeface="Averia Sans Libre"/>
              </a:rPr>
              <a:t>Scanning input</a:t>
            </a:r>
            <a:endParaRPr sz="1800" b="1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3188600" y="1281538"/>
            <a:ext cx="132300" cy="2184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2053250" y="1732125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veria Sans Libre"/>
                <a:ea typeface="Averia Sans Libre"/>
                <a:cs typeface="Averia Sans Libre"/>
                <a:sym typeface="Averia Sans Libre"/>
              </a:rPr>
              <a:t>Lexical Analysis</a:t>
            </a:r>
            <a:endParaRPr sz="1800" b="1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2096600" y="2871763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veria Sans Libre"/>
                <a:ea typeface="Averia Sans Libre"/>
                <a:cs typeface="Averia Sans Libre"/>
                <a:sym typeface="Averia Sans Libre"/>
              </a:rPr>
              <a:t>Syntactical Analysis</a:t>
            </a:r>
            <a:endParaRPr sz="1800" b="1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2096600" y="4011417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veria Sans Libre"/>
                <a:ea typeface="Averia Sans Libre"/>
                <a:cs typeface="Averia Sans Libre"/>
                <a:sym typeface="Averia Sans Libre"/>
              </a:rPr>
              <a:t>Show Errors</a:t>
            </a:r>
            <a:endParaRPr sz="1800" b="1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3188600" y="3560850"/>
            <a:ext cx="132300" cy="2184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188600" y="2421188"/>
            <a:ext cx="132300" cy="2184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7247493" y="2017767"/>
            <a:ext cx="1627889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veria Sans Libre"/>
                <a:ea typeface="Averia Sans Libre"/>
                <a:cs typeface="Averia Sans Libre"/>
                <a:sym typeface="Averia Sans Libre"/>
              </a:rPr>
              <a:t>Desired Errors are Shown</a:t>
            </a:r>
            <a:endParaRPr sz="2000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826EE3-934E-4A6E-887E-E2ECB9921D68}"/>
              </a:ext>
            </a:extLst>
          </p:cNvPr>
          <p:cNvSpPr txBox="1"/>
          <p:nvPr/>
        </p:nvSpPr>
        <p:spPr>
          <a:xfrm>
            <a:off x="6995770" y="2078219"/>
            <a:ext cx="17403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Averia Sans Libre" panose="020B0604020202020204" charset="0"/>
              </a:rPr>
              <a:t>takes a source file and this source file is inputted for syntax error checking</a:t>
            </a:r>
            <a:endParaRPr lang="en-US" sz="2000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698955-AFAA-4F63-A635-DC2A2FBAED90}"/>
              </a:ext>
            </a:extLst>
          </p:cNvPr>
          <p:cNvSpPr txBox="1"/>
          <p:nvPr/>
        </p:nvSpPr>
        <p:spPr>
          <a:xfrm>
            <a:off x="7287459" y="2040436"/>
            <a:ext cx="16278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veria Sans Libre" panose="020B0604020202020204" charset="0"/>
              </a:rPr>
              <a:t>inputted C file is split into valid tokens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BA4533-A42A-4B59-AA3C-0784367ACFEE}"/>
              </a:ext>
            </a:extLst>
          </p:cNvPr>
          <p:cNvSpPr txBox="1"/>
          <p:nvPr/>
        </p:nvSpPr>
        <p:spPr>
          <a:xfrm>
            <a:off x="7024436" y="2078219"/>
            <a:ext cx="18637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Averia Sans Libre" panose="020B0604020202020204" charset="0"/>
              </a:rPr>
              <a:t>Around unique 50+ errors are categorized into 3types those are handled in this project</a:t>
            </a:r>
            <a:endParaRPr lang="en-US" sz="2000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00B488-1727-4034-A8B6-09FD2C0FDE56}"/>
              </a:ext>
            </a:extLst>
          </p:cNvPr>
          <p:cNvGrpSpPr/>
          <p:nvPr/>
        </p:nvGrpSpPr>
        <p:grpSpPr>
          <a:xfrm>
            <a:off x="124162" y="4557010"/>
            <a:ext cx="512919" cy="505378"/>
            <a:chOff x="8286307" y="4444409"/>
            <a:chExt cx="617919" cy="602989"/>
          </a:xfrm>
        </p:grpSpPr>
        <p:pic>
          <p:nvPicPr>
            <p:cNvPr id="20" name="Google Shape;58;p13">
              <a:extLst>
                <a:ext uri="{FF2B5EF4-FFF2-40B4-BE49-F238E27FC236}">
                  <a16:creationId xmlns:a16="http://schemas.microsoft.com/office/drawing/2014/main" id="{6246C49C-552C-4FF2-A17A-0863495FB5C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5385" t="39344" r="24397" b="35022"/>
            <a:stretch/>
          </p:blipFill>
          <p:spPr>
            <a:xfrm>
              <a:off x="8286307" y="4444409"/>
              <a:ext cx="617919" cy="602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64D091-3D4F-4C6B-A214-0AF1D08FF51D}"/>
                </a:ext>
              </a:extLst>
            </p:cNvPr>
            <p:cNvSpPr/>
            <p:nvPr/>
          </p:nvSpPr>
          <p:spPr>
            <a:xfrm>
              <a:off x="8381941" y="4525948"/>
              <a:ext cx="447766" cy="31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6B2AB"/>
                  </a:solidFill>
                  <a:latin typeface="Aileron Heavy" panose="00000A00000000000000" pitchFamily="50" charset="0"/>
                </a:rPr>
                <a:t>4</a:t>
              </a:r>
            </a:p>
          </p:txBody>
        </p:sp>
      </p:grp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50" fill="hold"/>
                                        <p:tgtEl>
                                          <p:spTgt spid="97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0.13802 -0.0043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02 -0.00432 L 0.13906 -0.31358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546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6" grpId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4" grpId="0"/>
      <p:bldP spid="14" grpId="1"/>
      <p:bldP spid="16" grpId="0"/>
      <p:bldP spid="16" grpId="1"/>
      <p:bldP spid="18" grpId="0"/>
      <p:bldP spid="1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4572000" y="0"/>
            <a:ext cx="45722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4715150" y="2196100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veria Sans Libre"/>
                <a:ea typeface="Averia Sans Libre"/>
                <a:cs typeface="Averia Sans Libre"/>
                <a:sym typeface="Averia Sans Libre"/>
              </a:rPr>
              <a:t>Validation Error</a:t>
            </a:r>
            <a:endParaRPr sz="1800" b="1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4715150" y="1231275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veria Sans Libre"/>
                <a:ea typeface="Averia Sans Libre"/>
                <a:cs typeface="Averia Sans Libre"/>
                <a:sym typeface="Averia Sans Libre"/>
              </a:rPr>
              <a:t>Missing Syntax</a:t>
            </a:r>
            <a:endParaRPr sz="1800" b="1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4684650" y="3160913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veria Sans Libre"/>
                <a:ea typeface="Averia Sans Libre"/>
                <a:cs typeface="Averia Sans Libre"/>
                <a:sym typeface="Averia Sans Libre"/>
              </a:rPr>
              <a:t>Multiple Instance</a:t>
            </a:r>
            <a:endParaRPr sz="1800" b="1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7" name="Google Shape;110;p18">
            <a:extLst>
              <a:ext uri="{FF2B5EF4-FFF2-40B4-BE49-F238E27FC236}">
                <a16:creationId xmlns:a16="http://schemas.microsoft.com/office/drawing/2014/main" id="{58124134-5378-4467-A15D-14E825571280}"/>
              </a:ext>
            </a:extLst>
          </p:cNvPr>
          <p:cNvSpPr txBox="1"/>
          <p:nvPr/>
        </p:nvSpPr>
        <p:spPr>
          <a:xfrm>
            <a:off x="999382" y="1956000"/>
            <a:ext cx="25431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Types of Error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01D12A-7B00-43D6-A247-1D7C29C9D97B}"/>
              </a:ext>
            </a:extLst>
          </p:cNvPr>
          <p:cNvGrpSpPr/>
          <p:nvPr/>
        </p:nvGrpSpPr>
        <p:grpSpPr>
          <a:xfrm>
            <a:off x="8428713" y="4542020"/>
            <a:ext cx="512919" cy="505378"/>
            <a:chOff x="8286307" y="4444409"/>
            <a:chExt cx="617919" cy="602989"/>
          </a:xfrm>
        </p:grpSpPr>
        <p:pic>
          <p:nvPicPr>
            <p:cNvPr id="9" name="Google Shape;58;p13">
              <a:extLst>
                <a:ext uri="{FF2B5EF4-FFF2-40B4-BE49-F238E27FC236}">
                  <a16:creationId xmlns:a16="http://schemas.microsoft.com/office/drawing/2014/main" id="{131D3B89-A6C9-4D12-B049-15B3E822EF5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5385" t="39344" r="24397" b="35022"/>
            <a:stretch/>
          </p:blipFill>
          <p:spPr>
            <a:xfrm>
              <a:off x="8286307" y="4444409"/>
              <a:ext cx="617919" cy="602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F84FF8-9C1D-404E-B2E8-484CD6A5E7B0}"/>
                </a:ext>
              </a:extLst>
            </p:cNvPr>
            <p:cNvSpPr/>
            <p:nvPr/>
          </p:nvSpPr>
          <p:spPr>
            <a:xfrm>
              <a:off x="8381941" y="4525948"/>
              <a:ext cx="443059" cy="31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6B2AB"/>
                  </a:solidFill>
                  <a:latin typeface="Aileron Heavy" panose="00000A00000000000000" pitchFamily="50" charset="0"/>
                </a:rPr>
                <a:t>5</a:t>
              </a: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50" fill="hold"/>
                                        <p:tgtEl>
                                          <p:spTgt spid="111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-0.10954 0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3" grpId="0" animBg="1"/>
      <p:bldP spid="114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1781125" y="854450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Effectiveness</a:t>
            </a:r>
            <a:endParaRPr sz="180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1781125" y="2694600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More Specific Tips</a:t>
            </a:r>
            <a:endParaRPr sz="1800" dirty="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781125" y="3614675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Output Show</a:t>
            </a:r>
            <a:endParaRPr sz="180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1781125" y="1774525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Larger Domain</a:t>
            </a:r>
            <a:endParaRPr sz="1800" dirty="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8" name="Google Shape;120;p19">
            <a:extLst>
              <a:ext uri="{FF2B5EF4-FFF2-40B4-BE49-F238E27FC236}">
                <a16:creationId xmlns:a16="http://schemas.microsoft.com/office/drawing/2014/main" id="{D2A76A44-4EBA-49B7-8B64-8D602998E5F7}"/>
              </a:ext>
            </a:extLst>
          </p:cNvPr>
          <p:cNvSpPr txBox="1"/>
          <p:nvPr/>
        </p:nvSpPr>
        <p:spPr>
          <a:xfrm>
            <a:off x="5534104" y="1956000"/>
            <a:ext cx="25431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Future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Scope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BCA2BA-551D-4AFA-9F8C-CCDA87E28AC8}"/>
              </a:ext>
            </a:extLst>
          </p:cNvPr>
          <p:cNvGrpSpPr/>
          <p:nvPr/>
        </p:nvGrpSpPr>
        <p:grpSpPr>
          <a:xfrm>
            <a:off x="109172" y="4572001"/>
            <a:ext cx="512919" cy="505378"/>
            <a:chOff x="8286307" y="4444409"/>
            <a:chExt cx="617919" cy="602989"/>
          </a:xfrm>
        </p:grpSpPr>
        <p:pic>
          <p:nvPicPr>
            <p:cNvPr id="10" name="Google Shape;58;p13">
              <a:extLst>
                <a:ext uri="{FF2B5EF4-FFF2-40B4-BE49-F238E27FC236}">
                  <a16:creationId xmlns:a16="http://schemas.microsoft.com/office/drawing/2014/main" id="{00D4F0AD-CFBF-4654-806E-F5882E5DD83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5385" t="39344" r="24397" b="35022"/>
            <a:stretch/>
          </p:blipFill>
          <p:spPr>
            <a:xfrm>
              <a:off x="8286307" y="4444409"/>
              <a:ext cx="617919" cy="602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5E87FA-8126-493A-BC9B-7A864800E64F}"/>
                </a:ext>
              </a:extLst>
            </p:cNvPr>
            <p:cNvSpPr/>
            <p:nvPr/>
          </p:nvSpPr>
          <p:spPr>
            <a:xfrm>
              <a:off x="8381941" y="4525948"/>
              <a:ext cx="426649" cy="31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6B2AB"/>
                  </a:solidFill>
                  <a:latin typeface="Aileron Heavy" panose="00000A00000000000000" pitchFamily="50" charset="0"/>
                </a:rPr>
                <a:t>6</a:t>
              </a:r>
            </a:p>
          </p:txBody>
        </p:sp>
      </p:grp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50" fill="hold"/>
                                        <p:tgtEl>
                                          <p:spTgt spid="119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1184 0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1" grpId="0" animBg="1"/>
      <p:bldP spid="122" grpId="0" animBg="1"/>
      <p:bldP spid="123" grpId="0" animBg="1"/>
      <p:bldP spid="124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4714950" y="854450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Handle Errors: </a:t>
            </a:r>
            <a:r>
              <a:rPr lang="en" sz="1800" dirty="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50+</a:t>
            </a:r>
            <a:endParaRPr sz="1800" dirty="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4714950" y="1814425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Line of Code: 2500+</a:t>
            </a:r>
            <a:endParaRPr sz="1800" dirty="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4714950" y="2774400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Language: C++</a:t>
            </a:r>
            <a:endParaRPr sz="180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4714950" y="3734375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Project Link: </a:t>
            </a:r>
            <a:r>
              <a:rPr lang="en" sz="1800" u="sng">
                <a:solidFill>
                  <a:schemeClr val="hlink"/>
                </a:solidFill>
                <a:latin typeface="Averia Sans Libre Light"/>
                <a:ea typeface="Averia Sans Libre Light"/>
                <a:cs typeface="Averia Sans Libre Light"/>
                <a:sym typeface="Averia Sans Libre Light"/>
                <a:hlinkClick r:id="rId3"/>
              </a:rPr>
              <a:t>SPL1</a:t>
            </a:r>
            <a:endParaRPr sz="180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8" name="Google Shape;130;p20">
            <a:extLst>
              <a:ext uri="{FF2B5EF4-FFF2-40B4-BE49-F238E27FC236}">
                <a16:creationId xmlns:a16="http://schemas.microsoft.com/office/drawing/2014/main" id="{A8A38E4B-34EE-4BA3-8A65-8C5FD7294107}"/>
              </a:ext>
            </a:extLst>
          </p:cNvPr>
          <p:cNvSpPr txBox="1"/>
          <p:nvPr/>
        </p:nvSpPr>
        <p:spPr>
          <a:xfrm>
            <a:off x="1123511" y="2066400"/>
            <a:ext cx="2543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Summary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B9905D-B078-459C-A847-465A8E52D920}"/>
              </a:ext>
            </a:extLst>
          </p:cNvPr>
          <p:cNvGrpSpPr/>
          <p:nvPr/>
        </p:nvGrpSpPr>
        <p:grpSpPr>
          <a:xfrm>
            <a:off x="8428713" y="4542020"/>
            <a:ext cx="512919" cy="505378"/>
            <a:chOff x="8286307" y="4444409"/>
            <a:chExt cx="617919" cy="602989"/>
          </a:xfrm>
        </p:grpSpPr>
        <p:pic>
          <p:nvPicPr>
            <p:cNvPr id="10" name="Google Shape;58;p13">
              <a:extLst>
                <a:ext uri="{FF2B5EF4-FFF2-40B4-BE49-F238E27FC236}">
                  <a16:creationId xmlns:a16="http://schemas.microsoft.com/office/drawing/2014/main" id="{D3AF4598-B514-4C65-A9A6-A4638561DDC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45385" t="39344" r="24397" b="35022"/>
            <a:stretch/>
          </p:blipFill>
          <p:spPr>
            <a:xfrm>
              <a:off x="8286307" y="4444409"/>
              <a:ext cx="617919" cy="602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CD8012-C070-4A3F-8ADD-41014C0179B1}"/>
                </a:ext>
              </a:extLst>
            </p:cNvPr>
            <p:cNvSpPr/>
            <p:nvPr/>
          </p:nvSpPr>
          <p:spPr>
            <a:xfrm>
              <a:off x="8381942" y="4525948"/>
              <a:ext cx="425301" cy="31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6B2AB"/>
                  </a:solidFill>
                  <a:latin typeface="Aileron Heavy" panose="00000A00000000000000" pitchFamily="50" charset="0"/>
                </a:rPr>
                <a:t>7</a:t>
              </a: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50" fill="hold"/>
                                        <p:tgtEl>
                                          <p:spTgt spid="129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9.87654E-7 L -0.12153 -0.0009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76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1" grpId="0" animBg="1"/>
      <p:bldP spid="132" grpId="0" animBg="1"/>
      <p:bldP spid="133" grpId="0" animBg="1"/>
      <p:bldP spid="134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6924050" y="2084850"/>
            <a:ext cx="198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959000" y="1663650"/>
            <a:ext cx="52260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Project Demonstration</a:t>
            </a:r>
            <a:endParaRPr sz="53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199</Words>
  <Application>Microsoft Office PowerPoint</Application>
  <PresentationFormat>On-screen Show 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Averia Sans Libre</vt:lpstr>
      <vt:lpstr>Arial</vt:lpstr>
      <vt:lpstr>Averia Sans Libre Light</vt:lpstr>
      <vt:lpstr>Aileron Heavy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bsse1113@iit.du.ac.bd</cp:lastModifiedBy>
  <cp:revision>9</cp:revision>
  <dcterms:modified xsi:type="dcterms:W3CDTF">2021-08-29T05:51:00Z</dcterms:modified>
</cp:coreProperties>
</file>