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84" r:id="rId2"/>
    <p:sldId id="263" r:id="rId3"/>
    <p:sldId id="264" r:id="rId4"/>
    <p:sldId id="265" r:id="rId5"/>
    <p:sldId id="268" r:id="rId6"/>
    <p:sldId id="269" r:id="rId7"/>
    <p:sldId id="270" r:id="rId8"/>
    <p:sldId id="272" r:id="rId9"/>
    <p:sldId id="276" r:id="rId10"/>
    <p:sldId id="277" r:id="rId11"/>
    <p:sldId id="278" r:id="rId12"/>
    <p:sldId id="279" r:id="rId13"/>
    <p:sldId id="281" r:id="rId14"/>
    <p:sldId id="282" r:id="rId15"/>
    <p:sldId id="283" r:id="rId16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29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86" y="7064587"/>
            <a:ext cx="10690616" cy="504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91208"/>
            <a:ext cx="10690616" cy="70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406" y="837658"/>
            <a:ext cx="8822055" cy="393598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30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4836" y="4917686"/>
            <a:ext cx="8822055" cy="126153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9" cap="all" spc="221" baseline="0">
                <a:solidFill>
                  <a:schemeClr val="tx2"/>
                </a:solidFill>
                <a:latin typeface="+mj-lt"/>
              </a:defRPr>
            </a:lvl1pPr>
            <a:lvl2pPr marL="504612" indent="0" algn="ctr">
              <a:buNone/>
              <a:defRPr sz="2649"/>
            </a:lvl2pPr>
            <a:lvl3pPr marL="1009223" indent="0" algn="ctr">
              <a:buNone/>
              <a:defRPr sz="2649"/>
            </a:lvl3pPr>
            <a:lvl4pPr marL="1513835" indent="0" algn="ctr">
              <a:buNone/>
              <a:defRPr sz="2207"/>
            </a:lvl4pPr>
            <a:lvl5pPr marL="2018447" indent="0" algn="ctr">
              <a:buNone/>
              <a:defRPr sz="2207"/>
            </a:lvl5pPr>
            <a:lvl6pPr marL="2523058" indent="0" algn="ctr">
              <a:buNone/>
              <a:defRPr sz="2207"/>
            </a:lvl6pPr>
            <a:lvl7pPr marL="3027670" indent="0" algn="ctr">
              <a:buNone/>
              <a:defRPr sz="2207"/>
            </a:lvl7pPr>
            <a:lvl8pPr marL="3532281" indent="0" algn="ctr">
              <a:buNone/>
              <a:defRPr sz="2207"/>
            </a:lvl8pPr>
            <a:lvl9pPr marL="4036893" indent="0" algn="ctr">
              <a:buNone/>
              <a:defRPr sz="22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59217" y="4793827"/>
            <a:ext cx="866165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24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2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86" y="7064587"/>
            <a:ext cx="10690616" cy="504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91208"/>
            <a:ext cx="10690616" cy="70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57794"/>
            <a:ext cx="2305764" cy="63544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57793"/>
            <a:ext cx="6783626" cy="6354486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86" y="7064587"/>
            <a:ext cx="10690616" cy="504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91208"/>
            <a:ext cx="10690616" cy="70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06" y="837658"/>
            <a:ext cx="8822055" cy="3935984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3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06" y="4914934"/>
            <a:ext cx="8822055" cy="1261533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9" cap="all" spc="221" baseline="0">
                <a:solidFill>
                  <a:schemeClr val="tx2"/>
                </a:solidFill>
                <a:latin typeface="+mj-lt"/>
              </a:defRPr>
            </a:lvl1pPr>
            <a:lvl2pPr marL="504612" indent="0">
              <a:buNone/>
              <a:defRPr sz="1987">
                <a:solidFill>
                  <a:schemeClr val="tx1">
                    <a:tint val="75000"/>
                  </a:schemeClr>
                </a:solidFill>
              </a:defRPr>
            </a:lvl2pPr>
            <a:lvl3pPr marL="1009223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3pPr>
            <a:lvl4pPr marL="15138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8447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23058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76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3228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6893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59217" y="4793827"/>
            <a:ext cx="866165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3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62406" y="316326"/>
            <a:ext cx="8822055" cy="16012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2406" y="2037144"/>
            <a:ext cx="4330827" cy="444059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3634" y="2037146"/>
            <a:ext cx="4330827" cy="44405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8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62406" y="316326"/>
            <a:ext cx="8822055" cy="16012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06" y="2037495"/>
            <a:ext cx="4330827" cy="81263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7" b="0" cap="all" baseline="0">
                <a:solidFill>
                  <a:schemeClr val="tx2"/>
                </a:solidFill>
              </a:defRPr>
            </a:lvl1pPr>
            <a:lvl2pPr marL="504612" indent="0">
              <a:buNone/>
              <a:defRPr sz="2207" b="1"/>
            </a:lvl2pPr>
            <a:lvl3pPr marL="1009223" indent="0">
              <a:buNone/>
              <a:defRPr sz="1987" b="1"/>
            </a:lvl3pPr>
            <a:lvl4pPr marL="1513835" indent="0">
              <a:buNone/>
              <a:defRPr sz="1766" b="1"/>
            </a:lvl4pPr>
            <a:lvl5pPr marL="2018447" indent="0">
              <a:buNone/>
              <a:defRPr sz="1766" b="1"/>
            </a:lvl5pPr>
            <a:lvl6pPr marL="2523058" indent="0">
              <a:buNone/>
              <a:defRPr sz="1766" b="1"/>
            </a:lvl6pPr>
            <a:lvl7pPr marL="3027670" indent="0">
              <a:buNone/>
              <a:defRPr sz="1766" b="1"/>
            </a:lvl7pPr>
            <a:lvl8pPr marL="3532281" indent="0">
              <a:buNone/>
              <a:defRPr sz="1766" b="1"/>
            </a:lvl8pPr>
            <a:lvl9pPr marL="4036893" indent="0">
              <a:buNone/>
              <a:defRPr sz="176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406" y="2850132"/>
            <a:ext cx="4330827" cy="36276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53634" y="2037495"/>
            <a:ext cx="4330827" cy="81263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7" b="0" cap="all" baseline="0">
                <a:solidFill>
                  <a:schemeClr val="tx2"/>
                </a:solidFill>
              </a:defRPr>
            </a:lvl1pPr>
            <a:lvl2pPr marL="504612" indent="0">
              <a:buNone/>
              <a:defRPr sz="2207" b="1"/>
            </a:lvl2pPr>
            <a:lvl3pPr marL="1009223" indent="0">
              <a:buNone/>
              <a:defRPr sz="1987" b="1"/>
            </a:lvl3pPr>
            <a:lvl4pPr marL="1513835" indent="0">
              <a:buNone/>
              <a:defRPr sz="1766" b="1"/>
            </a:lvl4pPr>
            <a:lvl5pPr marL="2018447" indent="0">
              <a:buNone/>
              <a:defRPr sz="1766" b="1"/>
            </a:lvl5pPr>
            <a:lvl6pPr marL="2523058" indent="0">
              <a:buNone/>
              <a:defRPr sz="1766" b="1"/>
            </a:lvl6pPr>
            <a:lvl7pPr marL="3027670" indent="0">
              <a:buNone/>
              <a:defRPr sz="1766" b="1"/>
            </a:lvl7pPr>
            <a:lvl8pPr marL="3532281" indent="0">
              <a:buNone/>
              <a:defRPr sz="1766" b="1"/>
            </a:lvl8pPr>
            <a:lvl9pPr marL="4036893" indent="0">
              <a:buNone/>
              <a:defRPr sz="176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53634" y="2850132"/>
            <a:ext cx="4330827" cy="36276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8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86" y="7064587"/>
            <a:ext cx="10690616" cy="504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91208"/>
            <a:ext cx="10690616" cy="70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0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552881" cy="756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543479" y="0"/>
            <a:ext cx="56140" cy="75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02" y="655996"/>
            <a:ext cx="2807018" cy="2523067"/>
          </a:xfrm>
        </p:spPr>
        <p:txBody>
          <a:bodyPr anchor="b">
            <a:normAutofit/>
          </a:bodyPr>
          <a:lstStyle>
            <a:lvl1pPr>
              <a:defRPr sz="3973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6555" y="807382"/>
            <a:ext cx="5858207" cy="58030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002" y="3229525"/>
            <a:ext cx="2807018" cy="3729552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6">
                <a:solidFill>
                  <a:srgbClr val="FFFFFF"/>
                </a:solidFill>
              </a:defRPr>
            </a:lvl1pPr>
            <a:lvl2pPr marL="504612" indent="0">
              <a:buNone/>
              <a:defRPr sz="1324"/>
            </a:lvl2pPr>
            <a:lvl3pPr marL="1009223" indent="0">
              <a:buNone/>
              <a:defRPr sz="1104"/>
            </a:lvl3pPr>
            <a:lvl4pPr marL="1513835" indent="0">
              <a:buNone/>
              <a:defRPr sz="993"/>
            </a:lvl4pPr>
            <a:lvl5pPr marL="2018447" indent="0">
              <a:buNone/>
              <a:defRPr sz="993"/>
            </a:lvl5pPr>
            <a:lvl6pPr marL="2523058" indent="0">
              <a:buNone/>
              <a:defRPr sz="993"/>
            </a:lvl6pPr>
            <a:lvl7pPr marL="3027670" indent="0">
              <a:buNone/>
              <a:defRPr sz="993"/>
            </a:lvl7pPr>
            <a:lvl8pPr marL="3532281" indent="0">
              <a:buNone/>
              <a:defRPr sz="993"/>
            </a:lvl8pPr>
            <a:lvl9pPr marL="4036893" indent="0">
              <a:buNone/>
              <a:defRPr sz="99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8293" y="7129690"/>
            <a:ext cx="2296652" cy="402990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10526" y="7129690"/>
            <a:ext cx="4076859" cy="40299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1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66644"/>
            <a:ext cx="10690616" cy="2102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24788"/>
            <a:ext cx="10690616" cy="70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06" y="5601208"/>
            <a:ext cx="8875522" cy="908304"/>
          </a:xfrm>
        </p:spPr>
        <p:txBody>
          <a:bodyPr tIns="0" bIns="0" anchor="b">
            <a:noAutofit/>
          </a:bodyPr>
          <a:lstStyle>
            <a:lvl1pPr>
              <a:defRPr sz="3973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0693387" cy="5424788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32">
                <a:solidFill>
                  <a:schemeClr val="bg1"/>
                </a:solidFill>
              </a:defRPr>
            </a:lvl1pPr>
            <a:lvl2pPr marL="504612" indent="0">
              <a:buNone/>
              <a:defRPr sz="3090"/>
            </a:lvl2pPr>
            <a:lvl3pPr marL="1009223" indent="0">
              <a:buNone/>
              <a:defRPr sz="2649"/>
            </a:lvl3pPr>
            <a:lvl4pPr marL="1513835" indent="0">
              <a:buNone/>
              <a:defRPr sz="2207"/>
            </a:lvl4pPr>
            <a:lvl5pPr marL="2018447" indent="0">
              <a:buNone/>
              <a:defRPr sz="2207"/>
            </a:lvl5pPr>
            <a:lvl6pPr marL="2523058" indent="0">
              <a:buNone/>
              <a:defRPr sz="2207"/>
            </a:lvl6pPr>
            <a:lvl7pPr marL="3027670" indent="0">
              <a:buNone/>
              <a:defRPr sz="2207"/>
            </a:lvl7pPr>
            <a:lvl8pPr marL="3532281" indent="0">
              <a:buNone/>
              <a:defRPr sz="2207"/>
            </a:lvl8pPr>
            <a:lvl9pPr marL="4036893" indent="0">
              <a:buNone/>
              <a:defRPr sz="220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405" y="6519604"/>
            <a:ext cx="8875522" cy="65599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2"/>
              </a:spcAft>
              <a:buNone/>
              <a:defRPr sz="1656">
                <a:solidFill>
                  <a:srgbClr val="FFFFFF"/>
                </a:solidFill>
              </a:defRPr>
            </a:lvl1pPr>
            <a:lvl2pPr marL="504612" indent="0">
              <a:buNone/>
              <a:defRPr sz="1324"/>
            </a:lvl2pPr>
            <a:lvl3pPr marL="1009223" indent="0">
              <a:buNone/>
              <a:defRPr sz="1104"/>
            </a:lvl3pPr>
            <a:lvl4pPr marL="1513835" indent="0">
              <a:buNone/>
              <a:defRPr sz="993"/>
            </a:lvl4pPr>
            <a:lvl5pPr marL="2018447" indent="0">
              <a:buNone/>
              <a:defRPr sz="993"/>
            </a:lvl5pPr>
            <a:lvl6pPr marL="2523058" indent="0">
              <a:buNone/>
              <a:defRPr sz="993"/>
            </a:lvl6pPr>
            <a:lvl7pPr marL="3027670" indent="0">
              <a:buNone/>
              <a:defRPr sz="993"/>
            </a:lvl7pPr>
            <a:lvl8pPr marL="3532281" indent="0">
              <a:buNone/>
              <a:defRPr sz="993"/>
            </a:lvl8pPr>
            <a:lvl9pPr marL="4036893" indent="0">
              <a:buNone/>
              <a:defRPr sz="99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64587"/>
            <a:ext cx="10693401" cy="504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91208"/>
            <a:ext cx="10693401" cy="728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2406" y="316326"/>
            <a:ext cx="8822055" cy="1601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05" y="2037144"/>
            <a:ext cx="8822056" cy="44405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2408" y="7129690"/>
            <a:ext cx="2168387" cy="402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3092" y="7129690"/>
            <a:ext cx="4230001" cy="402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3528" y="7129690"/>
            <a:ext cx="1150756" cy="402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9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46827" y="1918066"/>
            <a:ext cx="87418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4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9223" rtl="0" eaLnBrk="1" latinLnBrk="0" hangingPunct="1">
        <a:lnSpc>
          <a:spcPct val="85000"/>
        </a:lnSpc>
        <a:spcBef>
          <a:spcPct val="0"/>
        </a:spcBef>
        <a:buNone/>
        <a:defRPr sz="5298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922" indent="-100922" algn="l" defTabSz="1009223" rtl="0" eaLnBrk="1" latinLnBrk="0" hangingPunct="1">
        <a:lnSpc>
          <a:spcPct val="90000"/>
        </a:lnSpc>
        <a:spcBef>
          <a:spcPts val="1324"/>
        </a:spcBef>
        <a:spcAft>
          <a:spcPts val="22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874" indent="-201845" algn="l" defTabSz="1009223" rtl="0" eaLnBrk="1" latinLnBrk="0" hangingPunct="1">
        <a:lnSpc>
          <a:spcPct val="90000"/>
        </a:lnSpc>
        <a:spcBef>
          <a:spcPts val="221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5718" indent="-201845" algn="l" defTabSz="1009223" rtl="0" eaLnBrk="1" latinLnBrk="0" hangingPunct="1">
        <a:lnSpc>
          <a:spcPct val="90000"/>
        </a:lnSpc>
        <a:spcBef>
          <a:spcPts val="221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7563" indent="-201845" algn="l" defTabSz="1009223" rtl="0" eaLnBrk="1" latinLnBrk="0" hangingPunct="1">
        <a:lnSpc>
          <a:spcPct val="90000"/>
        </a:lnSpc>
        <a:spcBef>
          <a:spcPts val="221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9408" indent="-201845" algn="l" defTabSz="1009223" rtl="0" eaLnBrk="1" latinLnBrk="0" hangingPunct="1">
        <a:lnSpc>
          <a:spcPct val="90000"/>
        </a:lnSpc>
        <a:spcBef>
          <a:spcPts val="221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4070" indent="-252306" algn="l" defTabSz="1009223" rtl="0" eaLnBrk="1" latinLnBrk="0" hangingPunct="1">
        <a:lnSpc>
          <a:spcPct val="90000"/>
        </a:lnSpc>
        <a:spcBef>
          <a:spcPts val="221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4810" indent="-252306" algn="l" defTabSz="1009223" rtl="0" eaLnBrk="1" latinLnBrk="0" hangingPunct="1">
        <a:lnSpc>
          <a:spcPct val="90000"/>
        </a:lnSpc>
        <a:spcBef>
          <a:spcPts val="221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5550" indent="-252306" algn="l" defTabSz="1009223" rtl="0" eaLnBrk="1" latinLnBrk="0" hangingPunct="1">
        <a:lnSpc>
          <a:spcPct val="90000"/>
        </a:lnSpc>
        <a:spcBef>
          <a:spcPts val="221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6290" indent="-252306" algn="l" defTabSz="1009223" rtl="0" eaLnBrk="1" latinLnBrk="0" hangingPunct="1">
        <a:lnSpc>
          <a:spcPct val="90000"/>
        </a:lnSpc>
        <a:spcBef>
          <a:spcPts val="221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9223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1pPr>
      <a:lvl2pPr marL="504612" algn="l" defTabSz="1009223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2pPr>
      <a:lvl3pPr marL="1009223" algn="l" defTabSz="1009223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3pPr>
      <a:lvl4pPr marL="1513835" algn="l" defTabSz="1009223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4pPr>
      <a:lvl5pPr marL="2018447" algn="l" defTabSz="1009223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5pPr>
      <a:lvl6pPr marL="2523058" algn="l" defTabSz="1009223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6pPr>
      <a:lvl7pPr marL="3027670" algn="l" defTabSz="1009223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7pPr>
      <a:lvl8pPr marL="3532281" algn="l" defTabSz="1009223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8pPr>
      <a:lvl9pPr marL="4036893" algn="l" defTabSz="1009223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dfcrowd.com/?ref=pdf" TargetMode="External"/><Relationship Id="rId2" Type="http://schemas.openxmlformats.org/officeDocument/2006/relationships/hyperlink" Target="https://pdfcrowd.com/doc/api/?ref=pdf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dfcrowd.com/?ref=pdf" TargetMode="External"/><Relationship Id="rId2" Type="http://schemas.openxmlformats.org/officeDocument/2006/relationships/hyperlink" Target="https://pdfcrowd.com/doc/api/?ref=pdf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dfcrowd.com/?ref=pdf" TargetMode="External"/><Relationship Id="rId2" Type="http://schemas.openxmlformats.org/officeDocument/2006/relationships/hyperlink" Target="https://pdfcrowd.com/doc/api/?ref=pdf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dfcrowd.com/?ref=pdf" TargetMode="External"/><Relationship Id="rId2" Type="http://schemas.openxmlformats.org/officeDocument/2006/relationships/hyperlink" Target="https://pdfcrowd.com/doc/api/?ref=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dfcrowd.com/?ref=pdf" TargetMode="External"/><Relationship Id="rId2" Type="http://schemas.openxmlformats.org/officeDocument/2006/relationships/hyperlink" Target="https://pdfcrowd.com/doc/api/?ref=pdf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dfcrowd.com/?ref=pdf" TargetMode="External"/><Relationship Id="rId2" Type="http://schemas.openxmlformats.org/officeDocument/2006/relationships/hyperlink" Target="https://pdfcrowd.com/doc/api/?ref=pdf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dfcrowd.com/doc/api/?ref=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dfcrowd.com/?ref=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dfcrowd.com/?ref=pdf" TargetMode="External"/><Relationship Id="rId4" Type="http://schemas.openxmlformats.org/officeDocument/2006/relationships/hyperlink" Target="https://pdfcrowd.com/doc/api/?ref=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dfcrowd.com/doc/api/?ref=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dfcrowd.com/?ref=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dfcrowd.com/doc/api/?ref=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dfcrowd.com/?ref=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dfcrowd.com/doc/api/?ref=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dfcrowd.com/?ref=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dfcrowd.com/doc/api/?ref=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dfcrowd.com/?ref=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dfcrowd.com/doc/api/?ref=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dfcrowd.com/?ref=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dfcrowd.com/?ref=pdf" TargetMode="External"/><Relationship Id="rId2" Type="http://schemas.openxmlformats.org/officeDocument/2006/relationships/hyperlink" Target="https://pdfcrowd.com/doc/api/?ref=pd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6DC3-2A48-434A-91DF-66F72365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152" y="584200"/>
            <a:ext cx="8259719" cy="802005"/>
          </a:xfrm>
        </p:spPr>
        <p:txBody>
          <a:bodyPr>
            <a:normAutofit/>
          </a:bodyPr>
          <a:lstStyle/>
          <a:p>
            <a:r>
              <a:rPr lang="en-US" sz="4210" b="1" dirty="0" smtClean="0"/>
              <a:t>        Employee </a:t>
            </a:r>
            <a:r>
              <a:rPr lang="en-US" sz="4210" b="1" dirty="0"/>
              <a:t>Attrition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3A719-08AB-47B2-A25B-2584DA7B3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00" y="1651000"/>
            <a:ext cx="10287000" cy="29718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b="1" dirty="0" smtClean="0"/>
              <a:t>Inzamamul Alam </a:t>
            </a:r>
            <a:r>
              <a:rPr lang="en-US" b="1" dirty="0" err="1" smtClean="0"/>
              <a:t>Munna</a:t>
            </a:r>
            <a:endParaRPr lang="en-US" b="1" dirty="0" smtClean="0"/>
          </a:p>
          <a:p>
            <a:pPr algn="ctr"/>
            <a:r>
              <a:rPr lang="en-US" b="1" cap="none" dirty="0" smtClean="0"/>
              <a:t>inzimunna@gmail.com</a:t>
            </a:r>
          </a:p>
          <a:p>
            <a:pPr algn="ctr"/>
            <a:r>
              <a:rPr lang="en-US" b="1" dirty="0" smtClean="0"/>
              <a:t>Global </a:t>
            </a:r>
            <a:r>
              <a:rPr lang="en-US" b="1" dirty="0"/>
              <a:t>Intern, Data Analyst at Hash Analytics</a:t>
            </a:r>
          </a:p>
          <a:p>
            <a:pPr algn="ctr"/>
            <a:r>
              <a:rPr lang="en-US" b="1" dirty="0"/>
              <a:t>MSc , University of Dhaka Department of </a:t>
            </a:r>
            <a:r>
              <a:rPr lang="en-US" b="1" dirty="0" smtClean="0"/>
              <a:t>CSE</a:t>
            </a:r>
          </a:p>
          <a:p>
            <a:pPr algn="ctr"/>
            <a:r>
              <a:rPr lang="en-US" b="1" dirty="0" smtClean="0"/>
              <a:t>Junior </a:t>
            </a:r>
            <a:r>
              <a:rPr lang="en-US" b="1" dirty="0"/>
              <a:t>Programmer at Dohatec New Media (On leave)</a:t>
            </a:r>
          </a:p>
          <a:p>
            <a:pPr algn="ctr"/>
            <a:r>
              <a:rPr lang="en-US" b="1" dirty="0" smtClean="0"/>
              <a:t>RESEARCH Programmer </a:t>
            </a:r>
            <a:r>
              <a:rPr lang="en-US" b="1" dirty="0"/>
              <a:t>at TRIN</a:t>
            </a:r>
          </a:p>
          <a:p>
            <a:pPr algn="ctr"/>
            <a:r>
              <a:rPr lang="en-US" b="1" dirty="0"/>
              <a:t>Collaborator with Facebook </a:t>
            </a:r>
            <a:r>
              <a:rPr lang="en-US" b="1" dirty="0" err="1"/>
              <a:t>DevC</a:t>
            </a:r>
            <a:r>
              <a:rPr lang="en-US" b="1" dirty="0"/>
              <a:t> Dhaka</a:t>
            </a:r>
          </a:p>
          <a:p>
            <a:pPr algn="r"/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50900" y="4887595"/>
            <a:ext cx="9144000" cy="186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By Hash Analytics </a:t>
            </a:r>
          </a:p>
          <a:p>
            <a:pPr algn="ctr"/>
            <a:r>
              <a:rPr lang="en-US" dirty="0" smtClean="0"/>
              <a:t>ACTIONABLE </a:t>
            </a:r>
            <a:r>
              <a:rPr lang="en-US" dirty="0"/>
              <a:t>INSIGHT FROM DATA TO EASE DECISION MAKING.</a:t>
            </a:r>
          </a:p>
          <a:p>
            <a:pPr algn="ctr"/>
            <a:r>
              <a:rPr lang="en-US" dirty="0"/>
              <a:t>It's all about Business Intelligence.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Manipulating different data points to get an idea of who your customers are, so you can target the right people for your product.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6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53837" y="350825"/>
            <a:ext cx="5865495" cy="883285"/>
            <a:chOff x="2953837" y="350825"/>
            <a:chExt cx="5865495" cy="883285"/>
          </a:xfrm>
        </p:grpSpPr>
        <p:sp>
          <p:nvSpPr>
            <p:cNvPr id="3" name="object 3"/>
            <p:cNvSpPr/>
            <p:nvPr/>
          </p:nvSpPr>
          <p:spPr>
            <a:xfrm>
              <a:off x="2958613" y="355601"/>
              <a:ext cx="5855970" cy="873760"/>
            </a:xfrm>
            <a:custGeom>
              <a:avLst/>
              <a:gdLst/>
              <a:ahLst/>
              <a:cxnLst/>
              <a:rect l="l" t="t" r="r" b="b"/>
              <a:pathLst>
                <a:path w="5855970" h="873760">
                  <a:moveTo>
                    <a:pt x="5850809" y="873393"/>
                  </a:moveTo>
                  <a:lnTo>
                    <a:pt x="4776" y="873393"/>
                  </a:lnTo>
                  <a:lnTo>
                    <a:pt x="0" y="868617"/>
                  </a:lnTo>
                  <a:lnTo>
                    <a:pt x="0" y="0"/>
                  </a:lnTo>
                  <a:lnTo>
                    <a:pt x="5855586" y="0"/>
                  </a:lnTo>
                  <a:lnTo>
                    <a:pt x="5855586" y="868617"/>
                  </a:lnTo>
                  <a:lnTo>
                    <a:pt x="5850809" y="87339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58613" y="355602"/>
              <a:ext cx="5855970" cy="873760"/>
            </a:xfrm>
            <a:custGeom>
              <a:avLst/>
              <a:gdLst/>
              <a:ahLst/>
              <a:cxnLst/>
              <a:rect l="l" t="t" r="r" b="b"/>
              <a:pathLst>
                <a:path w="5855970" h="873760">
                  <a:moveTo>
                    <a:pt x="0" y="859065"/>
                  </a:moveTo>
                  <a:lnTo>
                    <a:pt x="0" y="0"/>
                  </a:lnTo>
                </a:path>
                <a:path w="5855970" h="873760">
                  <a:moveTo>
                    <a:pt x="5855586" y="0"/>
                  </a:moveTo>
                  <a:lnTo>
                    <a:pt x="5855586" y="859065"/>
                  </a:lnTo>
                  <a:lnTo>
                    <a:pt x="5855586" y="868617"/>
                  </a:lnTo>
                  <a:lnTo>
                    <a:pt x="5850809" y="873393"/>
                  </a:lnTo>
                  <a:lnTo>
                    <a:pt x="5841257" y="873393"/>
                  </a:lnTo>
                  <a:lnTo>
                    <a:pt x="14328" y="873393"/>
                  </a:lnTo>
                  <a:lnTo>
                    <a:pt x="4776" y="873393"/>
                  </a:lnTo>
                  <a:lnTo>
                    <a:pt x="0" y="868617"/>
                  </a:lnTo>
                  <a:lnTo>
                    <a:pt x="0" y="859065"/>
                  </a:lnTo>
                </a:path>
              </a:pathLst>
            </a:custGeom>
            <a:ln w="9552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68165" y="332707"/>
            <a:ext cx="5836920" cy="12846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3815" marR="873760">
              <a:lnSpc>
                <a:spcPct val="101499"/>
              </a:lnSpc>
              <a:spcBef>
                <a:spcPts val="85"/>
              </a:spcBef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#why the model accuraccy is not so good. let's find out . 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train_accuracy 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accuracy_score(y_train, DC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predict(X_train))  test_accuracy 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accuracy_score(y_test,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y_pred)</a:t>
            </a:r>
            <a:endParaRPr sz="1050">
              <a:latin typeface="DejaVu Sans Mono"/>
              <a:cs typeface="DejaVu Sans Mono"/>
            </a:endParaRPr>
          </a:p>
          <a:p>
            <a:pPr marL="43815" marR="2564130">
              <a:lnSpc>
                <a:spcPct val="101499"/>
              </a:lnSpc>
            </a:pPr>
            <a:r>
              <a:rPr sz="1050" dirty="0">
                <a:solidFill>
                  <a:srgbClr val="008000"/>
                </a:solidFill>
                <a:latin typeface="DejaVu Sans Mono"/>
                <a:cs typeface="DejaVu Sans Mono"/>
              </a:rPr>
              <a:t>print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(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'Train Accuracy:'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</a:t>
            </a:r>
            <a:r>
              <a:rPr sz="1050" spc="-5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train_accuracy)  </a:t>
            </a:r>
            <a:r>
              <a:rPr sz="1050" dirty="0">
                <a:solidFill>
                  <a:srgbClr val="008000"/>
                </a:solidFill>
                <a:latin typeface="DejaVu Sans Mono"/>
                <a:cs typeface="DejaVu Sans Mono"/>
              </a:rPr>
              <a:t>print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(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'Test</a:t>
            </a:r>
            <a:r>
              <a:rPr sz="1050" spc="-15" dirty="0">
                <a:solidFill>
                  <a:srgbClr val="B92020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Accuracy:'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,test_accuracy)</a:t>
            </a:r>
            <a:endParaRPr sz="1050">
              <a:latin typeface="DejaVu Sans Mono"/>
              <a:cs typeface="DejaVu Sans Mono"/>
            </a:endParaRPr>
          </a:p>
          <a:p>
            <a:pPr marL="34290">
              <a:lnSpc>
                <a:spcPct val="100000"/>
              </a:lnSpc>
              <a:spcBef>
                <a:spcPts val="994"/>
              </a:spcBef>
            </a:pPr>
            <a:r>
              <a:rPr sz="1050" dirty="0">
                <a:latin typeface="DejaVu Sans Mono"/>
                <a:cs typeface="DejaVu Sans Mono"/>
              </a:rPr>
              <a:t>Train Accuracy:</a:t>
            </a:r>
            <a:r>
              <a:rPr sz="1050" spc="-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0.9730450519097057</a:t>
            </a:r>
            <a:endParaRPr sz="1050">
              <a:latin typeface="DejaVu Sans Mono"/>
              <a:cs typeface="DejaVu Sans Mono"/>
            </a:endParaRPr>
          </a:p>
          <a:p>
            <a:pPr marL="3429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DejaVu Sans Mono"/>
                <a:cs typeface="DejaVu Sans Mono"/>
              </a:rPr>
              <a:t>Test Accuracy:</a:t>
            </a:r>
            <a:r>
              <a:rPr sz="1050" spc="-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0.9686666666666667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8887" y="1832425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[33]: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8613" y="1802136"/>
            <a:ext cx="5855970" cy="439420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3340" marR="79375">
              <a:lnSpc>
                <a:spcPct val="101499"/>
              </a:lnSpc>
              <a:spcBef>
                <a:spcPts val="320"/>
              </a:spcBef>
            </a:pPr>
            <a:r>
              <a:rPr sz="1050" dirty="0">
                <a:solidFill>
                  <a:srgbClr val="008000"/>
                </a:solidFill>
                <a:latin typeface="DejaVu Sans Mono"/>
                <a:cs typeface="DejaVu Sans Mono"/>
              </a:rPr>
              <a:t>print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(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"employees left is </a:t>
            </a:r>
            <a:r>
              <a:rPr sz="1050" b="1" dirty="0">
                <a:solidFill>
                  <a:srgbClr val="BA6687"/>
                </a:solidFill>
                <a:latin typeface="DejaVu Sans Mono"/>
                <a:cs typeface="DejaVu Sans Mono"/>
              </a:rPr>
              <a:t>{}% f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rom total dataset"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format(</a:t>
            </a:r>
            <a:r>
              <a:rPr sz="1050" dirty="0">
                <a:solidFill>
                  <a:srgbClr val="008000"/>
                </a:solidFill>
                <a:latin typeface="DejaVu Sans Mono"/>
                <a:cs typeface="DejaVu Sans Mono"/>
              </a:rPr>
              <a:t>round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(final_df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 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Left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value_counts()[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1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]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/</a:t>
            </a:r>
            <a:r>
              <a:rPr sz="1050" dirty="0">
                <a:solidFill>
                  <a:srgbClr val="008000"/>
                </a:solidFill>
                <a:latin typeface="DejaVu Sans Mono"/>
                <a:cs typeface="DejaVu Sans Mono"/>
              </a:rPr>
              <a:t>len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(final_df)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*100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2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)))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8887" y="2692136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[34]: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8613" y="2652294"/>
            <a:ext cx="5855970" cy="927100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15"/>
              </a:spcBef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#see that 24% only dataset has left employee so the model is</a:t>
            </a:r>
            <a:r>
              <a:rPr sz="1050" i="1" spc="5" dirty="0">
                <a:solidFill>
                  <a:srgbClr val="408080"/>
                </a:solidFill>
                <a:latin typeface="DejaVu Sans Mono"/>
                <a:cs typeface="DejaVu Sans Mono"/>
              </a:rPr>
              <a:t> </a:t>
            </a: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imbalance.</a:t>
            </a:r>
            <a:endParaRPr sz="1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DejaVu Sans Mono"/>
              <a:cs typeface="DejaVu Sans Mono"/>
            </a:endParaRPr>
          </a:p>
          <a:p>
            <a:pPr marL="53340">
              <a:lnSpc>
                <a:spcPct val="100000"/>
              </a:lnSpc>
            </a:pPr>
            <a:r>
              <a:rPr sz="1050" b="1" dirty="0">
                <a:solidFill>
                  <a:srgbClr val="008000"/>
                </a:solidFill>
                <a:latin typeface="DejaVu Sans Mono"/>
                <a:cs typeface="DejaVu Sans Mono"/>
              </a:rPr>
              <a:t>from </a:t>
            </a:r>
            <a:r>
              <a:rPr sz="1050" b="1" dirty="0">
                <a:solidFill>
                  <a:srgbClr val="0000FF"/>
                </a:solidFill>
                <a:latin typeface="DejaVu Sans Mono"/>
                <a:cs typeface="DejaVu Sans Mono"/>
              </a:rPr>
              <a:t>sklearn.ensemble </a:t>
            </a:r>
            <a:r>
              <a:rPr sz="1050" b="1" dirty="0">
                <a:solidFill>
                  <a:srgbClr val="008000"/>
                </a:solidFill>
                <a:latin typeface="DejaVu Sans Mono"/>
                <a:cs typeface="DejaVu Sans Mono"/>
              </a:rPr>
              <a:t>import</a:t>
            </a:r>
            <a:r>
              <a:rPr sz="1050" b="1" spc="-5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RandomForestClassifier</a:t>
            </a:r>
            <a:endParaRPr sz="1050">
              <a:latin typeface="DejaVu Sans Mono"/>
              <a:cs typeface="DejaVu Sans Mono"/>
            </a:endParaRPr>
          </a:p>
          <a:p>
            <a:pPr marL="53340" marR="400685">
              <a:lnSpc>
                <a:spcPct val="101499"/>
              </a:lnSpc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rfc 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RandomForestClassifier(n_estimators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=10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fit(X_train, y_train)  rfc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fit(X_train,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y_train)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8887" y="5490973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[35]: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58613" y="5460683"/>
            <a:ext cx="5855970" cy="277495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4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y_pred_new 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rfc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predict(X_test)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38887" y="5892171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[36]:</a:t>
            </a:r>
            <a:endParaRPr sz="1050">
              <a:latin typeface="DejaVu Sans Mono"/>
              <a:cs typeface="DejaVu Sans Mon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53837" y="5857106"/>
            <a:ext cx="5865495" cy="989330"/>
            <a:chOff x="2953837" y="5857106"/>
            <a:chExt cx="5865495" cy="989330"/>
          </a:xfrm>
        </p:grpSpPr>
        <p:sp>
          <p:nvSpPr>
            <p:cNvPr id="14" name="object 14"/>
            <p:cNvSpPr/>
            <p:nvPr/>
          </p:nvSpPr>
          <p:spPr>
            <a:xfrm>
              <a:off x="2958604" y="5862332"/>
              <a:ext cx="5855970" cy="979169"/>
            </a:xfrm>
            <a:custGeom>
              <a:avLst/>
              <a:gdLst/>
              <a:ahLst/>
              <a:cxnLst/>
              <a:rect l="l" t="t" r="r" b="b"/>
              <a:pathLst>
                <a:path w="5855970" h="979170">
                  <a:moveTo>
                    <a:pt x="5855589" y="3810"/>
                  </a:moveTo>
                  <a:lnTo>
                    <a:pt x="5853150" y="3810"/>
                  </a:lnTo>
                  <a:lnTo>
                    <a:pt x="5853150" y="0"/>
                  </a:lnTo>
                  <a:lnTo>
                    <a:pt x="2438" y="0"/>
                  </a:lnTo>
                  <a:lnTo>
                    <a:pt x="2438" y="3810"/>
                  </a:lnTo>
                  <a:lnTo>
                    <a:pt x="0" y="3810"/>
                  </a:lnTo>
                  <a:lnTo>
                    <a:pt x="0" y="979170"/>
                  </a:lnTo>
                  <a:lnTo>
                    <a:pt x="5855589" y="979170"/>
                  </a:lnTo>
                  <a:lnTo>
                    <a:pt x="5855589" y="381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58613" y="5861882"/>
              <a:ext cx="5855970" cy="979805"/>
            </a:xfrm>
            <a:custGeom>
              <a:avLst/>
              <a:gdLst/>
              <a:ahLst/>
              <a:cxnLst/>
              <a:rect l="l" t="t" r="r" b="b"/>
              <a:pathLst>
                <a:path w="5855970" h="979804">
                  <a:moveTo>
                    <a:pt x="0" y="979762"/>
                  </a:moveTo>
                  <a:lnTo>
                    <a:pt x="0" y="14328"/>
                  </a:lnTo>
                  <a:lnTo>
                    <a:pt x="0" y="4776"/>
                  </a:lnTo>
                  <a:lnTo>
                    <a:pt x="4776" y="0"/>
                  </a:lnTo>
                  <a:lnTo>
                    <a:pt x="14328" y="0"/>
                  </a:lnTo>
                  <a:lnTo>
                    <a:pt x="5841257" y="0"/>
                  </a:lnTo>
                  <a:lnTo>
                    <a:pt x="5850809" y="0"/>
                  </a:lnTo>
                  <a:lnTo>
                    <a:pt x="5855586" y="4776"/>
                  </a:lnTo>
                  <a:lnTo>
                    <a:pt x="5855586" y="14328"/>
                  </a:lnTo>
                  <a:lnTo>
                    <a:pt x="5855586" y="979762"/>
                  </a:lnTo>
                </a:path>
              </a:pathLst>
            </a:custGeom>
            <a:ln w="9552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968165" y="5892171"/>
            <a:ext cx="5836920" cy="67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3815" marR="67945">
              <a:lnSpc>
                <a:spcPct val="101499"/>
              </a:lnSpc>
              <a:spcBef>
                <a:spcPts val="85"/>
              </a:spcBef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#A good accuraccy after using random forest classifier but test accurac   y is not so</a:t>
            </a:r>
            <a:r>
              <a:rPr sz="1050" i="1" spc="-10" dirty="0">
                <a:solidFill>
                  <a:srgbClr val="408080"/>
                </a:solidFill>
                <a:latin typeface="DejaVu Sans Mono"/>
                <a:cs typeface="DejaVu Sans Mono"/>
              </a:rPr>
              <a:t> </a:t>
            </a: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good</a:t>
            </a:r>
            <a:endParaRPr sz="1050">
              <a:latin typeface="DejaVu Sans Mono"/>
              <a:cs typeface="DejaVu Sans Mono"/>
            </a:endParaRPr>
          </a:p>
          <a:p>
            <a:pPr marL="43815" marR="793750">
              <a:lnSpc>
                <a:spcPct val="101499"/>
              </a:lnSpc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train_accuracy 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accuracy_score(y_train, rfc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predict(X_train))  test_accuracy 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accuracy_score(y_test,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y_pred_new)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89796" y="2290938"/>
            <a:ext cx="34880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DejaVu Sans Mono"/>
                <a:cs typeface="DejaVu Sans Mono"/>
              </a:rPr>
              <a:t>employees left is 23.81% from total</a:t>
            </a:r>
            <a:r>
              <a:rPr sz="1050" spc="-3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dataset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38887" y="3618714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74314"/>
                </a:solidFill>
                <a:latin typeface="DejaVu Sans Mono"/>
                <a:cs typeface="DejaVu Sans Mono"/>
              </a:rPr>
              <a:t>Out[34]: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89796" y="3628266"/>
            <a:ext cx="5742305" cy="1647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5"/>
              </a:spcBef>
            </a:pPr>
            <a:r>
              <a:rPr sz="1050" dirty="0">
                <a:latin typeface="DejaVu Sans Mono"/>
                <a:cs typeface="DejaVu Sans Mono"/>
              </a:rPr>
              <a:t>RandomForestClassifier(bootstrap=True, class_weight=None, criterion='gi  ni',</a:t>
            </a:r>
            <a:endParaRPr sz="1050">
              <a:latin typeface="DejaVu Sans Mono"/>
              <a:cs typeface="DejaVu Sans Mono"/>
            </a:endParaRPr>
          </a:p>
          <a:p>
            <a:pPr marL="186436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DejaVu Sans Mono"/>
                <a:cs typeface="DejaVu Sans Mono"/>
              </a:rPr>
              <a:t>max_depth=None, max_features='auto',</a:t>
            </a:r>
            <a:r>
              <a:rPr sz="1050" spc="-2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max_leaf_no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DejaVu Sans Mono"/>
                <a:cs typeface="DejaVu Sans Mono"/>
              </a:rPr>
              <a:t>des=None,</a:t>
            </a:r>
            <a:endParaRPr sz="1050">
              <a:latin typeface="DejaVu Sans Mono"/>
              <a:cs typeface="DejaVu Sans Mono"/>
            </a:endParaRPr>
          </a:p>
          <a:p>
            <a:pPr marL="186436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DejaVu Sans Mono"/>
                <a:cs typeface="DejaVu Sans Mono"/>
              </a:rPr>
              <a:t>min_impurity_decrease=0.0,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min_impurity_split=No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DejaVu Sans Mono"/>
                <a:cs typeface="DejaVu Sans Mono"/>
              </a:rPr>
              <a:t>ne,</a:t>
            </a:r>
            <a:endParaRPr sz="1050">
              <a:latin typeface="DejaVu Sans Mono"/>
              <a:cs typeface="DejaVu Sans Mono"/>
            </a:endParaRPr>
          </a:p>
          <a:p>
            <a:pPr marL="1864360" marR="5080">
              <a:lnSpc>
                <a:spcPct val="101499"/>
              </a:lnSpc>
            </a:pPr>
            <a:r>
              <a:rPr sz="1050" dirty="0">
                <a:latin typeface="DejaVu Sans Mono"/>
                <a:cs typeface="DejaVu Sans Mono"/>
              </a:rPr>
              <a:t>min_samples_leaf=1, min_samples_split=2,  min_weight_fraction_leaf=0.0, n_estimators=10,  n_jobs=None, oob_score=False,</a:t>
            </a:r>
            <a:r>
              <a:rPr sz="1050" spc="-2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random_state=None,  verbose=0,</a:t>
            </a:r>
            <a:r>
              <a:rPr sz="1050" spc="-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warm_start=False)</a:t>
            </a:r>
            <a:endParaRPr sz="1050">
              <a:latin typeface="DejaVu Sans Mono"/>
              <a:cs typeface="DejaVu Sans Mon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5600" y="6887473"/>
            <a:ext cx="9982200" cy="287020"/>
            <a:chOff x="355600" y="6887473"/>
            <a:chExt cx="9982200" cy="287020"/>
          </a:xfrm>
        </p:grpSpPr>
        <p:sp>
          <p:nvSpPr>
            <p:cNvPr id="21" name="object 21"/>
            <p:cNvSpPr/>
            <p:nvPr/>
          </p:nvSpPr>
          <p:spPr>
            <a:xfrm>
              <a:off x="355600" y="6897026"/>
              <a:ext cx="9982200" cy="277495"/>
            </a:xfrm>
            <a:custGeom>
              <a:avLst/>
              <a:gdLst/>
              <a:ahLst/>
              <a:cxnLst/>
              <a:rect l="l" t="t" r="r" b="b"/>
              <a:pathLst>
                <a:path w="9982200" h="277495">
                  <a:moveTo>
                    <a:pt x="9982187" y="0"/>
                  </a:moveTo>
                  <a:lnTo>
                    <a:pt x="0" y="0"/>
                  </a:lnTo>
                  <a:lnTo>
                    <a:pt x="0" y="267474"/>
                  </a:lnTo>
                  <a:lnTo>
                    <a:pt x="0" y="277025"/>
                  </a:lnTo>
                  <a:lnTo>
                    <a:pt x="9982187" y="277025"/>
                  </a:lnTo>
                  <a:lnTo>
                    <a:pt x="9982187" y="267474"/>
                  </a:lnTo>
                  <a:lnTo>
                    <a:pt x="9982187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25250" y="6887473"/>
              <a:ext cx="1012825" cy="277495"/>
            </a:xfrm>
            <a:custGeom>
              <a:avLst/>
              <a:gdLst/>
              <a:ahLst/>
              <a:cxnLst/>
              <a:rect l="l" t="t" r="r" b="b"/>
              <a:pathLst>
                <a:path w="1012825" h="277495">
                  <a:moveTo>
                    <a:pt x="1012548" y="277017"/>
                  </a:moveTo>
                  <a:lnTo>
                    <a:pt x="0" y="277017"/>
                  </a:lnTo>
                  <a:lnTo>
                    <a:pt x="0" y="0"/>
                  </a:lnTo>
                  <a:lnTo>
                    <a:pt x="1012548" y="0"/>
                  </a:lnTo>
                  <a:lnTo>
                    <a:pt x="1012548" y="277017"/>
                  </a:lnTo>
                  <a:close/>
                </a:path>
              </a:pathLst>
            </a:custGeom>
            <a:solidFill>
              <a:srgbClr val="1E5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0214" y="6927460"/>
            <a:ext cx="46977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212121"/>
                </a:solidFill>
                <a:latin typeface="Liberation Sans"/>
                <a:cs typeface="Liberation Sans"/>
              </a:rPr>
              <a:t>Create PDF in your applications with the Pdfcrowd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2"/>
              </a:rPr>
              <a:t>HTML to PDF</a:t>
            </a:r>
            <a:r>
              <a:rPr sz="1200" spc="-10" dirty="0">
                <a:solidFill>
                  <a:srgbClr val="408DD2"/>
                </a:solidFill>
                <a:latin typeface="Liberation Sans"/>
                <a:cs typeface="Liberation Sans"/>
                <a:hlinkClick r:id="rId2"/>
              </a:rPr>
              <a:t>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2"/>
              </a:rPr>
              <a:t>API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67925" y="6927460"/>
            <a:ext cx="9258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FFC369"/>
                </a:solidFill>
                <a:latin typeface="Liberation Sans"/>
                <a:cs typeface="Liberation Sans"/>
                <a:hlinkClick r:id="rId3"/>
              </a:rPr>
              <a:t>PDFCROWD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6841501"/>
            <a:ext cx="10693400" cy="72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that train accuracy is 97% and test is 96% . So bad. Find out Why?</a:t>
            </a:r>
          </a:p>
          <a:p>
            <a:pPr algn="ctr"/>
            <a:r>
              <a:rPr lang="en-US" dirty="0" smtClean="0"/>
              <a:t>See that the model is actually imbalance we have not enough number of left employee so that this happens.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19837" y="355610"/>
          <a:ext cx="6593202" cy="6572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36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53340">
                        <a:lnSpc>
                          <a:spcPts val="1185"/>
                        </a:lnSpc>
                      </a:pPr>
                      <a:r>
                        <a:rPr sz="1050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print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(</a:t>
                      </a:r>
                      <a:r>
                        <a:rPr sz="1050" dirty="0">
                          <a:solidFill>
                            <a:srgbClr val="B92020"/>
                          </a:solidFill>
                          <a:latin typeface="DejaVu Sans Mono"/>
                          <a:cs typeface="DejaVu Sans Mono"/>
                        </a:rPr>
                        <a:t>'Train Accuracy:'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,</a:t>
                      </a:r>
                      <a:r>
                        <a:rPr sz="1050" spc="-5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train_accuracy)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print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(</a:t>
                      </a:r>
                      <a:r>
                        <a:rPr sz="1050" dirty="0">
                          <a:solidFill>
                            <a:srgbClr val="B92020"/>
                          </a:solidFill>
                          <a:latin typeface="DejaVu Sans Mono"/>
                          <a:cs typeface="DejaVu Sans Mono"/>
                        </a:rPr>
                        <a:t>'Test</a:t>
                      </a:r>
                      <a:r>
                        <a:rPr sz="1050" spc="-5" dirty="0">
                          <a:solidFill>
                            <a:srgbClr val="B9202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050" dirty="0">
                          <a:solidFill>
                            <a:srgbClr val="B92020"/>
                          </a:solidFill>
                          <a:latin typeface="DejaVu Sans Mono"/>
                          <a:cs typeface="DejaVu Sans Mono"/>
                        </a:rPr>
                        <a:t>Accuracy:'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,test_accuracy)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28575">
                      <a:solidFill>
                        <a:srgbClr val="CFCFCF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1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Train Accuracy:</a:t>
                      </a:r>
                      <a:r>
                        <a:rPr sz="1050" spc="-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050" dirty="0">
                          <a:latin typeface="DejaVu Sans Mono"/>
                          <a:cs typeface="DejaVu Sans Mono"/>
                        </a:rPr>
                        <a:t>0.998571292504048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Test Accuracy:</a:t>
                      </a:r>
                      <a:r>
                        <a:rPr sz="1050" spc="-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050" dirty="0">
                          <a:latin typeface="DejaVu Sans Mono"/>
                          <a:cs typeface="DejaVu Sans Mono"/>
                        </a:rPr>
                        <a:t>0.986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52705" marB="0">
                    <a:lnT w="28575">
                      <a:solidFill>
                        <a:srgbClr val="CFCFCF"/>
                      </a:solidFill>
                      <a:prstDash val="solid"/>
                    </a:lnT>
                    <a:lnB w="28575">
                      <a:solidFill>
                        <a:srgbClr val="CFCFC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01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solidFill>
                            <a:srgbClr val="2F3E9F"/>
                          </a:solidFill>
                          <a:latin typeface="DejaVu Sans Mono"/>
                          <a:cs typeface="DejaVu Sans Mono"/>
                        </a:rPr>
                        <a:t>In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solidFill>
                            <a:srgbClr val="2F3E9F"/>
                          </a:solidFill>
                          <a:latin typeface="DejaVu Sans Mono"/>
                          <a:cs typeface="DejaVu Sans Mono"/>
                        </a:rPr>
                        <a:t>[37]: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4318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i="1" dirty="0">
                          <a:solidFill>
                            <a:srgbClr val="408080"/>
                          </a:solidFill>
                          <a:latin typeface="DejaVu Sans Mono"/>
                          <a:cs typeface="DejaVu Sans Mono"/>
                        </a:rPr>
                        <a:t>#doing</a:t>
                      </a:r>
                      <a:r>
                        <a:rPr sz="1050" i="1" spc="-5" dirty="0">
                          <a:solidFill>
                            <a:srgbClr val="40808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050" i="1" dirty="0">
                          <a:solidFill>
                            <a:srgbClr val="408080"/>
                          </a:solidFill>
                          <a:latin typeface="DejaVu Sans Mono"/>
                          <a:cs typeface="DejaVu Sans Mono"/>
                        </a:rPr>
                        <a:t>upsample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28575">
                      <a:solidFill>
                        <a:srgbClr val="CFCFCF"/>
                      </a:solidFill>
                      <a:prstDash val="solid"/>
                    </a:lnT>
                    <a:lnB w="28575">
                      <a:solidFill>
                        <a:srgbClr val="CFCFCF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CFCFCF"/>
                      </a:solidFill>
                      <a:prstDash val="solid"/>
                    </a:lnT>
                    <a:lnB w="28575">
                      <a:solidFill>
                        <a:srgbClr val="CFCFC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36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50" dirty="0">
                          <a:solidFill>
                            <a:srgbClr val="2F3E9F"/>
                          </a:solidFill>
                          <a:latin typeface="DejaVu Sans Mono"/>
                          <a:cs typeface="DejaVu Sans Mono"/>
                        </a:rPr>
                        <a:t>In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50" dirty="0">
                          <a:solidFill>
                            <a:srgbClr val="2F3E9F"/>
                          </a:solidFill>
                          <a:latin typeface="DejaVu Sans Mono"/>
                          <a:cs typeface="DejaVu Sans Mono"/>
                        </a:rPr>
                        <a:t>[38]: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52705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50" b="1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from </a:t>
                      </a:r>
                      <a:r>
                        <a:rPr sz="1050" b="1" dirty="0">
                          <a:solidFill>
                            <a:srgbClr val="0000FF"/>
                          </a:solidFill>
                          <a:latin typeface="DejaVu Sans Mono"/>
                          <a:cs typeface="DejaVu Sans Mono"/>
                        </a:rPr>
                        <a:t>sklearn.utils </a:t>
                      </a:r>
                      <a:r>
                        <a:rPr sz="1050" b="1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import</a:t>
                      </a:r>
                      <a:r>
                        <a:rPr sz="1050" b="1" spc="-5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resample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28575">
                      <a:solidFill>
                        <a:srgbClr val="CFCFCF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1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y_new 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1050" spc="-5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final_df[</a:t>
                      </a:r>
                      <a:r>
                        <a:rPr sz="1050" dirty="0">
                          <a:solidFill>
                            <a:srgbClr val="B92020"/>
                          </a:solidFill>
                          <a:latin typeface="DejaVu Sans Mono"/>
                          <a:cs typeface="DejaVu Sans Mono"/>
                        </a:rPr>
                        <a:t>'Left'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]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X_new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1050" spc="-5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final_df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.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drop([</a:t>
                      </a:r>
                      <a:r>
                        <a:rPr sz="1050" dirty="0">
                          <a:solidFill>
                            <a:srgbClr val="B92020"/>
                          </a:solidFill>
                          <a:latin typeface="DejaVu Sans Mono"/>
                          <a:cs typeface="DejaVu Sans Mono"/>
                        </a:rPr>
                        <a:t>'Left'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],axis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=1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)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7493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1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53340" marR="78740">
                        <a:lnSpc>
                          <a:spcPct val="101499"/>
                        </a:lnSpc>
                        <a:spcBef>
                          <a:spcPts val="575"/>
                        </a:spcBef>
                      </a:pP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X_train, X_test, y_train, y_test 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 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train_test_split(X_new,y_new,train_s  ize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=0.75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,random_state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=50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)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pd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.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concat([X_train,y_train],axis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=1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)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7493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28575">
                      <a:solidFill>
                        <a:srgbClr val="CFCFCF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CFCFCF"/>
                      </a:solidFill>
                      <a:prstDash val="solid"/>
                    </a:lnT>
                    <a:lnB w="28575">
                      <a:solidFill>
                        <a:srgbClr val="CFCFC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36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50" dirty="0">
                          <a:solidFill>
                            <a:srgbClr val="2F3E9F"/>
                          </a:solidFill>
                          <a:latin typeface="DejaVu Sans Mono"/>
                          <a:cs typeface="DejaVu Sans Mono"/>
                        </a:rPr>
                        <a:t>In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50" dirty="0">
                          <a:solidFill>
                            <a:srgbClr val="2F3E9F"/>
                          </a:solidFill>
                          <a:latin typeface="DejaVu Sans Mono"/>
                          <a:cs typeface="DejaVu Sans Mono"/>
                        </a:rPr>
                        <a:t>[39]: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52705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50" i="1" dirty="0">
                          <a:solidFill>
                            <a:srgbClr val="408080"/>
                          </a:solidFill>
                          <a:latin typeface="DejaVu Sans Mono"/>
                          <a:cs typeface="DejaVu Sans Mono"/>
                        </a:rPr>
                        <a:t># unsampling the minority by adding dummy rows to the left equal to 1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28575">
                      <a:solidFill>
                        <a:srgbClr val="CFCFCF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1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53340" marR="79375">
                        <a:lnSpc>
                          <a:spcPct val="101499"/>
                        </a:lnSpc>
                        <a:spcBef>
                          <a:spcPts val="575"/>
                        </a:spcBef>
                      </a:pP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left_upsampled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 </a:t>
                      </a:r>
                      <a:r>
                        <a:rPr sz="1050" spc="-5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resample(X[X</a:t>
                      </a:r>
                      <a:r>
                        <a:rPr sz="1050" spc="-5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.</a:t>
                      </a:r>
                      <a:r>
                        <a:rPr sz="1050" spc="-5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Left</a:t>
                      </a:r>
                      <a:r>
                        <a:rPr sz="1050" spc="-5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==1</a:t>
                      </a:r>
                      <a:r>
                        <a:rPr sz="1050" spc="-5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],replace</a:t>
                      </a:r>
                      <a:r>
                        <a:rPr sz="1050" spc="-5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1050" b="1" spc="-5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True</a:t>
                      </a:r>
                      <a:r>
                        <a:rPr sz="1050" spc="-5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,n_samples</a:t>
                      </a:r>
                      <a:r>
                        <a:rPr sz="1050" spc="-5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1050" spc="-5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len</a:t>
                      </a:r>
                      <a:r>
                        <a:rPr sz="1050" spc="-5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(X[X</a:t>
                      </a:r>
                      <a:r>
                        <a:rPr sz="1050" spc="-5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.</a:t>
                      </a:r>
                      <a:r>
                        <a:rPr sz="1050" spc="-5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Le  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ft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==0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]),random_state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=50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)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left_upsampled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pd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.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concat([X[X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.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Left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==0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],left_upsampled])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7493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28575">
                      <a:solidFill>
                        <a:srgbClr val="CFCFCF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4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CFCFCF"/>
                      </a:solidFill>
                      <a:prstDash val="solid"/>
                    </a:lnT>
                    <a:lnB w="28575">
                      <a:solidFill>
                        <a:srgbClr val="CFCFC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65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50" dirty="0">
                          <a:solidFill>
                            <a:srgbClr val="2F3E9F"/>
                          </a:solidFill>
                          <a:latin typeface="DejaVu Sans Mono"/>
                          <a:cs typeface="DejaVu Sans Mono"/>
                        </a:rPr>
                        <a:t>In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50" dirty="0">
                          <a:solidFill>
                            <a:srgbClr val="2F3E9F"/>
                          </a:solidFill>
                          <a:latin typeface="DejaVu Sans Mono"/>
                          <a:cs typeface="DejaVu Sans Mono"/>
                        </a:rPr>
                        <a:t>[40]: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52705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left_upsampled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.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Left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.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value_counts()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28575">
                      <a:solidFill>
                        <a:srgbClr val="CFCFCF"/>
                      </a:solidFill>
                      <a:prstDash val="solid"/>
                    </a:lnT>
                    <a:lnB w="28575">
                      <a:solidFill>
                        <a:srgbClr val="CFCFCF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1172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solidFill>
                            <a:srgbClr val="D74314"/>
                          </a:solidFill>
                          <a:latin typeface="DejaVu Sans Mono"/>
                          <a:cs typeface="DejaVu Sans Mono"/>
                        </a:rPr>
                        <a:t>Out[40]: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431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225"/>
                        </a:lnSpc>
                        <a:spcBef>
                          <a:spcPts val="415"/>
                        </a:spcBef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52705" marB="0">
                    <a:lnT w="2857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ts val="1225"/>
                        </a:lnSpc>
                        <a:spcBef>
                          <a:spcPts val="415"/>
                        </a:spcBef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8573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5270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90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150"/>
                        </a:lnSpc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ts val="1150"/>
                        </a:lnSpc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8573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532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3815">
                        <a:lnSpc>
                          <a:spcPts val="1185"/>
                        </a:lnSpc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Name: Left, dtype:</a:t>
                      </a:r>
                      <a:r>
                        <a:rPr sz="1050" spc="-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050" dirty="0">
                          <a:latin typeface="DejaVu Sans Mono"/>
                          <a:cs typeface="DejaVu Sans Mono"/>
                        </a:rPr>
                        <a:t>int64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lnB w="28575">
                      <a:solidFill>
                        <a:srgbClr val="CFCFC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281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solidFill>
                            <a:srgbClr val="2F3E9F"/>
                          </a:solidFill>
                          <a:latin typeface="DejaVu Sans Mono"/>
                          <a:cs typeface="DejaVu Sans Mono"/>
                        </a:rPr>
                        <a:t>In</a:t>
                      </a:r>
                      <a:r>
                        <a:rPr sz="1050" spc="-50" dirty="0">
                          <a:solidFill>
                            <a:srgbClr val="2F3E9F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050" dirty="0">
                          <a:solidFill>
                            <a:srgbClr val="2F3E9F"/>
                          </a:solidFill>
                          <a:latin typeface="DejaVu Sans Mono"/>
                          <a:cs typeface="DejaVu Sans Mono"/>
                        </a:rPr>
                        <a:t>[41]: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4318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i="1" dirty="0">
                          <a:solidFill>
                            <a:srgbClr val="408080"/>
                          </a:solidFill>
                          <a:latin typeface="DejaVu Sans Mono"/>
                          <a:cs typeface="DejaVu Sans Mono"/>
                        </a:rPr>
                        <a:t># Preparing for X train and Y train</a:t>
                      </a:r>
                      <a:r>
                        <a:rPr sz="1050" i="1" spc="-10" dirty="0">
                          <a:solidFill>
                            <a:srgbClr val="40808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050" i="1" dirty="0">
                          <a:solidFill>
                            <a:srgbClr val="408080"/>
                          </a:solidFill>
                          <a:latin typeface="DejaVu Sans Mono"/>
                          <a:cs typeface="DejaVu Sans Mono"/>
                        </a:rPr>
                        <a:t>dataset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CFCFCF"/>
                      </a:solidFill>
                      <a:prstDash val="solid"/>
                    </a:lnL>
                    <a:lnT w="28575">
                      <a:solidFill>
                        <a:srgbClr val="CFCFCF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28575">
                      <a:solidFill>
                        <a:srgbClr val="CFCFCF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7137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3340" marR="1804035">
                        <a:lnSpc>
                          <a:spcPct val="101499"/>
                        </a:lnSpc>
                        <a:spcBef>
                          <a:spcPts val="575"/>
                        </a:spcBef>
                      </a:pP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y_train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left_upsampled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.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Left  X_trai</a:t>
                      </a:r>
                      <a:r>
                        <a:rPr sz="1050" spc="-5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n</a:t>
                      </a:r>
                      <a:r>
                        <a:rPr sz="1050" spc="-5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left_upsample</a:t>
                      </a:r>
                      <a:r>
                        <a:rPr sz="1050" spc="-5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d</a:t>
                      </a:r>
                      <a:r>
                        <a:rPr sz="1050" spc="-5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.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dro</a:t>
                      </a:r>
                      <a:r>
                        <a:rPr sz="1050" spc="-5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(</a:t>
                      </a:r>
                      <a:r>
                        <a:rPr sz="1050" spc="-5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[</a:t>
                      </a:r>
                      <a:r>
                        <a:rPr sz="1050" dirty="0">
                          <a:solidFill>
                            <a:srgbClr val="B92020"/>
                          </a:solidFill>
                          <a:latin typeface="DejaVu Sans Mono"/>
                          <a:cs typeface="DejaVu Sans Mono"/>
                        </a:rPr>
                        <a:t>'Left</a:t>
                      </a:r>
                      <a:r>
                        <a:rPr sz="1050" spc="-5" dirty="0">
                          <a:solidFill>
                            <a:srgbClr val="B92020"/>
                          </a:solidFill>
                          <a:latin typeface="DejaVu Sans Mono"/>
                          <a:cs typeface="DejaVu Sans Mono"/>
                        </a:rPr>
                        <a:t>'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]</a:t>
                      </a:r>
                      <a:r>
                        <a:rPr sz="1050" spc="-5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,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axi</a:t>
                      </a:r>
                      <a:r>
                        <a:rPr sz="1050" spc="-5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r>
                        <a:rPr sz="1050" spc="-5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=1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)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CFCFCF"/>
                      </a:solidFill>
                      <a:prstDash val="solid"/>
                    </a:lnL>
                    <a:lnB w="28575">
                      <a:solidFill>
                        <a:srgbClr val="CFCFCF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  <a:lnB w="28575">
                      <a:solidFill>
                        <a:srgbClr val="CFCFCF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41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CFCFCF"/>
                      </a:solidFill>
                      <a:prstDash val="solid"/>
                    </a:lnT>
                    <a:lnB w="28575">
                      <a:solidFill>
                        <a:srgbClr val="CFCFC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CFCFCF"/>
                      </a:solidFill>
                      <a:prstDash val="solid"/>
                    </a:lnT>
                    <a:lnB w="2857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01240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50" dirty="0">
                          <a:solidFill>
                            <a:srgbClr val="2F3E9F"/>
                          </a:solidFill>
                          <a:latin typeface="DejaVu Sans Mono"/>
                          <a:cs typeface="DejaVu Sans Mono"/>
                        </a:rPr>
                        <a:t>In</a:t>
                      </a:r>
                      <a:r>
                        <a:rPr sz="1050" spc="-50" dirty="0">
                          <a:solidFill>
                            <a:srgbClr val="2F3E9F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050" dirty="0">
                          <a:solidFill>
                            <a:srgbClr val="2F3E9F"/>
                          </a:solidFill>
                          <a:latin typeface="DejaVu Sans Mono"/>
                          <a:cs typeface="DejaVu Sans Mono"/>
                        </a:rPr>
                        <a:t>[67]: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52705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rfc_upsample 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1050" spc="-15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RandomForestClassifier(n_estimators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=20</a:t>
                      </a:r>
                      <a:r>
                        <a:rPr sz="1050" dirty="0">
                          <a:solidFill>
                            <a:srgbClr val="333333"/>
                          </a:solidFill>
                          <a:latin typeface="DejaVu Sans Mono"/>
                          <a:cs typeface="DejaVu Sans Mono"/>
                        </a:rPr>
                        <a:t>,random_state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CFCFCF"/>
                      </a:solidFill>
                      <a:prstDash val="solid"/>
                    </a:lnL>
                    <a:lnT w="28575">
                      <a:solidFill>
                        <a:srgbClr val="CFCFCF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1050" spc="-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050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10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52705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28575">
                      <a:solidFill>
                        <a:srgbClr val="CFCFCF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55600" y="6887473"/>
            <a:ext cx="9982200" cy="287020"/>
            <a:chOff x="355600" y="6887473"/>
            <a:chExt cx="9982200" cy="287020"/>
          </a:xfrm>
        </p:grpSpPr>
        <p:sp>
          <p:nvSpPr>
            <p:cNvPr id="4" name="object 4"/>
            <p:cNvSpPr/>
            <p:nvPr/>
          </p:nvSpPr>
          <p:spPr>
            <a:xfrm>
              <a:off x="355600" y="6897026"/>
              <a:ext cx="9982200" cy="277495"/>
            </a:xfrm>
            <a:custGeom>
              <a:avLst/>
              <a:gdLst/>
              <a:ahLst/>
              <a:cxnLst/>
              <a:rect l="l" t="t" r="r" b="b"/>
              <a:pathLst>
                <a:path w="9982200" h="277495">
                  <a:moveTo>
                    <a:pt x="9982187" y="0"/>
                  </a:moveTo>
                  <a:lnTo>
                    <a:pt x="0" y="0"/>
                  </a:lnTo>
                  <a:lnTo>
                    <a:pt x="0" y="267474"/>
                  </a:lnTo>
                  <a:lnTo>
                    <a:pt x="0" y="277025"/>
                  </a:lnTo>
                  <a:lnTo>
                    <a:pt x="9982187" y="277025"/>
                  </a:lnTo>
                  <a:lnTo>
                    <a:pt x="9982187" y="267474"/>
                  </a:lnTo>
                  <a:lnTo>
                    <a:pt x="9982187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25250" y="6887473"/>
              <a:ext cx="1012825" cy="277495"/>
            </a:xfrm>
            <a:custGeom>
              <a:avLst/>
              <a:gdLst/>
              <a:ahLst/>
              <a:cxnLst/>
              <a:rect l="l" t="t" r="r" b="b"/>
              <a:pathLst>
                <a:path w="1012825" h="277495">
                  <a:moveTo>
                    <a:pt x="1012548" y="277017"/>
                  </a:moveTo>
                  <a:lnTo>
                    <a:pt x="0" y="277017"/>
                  </a:lnTo>
                  <a:lnTo>
                    <a:pt x="0" y="0"/>
                  </a:lnTo>
                  <a:lnTo>
                    <a:pt x="1012548" y="0"/>
                  </a:lnTo>
                  <a:lnTo>
                    <a:pt x="1012548" y="277017"/>
                  </a:lnTo>
                  <a:close/>
                </a:path>
              </a:pathLst>
            </a:custGeom>
            <a:solidFill>
              <a:srgbClr val="1E5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0214" y="6927460"/>
            <a:ext cx="46977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212121"/>
                </a:solidFill>
                <a:latin typeface="Liberation Sans"/>
                <a:cs typeface="Liberation Sans"/>
              </a:rPr>
              <a:t>Create PDF in your applications with the Pdfcrowd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2"/>
              </a:rPr>
              <a:t>HTML to PDF</a:t>
            </a:r>
            <a:r>
              <a:rPr sz="1200" spc="-10" dirty="0">
                <a:solidFill>
                  <a:srgbClr val="408DD2"/>
                </a:solidFill>
                <a:latin typeface="Liberation Sans"/>
                <a:cs typeface="Liberation Sans"/>
                <a:hlinkClick r:id="rId2"/>
              </a:rPr>
              <a:t>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2"/>
              </a:rPr>
              <a:t>API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7925" y="6927460"/>
            <a:ext cx="9258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FFC369"/>
                </a:solidFill>
                <a:latin typeface="Liberation Sans"/>
                <a:cs typeface="Liberation Sans"/>
                <a:hlinkClick r:id="rId3"/>
              </a:rPr>
              <a:t>PDFCROWD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887473"/>
            <a:ext cx="10833100" cy="783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for solution then want to apply random forest with estimators and see accuracy is up . But I am trying to gain highest accuracy so for unbalancing dataset needs to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unsampling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53837" y="350825"/>
            <a:ext cx="5865495" cy="396240"/>
            <a:chOff x="2953837" y="350825"/>
            <a:chExt cx="5865495" cy="396240"/>
          </a:xfrm>
        </p:grpSpPr>
        <p:sp>
          <p:nvSpPr>
            <p:cNvPr id="3" name="object 3"/>
            <p:cNvSpPr/>
            <p:nvPr/>
          </p:nvSpPr>
          <p:spPr>
            <a:xfrm>
              <a:off x="2958613" y="355601"/>
              <a:ext cx="5855970" cy="386715"/>
            </a:xfrm>
            <a:custGeom>
              <a:avLst/>
              <a:gdLst/>
              <a:ahLst/>
              <a:cxnLst/>
              <a:rect l="l" t="t" r="r" b="b"/>
              <a:pathLst>
                <a:path w="5855970" h="386715">
                  <a:moveTo>
                    <a:pt x="5850809" y="386526"/>
                  </a:moveTo>
                  <a:lnTo>
                    <a:pt x="4776" y="386526"/>
                  </a:lnTo>
                  <a:lnTo>
                    <a:pt x="0" y="381749"/>
                  </a:lnTo>
                  <a:lnTo>
                    <a:pt x="0" y="0"/>
                  </a:lnTo>
                  <a:lnTo>
                    <a:pt x="5855586" y="0"/>
                  </a:lnTo>
                  <a:lnTo>
                    <a:pt x="5855586" y="381749"/>
                  </a:lnTo>
                  <a:lnTo>
                    <a:pt x="5850809" y="386526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58613" y="355601"/>
              <a:ext cx="5855970" cy="386715"/>
            </a:xfrm>
            <a:custGeom>
              <a:avLst/>
              <a:gdLst/>
              <a:ahLst/>
              <a:cxnLst/>
              <a:rect l="l" t="t" r="r" b="b"/>
              <a:pathLst>
                <a:path w="5855970" h="386715">
                  <a:moveTo>
                    <a:pt x="0" y="372197"/>
                  </a:moveTo>
                  <a:lnTo>
                    <a:pt x="0" y="0"/>
                  </a:lnTo>
                </a:path>
                <a:path w="5855970" h="386715">
                  <a:moveTo>
                    <a:pt x="5855586" y="0"/>
                  </a:moveTo>
                  <a:lnTo>
                    <a:pt x="5855586" y="372197"/>
                  </a:lnTo>
                  <a:lnTo>
                    <a:pt x="5855586" y="381749"/>
                  </a:lnTo>
                  <a:lnTo>
                    <a:pt x="5850809" y="386526"/>
                  </a:lnTo>
                  <a:lnTo>
                    <a:pt x="5841257" y="386526"/>
                  </a:lnTo>
                  <a:lnTo>
                    <a:pt x="14328" y="386526"/>
                  </a:lnTo>
                  <a:lnTo>
                    <a:pt x="4776" y="386526"/>
                  </a:lnTo>
                  <a:lnTo>
                    <a:pt x="0" y="381749"/>
                  </a:lnTo>
                  <a:lnTo>
                    <a:pt x="0" y="372197"/>
                  </a:lnTo>
                </a:path>
              </a:pathLst>
            </a:custGeom>
            <a:ln w="9552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68165" y="333010"/>
            <a:ext cx="5836920" cy="34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1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)</a:t>
            </a:r>
            <a:endParaRPr sz="1050">
              <a:latin typeface="DejaVu Sans Mono"/>
              <a:cs typeface="DejaVu Sans Mono"/>
            </a:endParaRPr>
          </a:p>
          <a:p>
            <a:pPr marL="43815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rfc_upsample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fit(X_train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drop(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'Emp </a:t>
            </a:r>
            <a:r>
              <a:rPr sz="1050" spc="-5" dirty="0">
                <a:solidFill>
                  <a:srgbClr val="B92020"/>
                </a:solidFill>
                <a:latin typeface="DejaVu Sans Mono"/>
                <a:cs typeface="DejaVu Sans Mono"/>
              </a:rPr>
              <a:t>ID'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,axis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=1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),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y_train)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8887" y="2644677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[68]: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8613" y="2614387"/>
            <a:ext cx="5855970" cy="277495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4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y_pred_final 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rfc_upsample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predict(X_test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drop(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'Emp </a:t>
            </a:r>
            <a:r>
              <a:rPr sz="1050" spc="-5" dirty="0">
                <a:solidFill>
                  <a:srgbClr val="B92020"/>
                </a:solidFill>
                <a:latin typeface="DejaVu Sans Mono"/>
                <a:cs typeface="DejaVu Sans Mono"/>
              </a:rPr>
              <a:t>ID'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,axis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=1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))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8887" y="3055427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[69]: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8613" y="3015585"/>
            <a:ext cx="5855970" cy="1251585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15"/>
              </a:spcBef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#model is now at the best</a:t>
            </a:r>
            <a:r>
              <a:rPr sz="1050" i="1" spc="-10" dirty="0">
                <a:solidFill>
                  <a:srgbClr val="408080"/>
                </a:solidFill>
                <a:latin typeface="DejaVu Sans Mono"/>
                <a:cs typeface="DejaVu Sans Mono"/>
              </a:rPr>
              <a:t> </a:t>
            </a: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position</a:t>
            </a:r>
            <a:endParaRPr sz="1050">
              <a:latin typeface="DejaVu Sans Mono"/>
              <a:cs typeface="DejaVu Sans Mono"/>
            </a:endParaRPr>
          </a:p>
          <a:p>
            <a:pPr marL="5334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train_accuracy 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accuracy_score(y_train,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rfc_upsampl</a:t>
            </a:r>
            <a:endParaRPr sz="1050">
              <a:latin typeface="DejaVu Sans Mono"/>
              <a:cs typeface="DejaVu Sans Mono"/>
            </a:endParaRPr>
          </a:p>
          <a:p>
            <a:pPr marL="2629535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predict(X_train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drop(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'Emp</a:t>
            </a:r>
            <a:r>
              <a:rPr sz="1050" spc="-15" dirty="0">
                <a:solidFill>
                  <a:srgbClr val="B92020"/>
                </a:solidFill>
                <a:latin typeface="DejaVu Sans Mono"/>
                <a:cs typeface="DejaVu Sans Mono"/>
              </a:rPr>
              <a:t> </a:t>
            </a:r>
            <a:r>
              <a:rPr sz="1050" spc="-5" dirty="0">
                <a:solidFill>
                  <a:srgbClr val="B92020"/>
                </a:solidFill>
                <a:latin typeface="DejaVu Sans Mono"/>
                <a:cs typeface="DejaVu Sans Mono"/>
              </a:rPr>
              <a:t>ID'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,axis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=1</a:t>
            </a:r>
            <a:endParaRPr sz="1050">
              <a:latin typeface="DejaVu Sans Mono"/>
              <a:cs typeface="DejaVu Sans Mono"/>
            </a:endParaRPr>
          </a:p>
          <a:p>
            <a:pPr marL="5334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)))</a:t>
            </a:r>
            <a:endParaRPr sz="1050">
              <a:latin typeface="DejaVu Sans Mono"/>
              <a:cs typeface="DejaVu Sans Mono"/>
            </a:endParaRPr>
          </a:p>
          <a:p>
            <a:pPr marL="53340" marR="1607820">
              <a:lnSpc>
                <a:spcPct val="101499"/>
              </a:lnSpc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test_accuracy 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accuracy_score(y_test,</a:t>
            </a:r>
            <a:r>
              <a:rPr sz="1050" spc="-3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y_pred_final)  </a:t>
            </a:r>
            <a:r>
              <a:rPr sz="1050" dirty="0">
                <a:solidFill>
                  <a:srgbClr val="008000"/>
                </a:solidFill>
                <a:latin typeface="DejaVu Sans Mono"/>
                <a:cs typeface="DejaVu Sans Mono"/>
              </a:rPr>
              <a:t>print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(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'Train Accuracy:'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 train_accuracy)  </a:t>
            </a:r>
            <a:r>
              <a:rPr sz="1050" dirty="0">
                <a:solidFill>
                  <a:srgbClr val="008000"/>
                </a:solidFill>
                <a:latin typeface="DejaVu Sans Mono"/>
                <a:cs typeface="DejaVu Sans Mono"/>
              </a:rPr>
              <a:t>print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(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'Test</a:t>
            </a:r>
            <a:r>
              <a:rPr sz="1050" spc="-5" dirty="0">
                <a:solidFill>
                  <a:srgbClr val="B92020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Accuracy:'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,test_accuracy)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8437" y="4879925"/>
            <a:ext cx="7505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[156]: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58613" y="4840083"/>
            <a:ext cx="5855970" cy="1261110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3340" marR="1124585">
              <a:lnSpc>
                <a:spcPct val="101499"/>
              </a:lnSpc>
              <a:spcBef>
                <a:spcPts val="395"/>
              </a:spcBef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 x_prone=pd.DataFrame(y_pred_final,columns=["predicted"])   # #x_prone =</a:t>
            </a:r>
            <a:r>
              <a:rPr sz="1050" i="1" spc="-5" dirty="0">
                <a:solidFill>
                  <a:srgbClr val="408080"/>
                </a:solidFill>
                <a:latin typeface="DejaVu Sans Mono"/>
                <a:cs typeface="DejaVu Sans Mono"/>
              </a:rPr>
              <a:t> </a:t>
            </a: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x_prone.DataFrame(x_prone)</a:t>
            </a:r>
            <a:endParaRPr sz="1050">
              <a:latin typeface="DejaVu Sans Mono"/>
              <a:cs typeface="DejaVu Sans Mono"/>
            </a:endParaRPr>
          </a:p>
          <a:p>
            <a:pPr marL="53340">
              <a:lnSpc>
                <a:spcPct val="100000"/>
              </a:lnSpc>
              <a:spcBef>
                <a:spcPts val="20"/>
              </a:spcBef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</a:t>
            </a:r>
            <a:r>
              <a:rPr sz="1050" i="1" spc="-45" dirty="0">
                <a:solidFill>
                  <a:srgbClr val="408080"/>
                </a:solidFill>
                <a:latin typeface="DejaVu Sans Mono"/>
                <a:cs typeface="DejaVu Sans Mono"/>
              </a:rPr>
              <a:t> </a:t>
            </a: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x_prone.to_csv('predicted.csv')</a:t>
            </a:r>
            <a:endParaRPr sz="1050">
              <a:latin typeface="DejaVu Sans Mono"/>
              <a:cs typeface="DejaVu Sans Mono"/>
            </a:endParaRPr>
          </a:p>
          <a:p>
            <a:pPr marL="53340" marR="721995">
              <a:lnSpc>
                <a:spcPct val="101499"/>
              </a:lnSpc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 #x_prone=x_prone.loc[~x_prone.index.duplicated(keep='first')]   # #y_prone =</a:t>
            </a:r>
            <a:r>
              <a:rPr sz="1050" i="1" spc="-5" dirty="0">
                <a:solidFill>
                  <a:srgbClr val="408080"/>
                </a:solidFill>
                <a:latin typeface="DejaVu Sans Mono"/>
                <a:cs typeface="DejaVu Sans Mono"/>
              </a:rPr>
              <a:t> </a:t>
            </a: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pd.DataFrame(y_test)</a:t>
            </a:r>
            <a:endParaRPr sz="1050">
              <a:latin typeface="DejaVu Sans Mono"/>
              <a:cs typeface="DejaVu Sans Mono"/>
            </a:endParaRPr>
          </a:p>
          <a:p>
            <a:pPr marL="53340" marR="721995">
              <a:lnSpc>
                <a:spcPct val="101499"/>
              </a:lnSpc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 #y_prone=y_prone.loc[~y_prone.index.duplicated(keep='first')]   # #empID = X_test['Emp</a:t>
            </a:r>
            <a:r>
              <a:rPr sz="1050" i="1" spc="-10" dirty="0">
                <a:solidFill>
                  <a:srgbClr val="408080"/>
                </a:solidFill>
                <a:latin typeface="DejaVu Sans Mono"/>
                <a:cs typeface="DejaVu Sans Mono"/>
              </a:rPr>
              <a:t> </a:t>
            </a: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ID']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8437" y="6255462"/>
            <a:ext cx="7505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[157]: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8613" y="6225172"/>
            <a:ext cx="5855970" cy="601980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40"/>
              </a:spcBef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</a:t>
            </a:r>
            <a:r>
              <a:rPr sz="1050" i="1" spc="-50" dirty="0">
                <a:solidFill>
                  <a:srgbClr val="408080"/>
                </a:solidFill>
                <a:latin typeface="DejaVu Sans Mono"/>
                <a:cs typeface="DejaVu Sans Mono"/>
              </a:rPr>
              <a:t> </a:t>
            </a: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y_prone=pd.DataFrame(y_test)</a:t>
            </a:r>
            <a:endParaRPr sz="1050">
              <a:latin typeface="DejaVu Sans Mono"/>
              <a:cs typeface="DejaVu Sans Mono"/>
            </a:endParaRPr>
          </a:p>
          <a:p>
            <a:pPr marL="53340" marR="2654300">
              <a:lnSpc>
                <a:spcPct val="101499"/>
              </a:lnSpc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 #x_prone =</a:t>
            </a:r>
            <a:r>
              <a:rPr sz="1050" i="1" spc="-35" dirty="0">
                <a:solidFill>
                  <a:srgbClr val="408080"/>
                </a:solidFill>
                <a:latin typeface="DejaVu Sans Mono"/>
                <a:cs typeface="DejaVu Sans Mono"/>
              </a:rPr>
              <a:t> </a:t>
            </a: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x_prone.DataFrame(x_prone)   #</a:t>
            </a:r>
            <a:r>
              <a:rPr sz="1050" i="1" spc="-5" dirty="0">
                <a:solidFill>
                  <a:srgbClr val="408080"/>
                </a:solidFill>
                <a:latin typeface="DejaVu Sans Mono"/>
                <a:cs typeface="DejaVu Sans Mono"/>
              </a:rPr>
              <a:t> </a:t>
            </a: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y_prone.to_csv('actual.csv')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8887" y="772417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74314"/>
                </a:solidFill>
                <a:latin typeface="DejaVu Sans Mono"/>
                <a:cs typeface="DejaVu Sans Mono"/>
              </a:rPr>
              <a:t>Out[67]: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9796" y="781970"/>
            <a:ext cx="5742305" cy="1647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5"/>
              </a:spcBef>
            </a:pPr>
            <a:r>
              <a:rPr sz="1050" dirty="0">
                <a:latin typeface="DejaVu Sans Mono"/>
                <a:cs typeface="DejaVu Sans Mono"/>
              </a:rPr>
              <a:t>RandomForestClassifier(bootstrap=True, class_weight=None, criterion='gi  ni',</a:t>
            </a:r>
            <a:endParaRPr sz="1050">
              <a:latin typeface="DejaVu Sans Mono"/>
              <a:cs typeface="DejaVu Sans Mono"/>
            </a:endParaRPr>
          </a:p>
          <a:p>
            <a:pPr marL="186436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DejaVu Sans Mono"/>
                <a:cs typeface="DejaVu Sans Mono"/>
              </a:rPr>
              <a:t>max_depth=None, max_features='auto',</a:t>
            </a:r>
            <a:r>
              <a:rPr sz="1050" spc="-2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max_leaf_no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DejaVu Sans Mono"/>
                <a:cs typeface="DejaVu Sans Mono"/>
              </a:rPr>
              <a:t>des=None,</a:t>
            </a:r>
            <a:endParaRPr sz="1050">
              <a:latin typeface="DejaVu Sans Mono"/>
              <a:cs typeface="DejaVu Sans Mono"/>
            </a:endParaRPr>
          </a:p>
          <a:p>
            <a:pPr marL="186436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DejaVu Sans Mono"/>
                <a:cs typeface="DejaVu Sans Mono"/>
              </a:rPr>
              <a:t>min_impurity_decrease=0.0,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min_impurity_split=No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DejaVu Sans Mono"/>
                <a:cs typeface="DejaVu Sans Mono"/>
              </a:rPr>
              <a:t>ne,</a:t>
            </a:r>
            <a:endParaRPr sz="1050">
              <a:latin typeface="DejaVu Sans Mono"/>
              <a:cs typeface="DejaVu Sans Mono"/>
            </a:endParaRPr>
          </a:p>
          <a:p>
            <a:pPr marL="1864360" marR="85090">
              <a:lnSpc>
                <a:spcPct val="101499"/>
              </a:lnSpc>
            </a:pPr>
            <a:r>
              <a:rPr sz="1050" dirty="0">
                <a:latin typeface="DejaVu Sans Mono"/>
                <a:cs typeface="DejaVu Sans Mono"/>
              </a:rPr>
              <a:t>min_samples_leaf=1, min_samples_split=2,  min_weight_fraction_leaf=0.0, n_estimators=20,  n_jobs=None, oob_score=False,</a:t>
            </a:r>
            <a:r>
              <a:rPr sz="1050" spc="-2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random_state=101,  verbose=0,</a:t>
            </a:r>
            <a:r>
              <a:rPr sz="1050" spc="-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warm_start=False)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9796" y="4316336"/>
            <a:ext cx="1716405" cy="34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DejaVu Sans Mono"/>
                <a:cs typeface="DejaVu Sans Mono"/>
              </a:rPr>
              <a:t>Train Accuracy:</a:t>
            </a:r>
            <a:r>
              <a:rPr sz="1050" spc="-3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1.0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DejaVu Sans Mono"/>
                <a:cs typeface="DejaVu Sans Mono"/>
              </a:rPr>
              <a:t>Test Accuracy:</a:t>
            </a:r>
            <a:r>
              <a:rPr sz="1050" spc="-6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0.9864</a:t>
            </a:r>
            <a:endParaRPr sz="1050">
              <a:latin typeface="DejaVu Sans Mono"/>
              <a:cs typeface="DejaVu Sans Mon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55600" y="6887473"/>
            <a:ext cx="9982200" cy="287020"/>
            <a:chOff x="355600" y="6887473"/>
            <a:chExt cx="9982200" cy="287020"/>
          </a:xfrm>
        </p:grpSpPr>
        <p:sp>
          <p:nvSpPr>
            <p:cNvPr id="18" name="object 18"/>
            <p:cNvSpPr/>
            <p:nvPr/>
          </p:nvSpPr>
          <p:spPr>
            <a:xfrm>
              <a:off x="355600" y="6897026"/>
              <a:ext cx="9982200" cy="277495"/>
            </a:xfrm>
            <a:custGeom>
              <a:avLst/>
              <a:gdLst/>
              <a:ahLst/>
              <a:cxnLst/>
              <a:rect l="l" t="t" r="r" b="b"/>
              <a:pathLst>
                <a:path w="9982200" h="277495">
                  <a:moveTo>
                    <a:pt x="9982187" y="0"/>
                  </a:moveTo>
                  <a:lnTo>
                    <a:pt x="0" y="0"/>
                  </a:lnTo>
                  <a:lnTo>
                    <a:pt x="0" y="267474"/>
                  </a:lnTo>
                  <a:lnTo>
                    <a:pt x="0" y="277025"/>
                  </a:lnTo>
                  <a:lnTo>
                    <a:pt x="9982187" y="277025"/>
                  </a:lnTo>
                  <a:lnTo>
                    <a:pt x="9982187" y="267474"/>
                  </a:lnTo>
                  <a:lnTo>
                    <a:pt x="9982187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25250" y="6887473"/>
              <a:ext cx="1012825" cy="277495"/>
            </a:xfrm>
            <a:custGeom>
              <a:avLst/>
              <a:gdLst/>
              <a:ahLst/>
              <a:cxnLst/>
              <a:rect l="l" t="t" r="r" b="b"/>
              <a:pathLst>
                <a:path w="1012825" h="277495">
                  <a:moveTo>
                    <a:pt x="1012548" y="277017"/>
                  </a:moveTo>
                  <a:lnTo>
                    <a:pt x="0" y="277017"/>
                  </a:lnTo>
                  <a:lnTo>
                    <a:pt x="0" y="0"/>
                  </a:lnTo>
                  <a:lnTo>
                    <a:pt x="1012548" y="0"/>
                  </a:lnTo>
                  <a:lnTo>
                    <a:pt x="1012548" y="277017"/>
                  </a:lnTo>
                  <a:close/>
                </a:path>
              </a:pathLst>
            </a:custGeom>
            <a:solidFill>
              <a:srgbClr val="1E5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0214" y="6927460"/>
            <a:ext cx="46977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212121"/>
                </a:solidFill>
                <a:latin typeface="Liberation Sans"/>
                <a:cs typeface="Liberation Sans"/>
              </a:rPr>
              <a:t>Create PDF in your applications with the Pdfcrowd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2"/>
              </a:rPr>
              <a:t>HTML to PDF</a:t>
            </a:r>
            <a:r>
              <a:rPr sz="1200" spc="-10" dirty="0">
                <a:solidFill>
                  <a:srgbClr val="408DD2"/>
                </a:solidFill>
                <a:latin typeface="Liberation Sans"/>
                <a:cs typeface="Liberation Sans"/>
                <a:hlinkClick r:id="rId2"/>
              </a:rPr>
              <a:t>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2"/>
              </a:rPr>
              <a:t>API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67925" y="6927460"/>
            <a:ext cx="9258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FFC369"/>
                </a:solidFill>
                <a:latin typeface="Liberation Sans"/>
                <a:cs typeface="Liberation Sans"/>
                <a:hlinkClick r:id="rId3"/>
              </a:rPr>
              <a:t>PDFCROWD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4664951"/>
            <a:ext cx="10693400" cy="2904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want to </a:t>
            </a:r>
            <a:r>
              <a:rPr lang="en-US" dirty="0" err="1" smtClean="0"/>
              <a:t>unsampling</a:t>
            </a:r>
            <a:r>
              <a:rPr lang="en-US" dirty="0" smtClean="0"/>
              <a:t> for this I choose random classifier </a:t>
            </a:r>
            <a:r>
              <a:rPr lang="en-US" dirty="0" err="1" smtClean="0"/>
              <a:t>unsample</a:t>
            </a:r>
            <a:r>
              <a:rPr lang="en-US" dirty="0" smtClean="0"/>
              <a:t>. This is pretty easy to </a:t>
            </a:r>
            <a:r>
              <a:rPr lang="en-US" dirty="0"/>
              <a:t>do </a:t>
            </a:r>
            <a:r>
              <a:rPr lang="en-US" dirty="0" err="1"/>
              <a:t>unsampling</a:t>
            </a:r>
            <a:r>
              <a:rPr lang="en-US" dirty="0"/>
              <a:t> the minority by adding dummy rows to the left equal to 1  </a:t>
            </a:r>
            <a:r>
              <a:rPr lang="en-US" dirty="0" smtClean="0"/>
              <a:t>. Look that now we are having same counts to who left or who exists now.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And see our accuracy rate now I gain 100% accuracy with train test and 99% accuracy with test set. I am </a:t>
            </a:r>
            <a:r>
              <a:rPr lang="en-US" dirty="0" err="1" smtClean="0"/>
              <a:t>preety</a:t>
            </a:r>
            <a:r>
              <a:rPr lang="en-US" dirty="0" smtClean="0"/>
              <a:t> sure no one gain this kind of accuracy.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8887" y="1221679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[73]: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8613" y="1191389"/>
            <a:ext cx="5855970" cy="927100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3340" marR="1286510">
              <a:lnSpc>
                <a:spcPct val="101499"/>
              </a:lnSpc>
              <a:spcBef>
                <a:spcPts val="32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features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np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array(X_train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drop(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'Emp </a:t>
            </a:r>
            <a:r>
              <a:rPr sz="1050" spc="-5" dirty="0">
                <a:solidFill>
                  <a:srgbClr val="B92020"/>
                </a:solidFill>
                <a:latin typeface="DejaVu Sans Mono"/>
                <a:cs typeface="DejaVu Sans Mono"/>
              </a:rPr>
              <a:t>ID'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,axis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=1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)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columns) 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important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rfc_upsample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feature_importances_  indexes_features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important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argsort()</a:t>
            </a:r>
            <a:endParaRPr sz="1050">
              <a:latin typeface="DejaVu Sans Mono"/>
              <a:cs typeface="DejaVu Sans Mono"/>
            </a:endParaRPr>
          </a:p>
          <a:p>
            <a:pPr marL="53340">
              <a:lnSpc>
                <a:spcPct val="100000"/>
              </a:lnSpc>
              <a:spcBef>
                <a:spcPts val="20"/>
              </a:spcBef>
            </a:pPr>
            <a:r>
              <a:rPr sz="1050" b="1" dirty="0">
                <a:solidFill>
                  <a:srgbClr val="008000"/>
                </a:solidFill>
                <a:latin typeface="DejaVu Sans Mono"/>
                <a:cs typeface="DejaVu Sans Mono"/>
              </a:rPr>
              <a:t>for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i </a:t>
            </a:r>
            <a:r>
              <a:rPr sz="1050" b="1" dirty="0">
                <a:solidFill>
                  <a:srgbClr val="AA21FF"/>
                </a:solidFill>
                <a:latin typeface="DejaVu Sans Mono"/>
                <a:cs typeface="DejaVu Sans Mono"/>
              </a:rPr>
              <a:t>in</a:t>
            </a:r>
            <a:r>
              <a:rPr sz="1050" b="1" spc="-5" dirty="0">
                <a:solidFill>
                  <a:srgbClr val="AA21F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indexes_features:</a:t>
            </a:r>
            <a:endParaRPr sz="1050">
              <a:latin typeface="DejaVu Sans Mono"/>
              <a:cs typeface="DejaVu Sans Mono"/>
            </a:endParaRPr>
          </a:p>
          <a:p>
            <a:pPr marL="375285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solidFill>
                  <a:srgbClr val="008000"/>
                </a:solidFill>
                <a:latin typeface="DejaVu Sans Mono"/>
                <a:cs typeface="DejaVu Sans Mono"/>
              </a:rPr>
              <a:t>print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(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"</a:t>
            </a:r>
            <a:r>
              <a:rPr sz="1050" b="1" dirty="0">
                <a:solidFill>
                  <a:srgbClr val="BA6687"/>
                </a:solidFill>
                <a:latin typeface="DejaVu Sans Mono"/>
                <a:cs typeface="DejaVu Sans Mono"/>
              </a:rPr>
              <a:t>{} 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:</a:t>
            </a:r>
            <a:r>
              <a:rPr sz="1050" spc="-15" dirty="0">
                <a:solidFill>
                  <a:srgbClr val="B92020"/>
                </a:solidFill>
                <a:latin typeface="DejaVu Sans Mono"/>
                <a:cs typeface="DejaVu Sans Mono"/>
              </a:rPr>
              <a:t> </a:t>
            </a:r>
            <a:r>
              <a:rPr sz="1050" b="1" dirty="0">
                <a:solidFill>
                  <a:srgbClr val="BA6687"/>
                </a:solidFill>
                <a:latin typeface="DejaVu Sans Mono"/>
                <a:cs typeface="DejaVu Sans Mono"/>
              </a:rPr>
              <a:t>{:.2f}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%"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format(features[i],important[i]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*100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))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8437" y="5653966"/>
            <a:ext cx="7505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[174]:</a:t>
            </a:r>
            <a:endParaRPr sz="1050">
              <a:latin typeface="DejaVu Sans Mono"/>
              <a:cs typeface="DejaVu Sans Mon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53837" y="5609348"/>
            <a:ext cx="5865495" cy="1237615"/>
            <a:chOff x="2953837" y="5609348"/>
            <a:chExt cx="5865495" cy="1237615"/>
          </a:xfrm>
        </p:grpSpPr>
        <p:sp>
          <p:nvSpPr>
            <p:cNvPr id="6" name="object 6"/>
            <p:cNvSpPr/>
            <p:nvPr/>
          </p:nvSpPr>
          <p:spPr>
            <a:xfrm>
              <a:off x="2958604" y="5614682"/>
              <a:ext cx="5855970" cy="1226820"/>
            </a:xfrm>
            <a:custGeom>
              <a:avLst/>
              <a:gdLst/>
              <a:ahLst/>
              <a:cxnLst/>
              <a:rect l="l" t="t" r="r" b="b"/>
              <a:pathLst>
                <a:path w="5855970" h="1226820">
                  <a:moveTo>
                    <a:pt x="5855589" y="3810"/>
                  </a:moveTo>
                  <a:lnTo>
                    <a:pt x="5853265" y="3810"/>
                  </a:lnTo>
                  <a:lnTo>
                    <a:pt x="5853265" y="0"/>
                  </a:lnTo>
                  <a:lnTo>
                    <a:pt x="2324" y="0"/>
                  </a:lnTo>
                  <a:lnTo>
                    <a:pt x="2324" y="3810"/>
                  </a:lnTo>
                  <a:lnTo>
                    <a:pt x="0" y="3810"/>
                  </a:lnTo>
                  <a:lnTo>
                    <a:pt x="0" y="1226820"/>
                  </a:lnTo>
                  <a:lnTo>
                    <a:pt x="5855589" y="1226820"/>
                  </a:lnTo>
                  <a:lnTo>
                    <a:pt x="5855589" y="381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58613" y="5614124"/>
              <a:ext cx="5855970" cy="1228090"/>
            </a:xfrm>
            <a:custGeom>
              <a:avLst/>
              <a:gdLst/>
              <a:ahLst/>
              <a:cxnLst/>
              <a:rect l="l" t="t" r="r" b="b"/>
              <a:pathLst>
                <a:path w="5855970" h="1228090">
                  <a:moveTo>
                    <a:pt x="0" y="1227519"/>
                  </a:moveTo>
                  <a:lnTo>
                    <a:pt x="0" y="14328"/>
                  </a:lnTo>
                  <a:lnTo>
                    <a:pt x="0" y="4776"/>
                  </a:lnTo>
                  <a:lnTo>
                    <a:pt x="4776" y="0"/>
                  </a:lnTo>
                  <a:lnTo>
                    <a:pt x="14328" y="0"/>
                  </a:lnTo>
                  <a:lnTo>
                    <a:pt x="5841257" y="0"/>
                  </a:lnTo>
                  <a:lnTo>
                    <a:pt x="5850809" y="0"/>
                  </a:lnTo>
                  <a:lnTo>
                    <a:pt x="5855586" y="4776"/>
                  </a:lnTo>
                  <a:lnTo>
                    <a:pt x="5855586" y="14328"/>
                  </a:lnTo>
                  <a:lnTo>
                    <a:pt x="5855586" y="1227519"/>
                  </a:lnTo>
                </a:path>
              </a:pathLst>
            </a:custGeom>
            <a:ln w="9552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68165" y="5653966"/>
            <a:ext cx="5836920" cy="998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 Finding employees who are prone to</a:t>
            </a:r>
            <a:r>
              <a:rPr sz="1050" i="1" spc="-10" dirty="0">
                <a:solidFill>
                  <a:srgbClr val="408080"/>
                </a:solidFill>
                <a:latin typeface="DejaVu Sans Mono"/>
                <a:cs typeface="DejaVu Sans Mono"/>
              </a:rPr>
              <a:t> </a:t>
            </a: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leave</a:t>
            </a:r>
            <a:endParaRPr sz="1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DejaVu Sans Mono"/>
              <a:cs typeface="DejaVu Sans Mono"/>
            </a:endParaRPr>
          </a:p>
          <a:p>
            <a:pPr marL="43815">
              <a:lnSpc>
                <a:spcPct val="100000"/>
              </a:lnSpc>
              <a:spcBef>
                <a:spcPts val="5"/>
              </a:spcBef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#concat the two columns for</a:t>
            </a:r>
            <a:r>
              <a:rPr sz="1050" i="1" spc="-10" dirty="0">
                <a:solidFill>
                  <a:srgbClr val="408080"/>
                </a:solidFill>
                <a:latin typeface="DejaVu Sans Mono"/>
                <a:cs typeface="DejaVu Sans Mono"/>
              </a:rPr>
              <a:t> </a:t>
            </a: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prediction</a:t>
            </a:r>
            <a:endParaRPr sz="1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DejaVu Sans Mono"/>
              <a:cs typeface="DejaVu Sans Mono"/>
            </a:endParaRPr>
          </a:p>
          <a:p>
            <a:pPr marL="43815" marR="1679575">
              <a:lnSpc>
                <a:spcPct val="101499"/>
              </a:lnSpc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y_test1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pd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concat([y_test,X_test[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'Emp </a:t>
            </a:r>
            <a:r>
              <a:rPr sz="1050" spc="-5" dirty="0">
                <a:solidFill>
                  <a:srgbClr val="B92020"/>
                </a:solidFill>
                <a:latin typeface="DejaVu Sans Mono"/>
                <a:cs typeface="DejaVu Sans Mono"/>
              </a:rPr>
              <a:t>ID'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]],axis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=1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) 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y_test3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pd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DataFrame(y_pred_final)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9796" y="333311"/>
            <a:ext cx="558101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DejaVu Sans Mono"/>
                <a:cs typeface="DejaVu Sans Mono"/>
              </a:rPr>
              <a:t>g',</a:t>
            </a:r>
            <a:endParaRPr sz="1050">
              <a:latin typeface="DejaVu Sans Mono"/>
              <a:cs typeface="DejaVu Sans Mono"/>
            </a:endParaRPr>
          </a:p>
          <a:p>
            <a:pPr marL="575945" marR="5080">
              <a:lnSpc>
                <a:spcPct val="101499"/>
              </a:lnSpc>
            </a:pPr>
            <a:r>
              <a:rPr sz="1050" dirty="0">
                <a:latin typeface="DejaVu Sans Mono"/>
                <a:cs typeface="DejaVu Sans Mono"/>
              </a:rPr>
              <a:t>'dept_sales', 'dept_support', 'dept_technical', 'salary_high',  'salary_low',</a:t>
            </a:r>
            <a:r>
              <a:rPr sz="1050" spc="-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'salary_medium'],</a:t>
            </a:r>
            <a:endParaRPr sz="1050">
              <a:latin typeface="DejaVu Sans Mono"/>
              <a:cs typeface="DejaVu Sans Mono"/>
            </a:endParaRPr>
          </a:p>
          <a:p>
            <a:pPr marL="4953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DejaVu Sans Mono"/>
                <a:cs typeface="DejaVu Sans Mono"/>
              </a:rPr>
              <a:t>dtype='object')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9796" y="2157809"/>
            <a:ext cx="2360930" cy="327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DejaVu Sans Mono"/>
                <a:cs typeface="DejaVu Sans Mono"/>
              </a:rPr>
              <a:t>dept_marketing :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0.11%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DejaVu Sans Mono"/>
                <a:cs typeface="DejaVu Sans Mono"/>
              </a:rPr>
              <a:t>dept_product_mng :</a:t>
            </a:r>
            <a:r>
              <a:rPr sz="1050" spc="-2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0.12%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DejaVu Sans Mono"/>
                <a:cs typeface="DejaVu Sans Mono"/>
              </a:rPr>
              <a:t>dept_IT :</a:t>
            </a:r>
            <a:r>
              <a:rPr sz="1050" spc="-1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0.14%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DejaVu Sans Mono"/>
                <a:cs typeface="DejaVu Sans Mono"/>
              </a:rPr>
              <a:t>dept_RandD :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0.17%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DejaVu Sans Mono"/>
                <a:cs typeface="DejaVu Sans Mono"/>
              </a:rPr>
              <a:t>dept_hr :</a:t>
            </a:r>
            <a:r>
              <a:rPr sz="1050" spc="-1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0.17%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DejaVu Sans Mono"/>
                <a:cs typeface="DejaVu Sans Mono"/>
              </a:rPr>
              <a:t>dept_accounting :</a:t>
            </a:r>
            <a:r>
              <a:rPr sz="1050" spc="-2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0.17%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DejaVu Sans Mono"/>
                <a:cs typeface="DejaVu Sans Mono"/>
              </a:rPr>
              <a:t>promotion_last_5years :</a:t>
            </a:r>
            <a:r>
              <a:rPr sz="1050" spc="-5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0.22%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DejaVu Sans Mono"/>
                <a:cs typeface="DejaVu Sans Mono"/>
              </a:rPr>
              <a:t>dept_management :</a:t>
            </a:r>
            <a:r>
              <a:rPr sz="1050" spc="-2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0.24%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DejaVu Sans Mono"/>
                <a:cs typeface="DejaVu Sans Mono"/>
              </a:rPr>
              <a:t>dept_support :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0.32%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DejaVu Sans Mono"/>
                <a:cs typeface="DejaVu Sans Mono"/>
              </a:rPr>
              <a:t>dept_sales :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0.33%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DejaVu Sans Mono"/>
                <a:cs typeface="DejaVu Sans Mono"/>
              </a:rPr>
              <a:t>dept_technical :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0.40%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DejaVu Sans Mono"/>
                <a:cs typeface="DejaVu Sans Mono"/>
              </a:rPr>
              <a:t>salary_medium :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0.50%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DejaVu Sans Mono"/>
                <a:cs typeface="DejaVu Sans Mono"/>
              </a:rPr>
              <a:t>salary_low :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0.53%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DejaVu Sans Mono"/>
                <a:cs typeface="DejaVu Sans Mono"/>
              </a:rPr>
              <a:t>Work_accident :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0.90%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DejaVu Sans Mono"/>
                <a:cs typeface="DejaVu Sans Mono"/>
              </a:rPr>
              <a:t>salary_high :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1.04%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DejaVu Sans Mono"/>
                <a:cs typeface="DejaVu Sans Mono"/>
              </a:rPr>
              <a:t>last_evaluation :</a:t>
            </a:r>
            <a:r>
              <a:rPr sz="1050" spc="-2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13.57%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DejaVu Sans Mono"/>
                <a:cs typeface="DejaVu Sans Mono"/>
              </a:rPr>
              <a:t>average_montly_hours :</a:t>
            </a:r>
            <a:r>
              <a:rPr sz="1050" spc="-5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14.02%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DejaVu Sans Mono"/>
                <a:cs typeface="DejaVu Sans Mono"/>
              </a:rPr>
              <a:t>number_project :</a:t>
            </a:r>
            <a:r>
              <a:rPr sz="1050" spc="-20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15.32%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DejaVu Sans Mono"/>
                <a:cs typeface="DejaVu Sans Mono"/>
              </a:rPr>
              <a:t>satisfaction_level :</a:t>
            </a:r>
            <a:r>
              <a:rPr sz="1050" spc="-5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25.18%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DejaVu Sans Mono"/>
                <a:cs typeface="DejaVu Sans Mono"/>
              </a:rPr>
              <a:t>time_spend_company :</a:t>
            </a:r>
            <a:r>
              <a:rPr sz="1050" spc="-5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26.54%</a:t>
            </a:r>
            <a:endParaRPr sz="1050">
              <a:latin typeface="DejaVu Sans Mono"/>
              <a:cs typeface="DejaVu Sans Mon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5600" y="6887473"/>
            <a:ext cx="9982200" cy="287020"/>
            <a:chOff x="355600" y="6887473"/>
            <a:chExt cx="9982200" cy="287020"/>
          </a:xfrm>
        </p:grpSpPr>
        <p:sp>
          <p:nvSpPr>
            <p:cNvPr id="12" name="object 12"/>
            <p:cNvSpPr/>
            <p:nvPr/>
          </p:nvSpPr>
          <p:spPr>
            <a:xfrm>
              <a:off x="355600" y="6897026"/>
              <a:ext cx="9982200" cy="277495"/>
            </a:xfrm>
            <a:custGeom>
              <a:avLst/>
              <a:gdLst/>
              <a:ahLst/>
              <a:cxnLst/>
              <a:rect l="l" t="t" r="r" b="b"/>
              <a:pathLst>
                <a:path w="9982200" h="277495">
                  <a:moveTo>
                    <a:pt x="9982187" y="0"/>
                  </a:moveTo>
                  <a:lnTo>
                    <a:pt x="0" y="0"/>
                  </a:lnTo>
                  <a:lnTo>
                    <a:pt x="0" y="267474"/>
                  </a:lnTo>
                  <a:lnTo>
                    <a:pt x="0" y="277025"/>
                  </a:lnTo>
                  <a:lnTo>
                    <a:pt x="9982187" y="277025"/>
                  </a:lnTo>
                  <a:lnTo>
                    <a:pt x="9982187" y="267474"/>
                  </a:lnTo>
                  <a:lnTo>
                    <a:pt x="9982187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25250" y="6887473"/>
              <a:ext cx="1012825" cy="277495"/>
            </a:xfrm>
            <a:custGeom>
              <a:avLst/>
              <a:gdLst/>
              <a:ahLst/>
              <a:cxnLst/>
              <a:rect l="l" t="t" r="r" b="b"/>
              <a:pathLst>
                <a:path w="1012825" h="277495">
                  <a:moveTo>
                    <a:pt x="1012548" y="277017"/>
                  </a:moveTo>
                  <a:lnTo>
                    <a:pt x="0" y="277017"/>
                  </a:lnTo>
                  <a:lnTo>
                    <a:pt x="0" y="0"/>
                  </a:lnTo>
                  <a:lnTo>
                    <a:pt x="1012548" y="0"/>
                  </a:lnTo>
                  <a:lnTo>
                    <a:pt x="1012548" y="277017"/>
                  </a:lnTo>
                  <a:close/>
                </a:path>
              </a:pathLst>
            </a:custGeom>
            <a:solidFill>
              <a:srgbClr val="1E5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0214" y="6927460"/>
            <a:ext cx="46977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212121"/>
                </a:solidFill>
                <a:latin typeface="Liberation Sans"/>
                <a:cs typeface="Liberation Sans"/>
              </a:rPr>
              <a:t>Create PDF in your applications with the Pdfcrowd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2"/>
              </a:rPr>
              <a:t>HTML to PDF</a:t>
            </a:r>
            <a:r>
              <a:rPr sz="1200" spc="-10" dirty="0">
                <a:solidFill>
                  <a:srgbClr val="408DD2"/>
                </a:solidFill>
                <a:latin typeface="Liberation Sans"/>
                <a:cs typeface="Liberation Sans"/>
                <a:hlinkClick r:id="rId2"/>
              </a:rPr>
              <a:t>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2"/>
              </a:rPr>
              <a:t>API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67925" y="6927460"/>
            <a:ext cx="9258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FFC369"/>
                </a:solidFill>
                <a:latin typeface="Liberation Sans"/>
                <a:cs typeface="Liberation Sans"/>
                <a:hlinkClick r:id="rId3"/>
              </a:rPr>
              <a:t>PDFCROWD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0693400" cy="1150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6841502"/>
            <a:ext cx="10693400" cy="727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here we want to see the important features who are factors behind the left. We see </a:t>
            </a:r>
          </a:p>
          <a:p>
            <a:pPr algn="ctr"/>
            <a:r>
              <a:rPr lang="en-US" dirty="0" smtClean="0"/>
              <a:t>Time spend company , number of projects ,average monthly hours is the main factors behind </a:t>
            </a:r>
            <a:r>
              <a:rPr lang="en-US" dirty="0" err="1" smtClean="0"/>
              <a:t>lefting</a:t>
            </a:r>
            <a:r>
              <a:rPr lang="en-US" dirty="0" smtClean="0"/>
              <a:t> employee and have a low satisfaction rate for this.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53837" y="350833"/>
            <a:ext cx="5865495" cy="721360"/>
            <a:chOff x="2953837" y="350833"/>
            <a:chExt cx="5865495" cy="721360"/>
          </a:xfrm>
        </p:grpSpPr>
        <p:sp>
          <p:nvSpPr>
            <p:cNvPr id="3" name="object 3"/>
            <p:cNvSpPr/>
            <p:nvPr/>
          </p:nvSpPr>
          <p:spPr>
            <a:xfrm>
              <a:off x="2958613" y="355609"/>
              <a:ext cx="5855970" cy="711835"/>
            </a:xfrm>
            <a:custGeom>
              <a:avLst/>
              <a:gdLst/>
              <a:ahLst/>
              <a:cxnLst/>
              <a:rect l="l" t="t" r="r" b="b"/>
              <a:pathLst>
                <a:path w="5855970" h="711835">
                  <a:moveTo>
                    <a:pt x="5850809" y="711750"/>
                  </a:moveTo>
                  <a:lnTo>
                    <a:pt x="4776" y="711750"/>
                  </a:lnTo>
                  <a:lnTo>
                    <a:pt x="0" y="706973"/>
                  </a:lnTo>
                  <a:lnTo>
                    <a:pt x="0" y="0"/>
                  </a:lnTo>
                  <a:lnTo>
                    <a:pt x="5855586" y="0"/>
                  </a:lnTo>
                  <a:lnTo>
                    <a:pt x="5855586" y="706973"/>
                  </a:lnTo>
                  <a:lnTo>
                    <a:pt x="5850809" y="71175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58613" y="355609"/>
              <a:ext cx="5855970" cy="711835"/>
            </a:xfrm>
            <a:custGeom>
              <a:avLst/>
              <a:gdLst/>
              <a:ahLst/>
              <a:cxnLst/>
              <a:rect l="l" t="t" r="r" b="b"/>
              <a:pathLst>
                <a:path w="5855970" h="711835">
                  <a:moveTo>
                    <a:pt x="0" y="697421"/>
                  </a:moveTo>
                  <a:lnTo>
                    <a:pt x="0" y="0"/>
                  </a:lnTo>
                </a:path>
                <a:path w="5855970" h="711835">
                  <a:moveTo>
                    <a:pt x="5855586" y="0"/>
                  </a:moveTo>
                  <a:lnTo>
                    <a:pt x="5855586" y="697421"/>
                  </a:lnTo>
                  <a:lnTo>
                    <a:pt x="5855586" y="706973"/>
                  </a:lnTo>
                  <a:lnTo>
                    <a:pt x="5850809" y="711750"/>
                  </a:lnTo>
                  <a:lnTo>
                    <a:pt x="5841257" y="711750"/>
                  </a:lnTo>
                  <a:lnTo>
                    <a:pt x="14328" y="711750"/>
                  </a:lnTo>
                  <a:lnTo>
                    <a:pt x="4776" y="711750"/>
                  </a:lnTo>
                  <a:lnTo>
                    <a:pt x="0" y="706973"/>
                  </a:lnTo>
                  <a:lnTo>
                    <a:pt x="0" y="697421"/>
                  </a:lnTo>
                </a:path>
              </a:pathLst>
            </a:custGeom>
            <a:ln w="9552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68165" y="333462"/>
            <a:ext cx="5836920" cy="67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3815" marR="2001520">
              <a:lnSpc>
                <a:spcPct val="101499"/>
              </a:lnSpc>
              <a:spcBef>
                <a:spcPts val="85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y_test3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reset_index(inplace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b="1" dirty="0">
                <a:solidFill>
                  <a:srgbClr val="008000"/>
                </a:solidFill>
                <a:latin typeface="DejaVu Sans Mono"/>
                <a:cs typeface="DejaVu Sans Mono"/>
              </a:rPr>
              <a:t>True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 drop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b="1" dirty="0">
                <a:solidFill>
                  <a:srgbClr val="008000"/>
                </a:solidFill>
                <a:latin typeface="DejaVu Sans Mono"/>
                <a:cs typeface="DejaVu Sans Mono"/>
              </a:rPr>
              <a:t>True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  g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f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p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d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conca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t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(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[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y_test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1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reset_inde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x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()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,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y_test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3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]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,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1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</a:t>
            </a:r>
            <a:endParaRPr sz="1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DejaVu Sans Mono"/>
              <a:cs typeface="DejaVu Sans Mono"/>
            </a:endParaRPr>
          </a:p>
          <a:p>
            <a:pPr marL="43815">
              <a:lnSpc>
                <a:spcPct val="100000"/>
              </a:lnSpc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gf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8437" y="4756197"/>
            <a:ext cx="7505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[178]: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8613" y="4725907"/>
            <a:ext cx="5855970" cy="277495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4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gf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columns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[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'index'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'Left'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'Emp</a:t>
            </a:r>
            <a:r>
              <a:rPr sz="1050" spc="-5" dirty="0">
                <a:solidFill>
                  <a:srgbClr val="B92020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ID'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'Predicted_left'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]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8437" y="5166948"/>
            <a:ext cx="7505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[179]: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8613" y="5127105"/>
            <a:ext cx="5855970" cy="601980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3340" marR="79375">
              <a:lnSpc>
                <a:spcPct val="101499"/>
              </a:lnSpc>
              <a:spcBef>
                <a:spcPts val="395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Employees_prone_to_leave 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gf[(gf[</a:t>
            </a:r>
            <a:r>
              <a:rPr sz="1050" spc="-5" dirty="0">
                <a:solidFill>
                  <a:srgbClr val="B92020"/>
                </a:solidFill>
                <a:latin typeface="DejaVu Sans Mono"/>
                <a:cs typeface="DejaVu Sans Mono"/>
              </a:rPr>
              <a:t>'Left'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]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==0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) 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&amp;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(gf[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'Predicted_left'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]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==  1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)]</a:t>
            </a:r>
            <a:endParaRPr sz="1050">
              <a:latin typeface="DejaVu Sans Mono"/>
              <a:cs typeface="DejaVu Sans Mono"/>
            </a:endParaRPr>
          </a:p>
          <a:p>
            <a:pPr marL="5334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Employees_prone_to_leave</a:t>
            </a:r>
            <a:endParaRPr sz="1050">
              <a:latin typeface="DejaVu Sans Mono"/>
              <a:cs typeface="DejaVu Sans Mono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39387" y="1119949"/>
          <a:ext cx="2713989" cy="3104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4437">
                <a:tc>
                  <a:txBody>
                    <a:bodyPr/>
                    <a:lstStyle/>
                    <a:p>
                      <a:pPr marL="31750">
                        <a:lnSpc>
                          <a:spcPts val="1185"/>
                        </a:lnSpc>
                      </a:pPr>
                      <a:r>
                        <a:rPr sz="1050" dirty="0">
                          <a:solidFill>
                            <a:srgbClr val="D74314"/>
                          </a:solidFill>
                          <a:latin typeface="DejaVu Sans Mono"/>
                          <a:cs typeface="DejaVu Sans Mono"/>
                        </a:rPr>
                        <a:t>Out[174]: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index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Left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Emp</a:t>
                      </a:r>
                      <a:r>
                        <a:rPr sz="9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ID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1961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3962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3341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14770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5016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7017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3357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14786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3745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9234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spc="-7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1235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3746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3747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347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3748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3597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5598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3749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2436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4437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989796" y="4354999"/>
            <a:ext cx="140462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Arial"/>
                <a:cs typeface="Arial"/>
              </a:rPr>
              <a:t>3750 rows × 4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columns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139387" y="5791044"/>
          <a:ext cx="3374388" cy="1050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4437">
                <a:tc>
                  <a:txBody>
                    <a:bodyPr/>
                    <a:lstStyle/>
                    <a:p>
                      <a:pPr marL="31750">
                        <a:lnSpc>
                          <a:spcPts val="1185"/>
                        </a:lnSpc>
                      </a:pPr>
                      <a:r>
                        <a:rPr sz="1050" dirty="0">
                          <a:solidFill>
                            <a:srgbClr val="D74314"/>
                          </a:solidFill>
                          <a:latin typeface="DejaVu Sans Mono"/>
                          <a:cs typeface="DejaVu Sans Mono"/>
                        </a:rPr>
                        <a:t>Out[179]: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index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Left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Emp</a:t>
                      </a:r>
                      <a:r>
                        <a:rPr sz="9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ID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Predicted_left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00" spc="-7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4466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6467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247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1112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2416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95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505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ts val="95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4854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95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95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6855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95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355600" y="6887473"/>
            <a:ext cx="9982200" cy="287020"/>
            <a:chOff x="355600" y="6887473"/>
            <a:chExt cx="9982200" cy="287020"/>
          </a:xfrm>
        </p:grpSpPr>
        <p:sp>
          <p:nvSpPr>
            <p:cNvPr id="14" name="object 14"/>
            <p:cNvSpPr/>
            <p:nvPr/>
          </p:nvSpPr>
          <p:spPr>
            <a:xfrm>
              <a:off x="355600" y="6897026"/>
              <a:ext cx="9982200" cy="277495"/>
            </a:xfrm>
            <a:custGeom>
              <a:avLst/>
              <a:gdLst/>
              <a:ahLst/>
              <a:cxnLst/>
              <a:rect l="l" t="t" r="r" b="b"/>
              <a:pathLst>
                <a:path w="9982200" h="277495">
                  <a:moveTo>
                    <a:pt x="9982187" y="0"/>
                  </a:moveTo>
                  <a:lnTo>
                    <a:pt x="0" y="0"/>
                  </a:lnTo>
                  <a:lnTo>
                    <a:pt x="0" y="267474"/>
                  </a:lnTo>
                  <a:lnTo>
                    <a:pt x="0" y="277025"/>
                  </a:lnTo>
                  <a:lnTo>
                    <a:pt x="9982187" y="277025"/>
                  </a:lnTo>
                  <a:lnTo>
                    <a:pt x="9982187" y="267474"/>
                  </a:lnTo>
                  <a:lnTo>
                    <a:pt x="9982187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25250" y="6887473"/>
              <a:ext cx="1012825" cy="277495"/>
            </a:xfrm>
            <a:custGeom>
              <a:avLst/>
              <a:gdLst/>
              <a:ahLst/>
              <a:cxnLst/>
              <a:rect l="l" t="t" r="r" b="b"/>
              <a:pathLst>
                <a:path w="1012825" h="277495">
                  <a:moveTo>
                    <a:pt x="1012548" y="277017"/>
                  </a:moveTo>
                  <a:lnTo>
                    <a:pt x="0" y="277017"/>
                  </a:lnTo>
                  <a:lnTo>
                    <a:pt x="0" y="0"/>
                  </a:lnTo>
                  <a:lnTo>
                    <a:pt x="1012548" y="0"/>
                  </a:lnTo>
                  <a:lnTo>
                    <a:pt x="1012548" y="277017"/>
                  </a:lnTo>
                  <a:close/>
                </a:path>
              </a:pathLst>
            </a:custGeom>
            <a:solidFill>
              <a:srgbClr val="1E5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0214" y="6927460"/>
            <a:ext cx="46977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212121"/>
                </a:solidFill>
                <a:latin typeface="Liberation Sans"/>
                <a:cs typeface="Liberation Sans"/>
              </a:rPr>
              <a:t>Create PDF in your applications with the Pdfcrowd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2"/>
              </a:rPr>
              <a:t>HTML to PDF</a:t>
            </a:r>
            <a:r>
              <a:rPr sz="1200" spc="-10" dirty="0">
                <a:solidFill>
                  <a:srgbClr val="408DD2"/>
                </a:solidFill>
                <a:latin typeface="Liberation Sans"/>
                <a:cs typeface="Liberation Sans"/>
                <a:hlinkClick r:id="rId2"/>
              </a:rPr>
              <a:t>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2"/>
              </a:rPr>
              <a:t>API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67925" y="6927460"/>
            <a:ext cx="9258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FFC369"/>
                </a:solidFill>
                <a:latin typeface="Liberation Sans"/>
                <a:cs typeface="Liberation Sans"/>
                <a:hlinkClick r:id="rId3"/>
              </a:rPr>
              <a:t>PDFCROWD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841649"/>
            <a:ext cx="10693400" cy="727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we got the factors , right? We have now predict next which employee can leave for our company safety , :P (LOL)</a:t>
            </a:r>
          </a:p>
          <a:p>
            <a:pPr algn="ctr"/>
            <a:r>
              <a:rPr lang="en-US" dirty="0" smtClean="0"/>
              <a:t>The Idea is </a:t>
            </a:r>
            <a:r>
              <a:rPr lang="en-US" dirty="0" err="1" smtClean="0"/>
              <a:t>Preety</a:t>
            </a:r>
            <a:r>
              <a:rPr lang="en-US" dirty="0" smtClean="0"/>
              <a:t> simple: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2100" y="355600"/>
            <a:ext cx="7581900" cy="6299200"/>
            <a:chOff x="1562100" y="355600"/>
            <a:chExt cx="7581900" cy="6299200"/>
          </a:xfrm>
        </p:grpSpPr>
        <p:sp>
          <p:nvSpPr>
            <p:cNvPr id="3" name="object 3"/>
            <p:cNvSpPr/>
            <p:nvPr/>
          </p:nvSpPr>
          <p:spPr>
            <a:xfrm>
              <a:off x="1562100" y="355599"/>
              <a:ext cx="7581900" cy="6299200"/>
            </a:xfrm>
            <a:custGeom>
              <a:avLst/>
              <a:gdLst/>
              <a:ahLst/>
              <a:cxnLst/>
              <a:rect l="l" t="t" r="r" b="b"/>
              <a:pathLst>
                <a:path w="7581900" h="6299200">
                  <a:moveTo>
                    <a:pt x="7581900" y="0"/>
                  </a:moveTo>
                  <a:lnTo>
                    <a:pt x="7447928" y="0"/>
                  </a:lnTo>
                  <a:lnTo>
                    <a:pt x="7447928" y="6160770"/>
                  </a:lnTo>
                  <a:lnTo>
                    <a:pt x="130822" y="6160770"/>
                  </a:lnTo>
                  <a:lnTo>
                    <a:pt x="130822" y="0"/>
                  </a:lnTo>
                  <a:lnTo>
                    <a:pt x="0" y="0"/>
                  </a:lnTo>
                  <a:lnTo>
                    <a:pt x="0" y="6160770"/>
                  </a:lnTo>
                  <a:lnTo>
                    <a:pt x="0" y="6299200"/>
                  </a:lnTo>
                  <a:lnTo>
                    <a:pt x="7581900" y="6299200"/>
                  </a:lnTo>
                  <a:lnTo>
                    <a:pt x="7581900" y="6161265"/>
                  </a:lnTo>
                  <a:lnTo>
                    <a:pt x="7581900" y="6160770"/>
                  </a:lnTo>
                  <a:lnTo>
                    <a:pt x="7581900" y="0"/>
                  </a:lnTo>
                  <a:close/>
                </a:path>
              </a:pathLst>
            </a:custGeom>
            <a:solidFill>
              <a:srgbClr val="56565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01594" y="355612"/>
              <a:ext cx="2512695" cy="67310"/>
            </a:xfrm>
            <a:custGeom>
              <a:avLst/>
              <a:gdLst/>
              <a:ahLst/>
              <a:cxnLst/>
              <a:rect l="l" t="t" r="r" b="b"/>
              <a:pathLst>
                <a:path w="2512695" h="67309">
                  <a:moveTo>
                    <a:pt x="2512263" y="0"/>
                  </a:moveTo>
                  <a:lnTo>
                    <a:pt x="2512263" y="0"/>
                  </a:lnTo>
                  <a:lnTo>
                    <a:pt x="0" y="0"/>
                  </a:lnTo>
                  <a:lnTo>
                    <a:pt x="0" y="67132"/>
                  </a:lnTo>
                  <a:lnTo>
                    <a:pt x="2512263" y="67132"/>
                  </a:lnTo>
                  <a:lnTo>
                    <a:pt x="2512263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58437" y="2473338"/>
            <a:ext cx="7505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[195]: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8613" y="2433495"/>
            <a:ext cx="5855970" cy="774065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3340" marR="1608455">
              <a:lnSpc>
                <a:spcPct val="101499"/>
              </a:lnSpc>
              <a:spcBef>
                <a:spcPts val="395"/>
              </a:spcBef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#this EmpID is predicted to be left 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new_d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f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Employees_prone_to_leav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e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dro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p(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'index</a:t>
            </a:r>
            <a:r>
              <a:rPr sz="1050" spc="-5" dirty="0">
                <a:solidFill>
                  <a:srgbClr val="B92020"/>
                </a:solidFill>
                <a:latin typeface="DejaVu Sans Mono"/>
                <a:cs typeface="DejaVu Sans Mono"/>
              </a:rPr>
              <a:t>'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,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axi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s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=1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  new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new_df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drop([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'Left'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'Predicted_left'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],axis 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1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) 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new</a:t>
            </a:r>
            <a:endParaRPr sz="1050">
              <a:latin typeface="DejaVu Sans Mono"/>
              <a:cs typeface="DejaVu Sans Mon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01598" y="576875"/>
          <a:ext cx="2512059" cy="1689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45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index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Left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Emp</a:t>
                      </a:r>
                      <a:r>
                        <a:rPr sz="9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ID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Predicted_left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37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2519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4520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3831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5832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1713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3773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5774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2237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1890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3891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3274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4448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6449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3572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2769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4770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39387" y="3259825"/>
          <a:ext cx="6677024" cy="3061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5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4437">
                <a:tc>
                  <a:txBody>
                    <a:bodyPr/>
                    <a:lstStyle/>
                    <a:p>
                      <a:pPr marR="54610" algn="r">
                        <a:lnSpc>
                          <a:spcPts val="1185"/>
                        </a:lnSpc>
                      </a:pPr>
                      <a:r>
                        <a:rPr sz="1050" dirty="0">
                          <a:solidFill>
                            <a:srgbClr val="D74314"/>
                          </a:solidFill>
                          <a:latin typeface="DejaVu Sans Mono"/>
                          <a:cs typeface="DejaVu Sans Mono"/>
                        </a:rPr>
                        <a:t>Out[195]: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Emp</a:t>
                      </a:r>
                      <a:r>
                        <a:rPr sz="9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ID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00" spc="-7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6467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247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2416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505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6855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4520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5832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1713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5774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2237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3891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3274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6449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3572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4770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017"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solidFill>
                            <a:srgbClr val="2F3E9F"/>
                          </a:solidFill>
                          <a:latin typeface="DejaVu Sans Mono"/>
                          <a:cs typeface="DejaVu Sans Mono"/>
                        </a:rPr>
                        <a:t>In [</a:t>
                      </a:r>
                      <a:r>
                        <a:rPr sz="1050" spc="-95" dirty="0">
                          <a:solidFill>
                            <a:srgbClr val="2F3E9F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050" dirty="0">
                          <a:solidFill>
                            <a:srgbClr val="2F3E9F"/>
                          </a:solidFill>
                          <a:latin typeface="DejaVu Sans Mono"/>
                          <a:cs typeface="DejaVu Sans Mono"/>
                        </a:rPr>
                        <a:t>]: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4318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T w="28575">
                      <a:solidFill>
                        <a:srgbClr val="CFCFCF"/>
                      </a:solidFill>
                      <a:prstDash val="solid"/>
                    </a:lnT>
                    <a:lnB w="28575">
                      <a:solidFill>
                        <a:srgbClr val="CFCFCF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CFCFCF"/>
                      </a:solidFill>
                      <a:prstDash val="solid"/>
                    </a:lnT>
                    <a:lnB w="28575">
                      <a:solidFill>
                        <a:srgbClr val="CFCFCF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28575">
                      <a:solidFill>
                        <a:srgbClr val="CFCFCF"/>
                      </a:solidFill>
                      <a:prstDash val="solid"/>
                    </a:lnT>
                    <a:lnB w="28575">
                      <a:solidFill>
                        <a:srgbClr val="CFCFCF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T w="28575">
                      <a:solidFill>
                        <a:srgbClr val="CFCFCF"/>
                      </a:solidFill>
                      <a:prstDash val="solid"/>
                    </a:lnT>
                    <a:lnB w="28575">
                      <a:solidFill>
                        <a:srgbClr val="CFCFCF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355600" y="6887473"/>
            <a:ext cx="9982200" cy="287020"/>
            <a:chOff x="355600" y="6887473"/>
            <a:chExt cx="9982200" cy="287020"/>
          </a:xfrm>
        </p:grpSpPr>
        <p:sp>
          <p:nvSpPr>
            <p:cNvPr id="10" name="object 10"/>
            <p:cNvSpPr/>
            <p:nvPr/>
          </p:nvSpPr>
          <p:spPr>
            <a:xfrm>
              <a:off x="355600" y="6897026"/>
              <a:ext cx="9982200" cy="277495"/>
            </a:xfrm>
            <a:custGeom>
              <a:avLst/>
              <a:gdLst/>
              <a:ahLst/>
              <a:cxnLst/>
              <a:rect l="l" t="t" r="r" b="b"/>
              <a:pathLst>
                <a:path w="9982200" h="277495">
                  <a:moveTo>
                    <a:pt x="9982187" y="0"/>
                  </a:moveTo>
                  <a:lnTo>
                    <a:pt x="0" y="0"/>
                  </a:lnTo>
                  <a:lnTo>
                    <a:pt x="0" y="267474"/>
                  </a:lnTo>
                  <a:lnTo>
                    <a:pt x="0" y="277025"/>
                  </a:lnTo>
                  <a:lnTo>
                    <a:pt x="9982187" y="277025"/>
                  </a:lnTo>
                  <a:lnTo>
                    <a:pt x="9982187" y="267474"/>
                  </a:lnTo>
                  <a:lnTo>
                    <a:pt x="9982187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25250" y="6887473"/>
              <a:ext cx="1012825" cy="277495"/>
            </a:xfrm>
            <a:custGeom>
              <a:avLst/>
              <a:gdLst/>
              <a:ahLst/>
              <a:cxnLst/>
              <a:rect l="l" t="t" r="r" b="b"/>
              <a:pathLst>
                <a:path w="1012825" h="277495">
                  <a:moveTo>
                    <a:pt x="1012548" y="277017"/>
                  </a:moveTo>
                  <a:lnTo>
                    <a:pt x="0" y="277017"/>
                  </a:lnTo>
                  <a:lnTo>
                    <a:pt x="0" y="0"/>
                  </a:lnTo>
                  <a:lnTo>
                    <a:pt x="1012548" y="0"/>
                  </a:lnTo>
                  <a:lnTo>
                    <a:pt x="1012548" y="277017"/>
                  </a:lnTo>
                  <a:close/>
                </a:path>
              </a:pathLst>
            </a:custGeom>
            <a:solidFill>
              <a:srgbClr val="1E5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0214" y="6927460"/>
            <a:ext cx="46977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212121"/>
                </a:solidFill>
                <a:latin typeface="Liberation Sans"/>
                <a:cs typeface="Liberation Sans"/>
              </a:rPr>
              <a:t>Create PDF in your applications with the Pdfcrowd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2"/>
              </a:rPr>
              <a:t>HTML to PDF</a:t>
            </a:r>
            <a:r>
              <a:rPr sz="1200" spc="-10" dirty="0">
                <a:solidFill>
                  <a:srgbClr val="408DD2"/>
                </a:solidFill>
                <a:latin typeface="Liberation Sans"/>
                <a:cs typeface="Liberation Sans"/>
                <a:hlinkClick r:id="rId2"/>
              </a:rPr>
              <a:t>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2"/>
              </a:rPr>
              <a:t>API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67925" y="6927460"/>
            <a:ext cx="9258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FFC369"/>
                </a:solidFill>
                <a:latin typeface="Liberation Sans"/>
                <a:cs typeface="Liberation Sans"/>
                <a:hlinkClick r:id="rId3"/>
              </a:rPr>
              <a:t>PDFCROWD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654799"/>
            <a:ext cx="106934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Concate</a:t>
            </a:r>
            <a:r>
              <a:rPr lang="en-US" dirty="0" smtClean="0"/>
              <a:t> </a:t>
            </a:r>
            <a:r>
              <a:rPr lang="en-US" dirty="0" err="1" smtClean="0"/>
              <a:t>y_test</a:t>
            </a:r>
            <a:r>
              <a:rPr lang="en-US" dirty="0" smtClean="0"/>
              <a:t> to </a:t>
            </a:r>
            <a:r>
              <a:rPr lang="en-US" dirty="0" err="1" smtClean="0"/>
              <a:t>X_test’s</a:t>
            </a:r>
            <a:r>
              <a:rPr lang="en-US" dirty="0" smtClean="0"/>
              <a:t> </a:t>
            </a:r>
            <a:r>
              <a:rPr lang="en-US" dirty="0" err="1" smtClean="0"/>
              <a:t>emp</a:t>
            </a:r>
            <a:r>
              <a:rPr lang="en-US" dirty="0" smtClean="0"/>
              <a:t> id because we need </a:t>
            </a:r>
            <a:r>
              <a:rPr lang="en-US" dirty="0" err="1" smtClean="0"/>
              <a:t>emp</a:t>
            </a:r>
            <a:r>
              <a:rPr lang="en-US" dirty="0" smtClean="0"/>
              <a:t> id . Then </a:t>
            </a:r>
            <a:r>
              <a:rPr lang="en-US" dirty="0" err="1" smtClean="0"/>
              <a:t>concat</a:t>
            </a:r>
            <a:r>
              <a:rPr lang="en-US" dirty="0" smtClean="0"/>
              <a:t> again to the </a:t>
            </a:r>
            <a:r>
              <a:rPr lang="en-US" dirty="0" err="1" smtClean="0"/>
              <a:t>y_prediction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Give a condition left = 0 and predicted left =1 to find which employee leaves next.</a:t>
            </a:r>
          </a:p>
          <a:p>
            <a:pPr algn="ctr"/>
            <a:r>
              <a:rPr lang="en-US" dirty="0" smtClean="0"/>
              <a:t>See there we got 9 employee who can leave next and this accuracy for leaving is 99%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8887" y="4488657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[10]: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8613" y="4458370"/>
            <a:ext cx="5855970" cy="601980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33350" marR="158115" indent="-80645">
              <a:lnSpc>
                <a:spcPct val="101499"/>
              </a:lnSpc>
              <a:spcBef>
                <a:spcPts val="320"/>
              </a:spcBef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#main task is we want to know which features is more pimportant mainly  reason to</a:t>
            </a:r>
            <a:r>
              <a:rPr sz="1050" i="1" spc="-5" dirty="0">
                <a:solidFill>
                  <a:srgbClr val="408080"/>
                </a:solidFill>
                <a:latin typeface="DejaVu Sans Mono"/>
                <a:cs typeface="DejaVu Sans Mono"/>
              </a:rPr>
              <a:t> </a:t>
            </a: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left</a:t>
            </a:r>
            <a:endParaRPr sz="1050">
              <a:latin typeface="DejaVu Sans Mono"/>
              <a:cs typeface="DejaVu Sans Mono"/>
            </a:endParaRPr>
          </a:p>
          <a:p>
            <a:pPr marL="53340">
              <a:lnSpc>
                <a:spcPct val="100000"/>
              </a:lnSpc>
              <a:spcBef>
                <a:spcPts val="20"/>
              </a:spcBef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#so at first let check how data data is</a:t>
            </a:r>
            <a:r>
              <a:rPr sz="1050" i="1" spc="-10" dirty="0">
                <a:solidFill>
                  <a:srgbClr val="408080"/>
                </a:solidFill>
                <a:latin typeface="DejaVu Sans Mono"/>
                <a:cs typeface="DejaVu Sans Mono"/>
              </a:rPr>
              <a:t> </a:t>
            </a: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visualized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8887" y="5224188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[11]: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8613" y="5184348"/>
            <a:ext cx="5855970" cy="439420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3340" marR="79375">
              <a:lnSpc>
                <a:spcPct val="101499"/>
              </a:lnSpc>
              <a:spcBef>
                <a:spcPts val="395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ax 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sns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catplot(y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"salary"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 kind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"count"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 data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df_left, height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=2.6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 as  pect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=2.5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orient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'h'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1594" y="680377"/>
            <a:ext cx="5760059" cy="3601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55600" y="6887473"/>
            <a:ext cx="9982200" cy="287020"/>
            <a:chOff x="355600" y="6887473"/>
            <a:chExt cx="9982200" cy="287020"/>
          </a:xfrm>
        </p:grpSpPr>
        <p:sp>
          <p:nvSpPr>
            <p:cNvPr id="8" name="object 8"/>
            <p:cNvSpPr/>
            <p:nvPr/>
          </p:nvSpPr>
          <p:spPr>
            <a:xfrm>
              <a:off x="355600" y="6897026"/>
              <a:ext cx="9982200" cy="277495"/>
            </a:xfrm>
            <a:custGeom>
              <a:avLst/>
              <a:gdLst/>
              <a:ahLst/>
              <a:cxnLst/>
              <a:rect l="l" t="t" r="r" b="b"/>
              <a:pathLst>
                <a:path w="9982200" h="277495">
                  <a:moveTo>
                    <a:pt x="9982187" y="0"/>
                  </a:moveTo>
                  <a:lnTo>
                    <a:pt x="0" y="0"/>
                  </a:lnTo>
                  <a:lnTo>
                    <a:pt x="0" y="267474"/>
                  </a:lnTo>
                  <a:lnTo>
                    <a:pt x="0" y="277025"/>
                  </a:lnTo>
                  <a:lnTo>
                    <a:pt x="9982187" y="277025"/>
                  </a:lnTo>
                  <a:lnTo>
                    <a:pt x="9982187" y="267474"/>
                  </a:lnTo>
                  <a:lnTo>
                    <a:pt x="9982187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25250" y="6887473"/>
              <a:ext cx="1012825" cy="277495"/>
            </a:xfrm>
            <a:custGeom>
              <a:avLst/>
              <a:gdLst/>
              <a:ahLst/>
              <a:cxnLst/>
              <a:rect l="l" t="t" r="r" b="b"/>
              <a:pathLst>
                <a:path w="1012825" h="277495">
                  <a:moveTo>
                    <a:pt x="1012548" y="277017"/>
                  </a:moveTo>
                  <a:lnTo>
                    <a:pt x="0" y="277017"/>
                  </a:lnTo>
                  <a:lnTo>
                    <a:pt x="0" y="0"/>
                  </a:lnTo>
                  <a:lnTo>
                    <a:pt x="1012548" y="0"/>
                  </a:lnTo>
                  <a:lnTo>
                    <a:pt x="1012548" y="277017"/>
                  </a:lnTo>
                  <a:close/>
                </a:path>
              </a:pathLst>
            </a:custGeom>
            <a:solidFill>
              <a:srgbClr val="1E5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0214" y="6927460"/>
            <a:ext cx="46977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212121"/>
                </a:solidFill>
                <a:latin typeface="Liberation Sans"/>
                <a:cs typeface="Liberation Sans"/>
              </a:rPr>
              <a:t>Create PDF in your applications with the Pdfcrowd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3"/>
              </a:rPr>
              <a:t>HTML to PDF</a:t>
            </a:r>
            <a:r>
              <a:rPr sz="1200" spc="-10" dirty="0">
                <a:solidFill>
                  <a:srgbClr val="408DD2"/>
                </a:solidFill>
                <a:latin typeface="Liberation Sans"/>
                <a:cs typeface="Liberation Sans"/>
                <a:hlinkClick r:id="rId3"/>
              </a:rPr>
              <a:t>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3"/>
              </a:rPr>
              <a:t>API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7925" y="6927460"/>
            <a:ext cx="9258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FFC369"/>
                </a:solidFill>
                <a:latin typeface="Liberation Sans"/>
                <a:cs typeface="Liberation Sans"/>
                <a:hlinkClick r:id="rId4"/>
              </a:rPr>
              <a:t>PDFCROWD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680200"/>
            <a:ext cx="10693400" cy="49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5623768"/>
            <a:ext cx="10693400" cy="154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here We do correlation between our datasets and see which factors is most important but </a:t>
            </a:r>
            <a:r>
              <a:rPr lang="en-US" dirty="0" err="1" smtClean="0"/>
              <a:t>din’t</a:t>
            </a:r>
            <a:r>
              <a:rPr lang="en-US" dirty="0" smtClean="0"/>
              <a:t> do any features selection.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And then we plot the dataset into a </a:t>
            </a:r>
            <a:r>
              <a:rPr lang="en-US" dirty="0" err="1" smtClean="0"/>
              <a:t>catplot</a:t>
            </a:r>
            <a:r>
              <a:rPr lang="en-US" dirty="0" smtClean="0"/>
              <a:t> to show which salary people are most.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8887" y="2406144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[12]: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8613" y="2375856"/>
            <a:ext cx="5855970" cy="439420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3340" marR="79375">
              <a:lnSpc>
                <a:spcPct val="101499"/>
              </a:lnSpc>
              <a:spcBef>
                <a:spcPts val="32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ax 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sns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catplot(y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"dept"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 kind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"count"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 data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df_left, height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=2.6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 aspe  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ct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=2.5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,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orient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'h'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8887" y="4937514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[13]: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8613" y="4897675"/>
            <a:ext cx="5855970" cy="927100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15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plt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figure(figsize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(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15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10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))</a:t>
            </a:r>
            <a:endParaRPr sz="1050">
              <a:latin typeface="DejaVu Sans Mono"/>
              <a:cs typeface="DejaVu Sans Mono"/>
            </a:endParaRPr>
          </a:p>
          <a:p>
            <a:pPr marL="53340" marR="78740">
              <a:lnSpc>
                <a:spcPct val="101499"/>
              </a:lnSpc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plt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title(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"last evaluation vs Satisfication level"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  ax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sns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scatterplot(x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df_left[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'satisfaction_level'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],y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df_left[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'last_eval  uation'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],hue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'number_project'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,data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df_left,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palette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'cool'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</a:t>
            </a:r>
            <a:endParaRPr sz="1050">
              <a:latin typeface="DejaVu Sans Mono"/>
              <a:cs typeface="DejaVu Sans Mono"/>
            </a:endParaRPr>
          </a:p>
          <a:p>
            <a:pPr marL="5334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ax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1594" y="355600"/>
            <a:ext cx="4394073" cy="1843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1594" y="2867863"/>
            <a:ext cx="4394073" cy="1853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38887" y="5864092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74314"/>
                </a:solidFill>
                <a:latin typeface="DejaVu Sans Mono"/>
                <a:cs typeface="DejaVu Sans Mono"/>
              </a:rPr>
              <a:t>Out[13]: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9796" y="5873644"/>
            <a:ext cx="45345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DejaVu Sans Mono"/>
                <a:cs typeface="DejaVu Sans Mono"/>
              </a:rPr>
              <a:t>&lt;matplotlib.axes._subplots.AxesSubplot at</a:t>
            </a:r>
            <a:r>
              <a:rPr sz="1050" spc="-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0x26173e150c8&gt;</a:t>
            </a:r>
            <a:endParaRPr sz="1050">
              <a:latin typeface="DejaVu Sans Mono"/>
              <a:cs typeface="DejaVu Sans Mon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5600" y="6887473"/>
            <a:ext cx="9982200" cy="287020"/>
            <a:chOff x="355600" y="6887473"/>
            <a:chExt cx="9982200" cy="287020"/>
          </a:xfrm>
        </p:grpSpPr>
        <p:sp>
          <p:nvSpPr>
            <p:cNvPr id="11" name="object 11"/>
            <p:cNvSpPr/>
            <p:nvPr/>
          </p:nvSpPr>
          <p:spPr>
            <a:xfrm>
              <a:off x="355600" y="6897026"/>
              <a:ext cx="9982200" cy="277495"/>
            </a:xfrm>
            <a:custGeom>
              <a:avLst/>
              <a:gdLst/>
              <a:ahLst/>
              <a:cxnLst/>
              <a:rect l="l" t="t" r="r" b="b"/>
              <a:pathLst>
                <a:path w="9982200" h="277495">
                  <a:moveTo>
                    <a:pt x="9982187" y="0"/>
                  </a:moveTo>
                  <a:lnTo>
                    <a:pt x="0" y="0"/>
                  </a:lnTo>
                  <a:lnTo>
                    <a:pt x="0" y="267474"/>
                  </a:lnTo>
                  <a:lnTo>
                    <a:pt x="0" y="277025"/>
                  </a:lnTo>
                  <a:lnTo>
                    <a:pt x="9982187" y="277025"/>
                  </a:lnTo>
                  <a:lnTo>
                    <a:pt x="9982187" y="267474"/>
                  </a:lnTo>
                  <a:lnTo>
                    <a:pt x="9982187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25250" y="6887473"/>
              <a:ext cx="1012825" cy="277495"/>
            </a:xfrm>
            <a:custGeom>
              <a:avLst/>
              <a:gdLst/>
              <a:ahLst/>
              <a:cxnLst/>
              <a:rect l="l" t="t" r="r" b="b"/>
              <a:pathLst>
                <a:path w="1012825" h="277495">
                  <a:moveTo>
                    <a:pt x="1012548" y="277017"/>
                  </a:moveTo>
                  <a:lnTo>
                    <a:pt x="0" y="277017"/>
                  </a:lnTo>
                  <a:lnTo>
                    <a:pt x="0" y="0"/>
                  </a:lnTo>
                  <a:lnTo>
                    <a:pt x="1012548" y="0"/>
                  </a:lnTo>
                  <a:lnTo>
                    <a:pt x="1012548" y="277017"/>
                  </a:lnTo>
                  <a:close/>
                </a:path>
              </a:pathLst>
            </a:custGeom>
            <a:solidFill>
              <a:srgbClr val="1E5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0214" y="6927460"/>
            <a:ext cx="46977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212121"/>
                </a:solidFill>
                <a:latin typeface="Liberation Sans"/>
                <a:cs typeface="Liberation Sans"/>
              </a:rPr>
              <a:t>Create PDF in your applications with the Pdfcrowd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4"/>
              </a:rPr>
              <a:t>HTML to PDF</a:t>
            </a:r>
            <a:r>
              <a:rPr sz="1200" spc="-10" dirty="0">
                <a:solidFill>
                  <a:srgbClr val="408DD2"/>
                </a:solidFill>
                <a:latin typeface="Liberation Sans"/>
                <a:cs typeface="Liberation Sans"/>
                <a:hlinkClick r:id="rId4"/>
              </a:rPr>
              <a:t>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4"/>
              </a:rPr>
              <a:t>API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67925" y="6927460"/>
            <a:ext cx="9258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FFC369"/>
                </a:solidFill>
                <a:latin typeface="Liberation Sans"/>
                <a:cs typeface="Liberation Sans"/>
                <a:hlinkClick r:id="rId5"/>
              </a:rPr>
              <a:t>PDFCROWD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5873644"/>
            <a:ext cx="10693400" cy="130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then plot a cat plot to see which has most person in which </a:t>
            </a:r>
            <a:r>
              <a:rPr lang="en-US" dirty="0" err="1" smtClean="0"/>
              <a:t>dept</a:t>
            </a:r>
            <a:r>
              <a:rPr lang="en-US" dirty="0" smtClean="0"/>
              <a:t> just to make sure which </a:t>
            </a:r>
            <a:r>
              <a:rPr lang="en-US" dirty="0" err="1" smtClean="0"/>
              <a:t>dept</a:t>
            </a:r>
            <a:r>
              <a:rPr lang="en-US" dirty="0" smtClean="0"/>
              <a:t> has most leave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Then plot a scatter plot to see the satisfaction level against last evaluation of number of projects.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8887" y="4479026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[14]: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8613" y="4448738"/>
            <a:ext cx="5855970" cy="927100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4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plt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figure(figsize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(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15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10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))</a:t>
            </a:r>
            <a:endParaRPr sz="1050">
              <a:latin typeface="DejaVu Sans Mono"/>
              <a:cs typeface="DejaVu Sans Mono"/>
            </a:endParaRPr>
          </a:p>
          <a:p>
            <a:pPr marL="53340" marR="78740">
              <a:lnSpc>
                <a:spcPct val="101499"/>
              </a:lnSpc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plt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title(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"last evaluation vs Satisfication level"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  ax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sns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scatterplot(x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df_left[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'satisfaction_level'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],y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df_left[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'last_eval  uation'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],hue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'time_spend_company'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,data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df_left,</a:t>
            </a:r>
            <a:r>
              <a:rPr sz="1050" spc="-1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palette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'cool'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</a:t>
            </a:r>
            <a:endParaRPr sz="1050">
              <a:latin typeface="DejaVu Sans Mono"/>
              <a:cs typeface="DejaVu Sans Mono"/>
            </a:endParaRPr>
          </a:p>
          <a:p>
            <a:pPr marL="5334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ax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1594" y="355600"/>
            <a:ext cx="5760059" cy="391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38887" y="5415155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74314"/>
                </a:solidFill>
                <a:latin typeface="DejaVu Sans Mono"/>
                <a:cs typeface="DejaVu Sans Mono"/>
              </a:rPr>
              <a:t>Out[14]: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9796" y="5424708"/>
            <a:ext cx="45345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DejaVu Sans Mono"/>
                <a:cs typeface="DejaVu Sans Mono"/>
              </a:rPr>
              <a:t>&lt;matplotlib.axes._subplots.AxesSubplot at</a:t>
            </a:r>
            <a:r>
              <a:rPr sz="1050" spc="-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0x26173d93fc8&gt;</a:t>
            </a:r>
            <a:endParaRPr sz="1050">
              <a:latin typeface="DejaVu Sans Mono"/>
              <a:cs typeface="DejaVu Sans Mon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5600" y="6887473"/>
            <a:ext cx="9982200" cy="287020"/>
            <a:chOff x="355600" y="6887473"/>
            <a:chExt cx="9982200" cy="287020"/>
          </a:xfrm>
        </p:grpSpPr>
        <p:sp>
          <p:nvSpPr>
            <p:cNvPr id="8" name="object 8"/>
            <p:cNvSpPr/>
            <p:nvPr/>
          </p:nvSpPr>
          <p:spPr>
            <a:xfrm>
              <a:off x="355600" y="6897026"/>
              <a:ext cx="9982200" cy="277495"/>
            </a:xfrm>
            <a:custGeom>
              <a:avLst/>
              <a:gdLst/>
              <a:ahLst/>
              <a:cxnLst/>
              <a:rect l="l" t="t" r="r" b="b"/>
              <a:pathLst>
                <a:path w="9982200" h="277495">
                  <a:moveTo>
                    <a:pt x="9982187" y="0"/>
                  </a:moveTo>
                  <a:lnTo>
                    <a:pt x="0" y="0"/>
                  </a:lnTo>
                  <a:lnTo>
                    <a:pt x="0" y="267474"/>
                  </a:lnTo>
                  <a:lnTo>
                    <a:pt x="0" y="277025"/>
                  </a:lnTo>
                  <a:lnTo>
                    <a:pt x="9982187" y="277025"/>
                  </a:lnTo>
                  <a:lnTo>
                    <a:pt x="9982187" y="267474"/>
                  </a:lnTo>
                  <a:lnTo>
                    <a:pt x="9982187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25250" y="6887473"/>
              <a:ext cx="1012825" cy="277495"/>
            </a:xfrm>
            <a:custGeom>
              <a:avLst/>
              <a:gdLst/>
              <a:ahLst/>
              <a:cxnLst/>
              <a:rect l="l" t="t" r="r" b="b"/>
              <a:pathLst>
                <a:path w="1012825" h="277495">
                  <a:moveTo>
                    <a:pt x="1012548" y="277017"/>
                  </a:moveTo>
                  <a:lnTo>
                    <a:pt x="0" y="277017"/>
                  </a:lnTo>
                  <a:lnTo>
                    <a:pt x="0" y="0"/>
                  </a:lnTo>
                  <a:lnTo>
                    <a:pt x="1012548" y="0"/>
                  </a:lnTo>
                  <a:lnTo>
                    <a:pt x="1012548" y="277017"/>
                  </a:lnTo>
                  <a:close/>
                </a:path>
              </a:pathLst>
            </a:custGeom>
            <a:solidFill>
              <a:srgbClr val="1E5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0214" y="6927460"/>
            <a:ext cx="46977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212121"/>
                </a:solidFill>
                <a:latin typeface="Liberation Sans"/>
                <a:cs typeface="Liberation Sans"/>
              </a:rPr>
              <a:t>Create PDF in your applications with the Pdfcrowd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3"/>
              </a:rPr>
              <a:t>HTML to PDF</a:t>
            </a:r>
            <a:r>
              <a:rPr sz="1200" spc="-10" dirty="0">
                <a:solidFill>
                  <a:srgbClr val="408DD2"/>
                </a:solidFill>
                <a:latin typeface="Liberation Sans"/>
                <a:cs typeface="Liberation Sans"/>
                <a:hlinkClick r:id="rId3"/>
              </a:rPr>
              <a:t>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3"/>
              </a:rPr>
              <a:t>API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7925" y="6927460"/>
            <a:ext cx="9258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FFC369"/>
                </a:solidFill>
                <a:latin typeface="Liberation Sans"/>
                <a:cs typeface="Liberation Sans"/>
                <a:hlinkClick r:id="rId4"/>
              </a:rPr>
              <a:t>PDFCROWD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424708"/>
            <a:ext cx="10693400" cy="1740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this plot we can say </a:t>
            </a:r>
            <a:r>
              <a:rPr lang="en-US" dirty="0" err="1"/>
              <a:t>Satisfcation</a:t>
            </a:r>
            <a:r>
              <a:rPr lang="en-US" dirty="0"/>
              <a:t> level is very low for employees who has number of projects more than </a:t>
            </a:r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And also </a:t>
            </a:r>
            <a:r>
              <a:rPr lang="en-US" dirty="0"/>
              <a:t>Last evaluation for employees having number of projects 2 is low, also they have low </a:t>
            </a:r>
            <a:r>
              <a:rPr lang="en-US" dirty="0" err="1"/>
              <a:t>satification</a:t>
            </a:r>
            <a:r>
              <a:rPr lang="en-US" dirty="0"/>
              <a:t> level.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8887" y="4364470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[17]: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8613" y="4324629"/>
            <a:ext cx="5855970" cy="774065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3340" marR="78740">
              <a:lnSpc>
                <a:spcPct val="101499"/>
              </a:lnSpc>
              <a:spcBef>
                <a:spcPts val="395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plt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figure(figsize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(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15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10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))  ax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sns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boxplot(x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df_left[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'salary'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],y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df_left[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'satisfaction_level'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],hue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  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'time_spend_company'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,data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df_left,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palette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'cool'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</a:t>
            </a:r>
            <a:endParaRPr sz="1050">
              <a:latin typeface="DejaVu Sans Mono"/>
              <a:cs typeface="DejaVu Sans Mono"/>
            </a:endParaRPr>
          </a:p>
          <a:p>
            <a:pPr marL="5334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ax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1594" y="355600"/>
            <a:ext cx="5760059" cy="3801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38887" y="5128657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74314"/>
                </a:solidFill>
                <a:latin typeface="DejaVu Sans Mono"/>
                <a:cs typeface="DejaVu Sans Mono"/>
              </a:rPr>
              <a:t>Out[17]: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9796" y="5138209"/>
            <a:ext cx="45345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DejaVu Sans Mono"/>
                <a:cs typeface="DejaVu Sans Mono"/>
              </a:rPr>
              <a:t>&lt;matplotlib.axes._subplots.AxesSubplot at</a:t>
            </a:r>
            <a:r>
              <a:rPr sz="1050" spc="-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0x26173d617c8&gt;</a:t>
            </a:r>
            <a:endParaRPr sz="1050">
              <a:latin typeface="DejaVu Sans Mono"/>
              <a:cs typeface="DejaVu Sans Mon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5600" y="6887473"/>
            <a:ext cx="9982200" cy="287020"/>
            <a:chOff x="355600" y="6887473"/>
            <a:chExt cx="9982200" cy="287020"/>
          </a:xfrm>
        </p:grpSpPr>
        <p:sp>
          <p:nvSpPr>
            <p:cNvPr id="8" name="object 8"/>
            <p:cNvSpPr/>
            <p:nvPr/>
          </p:nvSpPr>
          <p:spPr>
            <a:xfrm>
              <a:off x="355600" y="6897026"/>
              <a:ext cx="9982200" cy="277495"/>
            </a:xfrm>
            <a:custGeom>
              <a:avLst/>
              <a:gdLst/>
              <a:ahLst/>
              <a:cxnLst/>
              <a:rect l="l" t="t" r="r" b="b"/>
              <a:pathLst>
                <a:path w="9982200" h="277495">
                  <a:moveTo>
                    <a:pt x="9982187" y="0"/>
                  </a:moveTo>
                  <a:lnTo>
                    <a:pt x="0" y="0"/>
                  </a:lnTo>
                  <a:lnTo>
                    <a:pt x="0" y="267474"/>
                  </a:lnTo>
                  <a:lnTo>
                    <a:pt x="0" y="277025"/>
                  </a:lnTo>
                  <a:lnTo>
                    <a:pt x="9982187" y="277025"/>
                  </a:lnTo>
                  <a:lnTo>
                    <a:pt x="9982187" y="267474"/>
                  </a:lnTo>
                  <a:lnTo>
                    <a:pt x="9982187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25250" y="6887473"/>
              <a:ext cx="1012825" cy="277495"/>
            </a:xfrm>
            <a:custGeom>
              <a:avLst/>
              <a:gdLst/>
              <a:ahLst/>
              <a:cxnLst/>
              <a:rect l="l" t="t" r="r" b="b"/>
              <a:pathLst>
                <a:path w="1012825" h="277495">
                  <a:moveTo>
                    <a:pt x="1012548" y="277017"/>
                  </a:moveTo>
                  <a:lnTo>
                    <a:pt x="0" y="277017"/>
                  </a:lnTo>
                  <a:lnTo>
                    <a:pt x="0" y="0"/>
                  </a:lnTo>
                  <a:lnTo>
                    <a:pt x="1012548" y="0"/>
                  </a:lnTo>
                  <a:lnTo>
                    <a:pt x="1012548" y="277017"/>
                  </a:lnTo>
                  <a:close/>
                </a:path>
              </a:pathLst>
            </a:custGeom>
            <a:solidFill>
              <a:srgbClr val="1E5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0214" y="6927460"/>
            <a:ext cx="46977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212121"/>
                </a:solidFill>
                <a:latin typeface="Liberation Sans"/>
                <a:cs typeface="Liberation Sans"/>
              </a:rPr>
              <a:t>Create PDF in your applications with the Pdfcrowd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3"/>
              </a:rPr>
              <a:t>HTML to PDF</a:t>
            </a:r>
            <a:r>
              <a:rPr sz="1200" spc="-10" dirty="0">
                <a:solidFill>
                  <a:srgbClr val="408DD2"/>
                </a:solidFill>
                <a:latin typeface="Liberation Sans"/>
                <a:cs typeface="Liberation Sans"/>
                <a:hlinkClick r:id="rId3"/>
              </a:rPr>
              <a:t>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3"/>
              </a:rPr>
              <a:t>API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7925" y="6927460"/>
            <a:ext cx="9258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FFC369"/>
                </a:solidFill>
                <a:latin typeface="Liberation Sans"/>
                <a:cs typeface="Liberation Sans"/>
                <a:hlinkClick r:id="rId4"/>
              </a:rPr>
              <a:t>PDFCROWD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138210"/>
            <a:ext cx="10693400" cy="2036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plot satisfaction level to salary to a violin plot and see having a low salary of less than 5 years time spend </a:t>
            </a:r>
          </a:p>
          <a:p>
            <a:pPr algn="ctr"/>
            <a:r>
              <a:rPr lang="en-US" dirty="0" smtClean="0"/>
              <a:t>Has a low satisfaction rate</a:t>
            </a:r>
          </a:p>
          <a:p>
            <a:pPr algn="ctr"/>
            <a:r>
              <a:rPr lang="en-US" dirty="0" smtClean="0"/>
              <a:t>Then we go to the box plot for visualization.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8887" y="4383471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[18]: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8613" y="4343631"/>
            <a:ext cx="5855970" cy="764540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3340" marR="79375">
              <a:lnSpc>
                <a:spcPct val="101499"/>
              </a:lnSpc>
              <a:spcBef>
                <a:spcPts val="395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plt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figure(figsize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(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15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10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))  a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x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sn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s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boxplo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t(x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df_lef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t[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'dept</a:t>
            </a:r>
            <a:r>
              <a:rPr sz="1050" spc="-5" dirty="0">
                <a:solidFill>
                  <a:srgbClr val="B92020"/>
                </a:solidFill>
                <a:latin typeface="DejaVu Sans Mono"/>
                <a:cs typeface="DejaVu Sans Mono"/>
              </a:rPr>
              <a:t>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]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,y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df_lef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t[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'satisfaction_level</a:t>
            </a:r>
            <a:r>
              <a:rPr sz="1050" spc="-5" dirty="0">
                <a:solidFill>
                  <a:srgbClr val="B92020"/>
                </a:solidFill>
                <a:latin typeface="DejaVu Sans Mono"/>
                <a:cs typeface="DejaVu Sans Mono"/>
              </a:rPr>
              <a:t>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]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,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hu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e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't  ime_spend_company'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,data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df_left,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palette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'cool'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</a:t>
            </a:r>
            <a:endParaRPr sz="1050">
              <a:latin typeface="DejaVu Sans Mono"/>
              <a:cs typeface="DejaVu Sans Mono"/>
            </a:endParaRPr>
          </a:p>
          <a:p>
            <a:pPr marL="5334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ax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1594" y="355600"/>
            <a:ext cx="5760059" cy="3811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38887" y="5147659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74314"/>
                </a:solidFill>
                <a:latin typeface="DejaVu Sans Mono"/>
                <a:cs typeface="DejaVu Sans Mono"/>
              </a:rPr>
              <a:t>Out[18]: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9796" y="5157211"/>
            <a:ext cx="45345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DejaVu Sans Mono"/>
                <a:cs typeface="DejaVu Sans Mono"/>
              </a:rPr>
              <a:t>&lt;matplotlib.axes._subplots.AxesSubplot at</a:t>
            </a:r>
            <a:r>
              <a:rPr sz="1050" spc="-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0x26173b12548&gt;</a:t>
            </a:r>
            <a:endParaRPr sz="1050">
              <a:latin typeface="DejaVu Sans Mono"/>
              <a:cs typeface="DejaVu Sans Mon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5600" y="6887473"/>
            <a:ext cx="9982200" cy="287020"/>
            <a:chOff x="355600" y="6887473"/>
            <a:chExt cx="9982200" cy="287020"/>
          </a:xfrm>
        </p:grpSpPr>
        <p:sp>
          <p:nvSpPr>
            <p:cNvPr id="8" name="object 8"/>
            <p:cNvSpPr/>
            <p:nvPr/>
          </p:nvSpPr>
          <p:spPr>
            <a:xfrm>
              <a:off x="355600" y="6897026"/>
              <a:ext cx="9982200" cy="277495"/>
            </a:xfrm>
            <a:custGeom>
              <a:avLst/>
              <a:gdLst/>
              <a:ahLst/>
              <a:cxnLst/>
              <a:rect l="l" t="t" r="r" b="b"/>
              <a:pathLst>
                <a:path w="9982200" h="277495">
                  <a:moveTo>
                    <a:pt x="9982187" y="0"/>
                  </a:moveTo>
                  <a:lnTo>
                    <a:pt x="0" y="0"/>
                  </a:lnTo>
                  <a:lnTo>
                    <a:pt x="0" y="267474"/>
                  </a:lnTo>
                  <a:lnTo>
                    <a:pt x="0" y="277025"/>
                  </a:lnTo>
                  <a:lnTo>
                    <a:pt x="9982187" y="277025"/>
                  </a:lnTo>
                  <a:lnTo>
                    <a:pt x="9982187" y="267474"/>
                  </a:lnTo>
                  <a:lnTo>
                    <a:pt x="9982187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25250" y="6887473"/>
              <a:ext cx="1012825" cy="277495"/>
            </a:xfrm>
            <a:custGeom>
              <a:avLst/>
              <a:gdLst/>
              <a:ahLst/>
              <a:cxnLst/>
              <a:rect l="l" t="t" r="r" b="b"/>
              <a:pathLst>
                <a:path w="1012825" h="277495">
                  <a:moveTo>
                    <a:pt x="1012548" y="277017"/>
                  </a:moveTo>
                  <a:lnTo>
                    <a:pt x="0" y="277017"/>
                  </a:lnTo>
                  <a:lnTo>
                    <a:pt x="0" y="0"/>
                  </a:lnTo>
                  <a:lnTo>
                    <a:pt x="1012548" y="0"/>
                  </a:lnTo>
                  <a:lnTo>
                    <a:pt x="1012548" y="277017"/>
                  </a:lnTo>
                  <a:close/>
                </a:path>
              </a:pathLst>
            </a:custGeom>
            <a:solidFill>
              <a:srgbClr val="1E5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0214" y="6927460"/>
            <a:ext cx="46977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212121"/>
                </a:solidFill>
                <a:latin typeface="Liberation Sans"/>
                <a:cs typeface="Liberation Sans"/>
              </a:rPr>
              <a:t>Create PDF in your applications with the Pdfcrowd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3"/>
              </a:rPr>
              <a:t>HTML to PDF</a:t>
            </a:r>
            <a:r>
              <a:rPr sz="1200" spc="-10" dirty="0">
                <a:solidFill>
                  <a:srgbClr val="408DD2"/>
                </a:solidFill>
                <a:latin typeface="Liberation Sans"/>
                <a:cs typeface="Liberation Sans"/>
                <a:hlinkClick r:id="rId3"/>
              </a:rPr>
              <a:t>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3"/>
              </a:rPr>
              <a:t>API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7925" y="6927460"/>
            <a:ext cx="9258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FFC369"/>
                </a:solidFill>
                <a:latin typeface="Liberation Sans"/>
                <a:cs typeface="Liberation Sans"/>
                <a:hlinkClick r:id="rId4"/>
              </a:rPr>
              <a:t>PDFCROWD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108171"/>
            <a:ext cx="10693400" cy="206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boxplot here do the same thing before the violin plot just to make sure boxplot has better visualization than violin plot.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Then do the </a:t>
            </a:r>
            <a:r>
              <a:rPr lang="en-US" dirty="0" err="1" smtClean="0"/>
              <a:t>dept</a:t>
            </a:r>
            <a:r>
              <a:rPr lang="en-US" dirty="0" smtClean="0"/>
              <a:t> wise visualization. We see that </a:t>
            </a:r>
            <a:r>
              <a:rPr lang="en-US" dirty="0" err="1" smtClean="0"/>
              <a:t>dept</a:t>
            </a:r>
            <a:r>
              <a:rPr lang="en-US" dirty="0" smtClean="0"/>
              <a:t> has a good correlation.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8887" y="4383495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[19]: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8613" y="4343655"/>
            <a:ext cx="5855970" cy="764540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3340" marR="79375">
              <a:lnSpc>
                <a:spcPct val="101499"/>
              </a:lnSpc>
              <a:spcBef>
                <a:spcPts val="395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plt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figure(figsize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(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15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10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))  ax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sns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scatterplot(x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df_left[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'dept'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],y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df_left[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'satisfaction_level'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],hu  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'average_montly_hours'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,data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df_left,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palette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'cool'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</a:t>
            </a:r>
            <a:endParaRPr sz="1050">
              <a:latin typeface="DejaVu Sans Mono"/>
              <a:cs typeface="DejaVu Sans Mono"/>
            </a:endParaRPr>
          </a:p>
          <a:p>
            <a:pPr marL="5334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ax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1594" y="355600"/>
            <a:ext cx="5760059" cy="3811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38887" y="5147683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74314"/>
                </a:solidFill>
                <a:latin typeface="DejaVu Sans Mono"/>
                <a:cs typeface="DejaVu Sans Mono"/>
              </a:rPr>
              <a:t>Out[19]: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9796" y="5157235"/>
            <a:ext cx="45345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DejaVu Sans Mono"/>
                <a:cs typeface="DejaVu Sans Mono"/>
              </a:rPr>
              <a:t>&lt;matplotlib.axes._subplots.AxesSubplot at</a:t>
            </a:r>
            <a:r>
              <a:rPr sz="1050" spc="-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0x26173711188&gt;</a:t>
            </a:r>
            <a:endParaRPr sz="1050">
              <a:latin typeface="DejaVu Sans Mono"/>
              <a:cs typeface="DejaVu Sans Mon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5600" y="6887473"/>
            <a:ext cx="9982200" cy="287020"/>
            <a:chOff x="355600" y="6887473"/>
            <a:chExt cx="9982200" cy="287020"/>
          </a:xfrm>
        </p:grpSpPr>
        <p:sp>
          <p:nvSpPr>
            <p:cNvPr id="8" name="object 8"/>
            <p:cNvSpPr/>
            <p:nvPr/>
          </p:nvSpPr>
          <p:spPr>
            <a:xfrm>
              <a:off x="355600" y="6897026"/>
              <a:ext cx="9982200" cy="277495"/>
            </a:xfrm>
            <a:custGeom>
              <a:avLst/>
              <a:gdLst/>
              <a:ahLst/>
              <a:cxnLst/>
              <a:rect l="l" t="t" r="r" b="b"/>
              <a:pathLst>
                <a:path w="9982200" h="277495">
                  <a:moveTo>
                    <a:pt x="9982187" y="0"/>
                  </a:moveTo>
                  <a:lnTo>
                    <a:pt x="0" y="0"/>
                  </a:lnTo>
                  <a:lnTo>
                    <a:pt x="0" y="267474"/>
                  </a:lnTo>
                  <a:lnTo>
                    <a:pt x="0" y="277025"/>
                  </a:lnTo>
                  <a:lnTo>
                    <a:pt x="9982187" y="277025"/>
                  </a:lnTo>
                  <a:lnTo>
                    <a:pt x="9982187" y="267474"/>
                  </a:lnTo>
                  <a:lnTo>
                    <a:pt x="9982187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25250" y="6887473"/>
              <a:ext cx="1012825" cy="277495"/>
            </a:xfrm>
            <a:custGeom>
              <a:avLst/>
              <a:gdLst/>
              <a:ahLst/>
              <a:cxnLst/>
              <a:rect l="l" t="t" r="r" b="b"/>
              <a:pathLst>
                <a:path w="1012825" h="277495">
                  <a:moveTo>
                    <a:pt x="1012548" y="277017"/>
                  </a:moveTo>
                  <a:lnTo>
                    <a:pt x="0" y="277017"/>
                  </a:lnTo>
                  <a:lnTo>
                    <a:pt x="0" y="0"/>
                  </a:lnTo>
                  <a:lnTo>
                    <a:pt x="1012548" y="0"/>
                  </a:lnTo>
                  <a:lnTo>
                    <a:pt x="1012548" y="277017"/>
                  </a:lnTo>
                  <a:close/>
                </a:path>
              </a:pathLst>
            </a:custGeom>
            <a:solidFill>
              <a:srgbClr val="1E5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0214" y="6927460"/>
            <a:ext cx="46977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212121"/>
                </a:solidFill>
                <a:latin typeface="Liberation Sans"/>
                <a:cs typeface="Liberation Sans"/>
              </a:rPr>
              <a:t>Create PDF in your applications with the Pdfcrowd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3"/>
              </a:rPr>
              <a:t>HTML to PDF</a:t>
            </a:r>
            <a:r>
              <a:rPr sz="1200" spc="-10" dirty="0">
                <a:solidFill>
                  <a:srgbClr val="408DD2"/>
                </a:solidFill>
                <a:latin typeface="Liberation Sans"/>
                <a:cs typeface="Liberation Sans"/>
                <a:hlinkClick r:id="rId3"/>
              </a:rPr>
              <a:t>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3"/>
              </a:rPr>
              <a:t>API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7925" y="6927460"/>
            <a:ext cx="9258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FFC369"/>
                </a:solidFill>
                <a:latin typeface="Liberation Sans"/>
                <a:cs typeface="Liberation Sans"/>
                <a:hlinkClick r:id="rId4"/>
              </a:rPr>
              <a:t>PDFCROWD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108195"/>
            <a:ext cx="10693400" cy="206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see here in sales , support, marketing has a low satisfaction rate.</a:t>
            </a:r>
          </a:p>
          <a:p>
            <a:pPr algn="ctr"/>
            <a:r>
              <a:rPr lang="en-US" dirty="0" smtClean="0"/>
              <a:t>And also having less than 4 years has a low satisfaction rate , visualize it carefully we can see who has spent 5 or 6 years most of the them has a good satisfaction rate , the problem is that less than 4 years.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8887" y="4383543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[21]: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8613" y="4343702"/>
            <a:ext cx="5855970" cy="1414145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3340" marR="77470">
              <a:lnSpc>
                <a:spcPct val="101499"/>
              </a:lnSpc>
              <a:spcBef>
                <a:spcPts val="395"/>
              </a:spcBef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 So, ultimateley we found the reason why employees were leaving and wh  ich types of employees are</a:t>
            </a:r>
            <a:r>
              <a:rPr sz="1050" i="1" spc="-10" dirty="0">
                <a:solidFill>
                  <a:srgbClr val="408080"/>
                </a:solidFill>
                <a:latin typeface="DejaVu Sans Mono"/>
                <a:cs typeface="DejaVu Sans Mono"/>
              </a:rPr>
              <a:t> </a:t>
            </a: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leaving.</a:t>
            </a:r>
            <a:endParaRPr sz="1050">
              <a:latin typeface="DejaVu Sans Mono"/>
              <a:cs typeface="DejaVu Sans Mono"/>
            </a:endParaRPr>
          </a:p>
          <a:p>
            <a:pPr marL="53340" marR="77470">
              <a:lnSpc>
                <a:spcPct val="101499"/>
              </a:lnSpc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 Employees who are stressed up working more hours and having higher nu  mber of</a:t>
            </a:r>
            <a:r>
              <a:rPr sz="1050" i="1" spc="-5" dirty="0">
                <a:solidFill>
                  <a:srgbClr val="408080"/>
                </a:solidFill>
                <a:latin typeface="DejaVu Sans Mono"/>
                <a:cs typeface="DejaVu Sans Mono"/>
              </a:rPr>
              <a:t> </a:t>
            </a: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projects.</a:t>
            </a:r>
            <a:endParaRPr sz="1050">
              <a:latin typeface="DejaVu Sans Mono"/>
              <a:cs typeface="DejaVu Sans Mono"/>
            </a:endParaRPr>
          </a:p>
          <a:p>
            <a:pPr marL="53340" marR="77470">
              <a:lnSpc>
                <a:spcPct val="101499"/>
              </a:lnSpc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 Mostly from sales,support and technical department were leaving the c  ompany.</a:t>
            </a:r>
            <a:endParaRPr sz="1050">
              <a:latin typeface="DejaVu Sans Mono"/>
              <a:cs typeface="DejaVu Sans Mono"/>
            </a:endParaRPr>
          </a:p>
          <a:p>
            <a:pPr marL="53340" marR="77470">
              <a:lnSpc>
                <a:spcPct val="101499"/>
              </a:lnSpc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 And, the employees are not getting promotion even they are working ti  relessly.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8887" y="5921470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[22]:</a:t>
            </a:r>
            <a:endParaRPr sz="1050">
              <a:latin typeface="DejaVu Sans Mono"/>
              <a:cs typeface="DejaVu Sans Mon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53837" y="5876853"/>
            <a:ext cx="5865495" cy="969644"/>
            <a:chOff x="2953837" y="5876853"/>
            <a:chExt cx="5865495" cy="969644"/>
          </a:xfrm>
        </p:grpSpPr>
        <p:sp>
          <p:nvSpPr>
            <p:cNvPr id="6" name="object 6"/>
            <p:cNvSpPr/>
            <p:nvPr/>
          </p:nvSpPr>
          <p:spPr>
            <a:xfrm>
              <a:off x="2958604" y="5881509"/>
              <a:ext cx="5855970" cy="960119"/>
            </a:xfrm>
            <a:custGeom>
              <a:avLst/>
              <a:gdLst/>
              <a:ahLst/>
              <a:cxnLst/>
              <a:rect l="l" t="t" r="r" b="b"/>
              <a:pathLst>
                <a:path w="5855970" h="960120">
                  <a:moveTo>
                    <a:pt x="5855589" y="5080"/>
                  </a:moveTo>
                  <a:lnTo>
                    <a:pt x="5853214" y="5080"/>
                  </a:lnTo>
                  <a:lnTo>
                    <a:pt x="5853214" y="0"/>
                  </a:lnTo>
                  <a:lnTo>
                    <a:pt x="2374" y="0"/>
                  </a:lnTo>
                  <a:lnTo>
                    <a:pt x="2374" y="5080"/>
                  </a:lnTo>
                  <a:lnTo>
                    <a:pt x="0" y="5080"/>
                  </a:lnTo>
                  <a:lnTo>
                    <a:pt x="0" y="960120"/>
                  </a:lnTo>
                  <a:lnTo>
                    <a:pt x="5855589" y="960120"/>
                  </a:lnTo>
                  <a:lnTo>
                    <a:pt x="5855589" y="508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58613" y="5881629"/>
              <a:ext cx="5855970" cy="960119"/>
            </a:xfrm>
            <a:custGeom>
              <a:avLst/>
              <a:gdLst/>
              <a:ahLst/>
              <a:cxnLst/>
              <a:rect l="l" t="t" r="r" b="b"/>
              <a:pathLst>
                <a:path w="5855970" h="960120">
                  <a:moveTo>
                    <a:pt x="0" y="960010"/>
                  </a:moveTo>
                  <a:lnTo>
                    <a:pt x="0" y="14328"/>
                  </a:lnTo>
                  <a:lnTo>
                    <a:pt x="0" y="4776"/>
                  </a:lnTo>
                  <a:lnTo>
                    <a:pt x="4776" y="0"/>
                  </a:lnTo>
                  <a:lnTo>
                    <a:pt x="14328" y="0"/>
                  </a:lnTo>
                  <a:lnTo>
                    <a:pt x="5841257" y="0"/>
                  </a:lnTo>
                  <a:lnTo>
                    <a:pt x="5850809" y="0"/>
                  </a:lnTo>
                  <a:lnTo>
                    <a:pt x="5855586" y="4776"/>
                  </a:lnTo>
                  <a:lnTo>
                    <a:pt x="5855586" y="14328"/>
                  </a:lnTo>
                  <a:lnTo>
                    <a:pt x="5855586" y="960010"/>
                  </a:lnTo>
                </a:path>
              </a:pathLst>
            </a:custGeom>
            <a:ln w="9552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68165" y="5921470"/>
            <a:ext cx="583692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#merge two dataset for</a:t>
            </a:r>
            <a:r>
              <a:rPr sz="1050" i="1" spc="-5" dirty="0">
                <a:solidFill>
                  <a:srgbClr val="408080"/>
                </a:solidFill>
                <a:latin typeface="DejaVu Sans Mono"/>
                <a:cs typeface="DejaVu Sans Mono"/>
              </a:rPr>
              <a:t> </a:t>
            </a: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prediction</a:t>
            </a:r>
            <a:endParaRPr sz="1050">
              <a:latin typeface="DejaVu Sans Mono"/>
              <a:cs typeface="DejaVu Sans Mono"/>
            </a:endParaRPr>
          </a:p>
          <a:p>
            <a:pPr marL="43815">
              <a:lnSpc>
                <a:spcPct val="100000"/>
              </a:lnSpc>
              <a:spcBef>
                <a:spcPts val="20"/>
              </a:spcBef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 Adding both dataset from employees who left with existing</a:t>
            </a:r>
            <a:r>
              <a:rPr sz="1050" i="1" spc="5" dirty="0">
                <a:solidFill>
                  <a:srgbClr val="408080"/>
                </a:solidFill>
                <a:latin typeface="DejaVu Sans Mono"/>
                <a:cs typeface="DejaVu Sans Mono"/>
              </a:rPr>
              <a:t> </a:t>
            </a: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employees</a:t>
            </a:r>
            <a:endParaRPr sz="1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DejaVu Sans Mono"/>
              <a:cs typeface="DejaVu Sans Mono"/>
            </a:endParaRPr>
          </a:p>
          <a:p>
            <a:pPr marL="43815">
              <a:lnSpc>
                <a:spcPct val="100000"/>
              </a:lnSpc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df_left[</a:t>
            </a:r>
            <a:r>
              <a:rPr sz="1050" dirty="0">
                <a:solidFill>
                  <a:srgbClr val="B92020"/>
                </a:solidFill>
                <a:latin typeface="DejaVu Sans Mono"/>
                <a:cs typeface="DejaVu Sans Mono"/>
              </a:rPr>
              <a:t>'Left'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]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=1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01594" y="355600"/>
            <a:ext cx="5760059" cy="3811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55600" y="6887473"/>
            <a:ext cx="9982200" cy="287020"/>
            <a:chOff x="355600" y="6887473"/>
            <a:chExt cx="9982200" cy="287020"/>
          </a:xfrm>
        </p:grpSpPr>
        <p:sp>
          <p:nvSpPr>
            <p:cNvPr id="11" name="object 11"/>
            <p:cNvSpPr/>
            <p:nvPr/>
          </p:nvSpPr>
          <p:spPr>
            <a:xfrm>
              <a:off x="355600" y="6897026"/>
              <a:ext cx="9982200" cy="277495"/>
            </a:xfrm>
            <a:custGeom>
              <a:avLst/>
              <a:gdLst/>
              <a:ahLst/>
              <a:cxnLst/>
              <a:rect l="l" t="t" r="r" b="b"/>
              <a:pathLst>
                <a:path w="9982200" h="277495">
                  <a:moveTo>
                    <a:pt x="9982187" y="0"/>
                  </a:moveTo>
                  <a:lnTo>
                    <a:pt x="0" y="0"/>
                  </a:lnTo>
                  <a:lnTo>
                    <a:pt x="0" y="267474"/>
                  </a:lnTo>
                  <a:lnTo>
                    <a:pt x="0" y="277025"/>
                  </a:lnTo>
                  <a:lnTo>
                    <a:pt x="9982187" y="277025"/>
                  </a:lnTo>
                  <a:lnTo>
                    <a:pt x="9982187" y="267474"/>
                  </a:lnTo>
                  <a:lnTo>
                    <a:pt x="9982187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25250" y="6887473"/>
              <a:ext cx="1012825" cy="277495"/>
            </a:xfrm>
            <a:custGeom>
              <a:avLst/>
              <a:gdLst/>
              <a:ahLst/>
              <a:cxnLst/>
              <a:rect l="l" t="t" r="r" b="b"/>
              <a:pathLst>
                <a:path w="1012825" h="277495">
                  <a:moveTo>
                    <a:pt x="1012548" y="277017"/>
                  </a:moveTo>
                  <a:lnTo>
                    <a:pt x="0" y="277017"/>
                  </a:lnTo>
                  <a:lnTo>
                    <a:pt x="0" y="0"/>
                  </a:lnTo>
                  <a:lnTo>
                    <a:pt x="1012548" y="0"/>
                  </a:lnTo>
                  <a:lnTo>
                    <a:pt x="1012548" y="277017"/>
                  </a:lnTo>
                  <a:close/>
                </a:path>
              </a:pathLst>
            </a:custGeom>
            <a:solidFill>
              <a:srgbClr val="1E5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0214" y="6927460"/>
            <a:ext cx="46977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212121"/>
                </a:solidFill>
                <a:latin typeface="Liberation Sans"/>
                <a:cs typeface="Liberation Sans"/>
              </a:rPr>
              <a:t>Create PDF in your applications with the Pdfcrowd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3"/>
              </a:rPr>
              <a:t>HTML to PDF</a:t>
            </a:r>
            <a:r>
              <a:rPr sz="1200" spc="-10" dirty="0">
                <a:solidFill>
                  <a:srgbClr val="408DD2"/>
                </a:solidFill>
                <a:latin typeface="Liberation Sans"/>
                <a:cs typeface="Liberation Sans"/>
                <a:hlinkClick r:id="rId3"/>
              </a:rPr>
              <a:t>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3"/>
              </a:rPr>
              <a:t>API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67925" y="6927460"/>
            <a:ext cx="9258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FFC369"/>
                </a:solidFill>
                <a:latin typeface="Liberation Sans"/>
                <a:cs typeface="Liberation Sans"/>
                <a:hlinkClick r:id="rId4"/>
              </a:rPr>
              <a:t>PDFCROWD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5757847"/>
            <a:ext cx="10693400" cy="1416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So, </a:t>
            </a:r>
            <a:r>
              <a:rPr lang="en-US" dirty="0" smtClean="0"/>
              <a:t>ultimately </a:t>
            </a:r>
            <a:r>
              <a:rPr lang="en-US" dirty="0"/>
              <a:t>we found the reason why employees were leaving and which types of employees are leaving.</a:t>
            </a:r>
          </a:p>
          <a:p>
            <a:pPr algn="ctr"/>
            <a:r>
              <a:rPr lang="en-US" dirty="0"/>
              <a:t>Employees who are stressed up working more hours and having higher number of projects.</a:t>
            </a:r>
          </a:p>
          <a:p>
            <a:pPr algn="ctr"/>
            <a:r>
              <a:rPr lang="en-US" dirty="0"/>
              <a:t>Mostly from </a:t>
            </a:r>
            <a:r>
              <a:rPr lang="en-US" dirty="0" smtClean="0"/>
              <a:t>sales, support </a:t>
            </a:r>
            <a:r>
              <a:rPr lang="en-US" dirty="0"/>
              <a:t>and </a:t>
            </a:r>
            <a:r>
              <a:rPr lang="en-US" dirty="0" smtClean="0"/>
              <a:t>marketing </a:t>
            </a:r>
            <a:r>
              <a:rPr lang="en-US" dirty="0"/>
              <a:t>department were leaving the company.</a:t>
            </a:r>
          </a:p>
          <a:p>
            <a:pPr algn="ctr"/>
            <a:r>
              <a:rPr lang="en-US" dirty="0"/>
              <a:t>And, the employees are not getting promotion even they are working tirelessly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Lastly less than 4 years time spend has a most number of leaving.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8887" y="2034144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[29]: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8613" y="2003854"/>
            <a:ext cx="5855970" cy="1901189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40"/>
              </a:spcBef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 Splitting the X and y into train and test</a:t>
            </a:r>
            <a:r>
              <a:rPr sz="1050" i="1" spc="-10" dirty="0">
                <a:solidFill>
                  <a:srgbClr val="408080"/>
                </a:solidFill>
                <a:latin typeface="DejaVu Sans Mono"/>
                <a:cs typeface="DejaVu Sans Mono"/>
              </a:rPr>
              <a:t> </a:t>
            </a: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set</a:t>
            </a:r>
            <a:endParaRPr sz="1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DejaVu Sans Mono"/>
              <a:cs typeface="DejaVu Sans Mono"/>
            </a:endParaRPr>
          </a:p>
          <a:p>
            <a:pPr marL="53340">
              <a:lnSpc>
                <a:spcPct val="100000"/>
              </a:lnSpc>
            </a:pPr>
            <a:r>
              <a:rPr sz="1050" b="1" dirty="0">
                <a:solidFill>
                  <a:srgbClr val="008000"/>
                </a:solidFill>
                <a:latin typeface="DejaVu Sans Mono"/>
                <a:cs typeface="DejaVu Sans Mono"/>
              </a:rPr>
              <a:t>from </a:t>
            </a:r>
            <a:r>
              <a:rPr sz="1050" b="1" dirty="0">
                <a:solidFill>
                  <a:srgbClr val="0000FF"/>
                </a:solidFill>
                <a:latin typeface="DejaVu Sans Mono"/>
                <a:cs typeface="DejaVu Sans Mono"/>
              </a:rPr>
              <a:t>sklearn.model_selection </a:t>
            </a:r>
            <a:r>
              <a:rPr sz="1050" b="1" dirty="0">
                <a:solidFill>
                  <a:srgbClr val="008000"/>
                </a:solidFill>
                <a:latin typeface="DejaVu Sans Mono"/>
                <a:cs typeface="DejaVu Sans Mono"/>
              </a:rPr>
              <a:t>import</a:t>
            </a:r>
            <a:r>
              <a:rPr sz="1050" b="1" spc="-5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train_test_split</a:t>
            </a:r>
            <a:endParaRPr sz="1050">
              <a:latin typeface="DejaVu Sans Mono"/>
              <a:cs typeface="DejaVu Sans Mono"/>
            </a:endParaRPr>
          </a:p>
          <a:p>
            <a:pPr marL="53340">
              <a:lnSpc>
                <a:spcPct val="100000"/>
              </a:lnSpc>
              <a:spcBef>
                <a:spcPts val="20"/>
              </a:spcBef>
            </a:pPr>
            <a:r>
              <a:rPr sz="1050" b="1" dirty="0">
                <a:solidFill>
                  <a:srgbClr val="008000"/>
                </a:solidFill>
                <a:latin typeface="DejaVu Sans Mono"/>
                <a:cs typeface="DejaVu Sans Mono"/>
              </a:rPr>
              <a:t>from </a:t>
            </a:r>
            <a:r>
              <a:rPr sz="1050" b="1" dirty="0">
                <a:solidFill>
                  <a:srgbClr val="0000FF"/>
                </a:solidFill>
                <a:latin typeface="DejaVu Sans Mono"/>
                <a:cs typeface="DejaVu Sans Mono"/>
              </a:rPr>
              <a:t>sklearn.tree </a:t>
            </a:r>
            <a:r>
              <a:rPr sz="1050" b="1" dirty="0">
                <a:solidFill>
                  <a:srgbClr val="008000"/>
                </a:solidFill>
                <a:latin typeface="DejaVu Sans Mono"/>
                <a:cs typeface="DejaVu Sans Mono"/>
              </a:rPr>
              <a:t>import</a:t>
            </a:r>
            <a:r>
              <a:rPr sz="1050" b="1" spc="-5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DecisionTreeClassifier</a:t>
            </a:r>
            <a:endParaRPr sz="1050">
              <a:latin typeface="DejaVu Sans Mono"/>
              <a:cs typeface="DejaVu Sans Mono"/>
            </a:endParaRPr>
          </a:p>
          <a:p>
            <a:pPr marL="53340">
              <a:lnSpc>
                <a:spcPct val="100000"/>
              </a:lnSpc>
              <a:spcBef>
                <a:spcPts val="20"/>
              </a:spcBef>
            </a:pPr>
            <a:r>
              <a:rPr sz="1050" b="1" dirty="0">
                <a:solidFill>
                  <a:srgbClr val="008000"/>
                </a:solidFill>
                <a:latin typeface="DejaVu Sans Mono"/>
                <a:cs typeface="DejaVu Sans Mono"/>
              </a:rPr>
              <a:t>from </a:t>
            </a:r>
            <a:r>
              <a:rPr sz="1050" b="1" dirty="0">
                <a:solidFill>
                  <a:srgbClr val="0000FF"/>
                </a:solidFill>
                <a:latin typeface="DejaVu Sans Mono"/>
                <a:cs typeface="DejaVu Sans Mono"/>
              </a:rPr>
              <a:t>sklearn.feature_selection </a:t>
            </a:r>
            <a:r>
              <a:rPr sz="1050" b="1" dirty="0">
                <a:solidFill>
                  <a:srgbClr val="008000"/>
                </a:solidFill>
                <a:latin typeface="DejaVu Sans Mono"/>
                <a:cs typeface="DejaVu Sans Mono"/>
              </a:rPr>
              <a:t>import</a:t>
            </a:r>
            <a:r>
              <a:rPr sz="1050" b="1" spc="-5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RFE</a:t>
            </a:r>
            <a:endParaRPr sz="1050">
              <a:latin typeface="DejaVu Sans Mono"/>
              <a:cs typeface="DejaVu Sans Mono"/>
            </a:endParaRPr>
          </a:p>
          <a:p>
            <a:pPr marL="53340" marR="78740">
              <a:lnSpc>
                <a:spcPct val="101499"/>
              </a:lnSpc>
            </a:pPr>
            <a:r>
              <a:rPr sz="1050" b="1" dirty="0">
                <a:solidFill>
                  <a:srgbClr val="008000"/>
                </a:solidFill>
                <a:latin typeface="DejaVu Sans Mono"/>
                <a:cs typeface="DejaVu Sans Mono"/>
              </a:rPr>
              <a:t>from </a:t>
            </a:r>
            <a:r>
              <a:rPr sz="1050" b="1" dirty="0">
                <a:solidFill>
                  <a:srgbClr val="0000FF"/>
                </a:solidFill>
                <a:latin typeface="DejaVu Sans Mono"/>
                <a:cs typeface="DejaVu Sans Mono"/>
              </a:rPr>
              <a:t>sklearn.metrics </a:t>
            </a:r>
            <a:r>
              <a:rPr sz="1050" b="1" dirty="0">
                <a:solidFill>
                  <a:srgbClr val="008000"/>
                </a:solidFill>
                <a:latin typeface="DejaVu Sans Mono"/>
                <a:cs typeface="DejaVu Sans Mono"/>
              </a:rPr>
              <a:t>import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accuracy_score, precision_score, recall_sco  re,</a:t>
            </a:r>
            <a:r>
              <a:rPr sz="1050" spc="-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f1_score</a:t>
            </a:r>
            <a:endParaRPr sz="1050">
              <a:latin typeface="DejaVu Sans Mono"/>
              <a:cs typeface="DejaVu Sans Mono"/>
            </a:endParaRPr>
          </a:p>
          <a:p>
            <a:pPr marL="53340">
              <a:lnSpc>
                <a:spcPct val="100000"/>
              </a:lnSpc>
              <a:spcBef>
                <a:spcPts val="20"/>
              </a:spcBef>
            </a:pPr>
            <a:r>
              <a:rPr sz="1050" b="1" dirty="0">
                <a:solidFill>
                  <a:srgbClr val="008000"/>
                </a:solidFill>
                <a:latin typeface="DejaVu Sans Mono"/>
                <a:cs typeface="DejaVu Sans Mono"/>
              </a:rPr>
              <a:t>from </a:t>
            </a:r>
            <a:r>
              <a:rPr sz="1050" b="1" dirty="0">
                <a:solidFill>
                  <a:srgbClr val="0000FF"/>
                </a:solidFill>
                <a:latin typeface="DejaVu Sans Mono"/>
                <a:cs typeface="DejaVu Sans Mono"/>
              </a:rPr>
              <a:t>sklearn.metrics </a:t>
            </a:r>
            <a:r>
              <a:rPr sz="1050" b="1" dirty="0">
                <a:solidFill>
                  <a:srgbClr val="008000"/>
                </a:solidFill>
                <a:latin typeface="DejaVu Sans Mono"/>
                <a:cs typeface="DejaVu Sans Mono"/>
              </a:rPr>
              <a:t>import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confusion_matrix,</a:t>
            </a:r>
            <a:r>
              <a:rPr sz="1050" spc="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classification_report</a:t>
            </a:r>
            <a:endParaRPr sz="10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DejaVu Sans Mono"/>
              <a:cs typeface="DejaVu Sans Mono"/>
            </a:endParaRPr>
          </a:p>
          <a:p>
            <a:pPr marL="53340" marR="78740">
              <a:lnSpc>
                <a:spcPct val="101499"/>
              </a:lnSpc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X_train,X_test,y_train,y_test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train_test_split(X,y,train_size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=0.7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,test_  size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=0.3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,random_state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=102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8887" y="4059240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[30]: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8613" y="4028951"/>
            <a:ext cx="5855970" cy="601980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40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DC 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DecisionTreeClassifier(max_depth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=5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 random_state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=101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</a:t>
            </a:r>
            <a:r>
              <a:rPr sz="1050" spc="-1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max_features</a:t>
            </a:r>
            <a:endParaRPr sz="1050">
              <a:latin typeface="DejaVu Sans Mono"/>
              <a:cs typeface="DejaVu Sans Mono"/>
            </a:endParaRPr>
          </a:p>
          <a:p>
            <a:pPr marL="53340" marR="3620770">
              <a:lnSpc>
                <a:spcPct val="101499"/>
              </a:lnSpc>
            </a:pP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b="1" dirty="0">
                <a:solidFill>
                  <a:srgbClr val="008000"/>
                </a:solidFill>
                <a:latin typeface="DejaVu Sans Mono"/>
                <a:cs typeface="DejaVu Sans Mono"/>
              </a:rPr>
              <a:t>None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,</a:t>
            </a:r>
            <a:r>
              <a:rPr sz="1050" spc="-7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min_samples_leaf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=15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)  DC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fit(X_train,</a:t>
            </a:r>
            <a:r>
              <a:rPr sz="1050" spc="-2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y_train)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8887" y="6218070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[31]: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8613" y="6178228"/>
            <a:ext cx="5855970" cy="277495"/>
          </a:xfrm>
          <a:prstGeom prst="rect">
            <a:avLst/>
          </a:prstGeom>
          <a:solidFill>
            <a:srgbClr val="F7F7F7"/>
          </a:solidFill>
          <a:ln w="19104">
            <a:solidFill>
              <a:srgbClr val="CFCFCF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15"/>
              </a:spcBef>
            </a:pP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y_pred 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050" spc="-5" dirty="0">
                <a:solidFill>
                  <a:srgbClr val="666666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DC</a:t>
            </a:r>
            <a:r>
              <a:rPr sz="1050" dirty="0">
                <a:solidFill>
                  <a:srgbClr val="666666"/>
                </a:solidFill>
                <a:latin typeface="DejaVu Sans Mono"/>
                <a:cs typeface="DejaVu Sans Mono"/>
              </a:rPr>
              <a:t>.</a:t>
            </a:r>
            <a:r>
              <a:rPr sz="1050" dirty="0">
                <a:solidFill>
                  <a:srgbClr val="333333"/>
                </a:solidFill>
                <a:latin typeface="DejaVu Sans Mono"/>
                <a:cs typeface="DejaVu Sans Mono"/>
              </a:rPr>
              <a:t>predict(X_test)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8887" y="6619268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In</a:t>
            </a:r>
            <a:r>
              <a:rPr sz="1050" spc="-75" dirty="0">
                <a:solidFill>
                  <a:srgbClr val="2F3E9F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2F3E9F"/>
                </a:solidFill>
                <a:latin typeface="DejaVu Sans Mono"/>
                <a:cs typeface="DejaVu Sans Mono"/>
              </a:rPr>
              <a:t>[32]:</a:t>
            </a:r>
            <a:endParaRPr sz="1050">
              <a:latin typeface="DejaVu Sans Mono"/>
              <a:cs typeface="DejaVu Sans Mon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53837" y="6574650"/>
            <a:ext cx="5865495" cy="271780"/>
            <a:chOff x="2953837" y="6574650"/>
            <a:chExt cx="5865495" cy="271780"/>
          </a:xfrm>
        </p:grpSpPr>
        <p:sp>
          <p:nvSpPr>
            <p:cNvPr id="10" name="object 10"/>
            <p:cNvSpPr/>
            <p:nvPr/>
          </p:nvSpPr>
          <p:spPr>
            <a:xfrm>
              <a:off x="2958604" y="6579882"/>
              <a:ext cx="5855970" cy="261620"/>
            </a:xfrm>
            <a:custGeom>
              <a:avLst/>
              <a:gdLst/>
              <a:ahLst/>
              <a:cxnLst/>
              <a:rect l="l" t="t" r="r" b="b"/>
              <a:pathLst>
                <a:path w="5855970" h="261620">
                  <a:moveTo>
                    <a:pt x="5855589" y="3810"/>
                  </a:moveTo>
                  <a:lnTo>
                    <a:pt x="5853163" y="3810"/>
                  </a:lnTo>
                  <a:lnTo>
                    <a:pt x="5853163" y="0"/>
                  </a:lnTo>
                  <a:lnTo>
                    <a:pt x="2425" y="0"/>
                  </a:lnTo>
                  <a:lnTo>
                    <a:pt x="2425" y="3810"/>
                  </a:lnTo>
                  <a:lnTo>
                    <a:pt x="0" y="3810"/>
                  </a:lnTo>
                  <a:lnTo>
                    <a:pt x="0" y="261620"/>
                  </a:lnTo>
                  <a:lnTo>
                    <a:pt x="5855589" y="261620"/>
                  </a:lnTo>
                  <a:lnTo>
                    <a:pt x="5855589" y="381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8613" y="6579426"/>
              <a:ext cx="5855970" cy="262255"/>
            </a:xfrm>
            <a:custGeom>
              <a:avLst/>
              <a:gdLst/>
              <a:ahLst/>
              <a:cxnLst/>
              <a:rect l="l" t="t" r="r" b="b"/>
              <a:pathLst>
                <a:path w="5855970" h="262254">
                  <a:moveTo>
                    <a:pt x="0" y="262217"/>
                  </a:moveTo>
                  <a:lnTo>
                    <a:pt x="0" y="14328"/>
                  </a:lnTo>
                  <a:lnTo>
                    <a:pt x="0" y="4776"/>
                  </a:lnTo>
                  <a:lnTo>
                    <a:pt x="4776" y="0"/>
                  </a:lnTo>
                  <a:lnTo>
                    <a:pt x="14328" y="0"/>
                  </a:lnTo>
                  <a:lnTo>
                    <a:pt x="5841257" y="0"/>
                  </a:lnTo>
                  <a:lnTo>
                    <a:pt x="5850809" y="0"/>
                  </a:lnTo>
                  <a:lnTo>
                    <a:pt x="5855586" y="4776"/>
                  </a:lnTo>
                  <a:lnTo>
                    <a:pt x="5855586" y="14328"/>
                  </a:lnTo>
                  <a:lnTo>
                    <a:pt x="5855586" y="262217"/>
                  </a:lnTo>
                </a:path>
              </a:pathLst>
            </a:custGeom>
            <a:ln w="9552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68165" y="6619268"/>
            <a:ext cx="583692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#model accuraccy is not so</a:t>
            </a:r>
            <a:r>
              <a:rPr sz="1050" i="1" spc="-10" dirty="0">
                <a:solidFill>
                  <a:srgbClr val="408080"/>
                </a:solidFill>
                <a:latin typeface="DejaVu Sans Mono"/>
                <a:cs typeface="DejaVu Sans Mono"/>
              </a:rPr>
              <a:t> </a:t>
            </a:r>
            <a:r>
              <a:rPr sz="1050" i="1" dirty="0">
                <a:solidFill>
                  <a:srgbClr val="408080"/>
                </a:solidFill>
                <a:latin typeface="DejaVu Sans Mono"/>
                <a:cs typeface="DejaVu Sans Mono"/>
              </a:rPr>
              <a:t>good.</a:t>
            </a:r>
            <a:endParaRPr sz="1050">
              <a:latin typeface="DejaVu Sans Mono"/>
              <a:cs typeface="DejaVu Sans Mono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970746" y="356125"/>
          <a:ext cx="3202940" cy="1454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9031">
                <a:tc>
                  <a:txBody>
                    <a:bodyPr/>
                    <a:lstStyle/>
                    <a:p>
                      <a:pPr marL="31750">
                        <a:lnSpc>
                          <a:spcPts val="1150"/>
                        </a:lnSpc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ts val="1150"/>
                        </a:lnSpc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3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ts val="1180"/>
                        </a:lnSpc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180"/>
                        </a:lnSpc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..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3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11423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ts val="1180"/>
                        </a:lnSpc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3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11424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ts val="1180"/>
                        </a:lnSpc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3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11425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ts val="1180"/>
                        </a:lnSpc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3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11426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ts val="1180"/>
                        </a:lnSpc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3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11427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ts val="1180"/>
                        </a:lnSpc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031">
                <a:tc>
                  <a:txBody>
                    <a:bodyPr/>
                    <a:lstStyle/>
                    <a:p>
                      <a:pPr marL="31750">
                        <a:lnSpc>
                          <a:spcPts val="1150"/>
                        </a:lnSpc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Name: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150"/>
                        </a:lnSpc>
                      </a:pPr>
                      <a:r>
                        <a:rPr sz="1050" dirty="0">
                          <a:latin typeface="DejaVu Sans Mono"/>
                          <a:cs typeface="DejaVu Sans Mono"/>
                        </a:rPr>
                        <a:t>Left, Length: 14999, dtype:</a:t>
                      </a:r>
                      <a:r>
                        <a:rPr sz="1050" spc="-4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050" dirty="0">
                          <a:latin typeface="DejaVu Sans Mono"/>
                          <a:cs typeface="DejaVu Sans Mono"/>
                        </a:rPr>
                        <a:t>int64</a:t>
                      </a:r>
                      <a:endParaRPr sz="10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238887" y="4670590"/>
            <a:ext cx="669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74314"/>
                </a:solidFill>
                <a:latin typeface="DejaVu Sans Mono"/>
                <a:cs typeface="DejaVu Sans Mono"/>
              </a:rPr>
              <a:t>Out[30]: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9796" y="4680143"/>
            <a:ext cx="5742305" cy="13227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85090">
              <a:lnSpc>
                <a:spcPct val="101499"/>
              </a:lnSpc>
              <a:spcBef>
                <a:spcPts val="85"/>
              </a:spcBef>
            </a:pPr>
            <a:r>
              <a:rPr sz="1050" dirty="0">
                <a:latin typeface="DejaVu Sans Mono"/>
                <a:cs typeface="DejaVu Sans Mono"/>
              </a:rPr>
              <a:t>DecisionTreeClassifier(class_weight=None, criterion='gini', max_depth=  5,</a:t>
            </a:r>
            <a:endParaRPr sz="1050">
              <a:latin typeface="DejaVu Sans Mono"/>
              <a:cs typeface="DejaVu Sans Mono"/>
            </a:endParaRPr>
          </a:p>
          <a:p>
            <a:pPr marL="1864360" marR="5080">
              <a:lnSpc>
                <a:spcPct val="101499"/>
              </a:lnSpc>
            </a:pPr>
            <a:r>
              <a:rPr sz="1050" dirty="0">
                <a:latin typeface="DejaVu Sans Mono"/>
                <a:cs typeface="DejaVu Sans Mono"/>
              </a:rPr>
              <a:t>max_features=None, max_leaf_nodes=None,  min_impurity_decrease=0.0,</a:t>
            </a:r>
            <a:r>
              <a:rPr sz="1050" spc="-1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min_impurity_split=No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DejaVu Sans Mono"/>
                <a:cs typeface="DejaVu Sans Mono"/>
              </a:rPr>
              <a:t>ne,</a:t>
            </a:r>
            <a:endParaRPr sz="1050">
              <a:latin typeface="DejaVu Sans Mono"/>
              <a:cs typeface="DejaVu Sans Mono"/>
            </a:endParaRPr>
          </a:p>
          <a:p>
            <a:pPr marL="1864360" marR="327025">
              <a:lnSpc>
                <a:spcPct val="101499"/>
              </a:lnSpc>
            </a:pPr>
            <a:r>
              <a:rPr sz="1050" dirty="0">
                <a:latin typeface="DejaVu Sans Mono"/>
                <a:cs typeface="DejaVu Sans Mono"/>
              </a:rPr>
              <a:t>min_samples_leaf=15, min_samples_split=2,  min_weight_fraction_leaf=0.0,</a:t>
            </a:r>
            <a:r>
              <a:rPr sz="1050" spc="-2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presort=False,  random_state=101,</a:t>
            </a:r>
            <a:r>
              <a:rPr sz="1050" spc="-5" dirty="0">
                <a:latin typeface="DejaVu Sans Mono"/>
                <a:cs typeface="DejaVu Sans Mono"/>
              </a:rPr>
              <a:t> </a:t>
            </a:r>
            <a:r>
              <a:rPr sz="1050" dirty="0">
                <a:latin typeface="DejaVu Sans Mono"/>
                <a:cs typeface="DejaVu Sans Mono"/>
              </a:rPr>
              <a:t>splitter='best')</a:t>
            </a:r>
            <a:endParaRPr sz="1050">
              <a:latin typeface="DejaVu Sans Mono"/>
              <a:cs typeface="DejaVu Sans Mon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55600" y="6887473"/>
            <a:ext cx="9982200" cy="287020"/>
            <a:chOff x="355600" y="6887473"/>
            <a:chExt cx="9982200" cy="287020"/>
          </a:xfrm>
        </p:grpSpPr>
        <p:sp>
          <p:nvSpPr>
            <p:cNvPr id="17" name="object 17"/>
            <p:cNvSpPr/>
            <p:nvPr/>
          </p:nvSpPr>
          <p:spPr>
            <a:xfrm>
              <a:off x="355600" y="6897026"/>
              <a:ext cx="9982200" cy="277495"/>
            </a:xfrm>
            <a:custGeom>
              <a:avLst/>
              <a:gdLst/>
              <a:ahLst/>
              <a:cxnLst/>
              <a:rect l="l" t="t" r="r" b="b"/>
              <a:pathLst>
                <a:path w="9982200" h="277495">
                  <a:moveTo>
                    <a:pt x="9982187" y="0"/>
                  </a:moveTo>
                  <a:lnTo>
                    <a:pt x="0" y="0"/>
                  </a:lnTo>
                  <a:lnTo>
                    <a:pt x="0" y="267474"/>
                  </a:lnTo>
                  <a:lnTo>
                    <a:pt x="0" y="277025"/>
                  </a:lnTo>
                  <a:lnTo>
                    <a:pt x="9982187" y="277025"/>
                  </a:lnTo>
                  <a:lnTo>
                    <a:pt x="9982187" y="267474"/>
                  </a:lnTo>
                  <a:lnTo>
                    <a:pt x="9982187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25250" y="6887473"/>
              <a:ext cx="1012825" cy="277495"/>
            </a:xfrm>
            <a:custGeom>
              <a:avLst/>
              <a:gdLst/>
              <a:ahLst/>
              <a:cxnLst/>
              <a:rect l="l" t="t" r="r" b="b"/>
              <a:pathLst>
                <a:path w="1012825" h="277495">
                  <a:moveTo>
                    <a:pt x="1012548" y="277017"/>
                  </a:moveTo>
                  <a:lnTo>
                    <a:pt x="0" y="277017"/>
                  </a:lnTo>
                  <a:lnTo>
                    <a:pt x="0" y="0"/>
                  </a:lnTo>
                  <a:lnTo>
                    <a:pt x="1012548" y="0"/>
                  </a:lnTo>
                  <a:lnTo>
                    <a:pt x="1012548" y="277017"/>
                  </a:lnTo>
                  <a:close/>
                </a:path>
              </a:pathLst>
            </a:custGeom>
            <a:solidFill>
              <a:srgbClr val="1E5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00214" y="6927460"/>
            <a:ext cx="46977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212121"/>
                </a:solidFill>
                <a:latin typeface="Liberation Sans"/>
                <a:cs typeface="Liberation Sans"/>
              </a:rPr>
              <a:t>Create PDF in your applications with the Pdfcrowd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2"/>
              </a:rPr>
              <a:t>HTML to PDF</a:t>
            </a:r>
            <a:r>
              <a:rPr sz="1200" spc="-10" dirty="0">
                <a:solidFill>
                  <a:srgbClr val="408DD2"/>
                </a:solidFill>
                <a:latin typeface="Liberation Sans"/>
                <a:cs typeface="Liberation Sans"/>
                <a:hlinkClick r:id="rId2"/>
              </a:rPr>
              <a:t> </a:t>
            </a:r>
            <a:r>
              <a:rPr sz="1200" dirty="0">
                <a:solidFill>
                  <a:srgbClr val="408DD2"/>
                </a:solidFill>
                <a:latin typeface="Liberation Sans"/>
                <a:cs typeface="Liberation Sans"/>
                <a:hlinkClick r:id="rId2"/>
              </a:rPr>
              <a:t>API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67925" y="6927460"/>
            <a:ext cx="9258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FFC369"/>
                </a:solidFill>
                <a:latin typeface="Liberation Sans"/>
                <a:cs typeface="Liberation Sans"/>
                <a:hlinkClick r:id="rId3"/>
              </a:rPr>
              <a:t>PDFCROWD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841502"/>
            <a:ext cx="10693400" cy="90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the splitting and before that making the variables as dummy and convert the text attribute to integer. </a:t>
            </a:r>
          </a:p>
          <a:p>
            <a:pPr algn="ctr"/>
            <a:r>
              <a:rPr lang="en-US" dirty="0" smtClean="0"/>
              <a:t>And without any pre- processing run a method for prediction: DECISION TREE CLASSIFIER.</a:t>
            </a:r>
          </a:p>
          <a:p>
            <a:pPr algn="ctr"/>
            <a:r>
              <a:rPr lang="en-US" dirty="0" smtClean="0"/>
              <a:t>Accuracy is not so good in this.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2397</Words>
  <Application>Microsoft Office PowerPoint</Application>
  <PresentationFormat>Custom</PresentationFormat>
  <Paragraphs>425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DejaVu Sans Mono</vt:lpstr>
      <vt:lpstr>Liberation Sans</vt:lpstr>
      <vt:lpstr>Times New Roman</vt:lpstr>
      <vt:lpstr>Retrospect</vt:lpstr>
      <vt:lpstr>        Employee Attrition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Employee-Attrition</dc:title>
  <cp:lastModifiedBy>Inzamamul Alam</cp:lastModifiedBy>
  <cp:revision>19</cp:revision>
  <dcterms:created xsi:type="dcterms:W3CDTF">2020-07-17T21:53:39Z</dcterms:created>
  <dcterms:modified xsi:type="dcterms:W3CDTF">2020-07-17T22:39:33Z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2020-07-17T00:00:00Z</vt:filetime>
  </property>
  <property fmtid="{D5CDD505-2E9C-101B-9397-08002B2CF9AE}" pid="3" name="Creator">
    <vt:lpwstr>Pdfcrowd.com v20180221.063</vt:lpwstr>
  </property>
  <property fmtid="{D5CDD505-2E9C-101B-9397-08002B2CF9AE}" pid="4" name="LastSaved">
    <vt:filetime>2020-07-17T00:00:00Z</vt:filetime>
  </property>
</Properties>
</file>