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sldIdLst>
    <p:sldId id="256" r:id="rId2"/>
    <p:sldId id="257" r:id="rId3"/>
    <p:sldId id="258" r:id="rId4"/>
    <p:sldId id="259" r:id="rId5"/>
    <p:sldId id="261" r:id="rId6"/>
    <p:sldId id="260" r:id="rId7"/>
    <p:sldId id="262" r:id="rId8"/>
    <p:sldId id="264" r:id="rId9"/>
    <p:sldId id="263" r:id="rId10"/>
    <p:sldId id="265" r:id="rId11"/>
    <p:sldId id="266" r:id="rId12"/>
    <p:sldId id="267" r:id="rId13"/>
    <p:sldId id="268" r:id="rId14"/>
    <p:sldId id="269" r:id="rId15"/>
    <p:sldId id="270" r:id="rId16"/>
    <p:sldId id="271" r:id="rId17"/>
    <p:sldId id="274" r:id="rId18"/>
    <p:sldId id="273" r:id="rId19"/>
    <p:sldId id="272" r:id="rId20"/>
    <p:sldId id="290" r:id="rId21"/>
    <p:sldId id="276" r:id="rId22"/>
    <p:sldId id="278" r:id="rId23"/>
    <p:sldId id="279" r:id="rId24"/>
    <p:sldId id="288" r:id="rId25"/>
    <p:sldId id="301" r:id="rId26"/>
    <p:sldId id="289" r:id="rId27"/>
    <p:sldId id="291" r:id="rId28"/>
    <p:sldId id="292" r:id="rId29"/>
    <p:sldId id="275" r:id="rId30"/>
    <p:sldId id="280" r:id="rId31"/>
    <p:sldId id="299" r:id="rId32"/>
    <p:sldId id="300" r:id="rId33"/>
    <p:sldId id="281" r:id="rId34"/>
    <p:sldId id="282" r:id="rId35"/>
    <p:sldId id="283" r:id="rId36"/>
    <p:sldId id="284" r:id="rId37"/>
    <p:sldId id="285" r:id="rId38"/>
    <p:sldId id="286" r:id="rId39"/>
    <p:sldId id="287" r:id="rId40"/>
    <p:sldId id="293" r:id="rId41"/>
    <p:sldId id="294" r:id="rId42"/>
    <p:sldId id="295" r:id="rId43"/>
    <p:sldId id="296" r:id="rId44"/>
    <p:sldId id="297" r:id="rId45"/>
    <p:sldId id="298" r:id="rId46"/>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81120"/>
  </p:normalViewPr>
  <p:slideViewPr>
    <p:cSldViewPr snapToGrid="0" snapToObjects="1">
      <p:cViewPr varScale="1">
        <p:scale>
          <a:sx n="86" d="100"/>
          <a:sy n="86" d="100"/>
        </p:scale>
        <p:origin x="1352" y="192"/>
      </p:cViewPr>
      <p:guideLst/>
    </p:cSldViewPr>
  </p:slideViewPr>
  <p:notesTextViewPr>
    <p:cViewPr>
      <p:scale>
        <a:sx n="1" d="1"/>
        <a:sy n="1" d="1"/>
      </p:scale>
      <p:origin x="0" y="-2104"/>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F9499B-B997-445E-8F44-2DDE2CF8F70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1F956DC-D155-496A-81EA-E10ED132201D}">
      <dgm:prSet/>
      <dgm:spPr/>
      <dgm:t>
        <a:bodyPr/>
        <a:lstStyle/>
        <a:p>
          <a:pPr>
            <a:lnSpc>
              <a:spcPct val="100000"/>
            </a:lnSpc>
          </a:pPr>
          <a:r>
            <a:rPr lang="en-US" b="1" dirty="0"/>
            <a:t>Inline CSS</a:t>
          </a:r>
          <a:r>
            <a:rPr lang="en-US" dirty="0"/>
            <a:t>: Directly in the html element. (not preferrable!)</a:t>
          </a:r>
        </a:p>
      </dgm:t>
    </dgm:pt>
    <dgm:pt modelId="{BAAFE176-4E97-42BC-B444-7694FC1E449D}" type="parTrans" cxnId="{A78A8B9A-0F0C-4B02-89D7-AE4A48786D60}">
      <dgm:prSet/>
      <dgm:spPr/>
      <dgm:t>
        <a:bodyPr/>
        <a:lstStyle/>
        <a:p>
          <a:endParaRPr lang="en-US"/>
        </a:p>
      </dgm:t>
    </dgm:pt>
    <dgm:pt modelId="{BF76AA94-28B2-4581-9488-B47406496510}" type="sibTrans" cxnId="{A78A8B9A-0F0C-4B02-89D7-AE4A48786D60}">
      <dgm:prSet/>
      <dgm:spPr/>
      <dgm:t>
        <a:bodyPr/>
        <a:lstStyle/>
        <a:p>
          <a:endParaRPr lang="en-US"/>
        </a:p>
      </dgm:t>
    </dgm:pt>
    <dgm:pt modelId="{64F39481-938A-42FD-937C-0D94C84584FB}">
      <dgm:prSet/>
      <dgm:spPr/>
      <dgm:t>
        <a:bodyPr/>
        <a:lstStyle/>
        <a:p>
          <a:pPr>
            <a:lnSpc>
              <a:spcPct val="100000"/>
            </a:lnSpc>
          </a:pPr>
          <a:r>
            <a:rPr lang="en-US" b="1"/>
            <a:t>Internal CSS</a:t>
          </a:r>
          <a:r>
            <a:rPr lang="en-US"/>
            <a:t>: Using &lt;style&gt; tags within a single document.</a:t>
          </a:r>
        </a:p>
      </dgm:t>
    </dgm:pt>
    <dgm:pt modelId="{6175F21D-1ED3-47D3-9614-FCCA612E8997}" type="parTrans" cxnId="{6B85BA29-80D7-43C7-B847-D3021FC0A117}">
      <dgm:prSet/>
      <dgm:spPr/>
      <dgm:t>
        <a:bodyPr/>
        <a:lstStyle/>
        <a:p>
          <a:endParaRPr lang="en-US"/>
        </a:p>
      </dgm:t>
    </dgm:pt>
    <dgm:pt modelId="{AD613427-FB04-4410-8EDB-30D4B3EE58EE}" type="sibTrans" cxnId="{6B85BA29-80D7-43C7-B847-D3021FC0A117}">
      <dgm:prSet/>
      <dgm:spPr/>
      <dgm:t>
        <a:bodyPr/>
        <a:lstStyle/>
        <a:p>
          <a:endParaRPr lang="en-US"/>
        </a:p>
      </dgm:t>
    </dgm:pt>
    <dgm:pt modelId="{3582951B-B241-4E36-A942-F13D53ADE8E8}">
      <dgm:prSet/>
      <dgm:spPr/>
      <dgm:t>
        <a:bodyPr/>
        <a:lstStyle/>
        <a:p>
          <a:pPr>
            <a:lnSpc>
              <a:spcPct val="100000"/>
            </a:lnSpc>
          </a:pPr>
          <a:r>
            <a:rPr lang="en-US" b="1" dirty="0"/>
            <a:t>External CSS</a:t>
          </a:r>
          <a:r>
            <a:rPr lang="en-US" dirty="0"/>
            <a:t>: Linking an external .</a:t>
          </a:r>
          <a:r>
            <a:rPr lang="en-US" dirty="0" err="1"/>
            <a:t>css</a:t>
          </a:r>
          <a:r>
            <a:rPr lang="en-US" dirty="0"/>
            <a:t> file.</a:t>
          </a:r>
        </a:p>
      </dgm:t>
    </dgm:pt>
    <dgm:pt modelId="{A7615411-BA37-422C-B878-DE4344398363}" type="parTrans" cxnId="{CA5D6D3F-1A9D-4D89-B98C-B23E5B08C9C7}">
      <dgm:prSet/>
      <dgm:spPr/>
      <dgm:t>
        <a:bodyPr/>
        <a:lstStyle/>
        <a:p>
          <a:endParaRPr lang="en-US"/>
        </a:p>
      </dgm:t>
    </dgm:pt>
    <dgm:pt modelId="{76B23C82-A5C8-453A-A533-02281BBCC4EE}" type="sibTrans" cxnId="{CA5D6D3F-1A9D-4D89-B98C-B23E5B08C9C7}">
      <dgm:prSet/>
      <dgm:spPr/>
      <dgm:t>
        <a:bodyPr/>
        <a:lstStyle/>
        <a:p>
          <a:endParaRPr lang="en-US"/>
        </a:p>
      </dgm:t>
    </dgm:pt>
    <dgm:pt modelId="{256032F2-5C91-418C-8BEE-CD1FD25AACA3}" type="pres">
      <dgm:prSet presAssocID="{31F9499B-B997-445E-8F44-2DDE2CF8F700}" presName="root" presStyleCnt="0">
        <dgm:presLayoutVars>
          <dgm:dir/>
          <dgm:resizeHandles val="exact"/>
        </dgm:presLayoutVars>
      </dgm:prSet>
      <dgm:spPr/>
    </dgm:pt>
    <dgm:pt modelId="{9D20EC92-D4E9-448B-8C46-B9392F67EAD7}" type="pres">
      <dgm:prSet presAssocID="{D1F956DC-D155-496A-81EA-E10ED132201D}" presName="compNode" presStyleCnt="0"/>
      <dgm:spPr/>
    </dgm:pt>
    <dgm:pt modelId="{F56EBFB9-8834-43D1-82E3-C01925B6912C}" type="pres">
      <dgm:prSet presAssocID="{D1F956DC-D155-496A-81EA-E10ED132201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677EDDA7-97B6-47A1-A2D6-4AF086B79F72}" type="pres">
      <dgm:prSet presAssocID="{D1F956DC-D155-496A-81EA-E10ED132201D}" presName="spaceRect" presStyleCnt="0"/>
      <dgm:spPr/>
    </dgm:pt>
    <dgm:pt modelId="{87AC3FF5-3087-41AC-AD08-3E84CE1708BC}" type="pres">
      <dgm:prSet presAssocID="{D1F956DC-D155-496A-81EA-E10ED132201D}" presName="textRect" presStyleLbl="revTx" presStyleIdx="0" presStyleCnt="3">
        <dgm:presLayoutVars>
          <dgm:chMax val="1"/>
          <dgm:chPref val="1"/>
        </dgm:presLayoutVars>
      </dgm:prSet>
      <dgm:spPr/>
    </dgm:pt>
    <dgm:pt modelId="{077B63DB-5AC7-457D-8E12-F0F766D4F2D8}" type="pres">
      <dgm:prSet presAssocID="{BF76AA94-28B2-4581-9488-B47406496510}" presName="sibTrans" presStyleCnt="0"/>
      <dgm:spPr/>
    </dgm:pt>
    <dgm:pt modelId="{9C7F4CC4-396A-4BF3-978E-A0DD6560B1FE}" type="pres">
      <dgm:prSet presAssocID="{64F39481-938A-42FD-937C-0D94C84584FB}" presName="compNode" presStyleCnt="0"/>
      <dgm:spPr/>
    </dgm:pt>
    <dgm:pt modelId="{08DD1C64-0A64-4E85-82DF-A083F48D8F75}" type="pres">
      <dgm:prSet presAssocID="{64F39481-938A-42FD-937C-0D94C84584F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abel"/>
        </a:ext>
      </dgm:extLst>
    </dgm:pt>
    <dgm:pt modelId="{D182BE90-F0BB-438E-AF63-B8088D097FBF}" type="pres">
      <dgm:prSet presAssocID="{64F39481-938A-42FD-937C-0D94C84584FB}" presName="spaceRect" presStyleCnt="0"/>
      <dgm:spPr/>
    </dgm:pt>
    <dgm:pt modelId="{6801E9DA-0D3C-415A-87EB-1BFC7FCE65C9}" type="pres">
      <dgm:prSet presAssocID="{64F39481-938A-42FD-937C-0D94C84584FB}" presName="textRect" presStyleLbl="revTx" presStyleIdx="1" presStyleCnt="3">
        <dgm:presLayoutVars>
          <dgm:chMax val="1"/>
          <dgm:chPref val="1"/>
        </dgm:presLayoutVars>
      </dgm:prSet>
      <dgm:spPr/>
    </dgm:pt>
    <dgm:pt modelId="{069F6589-F1B7-413A-A6D8-036B51AE11DE}" type="pres">
      <dgm:prSet presAssocID="{AD613427-FB04-4410-8EDB-30D4B3EE58EE}" presName="sibTrans" presStyleCnt="0"/>
      <dgm:spPr/>
    </dgm:pt>
    <dgm:pt modelId="{53215C13-8CF6-4DA8-84BB-CE2850D0D2B3}" type="pres">
      <dgm:prSet presAssocID="{3582951B-B241-4E36-A942-F13D53ADE8E8}" presName="compNode" presStyleCnt="0"/>
      <dgm:spPr/>
    </dgm:pt>
    <dgm:pt modelId="{777C93F7-2090-486F-8A3B-D03F04896D4A}" type="pres">
      <dgm:prSet presAssocID="{3582951B-B241-4E36-A942-F13D53ADE8E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nk"/>
        </a:ext>
      </dgm:extLst>
    </dgm:pt>
    <dgm:pt modelId="{05E5A2DA-1EC6-432D-81BD-9B6F1F3F61CD}" type="pres">
      <dgm:prSet presAssocID="{3582951B-B241-4E36-A942-F13D53ADE8E8}" presName="spaceRect" presStyleCnt="0"/>
      <dgm:spPr/>
    </dgm:pt>
    <dgm:pt modelId="{0D9F2B93-3EC2-45E5-98A2-9DD698DD0B42}" type="pres">
      <dgm:prSet presAssocID="{3582951B-B241-4E36-A942-F13D53ADE8E8}" presName="textRect" presStyleLbl="revTx" presStyleIdx="2" presStyleCnt="3">
        <dgm:presLayoutVars>
          <dgm:chMax val="1"/>
          <dgm:chPref val="1"/>
        </dgm:presLayoutVars>
      </dgm:prSet>
      <dgm:spPr/>
    </dgm:pt>
  </dgm:ptLst>
  <dgm:cxnLst>
    <dgm:cxn modelId="{6B85BA29-80D7-43C7-B847-D3021FC0A117}" srcId="{31F9499B-B997-445E-8F44-2DDE2CF8F700}" destId="{64F39481-938A-42FD-937C-0D94C84584FB}" srcOrd="1" destOrd="0" parTransId="{6175F21D-1ED3-47D3-9614-FCCA612E8997}" sibTransId="{AD613427-FB04-4410-8EDB-30D4B3EE58EE}"/>
    <dgm:cxn modelId="{CA5D6D3F-1A9D-4D89-B98C-B23E5B08C9C7}" srcId="{31F9499B-B997-445E-8F44-2DDE2CF8F700}" destId="{3582951B-B241-4E36-A942-F13D53ADE8E8}" srcOrd="2" destOrd="0" parTransId="{A7615411-BA37-422C-B878-DE4344398363}" sibTransId="{76B23C82-A5C8-453A-A533-02281BBCC4EE}"/>
    <dgm:cxn modelId="{717C8A4F-B024-4871-A390-2A4473F187CD}" type="presOf" srcId="{31F9499B-B997-445E-8F44-2DDE2CF8F700}" destId="{256032F2-5C91-418C-8BEE-CD1FD25AACA3}" srcOrd="0" destOrd="0" presId="urn:microsoft.com/office/officeart/2018/2/layout/IconLabelList"/>
    <dgm:cxn modelId="{556E9F5E-DA77-40CA-AF20-BA3BDC66E8C7}" type="presOf" srcId="{64F39481-938A-42FD-937C-0D94C84584FB}" destId="{6801E9DA-0D3C-415A-87EB-1BFC7FCE65C9}" srcOrd="0" destOrd="0" presId="urn:microsoft.com/office/officeart/2018/2/layout/IconLabelList"/>
    <dgm:cxn modelId="{53C54A67-AE42-4CAD-8887-A7CD37CE9E0E}" type="presOf" srcId="{D1F956DC-D155-496A-81EA-E10ED132201D}" destId="{87AC3FF5-3087-41AC-AD08-3E84CE1708BC}" srcOrd="0" destOrd="0" presId="urn:microsoft.com/office/officeart/2018/2/layout/IconLabelList"/>
    <dgm:cxn modelId="{C144538B-0A7E-4567-9521-A0161D36C48F}" type="presOf" srcId="{3582951B-B241-4E36-A942-F13D53ADE8E8}" destId="{0D9F2B93-3EC2-45E5-98A2-9DD698DD0B42}" srcOrd="0" destOrd="0" presId="urn:microsoft.com/office/officeart/2018/2/layout/IconLabelList"/>
    <dgm:cxn modelId="{A78A8B9A-0F0C-4B02-89D7-AE4A48786D60}" srcId="{31F9499B-B997-445E-8F44-2DDE2CF8F700}" destId="{D1F956DC-D155-496A-81EA-E10ED132201D}" srcOrd="0" destOrd="0" parTransId="{BAAFE176-4E97-42BC-B444-7694FC1E449D}" sibTransId="{BF76AA94-28B2-4581-9488-B47406496510}"/>
    <dgm:cxn modelId="{0F756731-8D04-413E-9FA5-44951CA24353}" type="presParOf" srcId="{256032F2-5C91-418C-8BEE-CD1FD25AACA3}" destId="{9D20EC92-D4E9-448B-8C46-B9392F67EAD7}" srcOrd="0" destOrd="0" presId="urn:microsoft.com/office/officeart/2018/2/layout/IconLabelList"/>
    <dgm:cxn modelId="{F343B526-199E-41E7-97E1-1325429B55C4}" type="presParOf" srcId="{9D20EC92-D4E9-448B-8C46-B9392F67EAD7}" destId="{F56EBFB9-8834-43D1-82E3-C01925B6912C}" srcOrd="0" destOrd="0" presId="urn:microsoft.com/office/officeart/2018/2/layout/IconLabelList"/>
    <dgm:cxn modelId="{661E7FA3-4FD0-45CA-B8E0-CDDCC0461BA5}" type="presParOf" srcId="{9D20EC92-D4E9-448B-8C46-B9392F67EAD7}" destId="{677EDDA7-97B6-47A1-A2D6-4AF086B79F72}" srcOrd="1" destOrd="0" presId="urn:microsoft.com/office/officeart/2018/2/layout/IconLabelList"/>
    <dgm:cxn modelId="{696FCB33-89D1-4D28-81FC-576543C25BE6}" type="presParOf" srcId="{9D20EC92-D4E9-448B-8C46-B9392F67EAD7}" destId="{87AC3FF5-3087-41AC-AD08-3E84CE1708BC}" srcOrd="2" destOrd="0" presId="urn:microsoft.com/office/officeart/2018/2/layout/IconLabelList"/>
    <dgm:cxn modelId="{FE43395C-D6A6-4F99-B347-BC13D6248187}" type="presParOf" srcId="{256032F2-5C91-418C-8BEE-CD1FD25AACA3}" destId="{077B63DB-5AC7-457D-8E12-F0F766D4F2D8}" srcOrd="1" destOrd="0" presId="urn:microsoft.com/office/officeart/2018/2/layout/IconLabelList"/>
    <dgm:cxn modelId="{7240CEC8-94FF-484C-BF7A-C924BD97E24E}" type="presParOf" srcId="{256032F2-5C91-418C-8BEE-CD1FD25AACA3}" destId="{9C7F4CC4-396A-4BF3-978E-A0DD6560B1FE}" srcOrd="2" destOrd="0" presId="urn:microsoft.com/office/officeart/2018/2/layout/IconLabelList"/>
    <dgm:cxn modelId="{616AFE2C-C06F-41CC-B20E-F7183F65C8D1}" type="presParOf" srcId="{9C7F4CC4-396A-4BF3-978E-A0DD6560B1FE}" destId="{08DD1C64-0A64-4E85-82DF-A083F48D8F75}" srcOrd="0" destOrd="0" presId="urn:microsoft.com/office/officeart/2018/2/layout/IconLabelList"/>
    <dgm:cxn modelId="{843A6998-DB11-4508-8985-2288E03DDCC6}" type="presParOf" srcId="{9C7F4CC4-396A-4BF3-978E-A0DD6560B1FE}" destId="{D182BE90-F0BB-438E-AF63-B8088D097FBF}" srcOrd="1" destOrd="0" presId="urn:microsoft.com/office/officeart/2018/2/layout/IconLabelList"/>
    <dgm:cxn modelId="{749D0950-A71A-4EC3-BAAA-FFEBA93808AC}" type="presParOf" srcId="{9C7F4CC4-396A-4BF3-978E-A0DD6560B1FE}" destId="{6801E9DA-0D3C-415A-87EB-1BFC7FCE65C9}" srcOrd="2" destOrd="0" presId="urn:microsoft.com/office/officeart/2018/2/layout/IconLabelList"/>
    <dgm:cxn modelId="{709C6233-5A93-40C8-BC99-5AC5FCD39315}" type="presParOf" srcId="{256032F2-5C91-418C-8BEE-CD1FD25AACA3}" destId="{069F6589-F1B7-413A-A6D8-036B51AE11DE}" srcOrd="3" destOrd="0" presId="urn:microsoft.com/office/officeart/2018/2/layout/IconLabelList"/>
    <dgm:cxn modelId="{291CE031-0C2C-4882-8DBD-387F479CD0D4}" type="presParOf" srcId="{256032F2-5C91-418C-8BEE-CD1FD25AACA3}" destId="{53215C13-8CF6-4DA8-84BB-CE2850D0D2B3}" srcOrd="4" destOrd="0" presId="urn:microsoft.com/office/officeart/2018/2/layout/IconLabelList"/>
    <dgm:cxn modelId="{5AFF7485-66E0-40FE-BF99-1C94649AAE1F}" type="presParOf" srcId="{53215C13-8CF6-4DA8-84BB-CE2850D0D2B3}" destId="{777C93F7-2090-486F-8A3B-D03F04896D4A}" srcOrd="0" destOrd="0" presId="urn:microsoft.com/office/officeart/2018/2/layout/IconLabelList"/>
    <dgm:cxn modelId="{9343DFF9-D71B-44FD-84E4-9144EF6A399D}" type="presParOf" srcId="{53215C13-8CF6-4DA8-84BB-CE2850D0D2B3}" destId="{05E5A2DA-1EC6-432D-81BD-9B6F1F3F61CD}" srcOrd="1" destOrd="0" presId="urn:microsoft.com/office/officeart/2018/2/layout/IconLabelList"/>
    <dgm:cxn modelId="{B5BD651B-EE0D-4985-90E6-4179F343CE28}" type="presParOf" srcId="{53215C13-8CF6-4DA8-84BB-CE2850D0D2B3}" destId="{0D9F2B93-3EC2-45E5-98A2-9DD698DD0B42}"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6EBFB9-8834-43D1-82E3-C01925B6912C}">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AC3FF5-3087-41AC-AD08-3E84CE1708BC}">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kern="1200" dirty="0"/>
            <a:t>Inline CSS</a:t>
          </a:r>
          <a:r>
            <a:rPr lang="en-US" sz="1800" kern="1200" dirty="0"/>
            <a:t>: Directly in the html element. (not preferrable!)</a:t>
          </a:r>
        </a:p>
      </dsp:txBody>
      <dsp:txXfrm>
        <a:off x="417971" y="2644140"/>
        <a:ext cx="2889450" cy="720000"/>
      </dsp:txXfrm>
    </dsp:sp>
    <dsp:sp modelId="{08DD1C64-0A64-4E85-82DF-A083F48D8F75}">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01E9DA-0D3C-415A-87EB-1BFC7FCE65C9}">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kern="1200"/>
            <a:t>Internal CSS</a:t>
          </a:r>
          <a:r>
            <a:rPr lang="en-US" sz="1800" kern="1200"/>
            <a:t>: Using &lt;style&gt; tags within a single document.</a:t>
          </a:r>
        </a:p>
      </dsp:txBody>
      <dsp:txXfrm>
        <a:off x="3813075" y="2644140"/>
        <a:ext cx="2889450" cy="720000"/>
      </dsp:txXfrm>
    </dsp:sp>
    <dsp:sp modelId="{777C93F7-2090-486F-8A3B-D03F04896D4A}">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9F2B93-3EC2-45E5-98A2-9DD698DD0B42}">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kern="1200" dirty="0"/>
            <a:t>External CSS</a:t>
          </a:r>
          <a:r>
            <a:rPr lang="en-US" sz="1800" kern="1200" dirty="0"/>
            <a:t>: Linking an external .</a:t>
          </a:r>
          <a:r>
            <a:rPr lang="en-US" sz="1800" kern="1200" dirty="0" err="1"/>
            <a:t>css</a:t>
          </a:r>
          <a:r>
            <a:rPr lang="en-US" sz="1800" kern="1200" dirty="0"/>
            <a:t> file.</a:t>
          </a:r>
        </a:p>
      </dsp:txBody>
      <dsp:txXfrm>
        <a:off x="7208178" y="2644140"/>
        <a:ext cx="28894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4T14:10:59.867"/>
    </inkml:context>
    <inkml:brush xml:id="br0">
      <inkml:brushProperty name="width" value="0.05" units="cm"/>
      <inkml:brushProperty name="height" value="0.05" units="cm"/>
    </inkml:brush>
  </inkml:definitions>
  <inkml:trace contextRef="#ctx0" brushRef="#br0">0 9 24575,'0'-5'0,"0"1"0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363ADF-54BF-7443-ABA4-F9436BB55337}" type="datetimeFigureOut">
              <a:rPr lang="en-TR" smtClean="0"/>
              <a:t>20.08.2021</a:t>
            </a:fld>
            <a:endParaRPr lang="en-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C1D00-FAAA-1E4E-B067-B8BDBEAB314F}" type="slidenum">
              <a:rPr lang="en-TR" smtClean="0"/>
              <a:t>‹#›</a:t>
            </a:fld>
            <a:endParaRPr lang="en-TR"/>
          </a:p>
        </p:txBody>
      </p:sp>
    </p:spTree>
    <p:extLst>
      <p:ext uri="{BB962C8B-B14F-4D97-AF65-F5344CB8AC3E}">
        <p14:creationId xmlns:p14="http://schemas.microsoft.com/office/powerpoint/2010/main" val="666563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Triceps: K</a:t>
            </a:r>
            <a:r>
              <a:rPr lang="en-TR" dirty="0"/>
              <a:t>ol kası</a:t>
            </a:r>
          </a:p>
          <a:p>
            <a:r>
              <a:rPr lang="en-TR" dirty="0"/>
              <a:t>BMI: vücut kitle indexi</a:t>
            </a:r>
          </a:p>
          <a:p>
            <a:r>
              <a:rPr lang="en-TR" dirty="0"/>
              <a:t>DPF:</a:t>
            </a:r>
            <a:r>
              <a:rPr lang="en-US" dirty="0"/>
              <a:t> </a:t>
            </a:r>
            <a:r>
              <a:rPr lang="en-US" sz="1200" b="0" i="0" kern="1200" dirty="0" err="1">
                <a:solidFill>
                  <a:schemeClr val="tx1"/>
                </a:solidFill>
                <a:effectLst/>
                <a:latin typeface="+mn-lt"/>
                <a:ea typeface="+mn-ea"/>
                <a:cs typeface="+mn-cs"/>
              </a:rPr>
              <a:t>aile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geçmişine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dayalı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olarak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diyabet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olasılığını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puanlayan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fonksiyon</a:t>
            </a:r>
            <a:endParaRPr lang="en-TR" dirty="0"/>
          </a:p>
        </p:txBody>
      </p:sp>
      <p:sp>
        <p:nvSpPr>
          <p:cNvPr id="4" name="Slide Number Placeholder 3"/>
          <p:cNvSpPr>
            <a:spLocks noGrp="1"/>
          </p:cNvSpPr>
          <p:nvPr>
            <p:ph type="sldNum" sz="quarter" idx="5"/>
          </p:nvPr>
        </p:nvSpPr>
        <p:spPr/>
        <p:txBody>
          <a:bodyPr/>
          <a:lstStyle/>
          <a:p>
            <a:fld id="{432C1D00-FAAA-1E4E-B067-B8BDBEAB314F}" type="slidenum">
              <a:rPr lang="en-TR" smtClean="0"/>
              <a:t>5</a:t>
            </a:fld>
            <a:endParaRPr lang="en-TR"/>
          </a:p>
        </p:txBody>
      </p:sp>
    </p:spTree>
    <p:extLst>
      <p:ext uri="{BB962C8B-B14F-4D97-AF65-F5344CB8AC3E}">
        <p14:creationId xmlns:p14="http://schemas.microsoft.com/office/powerpoint/2010/main" val="1989690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Flask routes listen for GET requests by default, so we must implicitly instruct them to listen for anything other than GET.</a:t>
            </a:r>
          </a:p>
          <a:p>
            <a:r>
              <a:rPr lang="en-US" sz="1200" b="0" i="0" kern="1200" dirty="0">
                <a:solidFill>
                  <a:schemeClr val="tx1"/>
                </a:solidFill>
                <a:effectLst/>
                <a:latin typeface="+mn-lt"/>
                <a:ea typeface="+mn-ea"/>
                <a:cs typeface="+mn-cs"/>
              </a:rPr>
              <a:t>In the example below, we've passed methods=["POST"] to the @</a:t>
            </a:r>
            <a:r>
              <a:rPr lang="en-US" sz="1200" b="0" i="0" kern="1200" dirty="0" err="1">
                <a:solidFill>
                  <a:schemeClr val="tx1"/>
                </a:solidFill>
                <a:effectLst/>
                <a:latin typeface="+mn-lt"/>
                <a:ea typeface="+mn-ea"/>
                <a:cs typeface="+mn-cs"/>
              </a:rPr>
              <a:t>app.route</a:t>
            </a:r>
            <a:r>
              <a:rPr lang="en-US" sz="1200" b="0" i="0" kern="1200" dirty="0">
                <a:solidFill>
                  <a:schemeClr val="tx1"/>
                </a:solidFill>
                <a:effectLst/>
                <a:latin typeface="+mn-lt"/>
                <a:ea typeface="+mn-ea"/>
                <a:cs typeface="+mn-cs"/>
              </a:rPr>
              <a:t>() decorator, meaning this route will ONLY respond to POST requests:</a:t>
            </a:r>
          </a:p>
          <a:p>
            <a:r>
              <a:rPr lang="en-US" sz="1200" b="0" i="0" kern="1200" dirty="0">
                <a:solidFill>
                  <a:schemeClr val="tx1"/>
                </a:solidFill>
                <a:effectLst/>
                <a:latin typeface="+mn-lt"/>
                <a:ea typeface="+mn-ea"/>
                <a:cs typeface="+mn-cs"/>
              </a:rPr>
              <a:t>Get: sending client an information . Default. Insecure way.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Client </a:t>
            </a:r>
            <a:r>
              <a:rPr lang="en-US" sz="1200" b="0" i="0" kern="1200" dirty="0" err="1">
                <a:solidFill>
                  <a:schemeClr val="tx1"/>
                </a:solidFill>
                <a:effectLst/>
                <a:latin typeface="+mn-lt"/>
                <a:ea typeface="+mn-ea"/>
                <a:cs typeface="+mn-cs"/>
              </a:rPr>
              <a:t>servera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herhangi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bir</a:t>
            </a:r>
            <a:r>
              <a:rPr lang="en-US" sz="1200" b="0" i="0" kern="1200" dirty="0">
                <a:solidFill>
                  <a:schemeClr val="tx1"/>
                </a:solidFill>
                <a:effectLst/>
                <a:latin typeface="+mn-lt"/>
                <a:ea typeface="+mn-ea"/>
                <a:cs typeface="+mn-cs"/>
              </a:rPr>
              <a:t> request </a:t>
            </a:r>
            <a:r>
              <a:rPr lang="en-US" sz="1200" b="0" i="0" kern="1200" dirty="0" err="1">
                <a:solidFill>
                  <a:schemeClr val="tx1"/>
                </a:solidFill>
                <a:effectLst/>
                <a:latin typeface="+mn-lt"/>
                <a:ea typeface="+mn-ea"/>
                <a:cs typeface="+mn-cs"/>
              </a:rPr>
              <a:t>gönderdiğinde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gönderdiği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requestin</a:t>
            </a:r>
            <a:r>
              <a:rPr lang="en-US" sz="1200" b="0" i="0" kern="1200" dirty="0">
                <a:solidFill>
                  <a:schemeClr val="tx1"/>
                </a:solidFill>
                <a:effectLst/>
                <a:latin typeface="+mn-lt"/>
                <a:ea typeface="+mn-ea"/>
                <a:cs typeface="+mn-cs"/>
              </a:rPr>
              <a:t> action </a:t>
            </a:r>
            <a:r>
              <a:rPr lang="en-US" sz="1200" b="0" i="0" kern="1200" dirty="0" err="1">
                <a:solidFill>
                  <a:schemeClr val="tx1"/>
                </a:solidFill>
                <a:effectLst/>
                <a:latin typeface="+mn-lt"/>
                <a:ea typeface="+mn-ea"/>
                <a:cs typeface="+mn-cs"/>
              </a:rPr>
              <a:t>çeşitidir</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GET - </a:t>
            </a:r>
            <a:r>
              <a:rPr lang="en-US" sz="1200" b="0" i="0" kern="1200" dirty="0" err="1">
                <a:solidFill>
                  <a:schemeClr val="tx1"/>
                </a:solidFill>
                <a:effectLst/>
                <a:latin typeface="+mn-lt"/>
                <a:ea typeface="+mn-ea"/>
                <a:cs typeface="+mn-cs"/>
              </a:rPr>
              <a:t>Belirtilen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kaynağı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getirmek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için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kullanılır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POST - </a:t>
            </a:r>
            <a:r>
              <a:rPr lang="en-US" sz="1200" b="0" i="0" kern="1200" dirty="0" err="1">
                <a:solidFill>
                  <a:schemeClr val="tx1"/>
                </a:solidFill>
                <a:effectLst/>
                <a:latin typeface="+mn-lt"/>
                <a:ea typeface="+mn-ea"/>
                <a:cs typeface="+mn-cs"/>
              </a:rPr>
              <a:t>Belirtilen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kaynakta</a:t>
            </a:r>
            <a:r>
              <a:rPr lang="en-US" sz="1200" b="0" i="0" kern="1200" dirty="0">
                <a:solidFill>
                  <a:schemeClr val="tx1"/>
                </a:solidFill>
                <a:effectLst/>
                <a:latin typeface="+mn-lt"/>
                <a:ea typeface="+mn-ea"/>
                <a:cs typeface="+mn-cs"/>
              </a:rPr>
              <a:t> yeni </a:t>
            </a:r>
            <a:r>
              <a:rPr lang="en-US" sz="1200" b="0" i="0" kern="1200" dirty="0" err="1">
                <a:solidFill>
                  <a:schemeClr val="tx1"/>
                </a:solidFill>
                <a:effectLst/>
                <a:latin typeface="+mn-lt"/>
                <a:ea typeface="+mn-ea"/>
                <a:cs typeface="+mn-cs"/>
              </a:rPr>
              <a:t>veri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oluşturmak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için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kullanılır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PUT - </a:t>
            </a:r>
            <a:r>
              <a:rPr lang="en-US" sz="1200" b="0" i="0" kern="1200" dirty="0" err="1">
                <a:solidFill>
                  <a:schemeClr val="tx1"/>
                </a:solidFill>
                <a:effectLst/>
                <a:latin typeface="+mn-lt"/>
                <a:ea typeface="+mn-ea"/>
                <a:cs typeface="+mn-cs"/>
              </a:rPr>
              <a:t>Belirtilen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kaynakta</a:t>
            </a:r>
            <a:r>
              <a:rPr lang="en-US" sz="1200" b="0" i="0" kern="1200" dirty="0">
                <a:solidFill>
                  <a:schemeClr val="tx1"/>
                </a:solidFill>
                <a:effectLst/>
                <a:latin typeface="+mn-lt"/>
                <a:ea typeface="+mn-ea"/>
                <a:cs typeface="+mn-cs"/>
              </a:rPr>
              <a:t> yeni </a:t>
            </a:r>
            <a:r>
              <a:rPr lang="en-US" sz="1200" b="0" i="0" kern="1200" dirty="0" err="1">
                <a:solidFill>
                  <a:schemeClr val="tx1"/>
                </a:solidFill>
                <a:effectLst/>
                <a:latin typeface="+mn-lt"/>
                <a:ea typeface="+mn-ea"/>
                <a:cs typeface="+mn-cs"/>
              </a:rPr>
              <a:t>veriler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oluşturmak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veya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mevcut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verileri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değiştirmek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için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kullanılır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PATCH - </a:t>
            </a:r>
            <a:r>
              <a:rPr lang="en-US" sz="1200" b="0" i="0" kern="1200" dirty="0" err="1">
                <a:solidFill>
                  <a:schemeClr val="tx1"/>
                </a:solidFill>
                <a:effectLst/>
                <a:latin typeface="+mn-lt"/>
                <a:ea typeface="+mn-ea"/>
                <a:cs typeface="+mn-cs"/>
              </a:rPr>
              <a:t>Belirtilen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kaynakta</a:t>
            </a:r>
            <a:r>
              <a:rPr lang="en-US" sz="1200" b="0" i="0" kern="1200" dirty="0">
                <a:solidFill>
                  <a:schemeClr val="tx1"/>
                </a:solidFill>
                <a:effectLst/>
                <a:latin typeface="+mn-lt"/>
                <a:ea typeface="+mn-ea"/>
                <a:cs typeface="+mn-cs"/>
              </a:rPr>
              <a:t> yeni </a:t>
            </a:r>
            <a:r>
              <a:rPr lang="en-US" sz="1200" b="0" i="0" kern="1200" dirty="0" err="1">
                <a:solidFill>
                  <a:schemeClr val="tx1"/>
                </a:solidFill>
                <a:effectLst/>
                <a:latin typeface="+mn-lt"/>
                <a:ea typeface="+mn-ea"/>
                <a:cs typeface="+mn-cs"/>
              </a:rPr>
              <a:t>veriler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oluşturmak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veya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mevcut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verileri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güncellemek</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değiştirmek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için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kullanılır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DELETE - </a:t>
            </a:r>
            <a:r>
              <a:rPr lang="en-US" sz="1200" b="0" i="0" kern="1200" dirty="0" err="1">
                <a:solidFill>
                  <a:schemeClr val="tx1"/>
                </a:solidFill>
                <a:effectLst/>
                <a:latin typeface="+mn-lt"/>
                <a:ea typeface="+mn-ea"/>
                <a:cs typeface="+mn-cs"/>
              </a:rPr>
              <a:t>Belirtilen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kaynaktaki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mevcut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verileri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silmek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için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kullanılır</a:t>
            </a:r>
            <a:endParaRPr lang="en-US" sz="1200" b="0" i="0" kern="1200" dirty="0">
              <a:solidFill>
                <a:schemeClr val="tx1"/>
              </a:solidFill>
              <a:effectLst/>
              <a:latin typeface="+mn-lt"/>
              <a:ea typeface="+mn-ea"/>
              <a:cs typeface="+mn-cs"/>
            </a:endParaRPr>
          </a:p>
          <a:p>
            <a:endParaRPr lang="en-TR" dirty="0"/>
          </a:p>
        </p:txBody>
      </p:sp>
      <p:sp>
        <p:nvSpPr>
          <p:cNvPr id="4" name="Slide Number Placeholder 3"/>
          <p:cNvSpPr>
            <a:spLocks noGrp="1"/>
          </p:cNvSpPr>
          <p:nvPr>
            <p:ph type="sldNum" sz="quarter" idx="5"/>
          </p:nvPr>
        </p:nvSpPr>
        <p:spPr/>
        <p:txBody>
          <a:bodyPr/>
          <a:lstStyle/>
          <a:p>
            <a:fld id="{432C1D00-FAAA-1E4E-B067-B8BDBEAB314F}" type="slidenum">
              <a:rPr lang="en-TR" smtClean="0"/>
              <a:t>19</a:t>
            </a:fld>
            <a:endParaRPr lang="en-TR"/>
          </a:p>
        </p:txBody>
      </p:sp>
    </p:spTree>
    <p:extLst>
      <p:ext uri="{BB962C8B-B14F-4D97-AF65-F5344CB8AC3E}">
        <p14:creationId xmlns:p14="http://schemas.microsoft.com/office/powerpoint/2010/main" val="1373510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Ö</a:t>
            </a:r>
            <a:r>
              <a:rPr lang="en-TR" dirty="0"/>
              <a:t>nce folderin ismini değiştir</a:t>
            </a:r>
          </a:p>
          <a:p>
            <a:endParaRPr lang="en-TR" dirty="0"/>
          </a:p>
          <a:p>
            <a:r>
              <a:rPr lang="en-US" dirty="0"/>
              <a:t>C</a:t>
            </a:r>
            <a:r>
              <a:rPr lang="en-TR" dirty="0"/>
              <a:t>hange model path ./myapp/model</a:t>
            </a:r>
          </a:p>
          <a:p>
            <a:endParaRPr lang="en-TR" dirty="0"/>
          </a:p>
        </p:txBody>
      </p:sp>
      <p:sp>
        <p:nvSpPr>
          <p:cNvPr id="4" name="Slide Number Placeholder 3"/>
          <p:cNvSpPr>
            <a:spLocks noGrp="1"/>
          </p:cNvSpPr>
          <p:nvPr>
            <p:ph type="sldNum" sz="quarter" idx="5"/>
          </p:nvPr>
        </p:nvSpPr>
        <p:spPr/>
        <p:txBody>
          <a:bodyPr/>
          <a:lstStyle/>
          <a:p>
            <a:fld id="{432C1D00-FAAA-1E4E-B067-B8BDBEAB314F}" type="slidenum">
              <a:rPr lang="en-TR" smtClean="0"/>
              <a:t>20</a:t>
            </a:fld>
            <a:endParaRPr lang="en-TR"/>
          </a:p>
        </p:txBody>
      </p:sp>
    </p:spTree>
    <p:extLst>
      <p:ext uri="{BB962C8B-B14F-4D97-AF65-F5344CB8AC3E}">
        <p14:creationId xmlns:p14="http://schemas.microsoft.com/office/powerpoint/2010/main" val="3394829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
            </a:r>
            <a:r>
              <a:rPr lang="en-TR" dirty="0"/>
              <a:t>epending of region memory and machine type change</a:t>
            </a:r>
          </a:p>
          <a:p>
            <a:r>
              <a:rPr lang="en-TR" dirty="0"/>
              <a:t>folderName: ssh key will be stored in there</a:t>
            </a:r>
          </a:p>
          <a:p>
            <a:r>
              <a:rPr lang="en-US" dirty="0"/>
              <a:t>T</a:t>
            </a:r>
            <a:r>
              <a:rPr lang="en-TR" dirty="0"/>
              <a:t>here will be private and public key(.pub)</a:t>
            </a:r>
          </a:p>
          <a:p>
            <a:endParaRPr lang="en-TR" dirty="0"/>
          </a:p>
          <a:p>
            <a:r>
              <a:rPr lang="en-US" dirty="0"/>
              <a:t>U</a:t>
            </a:r>
            <a:r>
              <a:rPr lang="en-TR" dirty="0"/>
              <a:t>buntu 18.04</a:t>
            </a:r>
          </a:p>
          <a:p>
            <a:endParaRPr lang="en-TR" dirty="0"/>
          </a:p>
          <a:p>
            <a:r>
              <a:rPr lang="en-US" dirty="0"/>
              <a:t>C</a:t>
            </a:r>
            <a:r>
              <a:rPr lang="en-TR" dirty="0"/>
              <a:t>onnect from vscode</a:t>
            </a:r>
          </a:p>
          <a:p>
            <a:r>
              <a:rPr lang="en-US" dirty="0"/>
              <a:t>C</a:t>
            </a:r>
            <a:r>
              <a:rPr lang="en-TR" dirty="0"/>
              <a:t>ommand palette &gt; remote ssh connect host</a:t>
            </a:r>
          </a:p>
          <a:p>
            <a:r>
              <a:rPr lang="en-US" dirty="0"/>
              <a:t>O</a:t>
            </a:r>
            <a:r>
              <a:rPr lang="en-TR" dirty="0"/>
              <a:t>pen folder home&gt;duyuay</a:t>
            </a:r>
          </a:p>
        </p:txBody>
      </p:sp>
      <p:sp>
        <p:nvSpPr>
          <p:cNvPr id="4" name="Slide Number Placeholder 3"/>
          <p:cNvSpPr>
            <a:spLocks noGrp="1"/>
          </p:cNvSpPr>
          <p:nvPr>
            <p:ph type="sldNum" sz="quarter" idx="5"/>
          </p:nvPr>
        </p:nvSpPr>
        <p:spPr/>
        <p:txBody>
          <a:bodyPr/>
          <a:lstStyle/>
          <a:p>
            <a:fld id="{432C1D00-FAAA-1E4E-B067-B8BDBEAB314F}" type="slidenum">
              <a:rPr lang="en-TR" smtClean="0"/>
              <a:t>21</a:t>
            </a:fld>
            <a:endParaRPr lang="en-TR"/>
          </a:p>
        </p:txBody>
      </p:sp>
    </p:spTree>
    <p:extLst>
      <p:ext uri="{BB962C8B-B14F-4D97-AF65-F5344CB8AC3E}">
        <p14:creationId xmlns:p14="http://schemas.microsoft.com/office/powerpoint/2010/main" val="4195829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www.digitalocean.com</a:t>
            </a:r>
            <a:r>
              <a:rPr lang="en-US" dirty="0"/>
              <a:t>/community/tutorials/how-to-serve-flask-applications-with-uswgi-and-nginx-on-ubuntu-18-04</a:t>
            </a:r>
          </a:p>
        </p:txBody>
      </p:sp>
      <p:sp>
        <p:nvSpPr>
          <p:cNvPr id="4" name="Slide Number Placeholder 3"/>
          <p:cNvSpPr>
            <a:spLocks noGrp="1"/>
          </p:cNvSpPr>
          <p:nvPr>
            <p:ph type="sldNum" sz="quarter" idx="5"/>
          </p:nvPr>
        </p:nvSpPr>
        <p:spPr/>
        <p:txBody>
          <a:bodyPr/>
          <a:lstStyle/>
          <a:p>
            <a:fld id="{432C1D00-FAAA-1E4E-B067-B8BDBEAB314F}" type="slidenum">
              <a:rPr lang="en-TR" smtClean="0"/>
              <a:t>22</a:t>
            </a:fld>
            <a:endParaRPr lang="en-TR"/>
          </a:p>
        </p:txBody>
      </p:sp>
    </p:spTree>
    <p:extLst>
      <p:ext uri="{BB962C8B-B14F-4D97-AF65-F5344CB8AC3E}">
        <p14:creationId xmlns:p14="http://schemas.microsoft.com/office/powerpoint/2010/main" val="3752969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R" dirty="0"/>
              <a:t>Flask yazdığımız app’</a:t>
            </a:r>
            <a:r>
              <a:rPr lang="en-US" dirty="0" err="1"/>
              <a:t>i</a:t>
            </a:r>
            <a:r>
              <a:rPr lang="en-US" dirty="0"/>
              <a:t> test </a:t>
            </a:r>
            <a:r>
              <a:rPr lang="en-US" dirty="0" err="1"/>
              <a:t>etmemiz</a:t>
            </a:r>
            <a:r>
              <a:rPr lang="en-US" dirty="0"/>
              <a:t> </a:t>
            </a:r>
            <a:r>
              <a:rPr lang="en-US" dirty="0" err="1"/>
              <a:t>için</a:t>
            </a:r>
            <a:r>
              <a:rPr lang="en-US" dirty="0"/>
              <a:t> bize </a:t>
            </a:r>
            <a:r>
              <a:rPr lang="en-US" dirty="0" err="1"/>
              <a:t>basit</a:t>
            </a:r>
            <a:r>
              <a:rPr lang="en-US" dirty="0"/>
              <a:t> </a:t>
            </a:r>
            <a:r>
              <a:rPr lang="en-US" dirty="0" err="1"/>
              <a:t>bir</a:t>
            </a:r>
            <a:r>
              <a:rPr lang="en-US" dirty="0"/>
              <a:t> development server </a:t>
            </a:r>
            <a:r>
              <a:rPr lang="en-US" dirty="0" err="1"/>
              <a:t>sağlıyordu</a:t>
            </a:r>
            <a:r>
              <a:rPr lang="en-US" dirty="0"/>
              <a:t>. </a:t>
            </a:r>
            <a:r>
              <a:rPr lang="en-US" dirty="0" err="1"/>
              <a:t>Ancak</a:t>
            </a:r>
            <a:r>
              <a:rPr lang="en-US" dirty="0"/>
              <a:t> internet </a:t>
            </a:r>
            <a:r>
              <a:rPr lang="en-US" dirty="0" err="1"/>
              <a:t>ortamında</a:t>
            </a:r>
            <a:r>
              <a:rPr lang="en-US" dirty="0"/>
              <a:t> </a:t>
            </a:r>
            <a:r>
              <a:rPr lang="en-US" dirty="0" err="1"/>
              <a:t>çalışmamızı</a:t>
            </a:r>
            <a:r>
              <a:rPr lang="en-US" dirty="0"/>
              <a:t> </a:t>
            </a:r>
            <a:r>
              <a:rPr lang="en-US" dirty="0" err="1"/>
              <a:t>yayınlamak</a:t>
            </a:r>
            <a:r>
              <a:rPr lang="en-US" dirty="0"/>
              <a:t> </a:t>
            </a:r>
            <a:r>
              <a:rPr lang="en-US" dirty="0" err="1"/>
              <a:t>istiyorsak</a:t>
            </a:r>
            <a:r>
              <a:rPr lang="en-US" dirty="0"/>
              <a:t> </a:t>
            </a:r>
            <a:r>
              <a:rPr lang="en-US" dirty="0" err="1"/>
              <a:t>daha</a:t>
            </a:r>
            <a:r>
              <a:rPr lang="en-US" dirty="0"/>
              <a:t> </a:t>
            </a:r>
            <a:r>
              <a:rPr lang="en-US" dirty="0" err="1"/>
              <a:t>güvenli</a:t>
            </a:r>
            <a:r>
              <a:rPr lang="en-US" dirty="0"/>
              <a:t> </a:t>
            </a:r>
            <a:r>
              <a:rPr lang="en-US" dirty="0" err="1"/>
              <a:t>ve</a:t>
            </a:r>
            <a:r>
              <a:rPr lang="en-US" dirty="0"/>
              <a:t> </a:t>
            </a:r>
            <a:r>
              <a:rPr lang="en-US" dirty="0" err="1"/>
              <a:t>daha</a:t>
            </a:r>
            <a:r>
              <a:rPr lang="en-US" dirty="0"/>
              <a:t> </a:t>
            </a:r>
            <a:r>
              <a:rPr lang="en-US" dirty="0" err="1"/>
              <a:t>güçlü</a:t>
            </a:r>
            <a:r>
              <a:rPr lang="en-US" dirty="0"/>
              <a:t> </a:t>
            </a:r>
            <a:r>
              <a:rPr lang="en-US" dirty="0" err="1"/>
              <a:t>bir</a:t>
            </a:r>
            <a:r>
              <a:rPr lang="en-US" dirty="0"/>
              <a:t> web server </a:t>
            </a:r>
            <a:r>
              <a:rPr lang="en-US" dirty="0" err="1"/>
              <a:t>kullanmamız</a:t>
            </a:r>
            <a:r>
              <a:rPr lang="en-US" dirty="0"/>
              <a:t> </a:t>
            </a:r>
            <a:r>
              <a:rPr lang="en-US" dirty="0" err="1"/>
              <a:t>gerekir</a:t>
            </a:r>
            <a:r>
              <a:rPr lang="en-US" dirty="0"/>
              <a:t>. Nginx de </a:t>
            </a:r>
            <a:r>
              <a:rPr lang="en-US" dirty="0" err="1"/>
              <a:t>en</a:t>
            </a:r>
            <a:r>
              <a:rPr lang="en-US" dirty="0"/>
              <a:t> </a:t>
            </a:r>
            <a:r>
              <a:rPr lang="en-US" dirty="0" err="1"/>
              <a:t>çok</a:t>
            </a:r>
            <a:r>
              <a:rPr lang="en-US" dirty="0"/>
              <a:t> </a:t>
            </a:r>
            <a:r>
              <a:rPr lang="en-US" dirty="0" err="1"/>
              <a:t>kullanılan</a:t>
            </a:r>
            <a:r>
              <a:rPr lang="en-US" dirty="0"/>
              <a:t> web </a:t>
            </a:r>
            <a:r>
              <a:rPr lang="en-US" dirty="0" err="1"/>
              <a:t>serverlardan</a:t>
            </a:r>
            <a:r>
              <a:rPr lang="en-US" dirty="0"/>
              <a:t> </a:t>
            </a:r>
            <a:r>
              <a:rPr lang="en-US" dirty="0" err="1"/>
              <a:t>biridir</a:t>
            </a:r>
            <a:r>
              <a:rPr lang="en-US" dirty="0"/>
              <a:t>. </a:t>
            </a:r>
            <a:r>
              <a:rPr lang="en-US" dirty="0" err="1"/>
              <a:t>Yoğun</a:t>
            </a:r>
            <a:r>
              <a:rPr lang="en-US" dirty="0"/>
              <a:t> internet </a:t>
            </a:r>
            <a:r>
              <a:rPr lang="en-US" dirty="0" err="1"/>
              <a:t>yani</a:t>
            </a:r>
            <a:r>
              <a:rPr lang="en-US" dirty="0"/>
              <a:t> http </a:t>
            </a:r>
            <a:r>
              <a:rPr lang="en-US" dirty="0" err="1"/>
              <a:t>trafiğinle</a:t>
            </a:r>
            <a:r>
              <a:rPr lang="en-US" dirty="0"/>
              <a:t> </a:t>
            </a:r>
            <a:r>
              <a:rPr lang="en-US" dirty="0" err="1"/>
              <a:t>kolayca</a:t>
            </a:r>
            <a:r>
              <a:rPr lang="en-US" dirty="0"/>
              <a:t> handle </a:t>
            </a:r>
            <a:r>
              <a:rPr lang="en-US" dirty="0" err="1"/>
              <a:t>edebilir</a:t>
            </a:r>
            <a:r>
              <a:rPr lang="en-US" dirty="0"/>
              <a:t>. Security </a:t>
            </a:r>
            <a:r>
              <a:rPr lang="en-US" dirty="0" err="1"/>
              <a:t>ve</a:t>
            </a:r>
            <a:r>
              <a:rPr lang="en-US" dirty="0"/>
              <a:t> cashing de </a:t>
            </a:r>
            <a:r>
              <a:rPr lang="en-US" dirty="0" err="1"/>
              <a:t>iyidir</a:t>
            </a:r>
            <a:r>
              <a:rPr lang="en-US" dirty="0"/>
              <a:t>. </a:t>
            </a:r>
            <a:r>
              <a:rPr lang="en-US" dirty="0" err="1"/>
              <a:t>Yani</a:t>
            </a:r>
            <a:r>
              <a:rPr lang="en-US" dirty="0"/>
              <a:t> </a:t>
            </a:r>
            <a:r>
              <a:rPr lang="en-US" dirty="0" err="1"/>
              <a:t>arka</a:t>
            </a:r>
            <a:r>
              <a:rPr lang="en-US" dirty="0"/>
              <a:t> </a:t>
            </a:r>
            <a:r>
              <a:rPr lang="en-US" dirty="0" err="1"/>
              <a:t>tarafta</a:t>
            </a:r>
            <a:r>
              <a:rPr lang="en-US" dirty="0"/>
              <a:t> </a:t>
            </a:r>
            <a:r>
              <a:rPr lang="en-US" dirty="0" err="1"/>
              <a:t>bazı</a:t>
            </a:r>
            <a:r>
              <a:rPr lang="en-US" dirty="0"/>
              <a:t> </a:t>
            </a:r>
            <a:r>
              <a:rPr lang="en-US" dirty="0" err="1"/>
              <a:t>şeyleri</a:t>
            </a:r>
            <a:r>
              <a:rPr lang="en-US" dirty="0"/>
              <a:t> </a:t>
            </a:r>
            <a:r>
              <a:rPr lang="en-US" dirty="0" err="1"/>
              <a:t>çok</a:t>
            </a:r>
            <a:r>
              <a:rPr lang="en-US" dirty="0"/>
              <a:t> </a:t>
            </a:r>
            <a:r>
              <a:rPr lang="en-US" dirty="0" err="1"/>
              <a:t>iyi</a:t>
            </a:r>
            <a:r>
              <a:rPr lang="en-US" dirty="0"/>
              <a:t> optimize </a:t>
            </a:r>
            <a:r>
              <a:rPr lang="en-US" dirty="0" err="1"/>
              <a:t>eder</a:t>
            </a:r>
            <a:r>
              <a:rPr lang="en-US" dirty="0"/>
              <a:t>. </a:t>
            </a:r>
            <a:r>
              <a:rPr lang="en-US" dirty="0" err="1"/>
              <a:t>Fakat</a:t>
            </a:r>
            <a:r>
              <a:rPr lang="en-US" dirty="0"/>
              <a:t> </a:t>
            </a:r>
            <a:r>
              <a:rPr lang="en-US" dirty="0" err="1"/>
              <a:t>nginx</a:t>
            </a:r>
            <a:r>
              <a:rPr lang="en-US" dirty="0"/>
              <a:t> </a:t>
            </a:r>
            <a:r>
              <a:rPr lang="en-US" dirty="0" err="1"/>
              <a:t>aldığı</a:t>
            </a:r>
            <a:r>
              <a:rPr lang="en-US" dirty="0"/>
              <a:t> </a:t>
            </a:r>
            <a:r>
              <a:rPr lang="en-US" dirty="0" err="1"/>
              <a:t>bir</a:t>
            </a:r>
            <a:r>
              <a:rPr lang="en-US" dirty="0"/>
              <a:t> </a:t>
            </a:r>
            <a:r>
              <a:rPr lang="en-US" dirty="0" err="1"/>
              <a:t>requesti</a:t>
            </a:r>
            <a:r>
              <a:rPr lang="en-US" dirty="0"/>
              <a:t> </a:t>
            </a:r>
            <a:r>
              <a:rPr lang="en-US" dirty="0" err="1"/>
              <a:t>doğrudan</a:t>
            </a:r>
            <a:r>
              <a:rPr lang="en-US" dirty="0"/>
              <a:t> </a:t>
            </a:r>
            <a:r>
              <a:rPr lang="en-US" dirty="0" err="1"/>
              <a:t>flask’e</a:t>
            </a:r>
            <a:r>
              <a:rPr lang="en-US" dirty="0"/>
              <a:t> </a:t>
            </a:r>
            <a:r>
              <a:rPr lang="en-US" dirty="0" err="1"/>
              <a:t>iletemez</a:t>
            </a:r>
            <a:r>
              <a:rPr lang="en-US" dirty="0"/>
              <a:t>. </a:t>
            </a:r>
            <a:r>
              <a:rPr lang="en-US" dirty="0" err="1"/>
              <a:t>Çünkü</a:t>
            </a:r>
            <a:r>
              <a:rPr lang="en-US" dirty="0"/>
              <a:t> </a:t>
            </a:r>
            <a:r>
              <a:rPr lang="en-US" dirty="0" err="1"/>
              <a:t>python’ı</a:t>
            </a:r>
            <a:r>
              <a:rPr lang="en-US" dirty="0"/>
              <a:t> </a:t>
            </a:r>
            <a:r>
              <a:rPr lang="en-US" dirty="0" err="1"/>
              <a:t>bilmiyor</a:t>
            </a:r>
            <a:r>
              <a:rPr lang="en-US" dirty="0"/>
              <a:t>. </a:t>
            </a:r>
            <a:endParaRPr lang="en-TR" dirty="0"/>
          </a:p>
        </p:txBody>
      </p:sp>
      <p:sp>
        <p:nvSpPr>
          <p:cNvPr id="4" name="Slide Number Placeholder 3"/>
          <p:cNvSpPr>
            <a:spLocks noGrp="1"/>
          </p:cNvSpPr>
          <p:nvPr>
            <p:ph type="sldNum" sz="quarter" idx="5"/>
          </p:nvPr>
        </p:nvSpPr>
        <p:spPr/>
        <p:txBody>
          <a:bodyPr/>
          <a:lstStyle/>
          <a:p>
            <a:fld id="{432C1D00-FAAA-1E4E-B067-B8BDBEAB314F}" type="slidenum">
              <a:rPr lang="en-TR" smtClean="0"/>
              <a:t>23</a:t>
            </a:fld>
            <a:endParaRPr lang="en-TR"/>
          </a:p>
        </p:txBody>
      </p:sp>
    </p:spTree>
    <p:extLst>
      <p:ext uri="{BB962C8B-B14F-4D97-AF65-F5344CB8AC3E}">
        <p14:creationId xmlns:p14="http://schemas.microsoft.com/office/powerpoint/2010/main" val="3177882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R" dirty="0"/>
              <a:t>İşte bu noktada uwsgi’ye ihtiyaç duyuyoruz.  Uygulamayı çalışır hale getirebilmek için bir tane ara katmana ihtiyaç duyuyoruz. Web serverlarının ve python web uygulamalarının nasıl haberleşmesi gerektiğini söyleyen bir standard var. Bu wsgi. </a:t>
            </a:r>
            <a:r>
              <a:rPr lang="en-US" dirty="0"/>
              <a:t>A</a:t>
            </a:r>
            <a:r>
              <a:rPr lang="en-TR" dirty="0"/>
              <a:t>çılımı. </a:t>
            </a:r>
            <a:r>
              <a:rPr lang="en-US" dirty="0"/>
              <a:t>W</a:t>
            </a:r>
            <a:r>
              <a:rPr lang="en-TR" dirty="0"/>
              <a:t>eb server geçit arayüzü. Bu kuralları uygulamış sunuculardan bir tanesi de uwsgi.</a:t>
            </a:r>
          </a:p>
        </p:txBody>
      </p:sp>
      <p:sp>
        <p:nvSpPr>
          <p:cNvPr id="4" name="Slide Number Placeholder 3"/>
          <p:cNvSpPr>
            <a:spLocks noGrp="1"/>
          </p:cNvSpPr>
          <p:nvPr>
            <p:ph type="sldNum" sz="quarter" idx="5"/>
          </p:nvPr>
        </p:nvSpPr>
        <p:spPr/>
        <p:txBody>
          <a:bodyPr/>
          <a:lstStyle/>
          <a:p>
            <a:fld id="{432C1D00-FAAA-1E4E-B067-B8BDBEAB314F}" type="slidenum">
              <a:rPr lang="en-TR" smtClean="0"/>
              <a:t>24</a:t>
            </a:fld>
            <a:endParaRPr lang="en-TR"/>
          </a:p>
        </p:txBody>
      </p:sp>
    </p:spTree>
    <p:extLst>
      <p:ext uri="{BB962C8B-B14F-4D97-AF65-F5344CB8AC3E}">
        <p14:creationId xmlns:p14="http://schemas.microsoft.com/office/powerpoint/2010/main" val="2363267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432C1D00-FAAA-1E4E-B067-B8BDBEAB314F}" type="slidenum">
              <a:rPr lang="en-TR" smtClean="0"/>
              <a:t>25</a:t>
            </a:fld>
            <a:endParaRPr lang="en-TR"/>
          </a:p>
        </p:txBody>
      </p:sp>
    </p:spTree>
    <p:extLst>
      <p:ext uri="{BB962C8B-B14F-4D97-AF65-F5344CB8AC3E}">
        <p14:creationId xmlns:p14="http://schemas.microsoft.com/office/powerpoint/2010/main" val="3979815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432C1D00-FAAA-1E4E-B067-B8BDBEAB314F}" type="slidenum">
              <a:rPr lang="en-TR" smtClean="0"/>
              <a:t>26</a:t>
            </a:fld>
            <a:endParaRPr lang="en-TR"/>
          </a:p>
        </p:txBody>
      </p:sp>
    </p:spTree>
    <p:extLst>
      <p:ext uri="{BB962C8B-B14F-4D97-AF65-F5344CB8AC3E}">
        <p14:creationId xmlns:p14="http://schemas.microsoft.com/office/powerpoint/2010/main" val="744183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Comment out root and index lines</a:t>
            </a:r>
          </a:p>
          <a:p>
            <a:r>
              <a:rPr lang="en-TR" dirty="0"/>
              <a:t> bunu yapmamız daki amaç neydi?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configure Nginx to pass web requests to that socket using the </a:t>
            </a:r>
            <a:r>
              <a:rPr lang="en-US" dirty="0" err="1"/>
              <a:t>uwsgi</a:t>
            </a:r>
            <a:r>
              <a:rPr lang="en-US" sz="1200" b="0" i="0" kern="1200" dirty="0">
                <a:solidFill>
                  <a:schemeClr val="tx1"/>
                </a:solidFill>
                <a:effectLst/>
                <a:latin typeface="+mn-lt"/>
                <a:ea typeface="+mn-ea"/>
                <a:cs typeface="+mn-cs"/>
              </a:rPr>
              <a:t> protocol.</a:t>
            </a:r>
            <a:endParaRPr lang="en-TR" dirty="0"/>
          </a:p>
          <a:p>
            <a:r>
              <a:rPr lang="en-US" sz="1200" b="0" i="0" kern="1200" dirty="0">
                <a:solidFill>
                  <a:schemeClr val="tx1"/>
                </a:solidFill>
                <a:effectLst/>
                <a:latin typeface="+mn-lt"/>
                <a:ea typeface="+mn-ea"/>
                <a:cs typeface="+mn-cs"/>
              </a:rPr>
              <a:t>Next, let’s add a location block that matches every request. Within this block, we’ll include the </a:t>
            </a:r>
            <a:r>
              <a:rPr lang="en-US" dirty="0" err="1"/>
              <a:t>uwsgi_params</a:t>
            </a:r>
            <a:r>
              <a:rPr lang="en-US" sz="1200" b="0" i="0" kern="1200" dirty="0">
                <a:solidFill>
                  <a:schemeClr val="tx1"/>
                </a:solidFill>
                <a:effectLst/>
                <a:latin typeface="+mn-lt"/>
                <a:ea typeface="+mn-ea"/>
                <a:cs typeface="+mn-cs"/>
              </a:rPr>
              <a:t> file that specifies some general </a:t>
            </a:r>
            <a:r>
              <a:rPr lang="en-US" sz="1200" b="0" i="0" kern="1200" dirty="0" err="1">
                <a:solidFill>
                  <a:schemeClr val="tx1"/>
                </a:solidFill>
                <a:effectLst/>
                <a:latin typeface="+mn-lt"/>
                <a:ea typeface="+mn-ea"/>
                <a:cs typeface="+mn-cs"/>
              </a:rPr>
              <a:t>uWSGI</a:t>
            </a:r>
            <a:r>
              <a:rPr lang="en-US" sz="1200" b="0" i="0" kern="1200" dirty="0">
                <a:solidFill>
                  <a:schemeClr val="tx1"/>
                </a:solidFill>
                <a:effectLst/>
                <a:latin typeface="+mn-lt"/>
                <a:ea typeface="+mn-ea"/>
                <a:cs typeface="+mn-cs"/>
              </a:rPr>
              <a:t> parameters that need to be set. We’ll then pass the requests to the socket we defined using the </a:t>
            </a:r>
            <a:r>
              <a:rPr lang="en-US" dirty="0" err="1"/>
              <a:t>uwsgi_pass</a:t>
            </a:r>
            <a:r>
              <a:rPr lang="en-US" sz="1200" b="0" i="0" kern="1200" dirty="0">
                <a:solidFill>
                  <a:schemeClr val="tx1"/>
                </a:solidFill>
                <a:effectLst/>
                <a:latin typeface="+mn-lt"/>
                <a:ea typeface="+mn-ea"/>
                <a:cs typeface="+mn-cs"/>
              </a:rPr>
              <a:t> directive:</a:t>
            </a:r>
            <a:endParaRPr lang="en-TR" dirty="0"/>
          </a:p>
        </p:txBody>
      </p:sp>
      <p:sp>
        <p:nvSpPr>
          <p:cNvPr id="4" name="Slide Number Placeholder 3"/>
          <p:cNvSpPr>
            <a:spLocks noGrp="1"/>
          </p:cNvSpPr>
          <p:nvPr>
            <p:ph type="sldNum" sz="quarter" idx="5"/>
          </p:nvPr>
        </p:nvSpPr>
        <p:spPr/>
        <p:txBody>
          <a:bodyPr/>
          <a:lstStyle/>
          <a:p>
            <a:fld id="{432C1D00-FAAA-1E4E-B067-B8BDBEAB314F}" type="slidenum">
              <a:rPr lang="en-TR" smtClean="0"/>
              <a:t>27</a:t>
            </a:fld>
            <a:endParaRPr lang="en-TR"/>
          </a:p>
        </p:txBody>
      </p:sp>
    </p:spTree>
    <p:extLst>
      <p:ext uri="{BB962C8B-B14F-4D97-AF65-F5344CB8AC3E}">
        <p14:creationId xmlns:p14="http://schemas.microsoft.com/office/powerpoint/2010/main" val="16159866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killall</a:t>
            </a:r>
            <a:r>
              <a:rPr lang="en-US" dirty="0"/>
              <a:t> </a:t>
            </a:r>
            <a:r>
              <a:rPr lang="en-US" dirty="0" err="1"/>
              <a:t>uwsgi</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sudo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systemctl</a:t>
            </a:r>
            <a:r>
              <a:rPr lang="en-US" sz="1200" kern="1200" dirty="0">
                <a:solidFill>
                  <a:schemeClr val="tx1"/>
                </a:solidFill>
                <a:effectLst/>
                <a:latin typeface="+mn-lt"/>
                <a:ea typeface="+mn-ea"/>
                <a:cs typeface="+mn-cs"/>
              </a:rPr>
              <a:t> stop </a:t>
            </a:r>
            <a:r>
              <a:rPr lang="en-US" sz="1200" kern="1200" dirty="0" err="1">
                <a:solidFill>
                  <a:schemeClr val="tx1"/>
                </a:solidFill>
                <a:effectLst/>
                <a:latin typeface="+mn-lt"/>
                <a:ea typeface="+mn-ea"/>
                <a:cs typeface="+mn-cs"/>
              </a:rPr>
              <a:t>nginx</a:t>
            </a:r>
            <a:endParaRPr lang="en-US" sz="1200" kern="1200" dirty="0">
              <a:solidFill>
                <a:schemeClr val="tx1"/>
              </a:solidFill>
              <a:effectLst/>
              <a:latin typeface="+mn-lt"/>
              <a:ea typeface="+mn-ea"/>
              <a:cs typeface="+mn-cs"/>
            </a:endParaRPr>
          </a:p>
          <a:p>
            <a:endParaRPr lang="en-TR" dirty="0"/>
          </a:p>
        </p:txBody>
      </p:sp>
      <p:sp>
        <p:nvSpPr>
          <p:cNvPr id="4" name="Slide Number Placeholder 3"/>
          <p:cNvSpPr>
            <a:spLocks noGrp="1"/>
          </p:cNvSpPr>
          <p:nvPr>
            <p:ph type="sldNum" sz="quarter" idx="5"/>
          </p:nvPr>
        </p:nvSpPr>
        <p:spPr/>
        <p:txBody>
          <a:bodyPr/>
          <a:lstStyle/>
          <a:p>
            <a:fld id="{432C1D00-FAAA-1E4E-B067-B8BDBEAB314F}" type="slidenum">
              <a:rPr lang="en-TR" smtClean="0"/>
              <a:t>28</a:t>
            </a:fld>
            <a:endParaRPr lang="en-TR"/>
          </a:p>
        </p:txBody>
      </p:sp>
    </p:spTree>
    <p:extLst>
      <p:ext uri="{BB962C8B-B14F-4D97-AF65-F5344CB8AC3E}">
        <p14:creationId xmlns:p14="http://schemas.microsoft.com/office/powerpoint/2010/main" val="1637901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r>
              <a:rPr lang="en-TR" dirty="0"/>
              <a:t>how front end of a website : inspect</a:t>
            </a:r>
          </a:p>
          <a:p>
            <a:r>
              <a:rPr lang="en-TR" dirty="0"/>
              <a:t>CSS ve HTML’</a:t>
            </a:r>
            <a:r>
              <a:rPr lang="en-US" dirty="0"/>
              <a:t>I</a:t>
            </a:r>
            <a:r>
              <a:rPr lang="en-TR" dirty="0"/>
              <a:t> source’dan görebilirsiniz.</a:t>
            </a:r>
          </a:p>
          <a:p>
            <a:r>
              <a:rPr lang="en-TR" dirty="0"/>
              <a:t>Metin işaretleme dili</a:t>
            </a:r>
          </a:p>
        </p:txBody>
      </p:sp>
      <p:sp>
        <p:nvSpPr>
          <p:cNvPr id="4" name="Slide Number Placeholder 3"/>
          <p:cNvSpPr>
            <a:spLocks noGrp="1"/>
          </p:cNvSpPr>
          <p:nvPr>
            <p:ph type="sldNum" sz="quarter" idx="5"/>
          </p:nvPr>
        </p:nvSpPr>
        <p:spPr/>
        <p:txBody>
          <a:bodyPr/>
          <a:lstStyle/>
          <a:p>
            <a:fld id="{432C1D00-FAAA-1E4E-B067-B8BDBEAB314F}" type="slidenum">
              <a:rPr lang="en-TR" smtClean="0"/>
              <a:t>6</a:t>
            </a:fld>
            <a:endParaRPr lang="en-TR"/>
          </a:p>
        </p:txBody>
      </p:sp>
    </p:spTree>
    <p:extLst>
      <p:ext uri="{BB962C8B-B14F-4D97-AF65-F5344CB8AC3E}">
        <p14:creationId xmlns:p14="http://schemas.microsoft.com/office/powerpoint/2010/main" val="21215961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env1/bin/python -m pip freeze &gt; </a:t>
            </a:r>
            <a:r>
              <a:rPr lang="en-US" dirty="0" err="1"/>
              <a:t>requirements.txt</a:t>
            </a:r>
            <a:endParaRPr lang="en-US" dirty="0"/>
          </a:p>
          <a:p>
            <a:r>
              <a:rPr lang="en-US" dirty="0"/>
              <a:t>env2/bin/python -m pip install -r </a:t>
            </a:r>
            <a:r>
              <a:rPr lang="en-US" dirty="0" err="1"/>
              <a:t>requirements.txt</a:t>
            </a:r>
            <a:endParaRPr lang="en-US" dirty="0"/>
          </a:p>
          <a:p>
            <a:endParaRPr lang="en-US" dirty="0"/>
          </a:p>
          <a:p>
            <a:r>
              <a:rPr lang="en-US" dirty="0"/>
              <a:t>Switch branch: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git checkout main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lvl="1"/>
            <a:r>
              <a:rPr lang="en-US" b="1" dirty="0"/>
              <a:t>mv ./’filename’ ./’deployment’</a:t>
            </a:r>
          </a:p>
          <a:p>
            <a:pPr lvl="1"/>
            <a:r>
              <a:rPr lang="en-US" b="1" dirty="0"/>
              <a:t>cd deployment</a:t>
            </a:r>
          </a:p>
          <a:p>
            <a:r>
              <a:rPr lang="en-US" dirty="0"/>
              <a:t>Login</a:t>
            </a:r>
          </a:p>
          <a:p>
            <a:pPr lvl="1"/>
            <a:r>
              <a:rPr lang="en-US" b="1" dirty="0"/>
              <a:t>git config global </a:t>
            </a:r>
            <a:r>
              <a:rPr lang="en-US" b="1" dirty="0" err="1"/>
              <a:t>user.emal</a:t>
            </a:r>
            <a:r>
              <a:rPr lang="en-US" b="1" dirty="0"/>
              <a:t> ‘</a:t>
            </a:r>
            <a:r>
              <a:rPr lang="en-US" b="1" dirty="0" err="1"/>
              <a:t>github</a:t>
            </a:r>
            <a:r>
              <a:rPr lang="en-US" b="1" dirty="0"/>
              <a:t> user email’</a:t>
            </a:r>
          </a:p>
          <a:p>
            <a:pPr lvl="1"/>
            <a:r>
              <a:rPr lang="en-US" b="1" dirty="0"/>
              <a:t>git config global </a:t>
            </a:r>
            <a:r>
              <a:rPr lang="en-US" b="1" dirty="0" err="1"/>
              <a:t>user.name</a:t>
            </a:r>
            <a:r>
              <a:rPr lang="en-US" b="1" dirty="0"/>
              <a:t> ‘</a:t>
            </a:r>
            <a:r>
              <a:rPr lang="en-US" b="1" dirty="0" err="1"/>
              <a:t>github</a:t>
            </a:r>
            <a:r>
              <a:rPr lang="en-US" b="1" dirty="0"/>
              <a:t> user name’</a:t>
            </a:r>
          </a:p>
          <a:p>
            <a:pPr lvl="1"/>
            <a:endParaRPr lang="en-US" b="1" dirty="0"/>
          </a:p>
          <a:p>
            <a:pPr lvl="1"/>
            <a:r>
              <a:rPr lang="en-US" b="1" dirty="0"/>
              <a:t>Developer settings &gt; personal access tokens &gt; generate a personal access token &gt; add note &gt; click repo &gt; admin: repo hook &gt; copy token &gt; enter token instead of password</a:t>
            </a:r>
          </a:p>
          <a:p>
            <a:pPr lvl="1"/>
            <a:endParaRPr lang="en-US" b="1" dirty="0"/>
          </a:p>
          <a:p>
            <a:pPr lvl="1"/>
            <a:r>
              <a:rPr lang="en-US" b="1" dirty="0"/>
              <a:t>Ls –la : to see hidden files &gt; remove git file from </a:t>
            </a:r>
            <a:r>
              <a:rPr lang="en-US" b="1" dirty="0" err="1"/>
              <a:t>myapp</a:t>
            </a:r>
            <a:r>
              <a:rPr lang="en-US" b="1" dirty="0"/>
              <a:t> folder</a:t>
            </a:r>
          </a:p>
          <a:p>
            <a:pPr lvl="1"/>
            <a:r>
              <a:rPr lang="en-US" b="1" dirty="0"/>
              <a:t>Rm –rf ‘filename’: to remove file</a:t>
            </a:r>
          </a:p>
          <a:p>
            <a:pPr lvl="1"/>
            <a:endParaRPr lang="en-US" b="1" dirty="0"/>
          </a:p>
          <a:p>
            <a:pPr lvl="1"/>
            <a:endParaRPr lang="en-US" b="1" dirty="0"/>
          </a:p>
          <a:p>
            <a:pPr lvl="1"/>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mn-lt"/>
                <a:ea typeface="+mn-ea"/>
                <a:cs typeface="+mn-cs"/>
              </a:rPr>
              <a:t>By using the </a:t>
            </a:r>
            <a:r>
              <a:rPr lang="en-US" sz="1200" b="0" i="1" kern="1200" dirty="0" err="1">
                <a:solidFill>
                  <a:schemeClr val="tx1"/>
                </a:solidFill>
                <a:effectLst/>
                <a:latin typeface="+mn-lt"/>
                <a:ea typeface="+mn-ea"/>
                <a:cs typeface="+mn-cs"/>
              </a:rPr>
              <a:t>ssh</a:t>
            </a:r>
            <a:r>
              <a:rPr lang="en-US" sz="1200" b="0" i="1" kern="1200" dirty="0">
                <a:solidFill>
                  <a:schemeClr val="tx1"/>
                </a:solidFill>
                <a:effectLst/>
                <a:latin typeface="+mn-lt"/>
                <a:ea typeface="+mn-ea"/>
                <a:cs typeface="+mn-cs"/>
              </a:rPr>
              <a:t> protocol, we can connect and authenticate to remote servers and services. With </a:t>
            </a:r>
            <a:r>
              <a:rPr lang="en-US" sz="1200" b="0" i="1" kern="1200" dirty="0" err="1">
                <a:solidFill>
                  <a:schemeClr val="tx1"/>
                </a:solidFill>
                <a:effectLst/>
                <a:latin typeface="+mn-lt"/>
                <a:ea typeface="+mn-ea"/>
                <a:cs typeface="+mn-cs"/>
              </a:rPr>
              <a:t>ssh</a:t>
            </a:r>
            <a:r>
              <a:rPr lang="en-US" sz="1200" b="0" i="1" kern="1200" dirty="0">
                <a:solidFill>
                  <a:schemeClr val="tx1"/>
                </a:solidFill>
                <a:effectLst/>
                <a:latin typeface="+mn-lt"/>
                <a:ea typeface="+mn-ea"/>
                <a:cs typeface="+mn-cs"/>
              </a:rPr>
              <a:t> keys we can connect to GitHub without supplying our username and password at each visit with the help of passphrase.</a:t>
            </a:r>
            <a:br>
              <a:rPr lang="en-US" dirty="0"/>
            </a:br>
            <a:r>
              <a:rPr lang="en-US" sz="1200" b="0" i="1" kern="1200" dirty="0">
                <a:solidFill>
                  <a:schemeClr val="tx1"/>
                </a:solidFill>
                <a:effectLst/>
                <a:latin typeface="+mn-lt"/>
                <a:ea typeface="+mn-ea"/>
                <a:cs typeface="+mn-cs"/>
              </a:rPr>
              <a:t>In HTTPS method, you will need to fill our username and password at every visit, which will be very inconvenient.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mn-lt"/>
                <a:ea typeface="+mn-ea"/>
                <a:cs typeface="+mn-cs"/>
              </a:rPr>
              <a:t>Move: mv ./</a:t>
            </a:r>
            <a:r>
              <a:rPr lang="en-US" sz="1200" b="0" i="1" kern="1200" dirty="0" err="1">
                <a:solidFill>
                  <a:schemeClr val="tx1"/>
                </a:solidFill>
                <a:effectLst/>
                <a:latin typeface="+mn-lt"/>
                <a:ea typeface="+mn-ea"/>
                <a:cs typeface="+mn-cs"/>
              </a:rPr>
              <a:t>myapp.ini</a:t>
            </a:r>
            <a:r>
              <a:rPr lang="en-US" sz="1200" b="0" i="1" kern="1200" dirty="0">
                <a:solidFill>
                  <a:schemeClr val="tx1"/>
                </a:solidFill>
                <a:effectLst/>
                <a:latin typeface="+mn-lt"/>
                <a:ea typeface="+mn-ea"/>
                <a:cs typeface="+mn-cs"/>
              </a:rPr>
              <a:t> ./deployment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https://</a:t>
            </a:r>
            <a:r>
              <a:rPr lang="en-US" sz="1200" kern="1200" dirty="0" err="1">
                <a:solidFill>
                  <a:schemeClr val="tx1"/>
                </a:solidFill>
                <a:effectLst/>
                <a:latin typeface="+mn-lt"/>
                <a:ea typeface="+mn-ea"/>
                <a:cs typeface="+mn-cs"/>
              </a:rPr>
              <a:t>www.youtube.com</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watch?v</a:t>
            </a:r>
            <a:r>
              <a:rPr lang="en-US" sz="1200" kern="1200" dirty="0">
                <a:solidFill>
                  <a:schemeClr val="tx1"/>
                </a:solidFill>
                <a:effectLst/>
                <a:latin typeface="+mn-lt"/>
                <a:ea typeface="+mn-ea"/>
                <a:cs typeface="+mn-cs"/>
              </a:rPr>
              <a:t>=WgZIv5HI44o&amp;ab_channel=</a:t>
            </a:r>
            <a:r>
              <a:rPr lang="en-US" sz="1200" kern="1200" dirty="0" err="1">
                <a:solidFill>
                  <a:schemeClr val="tx1"/>
                </a:solidFill>
                <a:effectLst/>
                <a:latin typeface="+mn-lt"/>
                <a:ea typeface="+mn-ea"/>
                <a:cs typeface="+mn-cs"/>
              </a:rPr>
              <a:t>SyntaxByte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32C1D00-FAAA-1E4E-B067-B8BDBEAB314F}" type="slidenum">
              <a:rPr lang="en-TR" smtClean="0"/>
              <a:t>29</a:t>
            </a:fld>
            <a:endParaRPr lang="en-TR"/>
          </a:p>
        </p:txBody>
      </p:sp>
    </p:spTree>
    <p:extLst>
      <p:ext uri="{BB962C8B-B14F-4D97-AF65-F5344CB8AC3E}">
        <p14:creationId xmlns:p14="http://schemas.microsoft.com/office/powerpoint/2010/main" val="12078581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R" dirty="0"/>
              <a:t>Bu repoya bir push request geldiğinde, bizim sana verdiğimiz bu adrese bir post request gönder dedik.</a:t>
            </a:r>
          </a:p>
        </p:txBody>
      </p:sp>
      <p:sp>
        <p:nvSpPr>
          <p:cNvPr id="4" name="Slide Number Placeholder 3"/>
          <p:cNvSpPr>
            <a:spLocks noGrp="1"/>
          </p:cNvSpPr>
          <p:nvPr>
            <p:ph type="sldNum" sz="quarter" idx="5"/>
          </p:nvPr>
        </p:nvSpPr>
        <p:spPr/>
        <p:txBody>
          <a:bodyPr/>
          <a:lstStyle/>
          <a:p>
            <a:fld id="{432C1D00-FAAA-1E4E-B067-B8BDBEAB314F}" type="slidenum">
              <a:rPr lang="en-TR" smtClean="0"/>
              <a:t>30</a:t>
            </a:fld>
            <a:endParaRPr lang="en-TR"/>
          </a:p>
        </p:txBody>
      </p:sp>
    </p:spTree>
    <p:extLst>
      <p:ext uri="{BB962C8B-B14F-4D97-AF65-F5344CB8AC3E}">
        <p14:creationId xmlns:p14="http://schemas.microsoft.com/office/powerpoint/2010/main" val="42011482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432C1D00-FAAA-1E4E-B067-B8BDBEAB314F}" type="slidenum">
              <a:rPr lang="en-TR" smtClean="0"/>
              <a:t>31</a:t>
            </a:fld>
            <a:endParaRPr lang="en-TR"/>
          </a:p>
        </p:txBody>
      </p:sp>
    </p:spTree>
    <p:extLst>
      <p:ext uri="{BB962C8B-B14F-4D97-AF65-F5344CB8AC3E}">
        <p14:creationId xmlns:p14="http://schemas.microsoft.com/office/powerpoint/2010/main" val="6920002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Githubdan</a:t>
            </a:r>
            <a:r>
              <a:rPr lang="en-US" dirty="0"/>
              <a:t> </a:t>
            </a:r>
            <a:r>
              <a:rPr lang="en-US" dirty="0" err="1"/>
              <a:t>bu</a:t>
            </a:r>
            <a:r>
              <a:rPr lang="en-US" dirty="0"/>
              <a:t> (update) </a:t>
            </a:r>
            <a:r>
              <a:rPr lang="en-US" dirty="0" err="1"/>
              <a:t>urlye</a:t>
            </a:r>
            <a:r>
              <a:rPr lang="en-US" dirty="0"/>
              <a:t> post request </a:t>
            </a:r>
            <a:r>
              <a:rPr lang="en-US" dirty="0" err="1"/>
              <a:t>geldiğinde</a:t>
            </a:r>
            <a:r>
              <a:rPr lang="en-US" dirty="0"/>
              <a:t> </a:t>
            </a:r>
            <a:r>
              <a:rPr lang="en-US" dirty="0" err="1"/>
              <a:t>reponun</a:t>
            </a:r>
            <a:r>
              <a:rPr lang="en-US" dirty="0"/>
              <a:t> </a:t>
            </a:r>
            <a:r>
              <a:rPr lang="en-US" dirty="0" err="1"/>
              <a:t>içerisine</a:t>
            </a:r>
            <a:r>
              <a:rPr lang="en-US" dirty="0"/>
              <a:t> </a:t>
            </a:r>
            <a:r>
              <a:rPr lang="en-US" dirty="0" err="1"/>
              <a:t>giriyor</a:t>
            </a:r>
            <a:r>
              <a:rPr lang="en-US" dirty="0"/>
              <a:t>, </a:t>
            </a:r>
            <a:r>
              <a:rPr lang="en-US" dirty="0" err="1"/>
              <a:t>sonra</a:t>
            </a:r>
            <a:r>
              <a:rPr lang="en-US" dirty="0"/>
              <a:t> pull request </a:t>
            </a:r>
            <a:r>
              <a:rPr lang="en-US" dirty="0" err="1"/>
              <a:t>yapıyor</a:t>
            </a:r>
            <a:r>
              <a:rPr lang="en-US" dirty="0"/>
              <a:t>. Ne </a:t>
            </a:r>
            <a:r>
              <a:rPr lang="en-US" dirty="0" err="1"/>
              <a:t>değiştiyse</a:t>
            </a:r>
            <a:r>
              <a:rPr lang="en-US" dirty="0"/>
              <a:t> </a:t>
            </a:r>
            <a:r>
              <a:rPr lang="en-US" dirty="0" err="1"/>
              <a:t>onu</a:t>
            </a:r>
            <a:r>
              <a:rPr lang="en-US" dirty="0"/>
              <a:t> </a:t>
            </a:r>
            <a:r>
              <a:rPr lang="en-US" dirty="0" err="1"/>
              <a:t>alıyor</a:t>
            </a:r>
            <a:r>
              <a:rPr lang="en-US" dirty="0"/>
              <a:t> </a:t>
            </a:r>
            <a:r>
              <a:rPr lang="en-US" dirty="0" err="1"/>
              <a:t>githubdan</a:t>
            </a:r>
            <a:r>
              <a:rPr lang="en-US" dirty="0"/>
              <a:t>. Sonra 5 </a:t>
            </a:r>
            <a:r>
              <a:rPr lang="en-US" dirty="0" err="1"/>
              <a:t>sn</a:t>
            </a:r>
            <a:r>
              <a:rPr lang="en-US" dirty="0"/>
              <a:t> </a:t>
            </a:r>
            <a:r>
              <a:rPr lang="en-US" dirty="0" err="1"/>
              <a:t>bekliyor</a:t>
            </a:r>
            <a:r>
              <a:rPr lang="en-US" dirty="0"/>
              <a:t>. Sonra </a:t>
            </a:r>
            <a:r>
              <a:rPr lang="en-US" dirty="0" err="1"/>
              <a:t>uwsgiyi</a:t>
            </a:r>
            <a:r>
              <a:rPr lang="en-US" dirty="0"/>
              <a:t> </a:t>
            </a:r>
            <a:r>
              <a:rPr lang="en-US" dirty="0" err="1"/>
              <a:t>tekrardan</a:t>
            </a:r>
            <a:r>
              <a:rPr lang="en-US" dirty="0"/>
              <a:t> </a:t>
            </a:r>
            <a:r>
              <a:rPr lang="en-US" dirty="0" err="1"/>
              <a:t>çalıştırıyor</a:t>
            </a:r>
            <a:r>
              <a:rPr lang="en-US" dirty="0"/>
              <a:t>.</a:t>
            </a:r>
          </a:p>
        </p:txBody>
      </p:sp>
      <p:sp>
        <p:nvSpPr>
          <p:cNvPr id="4" name="Slide Number Placeholder 3"/>
          <p:cNvSpPr>
            <a:spLocks noGrp="1"/>
          </p:cNvSpPr>
          <p:nvPr>
            <p:ph type="sldNum" sz="quarter" idx="5"/>
          </p:nvPr>
        </p:nvSpPr>
        <p:spPr/>
        <p:txBody>
          <a:bodyPr/>
          <a:lstStyle/>
          <a:p>
            <a:fld id="{432C1D00-FAAA-1E4E-B067-B8BDBEAB314F}" type="slidenum">
              <a:rPr lang="en-TR" smtClean="0"/>
              <a:t>32</a:t>
            </a:fld>
            <a:endParaRPr lang="en-TR"/>
          </a:p>
        </p:txBody>
      </p:sp>
    </p:spTree>
    <p:extLst>
      <p:ext uri="{BB962C8B-B14F-4D97-AF65-F5344CB8AC3E}">
        <p14:creationId xmlns:p14="http://schemas.microsoft.com/office/powerpoint/2010/main" val="40374950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python -v    </a:t>
            </a:r>
          </a:p>
          <a:p>
            <a:endParaRPr lang="en-TR" dirty="0"/>
          </a:p>
        </p:txBody>
      </p:sp>
      <p:sp>
        <p:nvSpPr>
          <p:cNvPr id="4" name="Slide Number Placeholder 3"/>
          <p:cNvSpPr>
            <a:spLocks noGrp="1"/>
          </p:cNvSpPr>
          <p:nvPr>
            <p:ph type="sldNum" sz="quarter" idx="5"/>
          </p:nvPr>
        </p:nvSpPr>
        <p:spPr/>
        <p:txBody>
          <a:bodyPr/>
          <a:lstStyle/>
          <a:p>
            <a:fld id="{432C1D00-FAAA-1E4E-B067-B8BDBEAB314F}" type="slidenum">
              <a:rPr lang="en-TR" smtClean="0"/>
              <a:t>34</a:t>
            </a:fld>
            <a:endParaRPr lang="en-TR"/>
          </a:p>
        </p:txBody>
      </p:sp>
    </p:spTree>
    <p:extLst>
      <p:ext uri="{BB962C8B-B14F-4D97-AF65-F5344CB8AC3E}">
        <p14:creationId xmlns:p14="http://schemas.microsoft.com/office/powerpoint/2010/main" val="39336966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uname</a:t>
            </a:r>
            <a:r>
              <a:rPr lang="en-US" sz="1200" kern="1200" dirty="0">
                <a:solidFill>
                  <a:schemeClr val="tx1"/>
                </a:solidFill>
                <a:effectLst/>
                <a:latin typeface="+mn-lt"/>
                <a:ea typeface="+mn-ea"/>
                <a:cs typeface="+mn-cs"/>
              </a:rPr>
              <a:t> -m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Nereye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indirdiysen</a:t>
            </a:r>
            <a:r>
              <a:rPr lang="en-US" sz="1200" kern="1200" dirty="0">
                <a:solidFill>
                  <a:schemeClr val="tx1"/>
                </a:solidFill>
                <a:effectLst/>
                <a:latin typeface="+mn-lt"/>
                <a:ea typeface="+mn-ea"/>
                <a:cs typeface="+mn-cs"/>
              </a:rPr>
              <a:t> o </a:t>
            </a:r>
            <a:r>
              <a:rPr lang="en-US" sz="1200" kern="1200" dirty="0" err="1">
                <a:solidFill>
                  <a:schemeClr val="tx1"/>
                </a:solidFill>
                <a:effectLst/>
                <a:latin typeface="+mn-lt"/>
                <a:ea typeface="+mn-ea"/>
                <a:cs typeface="+mn-cs"/>
              </a:rPr>
              <a:t>directiroye</a:t>
            </a:r>
            <a:r>
              <a:rPr lang="en-US" sz="1200" kern="1200" dirty="0">
                <a:solidFill>
                  <a:schemeClr val="tx1"/>
                </a:solidFill>
                <a:effectLst/>
                <a:latin typeface="+mn-lt"/>
                <a:ea typeface="+mn-ea"/>
                <a:cs typeface="+mn-cs"/>
              </a:rPr>
              <a:t> cd yap.</a:t>
            </a:r>
          </a:p>
          <a:p>
            <a:endParaRPr lang="en-TR" dirty="0"/>
          </a:p>
        </p:txBody>
      </p:sp>
      <p:sp>
        <p:nvSpPr>
          <p:cNvPr id="4" name="Slide Number Placeholder 3"/>
          <p:cNvSpPr>
            <a:spLocks noGrp="1"/>
          </p:cNvSpPr>
          <p:nvPr>
            <p:ph type="sldNum" sz="quarter" idx="5"/>
          </p:nvPr>
        </p:nvSpPr>
        <p:spPr/>
        <p:txBody>
          <a:bodyPr/>
          <a:lstStyle/>
          <a:p>
            <a:fld id="{432C1D00-FAAA-1E4E-B067-B8BDBEAB314F}" type="slidenum">
              <a:rPr lang="en-TR" smtClean="0"/>
              <a:t>35</a:t>
            </a:fld>
            <a:endParaRPr lang="en-TR"/>
          </a:p>
        </p:txBody>
      </p:sp>
    </p:spTree>
    <p:extLst>
      <p:ext uri="{BB962C8B-B14F-4D97-AF65-F5344CB8AC3E}">
        <p14:creationId xmlns:p14="http://schemas.microsoft.com/office/powerpoint/2010/main" val="3599377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r>
              <a:rPr lang="en-TR" dirty="0"/>
              <a:t>o shut project : manage resources – delete</a:t>
            </a:r>
          </a:p>
          <a:p>
            <a:endParaRPr lang="en-TR" dirty="0"/>
          </a:p>
          <a:p>
            <a:endParaRPr lang="en-TR" dirty="0"/>
          </a:p>
          <a:p>
            <a:r>
              <a:rPr lang="en-US" dirty="0"/>
              <a:t>C</a:t>
            </a:r>
            <a:r>
              <a:rPr lang="en-TR" dirty="0"/>
              <a:t>reate new project and enable api</a:t>
            </a:r>
          </a:p>
          <a:p>
            <a:endParaRPr lang="en-TR" dirty="0"/>
          </a:p>
        </p:txBody>
      </p:sp>
      <p:sp>
        <p:nvSpPr>
          <p:cNvPr id="4" name="Slide Number Placeholder 3"/>
          <p:cNvSpPr>
            <a:spLocks noGrp="1"/>
          </p:cNvSpPr>
          <p:nvPr>
            <p:ph type="sldNum" sz="quarter" idx="5"/>
          </p:nvPr>
        </p:nvSpPr>
        <p:spPr/>
        <p:txBody>
          <a:bodyPr/>
          <a:lstStyle/>
          <a:p>
            <a:fld id="{432C1D00-FAAA-1E4E-B067-B8BDBEAB314F}" type="slidenum">
              <a:rPr lang="en-TR" smtClean="0"/>
              <a:t>36</a:t>
            </a:fld>
            <a:endParaRPr lang="en-TR"/>
          </a:p>
        </p:txBody>
      </p:sp>
    </p:spTree>
    <p:extLst>
      <p:ext uri="{BB962C8B-B14F-4D97-AF65-F5344CB8AC3E}">
        <p14:creationId xmlns:p14="http://schemas.microsoft.com/office/powerpoint/2010/main" val="26748427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gcloud</a:t>
            </a:r>
            <a:r>
              <a:rPr lang="en-US" dirty="0"/>
              <a:t> app logs read</a:t>
            </a:r>
            <a:endParaRPr lang="en-TR" dirty="0"/>
          </a:p>
        </p:txBody>
      </p:sp>
      <p:sp>
        <p:nvSpPr>
          <p:cNvPr id="4" name="Slide Number Placeholder 3"/>
          <p:cNvSpPr>
            <a:spLocks noGrp="1"/>
          </p:cNvSpPr>
          <p:nvPr>
            <p:ph type="sldNum" sz="quarter" idx="5"/>
          </p:nvPr>
        </p:nvSpPr>
        <p:spPr/>
        <p:txBody>
          <a:bodyPr/>
          <a:lstStyle/>
          <a:p>
            <a:fld id="{432C1D00-FAAA-1E4E-B067-B8BDBEAB314F}" type="slidenum">
              <a:rPr lang="en-TR" smtClean="0"/>
              <a:t>37</a:t>
            </a:fld>
            <a:endParaRPr lang="en-TR"/>
          </a:p>
        </p:txBody>
      </p:sp>
    </p:spTree>
    <p:extLst>
      <p:ext uri="{BB962C8B-B14F-4D97-AF65-F5344CB8AC3E}">
        <p14:creationId xmlns:p14="http://schemas.microsoft.com/office/powerpoint/2010/main" val="1442936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www.analyticsvidhya.com</a:t>
            </a:r>
            <a:r>
              <a:rPr lang="en-US" dirty="0"/>
              <a:t>/blog/2021/06/build-web-app-instantly-for-machine-learning-using-</a:t>
            </a:r>
            <a:r>
              <a:rPr lang="en-US" dirty="0" err="1"/>
              <a:t>streamlit</a:t>
            </a:r>
            <a:r>
              <a:rPr lang="en-US" dirty="0"/>
              <a:t>/</a:t>
            </a:r>
          </a:p>
          <a:p>
            <a:r>
              <a:rPr lang="en-US" dirty="0"/>
              <a:t>https://</a:t>
            </a:r>
            <a:r>
              <a:rPr lang="en-US" dirty="0" err="1"/>
              <a:t>towardsdatascience.com</a:t>
            </a:r>
            <a:r>
              <a:rPr lang="en-US" dirty="0"/>
              <a:t>/streamlit-101-an-in-depth-introduction-fc8aad9492f2</a:t>
            </a:r>
            <a:endParaRPr lang="en-TR" dirty="0"/>
          </a:p>
        </p:txBody>
      </p:sp>
      <p:sp>
        <p:nvSpPr>
          <p:cNvPr id="4" name="Slide Number Placeholder 3"/>
          <p:cNvSpPr>
            <a:spLocks noGrp="1"/>
          </p:cNvSpPr>
          <p:nvPr>
            <p:ph type="sldNum" sz="quarter" idx="5"/>
          </p:nvPr>
        </p:nvSpPr>
        <p:spPr/>
        <p:txBody>
          <a:bodyPr/>
          <a:lstStyle/>
          <a:p>
            <a:fld id="{432C1D00-FAAA-1E4E-B067-B8BDBEAB314F}" type="slidenum">
              <a:rPr lang="en-TR" smtClean="0"/>
              <a:t>38</a:t>
            </a:fld>
            <a:endParaRPr lang="en-TR"/>
          </a:p>
        </p:txBody>
      </p:sp>
    </p:spTree>
    <p:extLst>
      <p:ext uri="{BB962C8B-B14F-4D97-AF65-F5344CB8AC3E}">
        <p14:creationId xmlns:p14="http://schemas.microsoft.com/office/powerpoint/2010/main" val="5775575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
            </a:r>
            <a:r>
              <a:rPr lang="en-TR" dirty="0"/>
              <a:t>erun vs always rerun</a:t>
            </a:r>
          </a:p>
        </p:txBody>
      </p:sp>
      <p:sp>
        <p:nvSpPr>
          <p:cNvPr id="4" name="Slide Number Placeholder 3"/>
          <p:cNvSpPr>
            <a:spLocks noGrp="1"/>
          </p:cNvSpPr>
          <p:nvPr>
            <p:ph type="sldNum" sz="quarter" idx="5"/>
          </p:nvPr>
        </p:nvSpPr>
        <p:spPr/>
        <p:txBody>
          <a:bodyPr/>
          <a:lstStyle/>
          <a:p>
            <a:fld id="{432C1D00-FAAA-1E4E-B067-B8BDBEAB314F}" type="slidenum">
              <a:rPr lang="en-TR" smtClean="0"/>
              <a:t>39</a:t>
            </a:fld>
            <a:endParaRPr lang="en-TR"/>
          </a:p>
        </p:txBody>
      </p:sp>
    </p:spTree>
    <p:extLst>
      <p:ext uri="{BB962C8B-B14F-4D97-AF65-F5344CB8AC3E}">
        <p14:creationId xmlns:p14="http://schemas.microsoft.com/office/powerpoint/2010/main" val="2344273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t>
            </a:r>
            <a:r>
              <a:rPr lang="en-TR" dirty="0"/>
              <a:t>ead kısmı tab da çıkan görüntü</a:t>
            </a:r>
          </a:p>
          <a:p>
            <a:endParaRPr lang="en-TR" dirty="0"/>
          </a:p>
          <a:p>
            <a:r>
              <a:rPr lang="en-US" dirty="0"/>
              <a:t>W</a:t>
            </a:r>
            <a:r>
              <a:rPr lang="en-TR" dirty="0"/>
              <a:t>indow &gt; tile window left ve diğerine çift tıkla</a:t>
            </a:r>
          </a:p>
        </p:txBody>
      </p:sp>
      <p:sp>
        <p:nvSpPr>
          <p:cNvPr id="4" name="Slide Number Placeholder 3"/>
          <p:cNvSpPr>
            <a:spLocks noGrp="1"/>
          </p:cNvSpPr>
          <p:nvPr>
            <p:ph type="sldNum" sz="quarter" idx="5"/>
          </p:nvPr>
        </p:nvSpPr>
        <p:spPr/>
        <p:txBody>
          <a:bodyPr/>
          <a:lstStyle/>
          <a:p>
            <a:fld id="{432C1D00-FAAA-1E4E-B067-B8BDBEAB314F}" type="slidenum">
              <a:rPr lang="en-TR" smtClean="0"/>
              <a:t>7</a:t>
            </a:fld>
            <a:endParaRPr lang="en-TR"/>
          </a:p>
        </p:txBody>
      </p:sp>
    </p:spTree>
    <p:extLst>
      <p:ext uri="{BB962C8B-B14F-4D97-AF65-F5344CB8AC3E}">
        <p14:creationId xmlns:p14="http://schemas.microsoft.com/office/powerpoint/2010/main" val="3672759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 </a:t>
            </a:r>
            <a:r>
              <a:rPr lang="en-US" dirty="0" err="1"/>
              <a:t>streamlit</a:t>
            </a:r>
            <a:r>
              <a:rPr lang="en-US" dirty="0"/>
              <a:t> as </a:t>
            </a:r>
            <a:r>
              <a:rPr lang="en-US" dirty="0" err="1"/>
              <a:t>st</a:t>
            </a:r>
            <a:endParaRPr lang="en-US" dirty="0"/>
          </a:p>
          <a:p>
            <a:r>
              <a:rPr lang="en-US" dirty="0"/>
              <a:t>import </a:t>
            </a:r>
            <a:r>
              <a:rPr lang="en-US" dirty="0" err="1"/>
              <a:t>joblib</a:t>
            </a:r>
            <a:endParaRPr lang="en-US" dirty="0"/>
          </a:p>
          <a:p>
            <a:endParaRPr lang="en-US" dirty="0"/>
          </a:p>
          <a:p>
            <a:r>
              <a:rPr lang="en-US" dirty="0"/>
              <a:t>model = </a:t>
            </a:r>
            <a:r>
              <a:rPr lang="en-US" dirty="0" err="1"/>
              <a:t>joblib.load</a:t>
            </a:r>
            <a:r>
              <a:rPr lang="en-US" dirty="0"/>
              <a:t>('model')</a:t>
            </a:r>
          </a:p>
          <a:p>
            <a:endParaRPr lang="en-US" dirty="0"/>
          </a:p>
          <a:p>
            <a:r>
              <a:rPr lang="en-US" dirty="0" err="1"/>
              <a:t>site_header</a:t>
            </a:r>
            <a:r>
              <a:rPr lang="en-US" dirty="0"/>
              <a:t> = </a:t>
            </a:r>
            <a:r>
              <a:rPr lang="en-US" dirty="0" err="1"/>
              <a:t>st.beta_container</a:t>
            </a:r>
            <a:r>
              <a:rPr lang="en-US" dirty="0"/>
              <a:t>()</a:t>
            </a:r>
          </a:p>
          <a:p>
            <a:endParaRPr lang="en-US" dirty="0"/>
          </a:p>
          <a:p>
            <a:r>
              <a:rPr lang="en-US" dirty="0"/>
              <a:t>with </a:t>
            </a:r>
            <a:r>
              <a:rPr lang="en-US" dirty="0" err="1"/>
              <a:t>site_header</a:t>
            </a:r>
            <a:r>
              <a:rPr lang="en-US" dirty="0"/>
              <a:t>:</a:t>
            </a:r>
          </a:p>
          <a:p>
            <a:r>
              <a:rPr lang="en-US" dirty="0"/>
              <a:t>	</a:t>
            </a:r>
            <a:r>
              <a:rPr lang="en-US" dirty="0" err="1"/>
              <a:t>st.title</a:t>
            </a:r>
            <a:r>
              <a:rPr lang="en-US" dirty="0"/>
              <a:t>('Diabetes Prediction')</a:t>
            </a:r>
          </a:p>
          <a:p>
            <a:r>
              <a:rPr lang="en-US" dirty="0"/>
              <a:t>	</a:t>
            </a:r>
            <a:r>
              <a:rPr lang="en-US" dirty="0" err="1"/>
              <a:t>st.text</a:t>
            </a:r>
            <a:r>
              <a:rPr lang="en-US" dirty="0"/>
              <a:t>('Diabetes is a disease.')</a:t>
            </a:r>
          </a:p>
          <a:p>
            <a:endParaRPr lang="en-US" dirty="0"/>
          </a:p>
          <a:p>
            <a:r>
              <a:rPr lang="en-US" dirty="0"/>
              <a:t>	with </a:t>
            </a:r>
            <a:r>
              <a:rPr lang="en-US" dirty="0" err="1"/>
              <a:t>st.form</a:t>
            </a:r>
            <a:r>
              <a:rPr lang="en-US" dirty="0"/>
              <a:t>(key='form'):</a:t>
            </a:r>
          </a:p>
          <a:p>
            <a:endParaRPr lang="en-US" dirty="0"/>
          </a:p>
          <a:p>
            <a:r>
              <a:rPr lang="en-US" dirty="0"/>
              <a:t>		</a:t>
            </a:r>
            <a:r>
              <a:rPr lang="en-US" dirty="0" err="1"/>
              <a:t>input_text</a:t>
            </a:r>
            <a:r>
              <a:rPr lang="en-US" dirty="0"/>
              <a:t> = </a:t>
            </a:r>
            <a:r>
              <a:rPr lang="en-US" dirty="0" err="1"/>
              <a:t>st.text_input</a:t>
            </a:r>
            <a:r>
              <a:rPr lang="en-US" dirty="0"/>
              <a:t>('What is your name?')</a:t>
            </a:r>
          </a:p>
          <a:p>
            <a:endParaRPr lang="en-US" dirty="0"/>
          </a:p>
          <a:p>
            <a:r>
              <a:rPr lang="en-US" dirty="0"/>
              <a:t>		slider = </a:t>
            </a:r>
            <a:r>
              <a:rPr lang="en-US" dirty="0" err="1"/>
              <a:t>st.slider</a:t>
            </a:r>
            <a:r>
              <a:rPr lang="en-US" dirty="0"/>
              <a:t>('AGE', </a:t>
            </a:r>
            <a:r>
              <a:rPr lang="en-US" dirty="0" err="1"/>
              <a:t>min_value</a:t>
            </a:r>
            <a:r>
              <a:rPr lang="en-US" dirty="0"/>
              <a:t>=0, </a:t>
            </a:r>
            <a:r>
              <a:rPr lang="en-US" dirty="0" err="1"/>
              <a:t>max_value</a:t>
            </a:r>
            <a:r>
              <a:rPr lang="en-US" dirty="0"/>
              <a:t>=100, value=0, step=1)</a:t>
            </a:r>
          </a:p>
          <a:p>
            <a:endParaRPr lang="en-US" dirty="0"/>
          </a:p>
          <a:p>
            <a:r>
              <a:rPr lang="en-US" dirty="0"/>
              <a:t>		</a:t>
            </a:r>
            <a:r>
              <a:rPr lang="en-US" dirty="0" err="1"/>
              <a:t>drop_down</a:t>
            </a:r>
            <a:r>
              <a:rPr lang="en-US" dirty="0"/>
              <a:t> = </a:t>
            </a:r>
            <a:r>
              <a:rPr lang="en-US" dirty="0" err="1"/>
              <a:t>st.selectbox</a:t>
            </a:r>
            <a:r>
              <a:rPr lang="en-US" dirty="0"/>
              <a:t>('Education level', options =['high school', 'college', 'master'])</a:t>
            </a:r>
          </a:p>
          <a:p>
            <a:endParaRPr lang="en-US" dirty="0"/>
          </a:p>
          <a:p>
            <a:r>
              <a:rPr lang="en-US" dirty="0"/>
              <a:t>		number = </a:t>
            </a:r>
            <a:r>
              <a:rPr lang="en-US" dirty="0" err="1"/>
              <a:t>st.number_input</a:t>
            </a:r>
            <a:r>
              <a:rPr lang="en-US" dirty="0"/>
              <a:t>('Age', </a:t>
            </a:r>
            <a:r>
              <a:rPr lang="en-US" dirty="0" err="1"/>
              <a:t>min_value</a:t>
            </a:r>
            <a:r>
              <a:rPr lang="en-US" dirty="0"/>
              <a:t>=0, </a:t>
            </a:r>
            <a:r>
              <a:rPr lang="en-US" dirty="0" err="1"/>
              <a:t>max_value</a:t>
            </a:r>
            <a:r>
              <a:rPr lang="en-US" dirty="0"/>
              <a:t>=100, value=0, step=1)</a:t>
            </a:r>
          </a:p>
          <a:p>
            <a:endParaRPr lang="en-US" dirty="0"/>
          </a:p>
          <a:p>
            <a:r>
              <a:rPr lang="en-US" dirty="0"/>
              <a:t>		submitted = </a:t>
            </a:r>
            <a:r>
              <a:rPr lang="en-US" dirty="0" err="1"/>
              <a:t>st.form_submit_button</a:t>
            </a:r>
            <a:r>
              <a:rPr lang="en-US" dirty="0"/>
              <a:t>('Submit')</a:t>
            </a:r>
          </a:p>
          <a:p>
            <a:endParaRPr lang="en-US" dirty="0"/>
          </a:p>
          <a:p>
            <a:r>
              <a:rPr lang="en-US" dirty="0"/>
              <a:t>	if submitted:</a:t>
            </a:r>
          </a:p>
          <a:p>
            <a:r>
              <a:rPr lang="en-US" dirty="0"/>
              <a:t>		</a:t>
            </a:r>
            <a:r>
              <a:rPr lang="en-US" dirty="0" err="1"/>
              <a:t>st.text</a:t>
            </a:r>
            <a:r>
              <a:rPr lang="en-US" dirty="0"/>
              <a:t>(</a:t>
            </a:r>
            <a:r>
              <a:rPr lang="en-US" dirty="0" err="1"/>
              <a:t>input_text</a:t>
            </a:r>
            <a:r>
              <a:rPr lang="en-US"/>
              <a:t>)</a:t>
            </a:r>
            <a:endParaRPr lang="en-TR"/>
          </a:p>
        </p:txBody>
      </p:sp>
      <p:sp>
        <p:nvSpPr>
          <p:cNvPr id="4" name="Slide Number Placeholder 3"/>
          <p:cNvSpPr>
            <a:spLocks noGrp="1"/>
          </p:cNvSpPr>
          <p:nvPr>
            <p:ph type="sldNum" sz="quarter" idx="5"/>
          </p:nvPr>
        </p:nvSpPr>
        <p:spPr/>
        <p:txBody>
          <a:bodyPr/>
          <a:lstStyle/>
          <a:p>
            <a:fld id="{432C1D00-FAAA-1E4E-B067-B8BDBEAB314F}" type="slidenum">
              <a:rPr lang="en-TR" smtClean="0"/>
              <a:t>40</a:t>
            </a:fld>
            <a:endParaRPr lang="en-TR"/>
          </a:p>
        </p:txBody>
      </p:sp>
    </p:spTree>
    <p:extLst>
      <p:ext uri="{BB962C8B-B14F-4D97-AF65-F5344CB8AC3E}">
        <p14:creationId xmlns:p14="http://schemas.microsoft.com/office/powerpoint/2010/main" val="1291685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432C1D00-FAAA-1E4E-B067-B8BDBEAB314F}" type="slidenum">
              <a:rPr lang="en-TR" smtClean="0"/>
              <a:t>41</a:t>
            </a:fld>
            <a:endParaRPr lang="en-TR"/>
          </a:p>
        </p:txBody>
      </p:sp>
    </p:spTree>
    <p:extLst>
      <p:ext uri="{BB962C8B-B14F-4D97-AF65-F5344CB8AC3E}">
        <p14:creationId xmlns:p14="http://schemas.microsoft.com/office/powerpoint/2010/main" val="12049737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
            </a:r>
            <a:r>
              <a:rPr lang="en-TR" dirty="0"/>
              <a:t>ip install pipreqs </a:t>
            </a:r>
          </a:p>
          <a:p>
            <a:r>
              <a:rPr lang="en-US" dirty="0"/>
              <a:t>P</a:t>
            </a:r>
            <a:r>
              <a:rPr lang="en-TR" dirty="0"/>
              <a:t>ipreqs ./</a:t>
            </a:r>
          </a:p>
        </p:txBody>
      </p:sp>
      <p:sp>
        <p:nvSpPr>
          <p:cNvPr id="4" name="Slide Number Placeholder 3"/>
          <p:cNvSpPr>
            <a:spLocks noGrp="1"/>
          </p:cNvSpPr>
          <p:nvPr>
            <p:ph type="sldNum" sz="quarter" idx="5"/>
          </p:nvPr>
        </p:nvSpPr>
        <p:spPr/>
        <p:txBody>
          <a:bodyPr/>
          <a:lstStyle/>
          <a:p>
            <a:fld id="{432C1D00-FAAA-1E4E-B067-B8BDBEAB314F}" type="slidenum">
              <a:rPr lang="en-TR" smtClean="0"/>
              <a:t>44</a:t>
            </a:fld>
            <a:endParaRPr lang="en-TR"/>
          </a:p>
        </p:txBody>
      </p:sp>
    </p:spTree>
    <p:extLst>
      <p:ext uri="{BB962C8B-B14F-4D97-AF65-F5344CB8AC3E}">
        <p14:creationId xmlns:p14="http://schemas.microsoft.com/office/powerpoint/2010/main" val="2923051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r>
              <a:rPr lang="en-TR" dirty="0"/>
              <a:t>omment nasıl yapılır &lt;!----&gt;</a:t>
            </a:r>
          </a:p>
          <a:p>
            <a:endParaRPr lang="en-TR" dirty="0"/>
          </a:p>
        </p:txBody>
      </p:sp>
      <p:sp>
        <p:nvSpPr>
          <p:cNvPr id="4" name="Slide Number Placeholder 3"/>
          <p:cNvSpPr>
            <a:spLocks noGrp="1"/>
          </p:cNvSpPr>
          <p:nvPr>
            <p:ph type="sldNum" sz="quarter" idx="5"/>
          </p:nvPr>
        </p:nvSpPr>
        <p:spPr/>
        <p:txBody>
          <a:bodyPr/>
          <a:lstStyle/>
          <a:p>
            <a:fld id="{432C1D00-FAAA-1E4E-B067-B8BDBEAB314F}" type="slidenum">
              <a:rPr lang="en-TR" smtClean="0"/>
              <a:t>8</a:t>
            </a:fld>
            <a:endParaRPr lang="en-TR"/>
          </a:p>
        </p:txBody>
      </p:sp>
    </p:spTree>
    <p:extLst>
      <p:ext uri="{BB962C8B-B14F-4D97-AF65-F5344CB8AC3E}">
        <p14:creationId xmlns:p14="http://schemas.microsoft.com/office/powerpoint/2010/main" val="1441156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Action </a:t>
            </a:r>
            <a:r>
              <a:rPr lang="en-US" sz="1200" b="0" i="0" kern="1200" dirty="0" err="1">
                <a:solidFill>
                  <a:schemeClr val="tx1"/>
                </a:solidFill>
                <a:effectLst/>
                <a:latin typeface="+mn-lt"/>
                <a:ea typeface="+mn-ea"/>
                <a:cs typeface="+mn-cs"/>
              </a:rPr>
              <a:t>özelliği</a:t>
            </a:r>
            <a:r>
              <a:rPr lang="en-US" sz="1200" b="0" i="0" kern="1200" dirty="0">
                <a:solidFill>
                  <a:schemeClr val="tx1"/>
                </a:solidFill>
                <a:effectLst/>
                <a:latin typeface="+mn-lt"/>
                <a:ea typeface="+mn-ea"/>
                <a:cs typeface="+mn-cs"/>
              </a:rPr>
              <a:t> form </a:t>
            </a:r>
            <a:r>
              <a:rPr lang="en-US" sz="1200" b="0" i="0" kern="1200" dirty="0" err="1">
                <a:solidFill>
                  <a:schemeClr val="tx1"/>
                </a:solidFill>
                <a:effectLst/>
                <a:latin typeface="+mn-lt"/>
                <a:ea typeface="+mn-ea"/>
                <a:cs typeface="+mn-cs"/>
              </a:rPr>
              <a:t>verilerinin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nereye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gönderileceğini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tanımlar</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name attribute is used for posting to e.g. a webserver. The id is primarily used for </a:t>
            </a:r>
            <a:r>
              <a:rPr lang="en-US" sz="1200" b="0" i="0" kern="1200" dirty="0" err="1">
                <a:solidFill>
                  <a:schemeClr val="tx1"/>
                </a:solidFill>
                <a:effectLst/>
                <a:latin typeface="+mn-lt"/>
                <a:ea typeface="+mn-ea"/>
                <a:cs typeface="+mn-cs"/>
              </a:rPr>
              <a:t>css</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javascript</a:t>
            </a:r>
            <a:r>
              <a:rPr lang="en-US" sz="1200" b="0" i="0" kern="1200" dirty="0">
                <a:solidFill>
                  <a:schemeClr val="tx1"/>
                </a:solidFill>
                <a:effectLst/>
                <a:latin typeface="+mn-lt"/>
                <a:ea typeface="+mn-ea"/>
                <a:cs typeface="+mn-cs"/>
              </a:rPr>
              <a:t>). Suppose you have this setup:</a:t>
            </a:r>
          </a:p>
          <a:p>
            <a:pPr fontAlgn="base"/>
            <a:r>
              <a:rPr lang="en-US" sz="1200" kern="1200" dirty="0">
                <a:solidFill>
                  <a:schemeClr val="tx1"/>
                </a:solidFill>
                <a:effectLst/>
                <a:latin typeface="+mn-lt"/>
                <a:ea typeface="+mn-ea"/>
                <a:cs typeface="+mn-cs"/>
              </a:rPr>
              <a:t>&lt;input id="</a:t>
            </a:r>
            <a:r>
              <a:rPr lang="en-US" sz="1200" kern="1200" dirty="0" err="1">
                <a:solidFill>
                  <a:schemeClr val="tx1"/>
                </a:solidFill>
                <a:effectLst/>
                <a:latin typeface="+mn-lt"/>
                <a:ea typeface="+mn-ea"/>
                <a:cs typeface="+mn-cs"/>
              </a:rPr>
              <a:t>message_id</a:t>
            </a:r>
            <a:r>
              <a:rPr lang="en-US" sz="1200" kern="1200" dirty="0">
                <a:solidFill>
                  <a:schemeClr val="tx1"/>
                </a:solidFill>
                <a:effectLst/>
                <a:latin typeface="+mn-lt"/>
                <a:ea typeface="+mn-ea"/>
                <a:cs typeface="+mn-cs"/>
              </a:rPr>
              <a:t>" name="</a:t>
            </a:r>
            <a:r>
              <a:rPr lang="en-US" sz="1200" kern="1200" dirty="0" err="1">
                <a:solidFill>
                  <a:schemeClr val="tx1"/>
                </a:solidFill>
                <a:effectLst/>
                <a:latin typeface="+mn-lt"/>
                <a:ea typeface="+mn-ea"/>
                <a:cs typeface="+mn-cs"/>
              </a:rPr>
              <a:t>message_name</a:t>
            </a:r>
            <a:r>
              <a:rPr lang="en-US" sz="1200" kern="1200" dirty="0">
                <a:solidFill>
                  <a:schemeClr val="tx1"/>
                </a:solidFill>
                <a:effectLst/>
                <a:latin typeface="+mn-lt"/>
                <a:ea typeface="+mn-ea"/>
                <a:cs typeface="+mn-cs"/>
              </a:rPr>
              <a:t>" type="text" /&gt;</a:t>
            </a:r>
            <a:r>
              <a:rPr lang="en-US" dirty="0"/>
              <a:t> </a:t>
            </a:r>
            <a:r>
              <a:rPr lang="en-US" sz="1200" b="0" i="0" kern="1200" dirty="0">
                <a:solidFill>
                  <a:schemeClr val="tx1"/>
                </a:solidFill>
                <a:effectLst/>
                <a:latin typeface="+mn-lt"/>
                <a:ea typeface="+mn-ea"/>
                <a:cs typeface="+mn-cs"/>
              </a:rPr>
              <a:t>in order to get the value with PHP when posting your form, it will use the name-attribute, like this:</a:t>
            </a:r>
          </a:p>
          <a:p>
            <a:r>
              <a:rPr lang="en-US" dirty="0"/>
              <a:t>$_POST["</a:t>
            </a:r>
            <a:r>
              <a:rPr lang="en-US" dirty="0" err="1"/>
              <a:t>message_name</a:t>
            </a:r>
            <a:r>
              <a:rPr lang="en-US" dirty="0"/>
              <a:t>"];</a:t>
            </a:r>
          </a:p>
          <a:p>
            <a:endParaRPr lang="en-US" dirty="0"/>
          </a:p>
          <a:p>
            <a:pPr fontAlgn="base"/>
            <a:r>
              <a:rPr lang="en-US" sz="1200" b="0" i="0" kern="1200" dirty="0">
                <a:solidFill>
                  <a:schemeClr val="tx1"/>
                </a:solidFill>
                <a:effectLst/>
                <a:latin typeface="+mn-lt"/>
                <a:ea typeface="+mn-ea"/>
                <a:cs typeface="+mn-cs"/>
              </a:rPr>
              <a:t>The id is used for styling, as said before, for when you want to use specific </a:t>
            </a:r>
            <a:r>
              <a:rPr lang="en-US" sz="1200" b="0" i="0" kern="1200" dirty="0" err="1">
                <a:solidFill>
                  <a:schemeClr val="tx1"/>
                </a:solidFill>
                <a:effectLst/>
                <a:latin typeface="+mn-lt"/>
                <a:ea typeface="+mn-ea"/>
                <a:cs typeface="+mn-cs"/>
              </a:rPr>
              <a:t>css</a:t>
            </a:r>
            <a:r>
              <a:rPr lang="en-US" sz="1200" b="0" i="0" kern="1200" dirty="0">
                <a:solidFill>
                  <a:schemeClr val="tx1"/>
                </a:solidFill>
                <a:effectLst/>
                <a:latin typeface="+mn-lt"/>
                <a:ea typeface="+mn-ea"/>
                <a:cs typeface="+mn-cs"/>
              </a:rPr>
              <a:t>.</a:t>
            </a:r>
          </a:p>
          <a:p>
            <a:r>
              <a:rPr lang="en-US" dirty="0"/>
              <a:t>#</a:t>
            </a:r>
            <a:r>
              <a:rPr lang="en-US" dirty="0" err="1"/>
              <a:t>message_id</a:t>
            </a:r>
            <a:r>
              <a:rPr lang="en-US" dirty="0"/>
              <a:t> { background-color: #</a:t>
            </a:r>
            <a:r>
              <a:rPr lang="en-US" dirty="0" err="1"/>
              <a:t>cccccc</a:t>
            </a:r>
            <a:r>
              <a:rPr lang="en-US" dirty="0"/>
              <a:t>; }</a:t>
            </a:r>
          </a:p>
          <a:p>
            <a:endParaRPr lang="en-US" dirty="0"/>
          </a:p>
          <a:p>
            <a:endParaRPr lang="en-US" dirty="0"/>
          </a:p>
          <a:p>
            <a:r>
              <a:rPr lang="en-US" dirty="0" err="1"/>
              <a:t>Anlat</a:t>
            </a:r>
            <a:r>
              <a:rPr lang="en-US" dirty="0"/>
              <a:t> </a:t>
            </a:r>
            <a:r>
              <a:rPr lang="en-US" dirty="0" err="1"/>
              <a:t>hazırladığını</a:t>
            </a:r>
            <a:r>
              <a:rPr lang="en-US" dirty="0"/>
              <a:t> </a:t>
            </a:r>
            <a:r>
              <a:rPr lang="en-US" dirty="0" err="1"/>
              <a:t>sonra</a:t>
            </a:r>
            <a:r>
              <a:rPr lang="en-US" dirty="0"/>
              <a:t> </a:t>
            </a:r>
            <a:r>
              <a:rPr lang="en-US" dirty="0" err="1"/>
              <a:t>css</a:t>
            </a:r>
            <a:r>
              <a:rPr lang="en-US" dirty="0"/>
              <a:t> file </a:t>
            </a:r>
            <a:r>
              <a:rPr lang="en-US" dirty="0" err="1"/>
              <a:t>olmadan</a:t>
            </a:r>
            <a:r>
              <a:rPr lang="en-US" dirty="0"/>
              <a:t> </a:t>
            </a:r>
            <a:r>
              <a:rPr lang="en-US" dirty="0" err="1"/>
              <a:t>göster</a:t>
            </a:r>
            <a:r>
              <a:rPr lang="en-US" dirty="0"/>
              <a:t>.</a:t>
            </a:r>
            <a:endParaRPr lang="en-TR" dirty="0"/>
          </a:p>
        </p:txBody>
      </p:sp>
      <p:sp>
        <p:nvSpPr>
          <p:cNvPr id="4" name="Slide Number Placeholder 3"/>
          <p:cNvSpPr>
            <a:spLocks noGrp="1"/>
          </p:cNvSpPr>
          <p:nvPr>
            <p:ph type="sldNum" sz="quarter" idx="5"/>
          </p:nvPr>
        </p:nvSpPr>
        <p:spPr/>
        <p:txBody>
          <a:bodyPr/>
          <a:lstStyle/>
          <a:p>
            <a:fld id="{432C1D00-FAAA-1E4E-B067-B8BDBEAB314F}" type="slidenum">
              <a:rPr lang="en-TR" smtClean="0"/>
              <a:t>9</a:t>
            </a:fld>
            <a:endParaRPr lang="en-TR"/>
          </a:p>
        </p:txBody>
      </p:sp>
    </p:spTree>
    <p:extLst>
      <p:ext uri="{BB962C8B-B14F-4D97-AF65-F5344CB8AC3E}">
        <p14:creationId xmlns:p14="http://schemas.microsoft.com/office/powerpoint/2010/main" val="4079977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432C1D00-FAAA-1E4E-B067-B8BDBEAB314F}" type="slidenum">
              <a:rPr lang="en-TR" smtClean="0"/>
              <a:t>11</a:t>
            </a:fld>
            <a:endParaRPr lang="en-TR"/>
          </a:p>
        </p:txBody>
      </p:sp>
    </p:spTree>
    <p:extLst>
      <p:ext uri="{BB962C8B-B14F-4D97-AF65-F5344CB8AC3E}">
        <p14:creationId xmlns:p14="http://schemas.microsoft.com/office/powerpoint/2010/main" val="3829269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r>
              <a:rPr lang="en-TR" dirty="0"/>
              <a:t>elector types</a:t>
            </a:r>
          </a:p>
          <a:p>
            <a:r>
              <a:rPr lang="en-US" dirty="0"/>
              <a:t>P</a:t>
            </a:r>
            <a:r>
              <a:rPr lang="en-TR" dirty="0"/>
              <a:t> tagine ait class para.</a:t>
            </a:r>
          </a:p>
        </p:txBody>
      </p:sp>
      <p:sp>
        <p:nvSpPr>
          <p:cNvPr id="4" name="Slide Number Placeholder 3"/>
          <p:cNvSpPr>
            <a:spLocks noGrp="1"/>
          </p:cNvSpPr>
          <p:nvPr>
            <p:ph type="sldNum" sz="quarter" idx="5"/>
          </p:nvPr>
        </p:nvSpPr>
        <p:spPr/>
        <p:txBody>
          <a:bodyPr/>
          <a:lstStyle/>
          <a:p>
            <a:fld id="{432C1D00-FAAA-1E4E-B067-B8BDBEAB314F}" type="slidenum">
              <a:rPr lang="en-TR" smtClean="0"/>
              <a:t>12</a:t>
            </a:fld>
            <a:endParaRPr lang="en-TR"/>
          </a:p>
        </p:txBody>
      </p:sp>
    </p:spTree>
    <p:extLst>
      <p:ext uri="{BB962C8B-B14F-4D97-AF65-F5344CB8AC3E}">
        <p14:creationId xmlns:p14="http://schemas.microsoft.com/office/powerpoint/2010/main" val="621765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432C1D00-FAAA-1E4E-B067-B8BDBEAB314F}" type="slidenum">
              <a:rPr lang="en-TR" smtClean="0"/>
              <a:t>14</a:t>
            </a:fld>
            <a:endParaRPr lang="en-TR"/>
          </a:p>
        </p:txBody>
      </p:sp>
    </p:spTree>
    <p:extLst>
      <p:ext uri="{BB962C8B-B14F-4D97-AF65-F5344CB8AC3E}">
        <p14:creationId xmlns:p14="http://schemas.microsoft.com/office/powerpoint/2010/main" val="1250846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432C1D00-FAAA-1E4E-B067-B8BDBEAB314F}" type="slidenum">
              <a:rPr lang="en-TR" smtClean="0"/>
              <a:t>15</a:t>
            </a:fld>
            <a:endParaRPr lang="en-TR"/>
          </a:p>
        </p:txBody>
      </p:sp>
    </p:spTree>
    <p:extLst>
      <p:ext uri="{BB962C8B-B14F-4D97-AF65-F5344CB8AC3E}">
        <p14:creationId xmlns:p14="http://schemas.microsoft.com/office/powerpoint/2010/main" val="630388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8F348-1774-784F-83C4-6129AE346A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R"/>
          </a:p>
        </p:txBody>
      </p:sp>
      <p:sp>
        <p:nvSpPr>
          <p:cNvPr id="3" name="Subtitle 2">
            <a:extLst>
              <a:ext uri="{FF2B5EF4-FFF2-40B4-BE49-F238E27FC236}">
                <a16:creationId xmlns:a16="http://schemas.microsoft.com/office/drawing/2014/main" id="{264450EB-F664-3A4B-A317-DAC5B80D0A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R"/>
          </a:p>
        </p:txBody>
      </p:sp>
      <p:sp>
        <p:nvSpPr>
          <p:cNvPr id="4" name="Date Placeholder 3">
            <a:extLst>
              <a:ext uri="{FF2B5EF4-FFF2-40B4-BE49-F238E27FC236}">
                <a16:creationId xmlns:a16="http://schemas.microsoft.com/office/drawing/2014/main" id="{BE859D90-D495-8242-8B27-CD51C4844668}"/>
              </a:ext>
            </a:extLst>
          </p:cNvPr>
          <p:cNvSpPr>
            <a:spLocks noGrp="1"/>
          </p:cNvSpPr>
          <p:nvPr>
            <p:ph type="dt" sz="half" idx="10"/>
          </p:nvPr>
        </p:nvSpPr>
        <p:spPr/>
        <p:txBody>
          <a:bodyPr/>
          <a:lstStyle/>
          <a:p>
            <a:fld id="{DEE88158-29A7-444D-9B08-56336AF51F6D}" type="datetimeFigureOut">
              <a:rPr lang="en-TR" smtClean="0"/>
              <a:t>20.08.2021</a:t>
            </a:fld>
            <a:endParaRPr lang="en-TR"/>
          </a:p>
        </p:txBody>
      </p:sp>
      <p:sp>
        <p:nvSpPr>
          <p:cNvPr id="5" name="Footer Placeholder 4">
            <a:extLst>
              <a:ext uri="{FF2B5EF4-FFF2-40B4-BE49-F238E27FC236}">
                <a16:creationId xmlns:a16="http://schemas.microsoft.com/office/drawing/2014/main" id="{CDD3C2B3-8DA6-7C4C-AF9B-71CFDB0788B8}"/>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95627940-3083-C749-BEC7-FB113867560B}"/>
              </a:ext>
            </a:extLst>
          </p:cNvPr>
          <p:cNvSpPr>
            <a:spLocks noGrp="1"/>
          </p:cNvSpPr>
          <p:nvPr>
            <p:ph type="sldNum" sz="quarter" idx="12"/>
          </p:nvPr>
        </p:nvSpPr>
        <p:spPr/>
        <p:txBody>
          <a:bodyPr/>
          <a:lstStyle/>
          <a:p>
            <a:fld id="{6D39D5E3-9400-6641-BF3B-D0D65CF11D87}" type="slidenum">
              <a:rPr lang="en-TR" smtClean="0"/>
              <a:t>‹#›</a:t>
            </a:fld>
            <a:endParaRPr lang="en-TR"/>
          </a:p>
        </p:txBody>
      </p:sp>
    </p:spTree>
    <p:extLst>
      <p:ext uri="{BB962C8B-B14F-4D97-AF65-F5344CB8AC3E}">
        <p14:creationId xmlns:p14="http://schemas.microsoft.com/office/powerpoint/2010/main" val="2728976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836D-9BA0-1344-B320-11892A33AA7F}"/>
              </a:ext>
            </a:extLst>
          </p:cNvPr>
          <p:cNvSpPr>
            <a:spLocks noGrp="1"/>
          </p:cNvSpPr>
          <p:nvPr>
            <p:ph type="title"/>
          </p:nvPr>
        </p:nvSpPr>
        <p:spPr/>
        <p:txBody>
          <a:bodyPr/>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7CFD5CEB-A988-FE4A-9305-A3BCA03245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C5658EC9-9B75-CC4C-9001-4D742941AF90}"/>
              </a:ext>
            </a:extLst>
          </p:cNvPr>
          <p:cNvSpPr>
            <a:spLocks noGrp="1"/>
          </p:cNvSpPr>
          <p:nvPr>
            <p:ph type="dt" sz="half" idx="10"/>
          </p:nvPr>
        </p:nvSpPr>
        <p:spPr/>
        <p:txBody>
          <a:bodyPr/>
          <a:lstStyle/>
          <a:p>
            <a:fld id="{DEE88158-29A7-444D-9B08-56336AF51F6D}" type="datetimeFigureOut">
              <a:rPr lang="en-TR" smtClean="0"/>
              <a:t>20.08.2021</a:t>
            </a:fld>
            <a:endParaRPr lang="en-TR"/>
          </a:p>
        </p:txBody>
      </p:sp>
      <p:sp>
        <p:nvSpPr>
          <p:cNvPr id="5" name="Footer Placeholder 4">
            <a:extLst>
              <a:ext uri="{FF2B5EF4-FFF2-40B4-BE49-F238E27FC236}">
                <a16:creationId xmlns:a16="http://schemas.microsoft.com/office/drawing/2014/main" id="{30A613F3-2B64-E94B-B790-201635577EC6}"/>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CE3520D6-FC42-FB4F-988C-1B8E78907FAB}"/>
              </a:ext>
            </a:extLst>
          </p:cNvPr>
          <p:cNvSpPr>
            <a:spLocks noGrp="1"/>
          </p:cNvSpPr>
          <p:nvPr>
            <p:ph type="sldNum" sz="quarter" idx="12"/>
          </p:nvPr>
        </p:nvSpPr>
        <p:spPr/>
        <p:txBody>
          <a:bodyPr/>
          <a:lstStyle/>
          <a:p>
            <a:fld id="{6D39D5E3-9400-6641-BF3B-D0D65CF11D87}" type="slidenum">
              <a:rPr lang="en-TR" smtClean="0"/>
              <a:t>‹#›</a:t>
            </a:fld>
            <a:endParaRPr lang="en-TR"/>
          </a:p>
        </p:txBody>
      </p:sp>
    </p:spTree>
    <p:extLst>
      <p:ext uri="{BB962C8B-B14F-4D97-AF65-F5344CB8AC3E}">
        <p14:creationId xmlns:p14="http://schemas.microsoft.com/office/powerpoint/2010/main" val="3135306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FC97B0-F769-9C4D-89E1-F79B97A944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2E48CCC5-858D-B34D-807E-4D15E62AAC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2F5AB49A-6586-124B-8F6F-8AF667E827D5}"/>
              </a:ext>
            </a:extLst>
          </p:cNvPr>
          <p:cNvSpPr>
            <a:spLocks noGrp="1"/>
          </p:cNvSpPr>
          <p:nvPr>
            <p:ph type="dt" sz="half" idx="10"/>
          </p:nvPr>
        </p:nvSpPr>
        <p:spPr/>
        <p:txBody>
          <a:bodyPr/>
          <a:lstStyle/>
          <a:p>
            <a:fld id="{DEE88158-29A7-444D-9B08-56336AF51F6D}" type="datetimeFigureOut">
              <a:rPr lang="en-TR" smtClean="0"/>
              <a:t>20.08.2021</a:t>
            </a:fld>
            <a:endParaRPr lang="en-TR"/>
          </a:p>
        </p:txBody>
      </p:sp>
      <p:sp>
        <p:nvSpPr>
          <p:cNvPr id="5" name="Footer Placeholder 4">
            <a:extLst>
              <a:ext uri="{FF2B5EF4-FFF2-40B4-BE49-F238E27FC236}">
                <a16:creationId xmlns:a16="http://schemas.microsoft.com/office/drawing/2014/main" id="{9A574E23-7EF8-9F4F-A989-C3FAC09AC937}"/>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2BBD0A84-63A8-C543-8359-6FB484FFF82C}"/>
              </a:ext>
            </a:extLst>
          </p:cNvPr>
          <p:cNvSpPr>
            <a:spLocks noGrp="1"/>
          </p:cNvSpPr>
          <p:nvPr>
            <p:ph type="sldNum" sz="quarter" idx="12"/>
          </p:nvPr>
        </p:nvSpPr>
        <p:spPr/>
        <p:txBody>
          <a:bodyPr/>
          <a:lstStyle/>
          <a:p>
            <a:fld id="{6D39D5E3-9400-6641-BF3B-D0D65CF11D87}" type="slidenum">
              <a:rPr lang="en-TR" smtClean="0"/>
              <a:t>‹#›</a:t>
            </a:fld>
            <a:endParaRPr lang="en-TR"/>
          </a:p>
        </p:txBody>
      </p:sp>
    </p:spTree>
    <p:extLst>
      <p:ext uri="{BB962C8B-B14F-4D97-AF65-F5344CB8AC3E}">
        <p14:creationId xmlns:p14="http://schemas.microsoft.com/office/powerpoint/2010/main" val="693922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C7FB-D2E2-9B48-B44C-96CD9141AAA3}"/>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E33CE382-E652-D548-96EA-55CF3AEFA7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3DECE0DE-7FE4-7C49-BB05-0017AFF0476E}"/>
              </a:ext>
            </a:extLst>
          </p:cNvPr>
          <p:cNvSpPr>
            <a:spLocks noGrp="1"/>
          </p:cNvSpPr>
          <p:nvPr>
            <p:ph type="dt" sz="half" idx="10"/>
          </p:nvPr>
        </p:nvSpPr>
        <p:spPr/>
        <p:txBody>
          <a:bodyPr/>
          <a:lstStyle/>
          <a:p>
            <a:fld id="{DEE88158-29A7-444D-9B08-56336AF51F6D}" type="datetimeFigureOut">
              <a:rPr lang="en-TR" smtClean="0"/>
              <a:t>20.08.2021</a:t>
            </a:fld>
            <a:endParaRPr lang="en-TR"/>
          </a:p>
        </p:txBody>
      </p:sp>
      <p:sp>
        <p:nvSpPr>
          <p:cNvPr id="5" name="Footer Placeholder 4">
            <a:extLst>
              <a:ext uri="{FF2B5EF4-FFF2-40B4-BE49-F238E27FC236}">
                <a16:creationId xmlns:a16="http://schemas.microsoft.com/office/drawing/2014/main" id="{C6DCCA20-017A-C448-9F5F-F6C1C2E1B3A3}"/>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A7B55B34-5E93-CE46-8A4E-A1C4F4D59FCC}"/>
              </a:ext>
            </a:extLst>
          </p:cNvPr>
          <p:cNvSpPr>
            <a:spLocks noGrp="1"/>
          </p:cNvSpPr>
          <p:nvPr>
            <p:ph type="sldNum" sz="quarter" idx="12"/>
          </p:nvPr>
        </p:nvSpPr>
        <p:spPr/>
        <p:txBody>
          <a:bodyPr/>
          <a:lstStyle/>
          <a:p>
            <a:fld id="{6D39D5E3-9400-6641-BF3B-D0D65CF11D87}" type="slidenum">
              <a:rPr lang="en-TR" smtClean="0"/>
              <a:t>‹#›</a:t>
            </a:fld>
            <a:endParaRPr lang="en-TR"/>
          </a:p>
        </p:txBody>
      </p:sp>
    </p:spTree>
    <p:extLst>
      <p:ext uri="{BB962C8B-B14F-4D97-AF65-F5344CB8AC3E}">
        <p14:creationId xmlns:p14="http://schemas.microsoft.com/office/powerpoint/2010/main" val="743515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043E2-4F40-9A40-8ED9-02FE39A153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R"/>
          </a:p>
        </p:txBody>
      </p:sp>
      <p:sp>
        <p:nvSpPr>
          <p:cNvPr id="3" name="Text Placeholder 2">
            <a:extLst>
              <a:ext uri="{FF2B5EF4-FFF2-40B4-BE49-F238E27FC236}">
                <a16:creationId xmlns:a16="http://schemas.microsoft.com/office/drawing/2014/main" id="{A43A0E50-F8C6-1246-97E3-B56731B6F7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48D724-8245-0B4F-987A-8E55B44E101F}"/>
              </a:ext>
            </a:extLst>
          </p:cNvPr>
          <p:cNvSpPr>
            <a:spLocks noGrp="1"/>
          </p:cNvSpPr>
          <p:nvPr>
            <p:ph type="dt" sz="half" idx="10"/>
          </p:nvPr>
        </p:nvSpPr>
        <p:spPr/>
        <p:txBody>
          <a:bodyPr/>
          <a:lstStyle/>
          <a:p>
            <a:fld id="{DEE88158-29A7-444D-9B08-56336AF51F6D}" type="datetimeFigureOut">
              <a:rPr lang="en-TR" smtClean="0"/>
              <a:t>20.08.2021</a:t>
            </a:fld>
            <a:endParaRPr lang="en-TR"/>
          </a:p>
        </p:txBody>
      </p:sp>
      <p:sp>
        <p:nvSpPr>
          <p:cNvPr id="5" name="Footer Placeholder 4">
            <a:extLst>
              <a:ext uri="{FF2B5EF4-FFF2-40B4-BE49-F238E27FC236}">
                <a16:creationId xmlns:a16="http://schemas.microsoft.com/office/drawing/2014/main" id="{09B126AA-4BBE-5B4D-9EE1-4506F8B3247A}"/>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F8D089E1-9FD1-D84E-AA08-F2DB4FB9C967}"/>
              </a:ext>
            </a:extLst>
          </p:cNvPr>
          <p:cNvSpPr>
            <a:spLocks noGrp="1"/>
          </p:cNvSpPr>
          <p:nvPr>
            <p:ph type="sldNum" sz="quarter" idx="12"/>
          </p:nvPr>
        </p:nvSpPr>
        <p:spPr/>
        <p:txBody>
          <a:bodyPr/>
          <a:lstStyle/>
          <a:p>
            <a:fld id="{6D39D5E3-9400-6641-BF3B-D0D65CF11D87}" type="slidenum">
              <a:rPr lang="en-TR" smtClean="0"/>
              <a:t>‹#›</a:t>
            </a:fld>
            <a:endParaRPr lang="en-TR"/>
          </a:p>
        </p:txBody>
      </p:sp>
    </p:spTree>
    <p:extLst>
      <p:ext uri="{BB962C8B-B14F-4D97-AF65-F5344CB8AC3E}">
        <p14:creationId xmlns:p14="http://schemas.microsoft.com/office/powerpoint/2010/main" val="930264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6E2C8-A6B1-1047-AF6B-FEA5E29C5FE7}"/>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8BB21A6F-E659-064E-8FB2-AF9D4ACED5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Content Placeholder 3">
            <a:extLst>
              <a:ext uri="{FF2B5EF4-FFF2-40B4-BE49-F238E27FC236}">
                <a16:creationId xmlns:a16="http://schemas.microsoft.com/office/drawing/2014/main" id="{4D843D9A-05FD-E346-AFF8-4817E6B472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Date Placeholder 4">
            <a:extLst>
              <a:ext uri="{FF2B5EF4-FFF2-40B4-BE49-F238E27FC236}">
                <a16:creationId xmlns:a16="http://schemas.microsoft.com/office/drawing/2014/main" id="{7A3E713E-3266-C54E-98AD-6CD902A4A4A9}"/>
              </a:ext>
            </a:extLst>
          </p:cNvPr>
          <p:cNvSpPr>
            <a:spLocks noGrp="1"/>
          </p:cNvSpPr>
          <p:nvPr>
            <p:ph type="dt" sz="half" idx="10"/>
          </p:nvPr>
        </p:nvSpPr>
        <p:spPr/>
        <p:txBody>
          <a:bodyPr/>
          <a:lstStyle/>
          <a:p>
            <a:fld id="{DEE88158-29A7-444D-9B08-56336AF51F6D}" type="datetimeFigureOut">
              <a:rPr lang="en-TR" smtClean="0"/>
              <a:t>20.08.2021</a:t>
            </a:fld>
            <a:endParaRPr lang="en-TR"/>
          </a:p>
        </p:txBody>
      </p:sp>
      <p:sp>
        <p:nvSpPr>
          <p:cNvPr id="6" name="Footer Placeholder 5">
            <a:extLst>
              <a:ext uri="{FF2B5EF4-FFF2-40B4-BE49-F238E27FC236}">
                <a16:creationId xmlns:a16="http://schemas.microsoft.com/office/drawing/2014/main" id="{055A2C27-424C-C847-9C3C-92892314EE5F}"/>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6A25D564-1868-C24B-9192-6EB66F0AECB6}"/>
              </a:ext>
            </a:extLst>
          </p:cNvPr>
          <p:cNvSpPr>
            <a:spLocks noGrp="1"/>
          </p:cNvSpPr>
          <p:nvPr>
            <p:ph type="sldNum" sz="quarter" idx="12"/>
          </p:nvPr>
        </p:nvSpPr>
        <p:spPr/>
        <p:txBody>
          <a:bodyPr/>
          <a:lstStyle/>
          <a:p>
            <a:fld id="{6D39D5E3-9400-6641-BF3B-D0D65CF11D87}" type="slidenum">
              <a:rPr lang="en-TR" smtClean="0"/>
              <a:t>‹#›</a:t>
            </a:fld>
            <a:endParaRPr lang="en-TR"/>
          </a:p>
        </p:txBody>
      </p:sp>
    </p:spTree>
    <p:extLst>
      <p:ext uri="{BB962C8B-B14F-4D97-AF65-F5344CB8AC3E}">
        <p14:creationId xmlns:p14="http://schemas.microsoft.com/office/powerpoint/2010/main" val="2366344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C08A6-C8D7-B24B-87E9-5752A656FDF7}"/>
              </a:ext>
            </a:extLst>
          </p:cNvPr>
          <p:cNvSpPr>
            <a:spLocks noGrp="1"/>
          </p:cNvSpPr>
          <p:nvPr>
            <p:ph type="title"/>
          </p:nvPr>
        </p:nvSpPr>
        <p:spPr>
          <a:xfrm>
            <a:off x="839788" y="365125"/>
            <a:ext cx="10515600" cy="1325563"/>
          </a:xfrm>
        </p:spPr>
        <p:txBody>
          <a:bodyPr/>
          <a:lstStyle/>
          <a:p>
            <a:r>
              <a:rPr lang="en-US"/>
              <a:t>Click to edit Master title style</a:t>
            </a:r>
            <a:endParaRPr lang="en-TR"/>
          </a:p>
        </p:txBody>
      </p:sp>
      <p:sp>
        <p:nvSpPr>
          <p:cNvPr id="3" name="Text Placeholder 2">
            <a:extLst>
              <a:ext uri="{FF2B5EF4-FFF2-40B4-BE49-F238E27FC236}">
                <a16:creationId xmlns:a16="http://schemas.microsoft.com/office/drawing/2014/main" id="{9A3E040F-7F74-CC45-BE26-37671E7620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36924A-7C4C-364A-9AA1-1C8E5A815A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Text Placeholder 4">
            <a:extLst>
              <a:ext uri="{FF2B5EF4-FFF2-40B4-BE49-F238E27FC236}">
                <a16:creationId xmlns:a16="http://schemas.microsoft.com/office/drawing/2014/main" id="{82686E65-85C4-5440-B762-7E4DE3BB83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C40097-A7A4-1945-A254-9F1274A9FB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7" name="Date Placeholder 6">
            <a:extLst>
              <a:ext uri="{FF2B5EF4-FFF2-40B4-BE49-F238E27FC236}">
                <a16:creationId xmlns:a16="http://schemas.microsoft.com/office/drawing/2014/main" id="{E86DB959-0311-5745-8853-FCD10B9D9097}"/>
              </a:ext>
            </a:extLst>
          </p:cNvPr>
          <p:cNvSpPr>
            <a:spLocks noGrp="1"/>
          </p:cNvSpPr>
          <p:nvPr>
            <p:ph type="dt" sz="half" idx="10"/>
          </p:nvPr>
        </p:nvSpPr>
        <p:spPr/>
        <p:txBody>
          <a:bodyPr/>
          <a:lstStyle/>
          <a:p>
            <a:fld id="{DEE88158-29A7-444D-9B08-56336AF51F6D}" type="datetimeFigureOut">
              <a:rPr lang="en-TR" smtClean="0"/>
              <a:t>20.08.2021</a:t>
            </a:fld>
            <a:endParaRPr lang="en-TR"/>
          </a:p>
        </p:txBody>
      </p:sp>
      <p:sp>
        <p:nvSpPr>
          <p:cNvPr id="8" name="Footer Placeholder 7">
            <a:extLst>
              <a:ext uri="{FF2B5EF4-FFF2-40B4-BE49-F238E27FC236}">
                <a16:creationId xmlns:a16="http://schemas.microsoft.com/office/drawing/2014/main" id="{A16A97A7-A0F3-CA49-A2F3-E41F2359A345}"/>
              </a:ext>
            </a:extLst>
          </p:cNvPr>
          <p:cNvSpPr>
            <a:spLocks noGrp="1"/>
          </p:cNvSpPr>
          <p:nvPr>
            <p:ph type="ftr" sz="quarter" idx="11"/>
          </p:nvPr>
        </p:nvSpPr>
        <p:spPr/>
        <p:txBody>
          <a:bodyPr/>
          <a:lstStyle/>
          <a:p>
            <a:endParaRPr lang="en-TR"/>
          </a:p>
        </p:txBody>
      </p:sp>
      <p:sp>
        <p:nvSpPr>
          <p:cNvPr id="9" name="Slide Number Placeholder 8">
            <a:extLst>
              <a:ext uri="{FF2B5EF4-FFF2-40B4-BE49-F238E27FC236}">
                <a16:creationId xmlns:a16="http://schemas.microsoft.com/office/drawing/2014/main" id="{9C942605-636E-CA49-ADFC-8C5E729963D6}"/>
              </a:ext>
            </a:extLst>
          </p:cNvPr>
          <p:cNvSpPr>
            <a:spLocks noGrp="1"/>
          </p:cNvSpPr>
          <p:nvPr>
            <p:ph type="sldNum" sz="quarter" idx="12"/>
          </p:nvPr>
        </p:nvSpPr>
        <p:spPr/>
        <p:txBody>
          <a:bodyPr/>
          <a:lstStyle/>
          <a:p>
            <a:fld id="{6D39D5E3-9400-6641-BF3B-D0D65CF11D87}" type="slidenum">
              <a:rPr lang="en-TR" smtClean="0"/>
              <a:t>‹#›</a:t>
            </a:fld>
            <a:endParaRPr lang="en-TR"/>
          </a:p>
        </p:txBody>
      </p:sp>
    </p:spTree>
    <p:extLst>
      <p:ext uri="{BB962C8B-B14F-4D97-AF65-F5344CB8AC3E}">
        <p14:creationId xmlns:p14="http://schemas.microsoft.com/office/powerpoint/2010/main" val="156983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3922D-D064-EB43-96A9-A455D7468582}"/>
              </a:ext>
            </a:extLst>
          </p:cNvPr>
          <p:cNvSpPr>
            <a:spLocks noGrp="1"/>
          </p:cNvSpPr>
          <p:nvPr>
            <p:ph type="title"/>
          </p:nvPr>
        </p:nvSpPr>
        <p:spPr/>
        <p:txBody>
          <a:bodyPr/>
          <a:lstStyle/>
          <a:p>
            <a:r>
              <a:rPr lang="en-US"/>
              <a:t>Click to edit Master title style</a:t>
            </a:r>
            <a:endParaRPr lang="en-TR"/>
          </a:p>
        </p:txBody>
      </p:sp>
      <p:sp>
        <p:nvSpPr>
          <p:cNvPr id="3" name="Date Placeholder 2">
            <a:extLst>
              <a:ext uri="{FF2B5EF4-FFF2-40B4-BE49-F238E27FC236}">
                <a16:creationId xmlns:a16="http://schemas.microsoft.com/office/drawing/2014/main" id="{E2F8C252-ECEB-E941-9254-2187CBCCDEE2}"/>
              </a:ext>
            </a:extLst>
          </p:cNvPr>
          <p:cNvSpPr>
            <a:spLocks noGrp="1"/>
          </p:cNvSpPr>
          <p:nvPr>
            <p:ph type="dt" sz="half" idx="10"/>
          </p:nvPr>
        </p:nvSpPr>
        <p:spPr/>
        <p:txBody>
          <a:bodyPr/>
          <a:lstStyle/>
          <a:p>
            <a:fld id="{DEE88158-29A7-444D-9B08-56336AF51F6D}" type="datetimeFigureOut">
              <a:rPr lang="en-TR" smtClean="0"/>
              <a:t>20.08.2021</a:t>
            </a:fld>
            <a:endParaRPr lang="en-TR"/>
          </a:p>
        </p:txBody>
      </p:sp>
      <p:sp>
        <p:nvSpPr>
          <p:cNvPr id="4" name="Footer Placeholder 3">
            <a:extLst>
              <a:ext uri="{FF2B5EF4-FFF2-40B4-BE49-F238E27FC236}">
                <a16:creationId xmlns:a16="http://schemas.microsoft.com/office/drawing/2014/main" id="{CF4F7934-77AF-A441-8BAB-4A5FBDE827C7}"/>
              </a:ext>
            </a:extLst>
          </p:cNvPr>
          <p:cNvSpPr>
            <a:spLocks noGrp="1"/>
          </p:cNvSpPr>
          <p:nvPr>
            <p:ph type="ftr" sz="quarter" idx="11"/>
          </p:nvPr>
        </p:nvSpPr>
        <p:spPr/>
        <p:txBody>
          <a:bodyPr/>
          <a:lstStyle/>
          <a:p>
            <a:endParaRPr lang="en-TR"/>
          </a:p>
        </p:txBody>
      </p:sp>
      <p:sp>
        <p:nvSpPr>
          <p:cNvPr id="5" name="Slide Number Placeholder 4">
            <a:extLst>
              <a:ext uri="{FF2B5EF4-FFF2-40B4-BE49-F238E27FC236}">
                <a16:creationId xmlns:a16="http://schemas.microsoft.com/office/drawing/2014/main" id="{6CA33E4A-8B24-AB4D-8B34-4BB83A7269A3}"/>
              </a:ext>
            </a:extLst>
          </p:cNvPr>
          <p:cNvSpPr>
            <a:spLocks noGrp="1"/>
          </p:cNvSpPr>
          <p:nvPr>
            <p:ph type="sldNum" sz="quarter" idx="12"/>
          </p:nvPr>
        </p:nvSpPr>
        <p:spPr/>
        <p:txBody>
          <a:bodyPr/>
          <a:lstStyle/>
          <a:p>
            <a:fld id="{6D39D5E3-9400-6641-BF3B-D0D65CF11D87}" type="slidenum">
              <a:rPr lang="en-TR" smtClean="0"/>
              <a:t>‹#›</a:t>
            </a:fld>
            <a:endParaRPr lang="en-TR"/>
          </a:p>
        </p:txBody>
      </p:sp>
    </p:spTree>
    <p:extLst>
      <p:ext uri="{BB962C8B-B14F-4D97-AF65-F5344CB8AC3E}">
        <p14:creationId xmlns:p14="http://schemas.microsoft.com/office/powerpoint/2010/main" val="325228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3699AB-D575-F74B-987C-C428FA2E1B00}"/>
              </a:ext>
            </a:extLst>
          </p:cNvPr>
          <p:cNvSpPr>
            <a:spLocks noGrp="1"/>
          </p:cNvSpPr>
          <p:nvPr>
            <p:ph type="dt" sz="half" idx="10"/>
          </p:nvPr>
        </p:nvSpPr>
        <p:spPr/>
        <p:txBody>
          <a:bodyPr/>
          <a:lstStyle/>
          <a:p>
            <a:fld id="{DEE88158-29A7-444D-9B08-56336AF51F6D}" type="datetimeFigureOut">
              <a:rPr lang="en-TR" smtClean="0"/>
              <a:t>20.08.2021</a:t>
            </a:fld>
            <a:endParaRPr lang="en-TR"/>
          </a:p>
        </p:txBody>
      </p:sp>
      <p:sp>
        <p:nvSpPr>
          <p:cNvPr id="3" name="Footer Placeholder 2">
            <a:extLst>
              <a:ext uri="{FF2B5EF4-FFF2-40B4-BE49-F238E27FC236}">
                <a16:creationId xmlns:a16="http://schemas.microsoft.com/office/drawing/2014/main" id="{8C713498-C0AA-1B45-B46D-EFCB545523C1}"/>
              </a:ext>
            </a:extLst>
          </p:cNvPr>
          <p:cNvSpPr>
            <a:spLocks noGrp="1"/>
          </p:cNvSpPr>
          <p:nvPr>
            <p:ph type="ftr" sz="quarter" idx="11"/>
          </p:nvPr>
        </p:nvSpPr>
        <p:spPr/>
        <p:txBody>
          <a:bodyPr/>
          <a:lstStyle/>
          <a:p>
            <a:endParaRPr lang="en-TR"/>
          </a:p>
        </p:txBody>
      </p:sp>
      <p:sp>
        <p:nvSpPr>
          <p:cNvPr id="4" name="Slide Number Placeholder 3">
            <a:extLst>
              <a:ext uri="{FF2B5EF4-FFF2-40B4-BE49-F238E27FC236}">
                <a16:creationId xmlns:a16="http://schemas.microsoft.com/office/drawing/2014/main" id="{AAC937D9-84F2-4043-BB42-9FFBBA68D637}"/>
              </a:ext>
            </a:extLst>
          </p:cNvPr>
          <p:cNvSpPr>
            <a:spLocks noGrp="1"/>
          </p:cNvSpPr>
          <p:nvPr>
            <p:ph type="sldNum" sz="quarter" idx="12"/>
          </p:nvPr>
        </p:nvSpPr>
        <p:spPr/>
        <p:txBody>
          <a:bodyPr/>
          <a:lstStyle/>
          <a:p>
            <a:fld id="{6D39D5E3-9400-6641-BF3B-D0D65CF11D87}" type="slidenum">
              <a:rPr lang="en-TR" smtClean="0"/>
              <a:t>‹#›</a:t>
            </a:fld>
            <a:endParaRPr lang="en-TR"/>
          </a:p>
        </p:txBody>
      </p:sp>
    </p:spTree>
    <p:extLst>
      <p:ext uri="{BB962C8B-B14F-4D97-AF65-F5344CB8AC3E}">
        <p14:creationId xmlns:p14="http://schemas.microsoft.com/office/powerpoint/2010/main" val="2305842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94704-26F6-544A-9E84-29611F47BC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Content Placeholder 2">
            <a:extLst>
              <a:ext uri="{FF2B5EF4-FFF2-40B4-BE49-F238E27FC236}">
                <a16:creationId xmlns:a16="http://schemas.microsoft.com/office/drawing/2014/main" id="{F1116515-42DD-DC40-ACE3-9302B5F975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Text Placeholder 3">
            <a:extLst>
              <a:ext uri="{FF2B5EF4-FFF2-40B4-BE49-F238E27FC236}">
                <a16:creationId xmlns:a16="http://schemas.microsoft.com/office/drawing/2014/main" id="{F81BEF72-49E8-D94B-888B-EF9BC2D12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926E9F-F609-5F47-9754-C56C86358444}"/>
              </a:ext>
            </a:extLst>
          </p:cNvPr>
          <p:cNvSpPr>
            <a:spLocks noGrp="1"/>
          </p:cNvSpPr>
          <p:nvPr>
            <p:ph type="dt" sz="half" idx="10"/>
          </p:nvPr>
        </p:nvSpPr>
        <p:spPr/>
        <p:txBody>
          <a:bodyPr/>
          <a:lstStyle/>
          <a:p>
            <a:fld id="{DEE88158-29A7-444D-9B08-56336AF51F6D}" type="datetimeFigureOut">
              <a:rPr lang="en-TR" smtClean="0"/>
              <a:t>20.08.2021</a:t>
            </a:fld>
            <a:endParaRPr lang="en-TR"/>
          </a:p>
        </p:txBody>
      </p:sp>
      <p:sp>
        <p:nvSpPr>
          <p:cNvPr id="6" name="Footer Placeholder 5">
            <a:extLst>
              <a:ext uri="{FF2B5EF4-FFF2-40B4-BE49-F238E27FC236}">
                <a16:creationId xmlns:a16="http://schemas.microsoft.com/office/drawing/2014/main" id="{A9AA9685-4396-D44F-8A20-0CBF8F895B33}"/>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7C9B9B22-6F3A-2743-84AB-8641724DECDD}"/>
              </a:ext>
            </a:extLst>
          </p:cNvPr>
          <p:cNvSpPr>
            <a:spLocks noGrp="1"/>
          </p:cNvSpPr>
          <p:nvPr>
            <p:ph type="sldNum" sz="quarter" idx="12"/>
          </p:nvPr>
        </p:nvSpPr>
        <p:spPr/>
        <p:txBody>
          <a:bodyPr/>
          <a:lstStyle/>
          <a:p>
            <a:fld id="{6D39D5E3-9400-6641-BF3B-D0D65CF11D87}" type="slidenum">
              <a:rPr lang="en-TR" smtClean="0"/>
              <a:t>‹#›</a:t>
            </a:fld>
            <a:endParaRPr lang="en-TR"/>
          </a:p>
        </p:txBody>
      </p:sp>
    </p:spTree>
    <p:extLst>
      <p:ext uri="{BB962C8B-B14F-4D97-AF65-F5344CB8AC3E}">
        <p14:creationId xmlns:p14="http://schemas.microsoft.com/office/powerpoint/2010/main" val="777556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A08C4-FB72-504F-8453-C7D0699472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Picture Placeholder 2">
            <a:extLst>
              <a:ext uri="{FF2B5EF4-FFF2-40B4-BE49-F238E27FC236}">
                <a16:creationId xmlns:a16="http://schemas.microsoft.com/office/drawing/2014/main" id="{0890423E-FB96-3F4E-B602-E3D079967F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R"/>
          </a:p>
        </p:txBody>
      </p:sp>
      <p:sp>
        <p:nvSpPr>
          <p:cNvPr id="4" name="Text Placeholder 3">
            <a:extLst>
              <a:ext uri="{FF2B5EF4-FFF2-40B4-BE49-F238E27FC236}">
                <a16:creationId xmlns:a16="http://schemas.microsoft.com/office/drawing/2014/main" id="{693BB5E4-AD00-944D-8AEB-E4C47C1847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D88163-5F72-BB47-BC7C-320C6C3D3E19}"/>
              </a:ext>
            </a:extLst>
          </p:cNvPr>
          <p:cNvSpPr>
            <a:spLocks noGrp="1"/>
          </p:cNvSpPr>
          <p:nvPr>
            <p:ph type="dt" sz="half" idx="10"/>
          </p:nvPr>
        </p:nvSpPr>
        <p:spPr/>
        <p:txBody>
          <a:bodyPr/>
          <a:lstStyle/>
          <a:p>
            <a:fld id="{DEE88158-29A7-444D-9B08-56336AF51F6D}" type="datetimeFigureOut">
              <a:rPr lang="en-TR" smtClean="0"/>
              <a:t>20.08.2021</a:t>
            </a:fld>
            <a:endParaRPr lang="en-TR"/>
          </a:p>
        </p:txBody>
      </p:sp>
      <p:sp>
        <p:nvSpPr>
          <p:cNvPr id="6" name="Footer Placeholder 5">
            <a:extLst>
              <a:ext uri="{FF2B5EF4-FFF2-40B4-BE49-F238E27FC236}">
                <a16:creationId xmlns:a16="http://schemas.microsoft.com/office/drawing/2014/main" id="{DFF258C3-96CE-A048-A386-ACCF41EC11A3}"/>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C78AD6A8-D586-484F-8F46-C757A6AD3929}"/>
              </a:ext>
            </a:extLst>
          </p:cNvPr>
          <p:cNvSpPr>
            <a:spLocks noGrp="1"/>
          </p:cNvSpPr>
          <p:nvPr>
            <p:ph type="sldNum" sz="quarter" idx="12"/>
          </p:nvPr>
        </p:nvSpPr>
        <p:spPr/>
        <p:txBody>
          <a:bodyPr/>
          <a:lstStyle/>
          <a:p>
            <a:fld id="{6D39D5E3-9400-6641-BF3B-D0D65CF11D87}" type="slidenum">
              <a:rPr lang="en-TR" smtClean="0"/>
              <a:t>‹#›</a:t>
            </a:fld>
            <a:endParaRPr lang="en-TR"/>
          </a:p>
        </p:txBody>
      </p:sp>
    </p:spTree>
    <p:extLst>
      <p:ext uri="{BB962C8B-B14F-4D97-AF65-F5344CB8AC3E}">
        <p14:creationId xmlns:p14="http://schemas.microsoft.com/office/powerpoint/2010/main" val="870548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C50A4A-FDD6-D544-B409-1CB7A25B58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R"/>
          </a:p>
        </p:txBody>
      </p:sp>
      <p:sp>
        <p:nvSpPr>
          <p:cNvPr id="3" name="Text Placeholder 2">
            <a:extLst>
              <a:ext uri="{FF2B5EF4-FFF2-40B4-BE49-F238E27FC236}">
                <a16:creationId xmlns:a16="http://schemas.microsoft.com/office/drawing/2014/main" id="{3C155ACE-EF1F-0945-9B3D-6782F163FD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8C07539B-72A5-3B41-99B0-2411963B48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E88158-29A7-444D-9B08-56336AF51F6D}" type="datetimeFigureOut">
              <a:rPr lang="en-TR" smtClean="0"/>
              <a:t>20.08.2021</a:t>
            </a:fld>
            <a:endParaRPr lang="en-TR"/>
          </a:p>
        </p:txBody>
      </p:sp>
      <p:sp>
        <p:nvSpPr>
          <p:cNvPr id="5" name="Footer Placeholder 4">
            <a:extLst>
              <a:ext uri="{FF2B5EF4-FFF2-40B4-BE49-F238E27FC236}">
                <a16:creationId xmlns:a16="http://schemas.microsoft.com/office/drawing/2014/main" id="{6FB2BC46-20C5-1346-8B5D-7E94426BEC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R"/>
          </a:p>
        </p:txBody>
      </p:sp>
      <p:sp>
        <p:nvSpPr>
          <p:cNvPr id="6" name="Slide Number Placeholder 5">
            <a:extLst>
              <a:ext uri="{FF2B5EF4-FFF2-40B4-BE49-F238E27FC236}">
                <a16:creationId xmlns:a16="http://schemas.microsoft.com/office/drawing/2014/main" id="{1F1015EB-6E46-7648-8D40-1D5778064D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39D5E3-9400-6641-BF3B-D0D65CF11D87}" type="slidenum">
              <a:rPr lang="en-TR" smtClean="0"/>
              <a:t>‹#›</a:t>
            </a:fld>
            <a:endParaRPr lang="en-TR"/>
          </a:p>
        </p:txBody>
      </p:sp>
    </p:spTree>
    <p:extLst>
      <p:ext uri="{BB962C8B-B14F-4D97-AF65-F5344CB8AC3E}">
        <p14:creationId xmlns:p14="http://schemas.microsoft.com/office/powerpoint/2010/main" val="3576940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flask.palletsprojects.com/en/2.0.x/api/#flask.render_templat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www.fullstackpython.com/wsgi-servers.html"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customXml" Target="../ink/ink1.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hackernoon.com/step-by-step-guide-to-push-your-first-project-on-github-fec1dce574f"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cloud.google.com/sdk/docs/instal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streamlit.io/sharing"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uciml/pima-indians-diabetes-databas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w3schools.com/tag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71EE4-9CEE-BA46-A7E4-9800A42FFCFE}"/>
              </a:ext>
            </a:extLst>
          </p:cNvPr>
          <p:cNvSpPr>
            <a:spLocks noGrp="1"/>
          </p:cNvSpPr>
          <p:nvPr>
            <p:ph type="ctrTitle"/>
          </p:nvPr>
        </p:nvSpPr>
        <p:spPr>
          <a:xfrm>
            <a:off x="1524000" y="868362"/>
            <a:ext cx="9144000" cy="2387600"/>
          </a:xfrm>
        </p:spPr>
        <p:txBody>
          <a:bodyPr/>
          <a:lstStyle/>
          <a:p>
            <a:r>
              <a:rPr lang="en-US" b="1" dirty="0" err="1"/>
              <a:t>inzva</a:t>
            </a:r>
            <a:r>
              <a:rPr lang="en-US" b="1" dirty="0"/>
              <a:t> Applied AI Program Week 5</a:t>
            </a:r>
            <a:endParaRPr lang="en-TR" b="1" dirty="0"/>
          </a:p>
        </p:txBody>
      </p:sp>
      <p:sp>
        <p:nvSpPr>
          <p:cNvPr id="3" name="Subtitle 2">
            <a:extLst>
              <a:ext uri="{FF2B5EF4-FFF2-40B4-BE49-F238E27FC236}">
                <a16:creationId xmlns:a16="http://schemas.microsoft.com/office/drawing/2014/main" id="{37A9C57D-E8A2-0F40-ADEB-D8E316F3B55B}"/>
              </a:ext>
            </a:extLst>
          </p:cNvPr>
          <p:cNvSpPr>
            <a:spLocks noGrp="1"/>
          </p:cNvSpPr>
          <p:nvPr>
            <p:ph type="subTitle" idx="1"/>
          </p:nvPr>
        </p:nvSpPr>
        <p:spPr/>
        <p:txBody>
          <a:bodyPr>
            <a:normAutofit fontScale="92500" lnSpcReduction="10000"/>
          </a:bodyPr>
          <a:lstStyle/>
          <a:p>
            <a:r>
              <a:rPr lang="en-TR" sz="4000" dirty="0">
                <a:solidFill>
                  <a:schemeClr val="bg2">
                    <a:lumMod val="50000"/>
                  </a:schemeClr>
                </a:solidFill>
              </a:rPr>
              <a:t>Machine Learning Model Deployment</a:t>
            </a:r>
          </a:p>
          <a:p>
            <a:endParaRPr lang="en-TR" sz="3200" dirty="0">
              <a:solidFill>
                <a:schemeClr val="bg2">
                  <a:lumMod val="50000"/>
                </a:schemeClr>
              </a:solidFill>
            </a:endParaRPr>
          </a:p>
          <a:p>
            <a:r>
              <a:rPr lang="en-TR" sz="3200" dirty="0">
                <a:solidFill>
                  <a:schemeClr val="bg2">
                    <a:lumMod val="50000"/>
                  </a:schemeClr>
                </a:solidFill>
              </a:rPr>
              <a:t>Duygu Ay</a:t>
            </a:r>
          </a:p>
          <a:p>
            <a:endParaRPr lang="en-TR" sz="3200" dirty="0">
              <a:solidFill>
                <a:schemeClr val="bg2">
                  <a:lumMod val="50000"/>
                </a:schemeClr>
              </a:solidFill>
            </a:endParaRPr>
          </a:p>
        </p:txBody>
      </p:sp>
      <p:sp>
        <p:nvSpPr>
          <p:cNvPr id="4" name="TextBox 3">
            <a:extLst>
              <a:ext uri="{FF2B5EF4-FFF2-40B4-BE49-F238E27FC236}">
                <a16:creationId xmlns:a16="http://schemas.microsoft.com/office/drawing/2014/main" id="{A5CA0BCF-9EFA-FB46-94B2-C77F49C38425}"/>
              </a:ext>
            </a:extLst>
          </p:cNvPr>
          <p:cNvSpPr txBox="1"/>
          <p:nvPr/>
        </p:nvSpPr>
        <p:spPr>
          <a:xfrm>
            <a:off x="5444646" y="6488668"/>
            <a:ext cx="1302707" cy="369332"/>
          </a:xfrm>
          <a:prstGeom prst="rect">
            <a:avLst/>
          </a:prstGeom>
          <a:noFill/>
        </p:spPr>
        <p:txBody>
          <a:bodyPr wrap="square" rtlCol="0">
            <a:spAutoFit/>
          </a:bodyPr>
          <a:lstStyle/>
          <a:p>
            <a:r>
              <a:rPr lang="en-TR" dirty="0"/>
              <a:t>21.08.2021</a:t>
            </a:r>
          </a:p>
        </p:txBody>
      </p:sp>
      <p:pic>
        <p:nvPicPr>
          <p:cNvPr id="1026" name="Picture 2">
            <a:extLst>
              <a:ext uri="{FF2B5EF4-FFF2-40B4-BE49-F238E27FC236}">
                <a16:creationId xmlns:a16="http://schemas.microsoft.com/office/drawing/2014/main" id="{E33DA09D-D756-094E-A620-8F1B0ED983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0352"/>
          <a:stretch/>
        </p:blipFill>
        <p:spPr bwMode="auto">
          <a:xfrm>
            <a:off x="10406063" y="5105400"/>
            <a:ext cx="1471060" cy="150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071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CF151-AC53-5643-B8B1-0BBC5734C53E}"/>
              </a:ext>
            </a:extLst>
          </p:cNvPr>
          <p:cNvSpPr>
            <a:spLocks noGrp="1"/>
          </p:cNvSpPr>
          <p:nvPr>
            <p:ph type="title"/>
          </p:nvPr>
        </p:nvSpPr>
        <p:spPr/>
        <p:txBody>
          <a:bodyPr/>
          <a:lstStyle/>
          <a:p>
            <a:r>
              <a:rPr lang="en-TR" dirty="0"/>
              <a:t>What is CSS?</a:t>
            </a:r>
          </a:p>
        </p:txBody>
      </p:sp>
      <p:sp>
        <p:nvSpPr>
          <p:cNvPr id="3" name="Content Placeholder 2">
            <a:extLst>
              <a:ext uri="{FF2B5EF4-FFF2-40B4-BE49-F238E27FC236}">
                <a16:creationId xmlns:a16="http://schemas.microsoft.com/office/drawing/2014/main" id="{72E87F95-32E9-854F-91FE-9C21DB470DBA}"/>
              </a:ext>
            </a:extLst>
          </p:cNvPr>
          <p:cNvSpPr>
            <a:spLocks noGrp="1"/>
          </p:cNvSpPr>
          <p:nvPr>
            <p:ph idx="1"/>
          </p:nvPr>
        </p:nvSpPr>
        <p:spPr/>
        <p:txBody>
          <a:bodyPr/>
          <a:lstStyle/>
          <a:p>
            <a:r>
              <a:rPr lang="en-TR" dirty="0"/>
              <a:t>Cascading Stylesheets</a:t>
            </a:r>
          </a:p>
          <a:p>
            <a:r>
              <a:rPr lang="en-TR" b="1" dirty="0"/>
              <a:t>NOT</a:t>
            </a:r>
            <a:r>
              <a:rPr lang="en-TR" dirty="0"/>
              <a:t> a programming language</a:t>
            </a:r>
          </a:p>
          <a:p>
            <a:r>
              <a:rPr lang="en-TR" dirty="0"/>
              <a:t>Styling language</a:t>
            </a:r>
          </a:p>
          <a:p>
            <a:r>
              <a:rPr lang="en-TR" dirty="0"/>
              <a:t>Used for website layout and design</a:t>
            </a:r>
          </a:p>
          <a:p>
            <a:endParaRPr lang="en-TR" dirty="0"/>
          </a:p>
        </p:txBody>
      </p:sp>
    </p:spTree>
    <p:extLst>
      <p:ext uri="{BB962C8B-B14F-4D97-AF65-F5344CB8AC3E}">
        <p14:creationId xmlns:p14="http://schemas.microsoft.com/office/powerpoint/2010/main" val="4205798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1A870-FF2E-7647-A56D-78B77EDE9971}"/>
              </a:ext>
            </a:extLst>
          </p:cNvPr>
          <p:cNvSpPr>
            <a:spLocks noGrp="1"/>
          </p:cNvSpPr>
          <p:nvPr>
            <p:ph type="title"/>
          </p:nvPr>
        </p:nvSpPr>
        <p:spPr/>
        <p:txBody>
          <a:bodyPr/>
          <a:lstStyle/>
          <a:p>
            <a:r>
              <a:rPr lang="en-TR"/>
              <a:t>Methods for Adding CSS</a:t>
            </a:r>
            <a:endParaRPr lang="en-TR" dirty="0"/>
          </a:p>
        </p:txBody>
      </p:sp>
      <p:graphicFrame>
        <p:nvGraphicFramePr>
          <p:cNvPr id="5" name="Content Placeholder 2">
            <a:extLst>
              <a:ext uri="{FF2B5EF4-FFF2-40B4-BE49-F238E27FC236}">
                <a16:creationId xmlns:a16="http://schemas.microsoft.com/office/drawing/2014/main" id="{B1B5EE70-8618-47A8-A7D5-F9023DEACD4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7023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A9C45-E336-084C-B275-59915DF908AE}"/>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kern="1200" dirty="0">
                <a:solidFill>
                  <a:schemeClr val="tx1"/>
                </a:solidFill>
                <a:latin typeface="+mj-lt"/>
                <a:ea typeface="+mj-ea"/>
                <a:cs typeface="+mj-cs"/>
              </a:rPr>
              <a:t>CSS Selectors </a:t>
            </a:r>
          </a:p>
        </p:txBody>
      </p:sp>
      <p:pic>
        <p:nvPicPr>
          <p:cNvPr id="6146" name="Picture 2" descr="CSS Selectors | CSS Class and ID Selectors, type of selectors">
            <a:extLst>
              <a:ext uri="{FF2B5EF4-FFF2-40B4-BE49-F238E27FC236}">
                <a16:creationId xmlns:a16="http://schemas.microsoft.com/office/drawing/2014/main" id="{11503ED5-6093-F84C-811D-C61C208B821F}"/>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12542"/>
          <a:stretch/>
        </p:blipFill>
        <p:spPr bwMode="auto">
          <a:xfrm>
            <a:off x="838199" y="1222593"/>
            <a:ext cx="6727521" cy="220640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SS Selectors">
            <a:extLst>
              <a:ext uri="{FF2B5EF4-FFF2-40B4-BE49-F238E27FC236}">
                <a16:creationId xmlns:a16="http://schemas.microsoft.com/office/drawing/2014/main" id="{E5F78BD5-D45D-864C-A26E-06CE63BAB1D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58" t="20416" r="1396" b="4244"/>
          <a:stretch/>
        </p:blipFill>
        <p:spPr bwMode="auto">
          <a:xfrm>
            <a:off x="838199" y="3166474"/>
            <a:ext cx="6919914" cy="3057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2363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ECDE1-8F05-2D4A-8C95-E4EE7524CE8A}"/>
              </a:ext>
            </a:extLst>
          </p:cNvPr>
          <p:cNvSpPr>
            <a:spLocks noGrp="1"/>
          </p:cNvSpPr>
          <p:nvPr>
            <p:ph type="title"/>
          </p:nvPr>
        </p:nvSpPr>
        <p:spPr>
          <a:xfrm>
            <a:off x="824460" y="2766707"/>
            <a:ext cx="3303502" cy="1324585"/>
          </a:xfrm>
        </p:spPr>
        <p:txBody>
          <a:bodyPr vert="horz" lIns="91440" tIns="45720" rIns="91440" bIns="45720" rtlCol="0" anchor="b">
            <a:normAutofit/>
          </a:bodyPr>
          <a:lstStyle/>
          <a:p>
            <a:r>
              <a:rPr lang="en-US" kern="1200" dirty="0">
                <a:solidFill>
                  <a:schemeClr val="tx1"/>
                </a:solidFill>
                <a:latin typeface="+mj-lt"/>
                <a:ea typeface="+mj-ea"/>
                <a:cs typeface="+mj-cs"/>
              </a:rPr>
              <a:t>Creating Classes in CSS</a:t>
            </a:r>
          </a:p>
        </p:txBody>
      </p:sp>
      <p:pic>
        <p:nvPicPr>
          <p:cNvPr id="7170" name="Picture 2" descr="How to Define a CSS Class Style: 8 Steps (with Pictures) - wikiHow">
            <a:extLst>
              <a:ext uri="{FF2B5EF4-FFF2-40B4-BE49-F238E27FC236}">
                <a16:creationId xmlns:a16="http://schemas.microsoft.com/office/drawing/2014/main" id="{90391901-04BC-7A4F-9220-EE8C7025ECE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6722"/>
          <a:stretch/>
        </p:blipFill>
        <p:spPr bwMode="auto">
          <a:xfrm>
            <a:off x="4637627" y="968870"/>
            <a:ext cx="6847062" cy="479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844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B29CF-19F6-A34C-9A46-A771BDF7473B}"/>
              </a:ext>
            </a:extLst>
          </p:cNvPr>
          <p:cNvSpPr>
            <a:spLocks noGrp="1"/>
          </p:cNvSpPr>
          <p:nvPr>
            <p:ph type="title"/>
          </p:nvPr>
        </p:nvSpPr>
        <p:spPr/>
        <p:txBody>
          <a:bodyPr/>
          <a:lstStyle/>
          <a:p>
            <a:r>
              <a:rPr lang="en-TR" dirty="0"/>
              <a:t>Deploying ML models with Flask (Back end)</a:t>
            </a:r>
            <a:br>
              <a:rPr lang="en-TR" dirty="0"/>
            </a:br>
            <a:r>
              <a:rPr lang="en-TR" sz="4000" dirty="0">
                <a:solidFill>
                  <a:schemeClr val="bg2">
                    <a:lumMod val="50000"/>
                  </a:schemeClr>
                </a:solidFill>
              </a:rPr>
              <a:t>What is Flask?</a:t>
            </a:r>
            <a:endParaRPr lang="en-TR" dirty="0">
              <a:solidFill>
                <a:schemeClr val="bg2">
                  <a:lumMod val="50000"/>
                </a:schemeClr>
              </a:solidFill>
            </a:endParaRPr>
          </a:p>
        </p:txBody>
      </p:sp>
      <p:sp>
        <p:nvSpPr>
          <p:cNvPr id="3" name="Content Placeholder 2">
            <a:extLst>
              <a:ext uri="{FF2B5EF4-FFF2-40B4-BE49-F238E27FC236}">
                <a16:creationId xmlns:a16="http://schemas.microsoft.com/office/drawing/2014/main" id="{73AA4D18-5767-9A4C-8569-FBCA5925BF3B}"/>
              </a:ext>
            </a:extLst>
          </p:cNvPr>
          <p:cNvSpPr>
            <a:spLocks noGrp="1"/>
          </p:cNvSpPr>
          <p:nvPr>
            <p:ph idx="1"/>
          </p:nvPr>
        </p:nvSpPr>
        <p:spPr/>
        <p:txBody>
          <a:bodyPr/>
          <a:lstStyle/>
          <a:p>
            <a:r>
              <a:rPr lang="en-US" dirty="0"/>
              <a:t>Flask is a web framework, it’s a Python module that lets you develop web applications easily.</a:t>
            </a:r>
          </a:p>
          <a:p>
            <a:r>
              <a:rPr lang="en-US" dirty="0"/>
              <a:t>It is a lightweight micro framework.</a:t>
            </a:r>
          </a:p>
          <a:p>
            <a:r>
              <a:rPr lang="en-US" dirty="0"/>
              <a:t>It enables web application developers to write applications without worrying about low-level details such as protocol, thread management, and so on.</a:t>
            </a:r>
          </a:p>
          <a:p>
            <a:endParaRPr lang="en-TR" dirty="0"/>
          </a:p>
        </p:txBody>
      </p:sp>
      <p:pic>
        <p:nvPicPr>
          <p:cNvPr id="1026" name="Picture 2" descr="Flask (web framework) - Wikipedia">
            <a:extLst>
              <a:ext uri="{FF2B5EF4-FFF2-40B4-BE49-F238E27FC236}">
                <a16:creationId xmlns:a16="http://schemas.microsoft.com/office/drawing/2014/main" id="{715CA467-C961-9C4B-86BC-8359C5C98A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6905" y="4672841"/>
            <a:ext cx="4646895" cy="1820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925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186B8-7A31-464B-9A8C-AAFA964C63F4}"/>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kern="1200" dirty="0">
                <a:solidFill>
                  <a:schemeClr val="tx1"/>
                </a:solidFill>
                <a:latin typeface="+mj-lt"/>
                <a:ea typeface="+mj-ea"/>
                <a:cs typeface="+mj-cs"/>
              </a:rPr>
              <a:t>Routing</a:t>
            </a:r>
          </a:p>
        </p:txBody>
      </p:sp>
      <p:pic>
        <p:nvPicPr>
          <p:cNvPr id="2050" name="Picture 2" descr="Flask Web Frameworks for Python - ppt download">
            <a:extLst>
              <a:ext uri="{FF2B5EF4-FFF2-40B4-BE49-F238E27FC236}">
                <a16:creationId xmlns:a16="http://schemas.microsoft.com/office/drawing/2014/main" id="{C6D61599-3F33-CE4E-ADBD-CF603CFD6636}"/>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4453" t="20416"/>
          <a:stretch/>
        </p:blipFill>
        <p:spPr bwMode="auto">
          <a:xfrm>
            <a:off x="838199" y="1223778"/>
            <a:ext cx="9478172" cy="4440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713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73778-47C7-F94C-8B35-D26D0DA564B0}"/>
              </a:ext>
            </a:extLst>
          </p:cNvPr>
          <p:cNvSpPr>
            <a:spLocks noGrp="1"/>
          </p:cNvSpPr>
          <p:nvPr>
            <p:ph type="title"/>
          </p:nvPr>
        </p:nvSpPr>
        <p:spPr/>
        <p:txBody>
          <a:bodyPr/>
          <a:lstStyle/>
          <a:p>
            <a:r>
              <a:rPr lang="en-TR" dirty="0"/>
              <a:t>Debug Mode</a:t>
            </a:r>
          </a:p>
        </p:txBody>
      </p:sp>
      <p:sp>
        <p:nvSpPr>
          <p:cNvPr id="3" name="Content Placeholder 2">
            <a:extLst>
              <a:ext uri="{FF2B5EF4-FFF2-40B4-BE49-F238E27FC236}">
                <a16:creationId xmlns:a16="http://schemas.microsoft.com/office/drawing/2014/main" id="{5CD6C011-FAA4-0F48-9A59-BAAE37B20CB1}"/>
              </a:ext>
            </a:extLst>
          </p:cNvPr>
          <p:cNvSpPr>
            <a:spLocks noGrp="1"/>
          </p:cNvSpPr>
          <p:nvPr>
            <p:ph idx="1"/>
          </p:nvPr>
        </p:nvSpPr>
        <p:spPr/>
        <p:txBody>
          <a:bodyPr/>
          <a:lstStyle/>
          <a:p>
            <a:r>
              <a:rPr lang="en-US" dirty="0"/>
              <a:t>The debugger </a:t>
            </a:r>
            <a:r>
              <a:rPr lang="en-US" b="1" dirty="0"/>
              <a:t>allows executing arbitrary Python code from the browser</a:t>
            </a:r>
            <a:r>
              <a:rPr lang="en-US" dirty="0"/>
              <a:t>.</a:t>
            </a:r>
          </a:p>
          <a:p>
            <a:r>
              <a:rPr lang="en-US" dirty="0"/>
              <a:t>If we write </a:t>
            </a:r>
            <a:r>
              <a:rPr lang="en-US" dirty="0" err="1"/>
              <a:t>app.run</a:t>
            </a:r>
            <a:r>
              <a:rPr lang="en-US" dirty="0"/>
              <a:t>() and our application is under development, it should be restarted manually for each change in the code. So for every change in the program we have to restart the server and try to observe the changes.</a:t>
            </a:r>
          </a:p>
          <a:p>
            <a:r>
              <a:rPr lang="en-US" dirty="0"/>
              <a:t>To overcome this problem, enable debug support. The server will then reload it self if the code changes. </a:t>
            </a:r>
            <a:endParaRPr lang="en-TR" dirty="0"/>
          </a:p>
        </p:txBody>
      </p:sp>
    </p:spTree>
    <p:extLst>
      <p:ext uri="{BB962C8B-B14F-4D97-AF65-F5344CB8AC3E}">
        <p14:creationId xmlns:p14="http://schemas.microsoft.com/office/powerpoint/2010/main" val="288624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50F38-22E9-9B48-8531-75A888ED12E8}"/>
              </a:ext>
            </a:extLst>
          </p:cNvPr>
          <p:cNvSpPr>
            <a:spLocks noGrp="1"/>
          </p:cNvSpPr>
          <p:nvPr>
            <p:ph type="title"/>
          </p:nvPr>
        </p:nvSpPr>
        <p:spPr/>
        <p:txBody>
          <a:bodyPr/>
          <a:lstStyle/>
          <a:p>
            <a:r>
              <a:rPr lang="en-US" dirty="0"/>
              <a:t>Link to HTML File </a:t>
            </a:r>
            <a:endParaRPr lang="en-TR" dirty="0"/>
          </a:p>
        </p:txBody>
      </p:sp>
      <p:sp>
        <p:nvSpPr>
          <p:cNvPr id="3" name="Content Placeholder 2">
            <a:extLst>
              <a:ext uri="{FF2B5EF4-FFF2-40B4-BE49-F238E27FC236}">
                <a16:creationId xmlns:a16="http://schemas.microsoft.com/office/drawing/2014/main" id="{93173FEF-E925-E546-BB9F-594BB167E34A}"/>
              </a:ext>
            </a:extLst>
          </p:cNvPr>
          <p:cNvSpPr>
            <a:spLocks noGrp="1"/>
          </p:cNvSpPr>
          <p:nvPr>
            <p:ph idx="1"/>
          </p:nvPr>
        </p:nvSpPr>
        <p:spPr/>
        <p:txBody>
          <a:bodyPr/>
          <a:lstStyle/>
          <a:p>
            <a:r>
              <a:rPr lang="en-US" dirty="0">
                <a:hlinkClick r:id="rId2" tooltip="flask.render_template"/>
              </a:rPr>
              <a:t>render_template()</a:t>
            </a:r>
            <a:r>
              <a:rPr lang="en-US" dirty="0"/>
              <a:t> is used to generate output from a template file that is found in the application's templates folder.</a:t>
            </a:r>
            <a:endParaRPr lang="en-TR" dirty="0"/>
          </a:p>
        </p:txBody>
      </p:sp>
    </p:spTree>
    <p:extLst>
      <p:ext uri="{BB962C8B-B14F-4D97-AF65-F5344CB8AC3E}">
        <p14:creationId xmlns:p14="http://schemas.microsoft.com/office/powerpoint/2010/main" val="2515336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901F8-EAE1-0B45-A9E6-49613C42A941}"/>
              </a:ext>
            </a:extLst>
          </p:cNvPr>
          <p:cNvSpPr>
            <a:spLocks noGrp="1"/>
          </p:cNvSpPr>
          <p:nvPr>
            <p:ph type="title"/>
          </p:nvPr>
        </p:nvSpPr>
        <p:spPr/>
        <p:txBody>
          <a:bodyPr/>
          <a:lstStyle/>
          <a:p>
            <a:r>
              <a:rPr lang="en-TR" dirty="0"/>
              <a:t>Request</a:t>
            </a:r>
          </a:p>
        </p:txBody>
      </p:sp>
      <p:sp>
        <p:nvSpPr>
          <p:cNvPr id="3" name="Content Placeholder 2">
            <a:extLst>
              <a:ext uri="{FF2B5EF4-FFF2-40B4-BE49-F238E27FC236}">
                <a16:creationId xmlns:a16="http://schemas.microsoft.com/office/drawing/2014/main" id="{46D47FE6-3C9A-DE41-9375-90999D74A345}"/>
              </a:ext>
            </a:extLst>
          </p:cNvPr>
          <p:cNvSpPr>
            <a:spLocks noGrp="1"/>
          </p:cNvSpPr>
          <p:nvPr>
            <p:ph idx="1"/>
          </p:nvPr>
        </p:nvSpPr>
        <p:spPr/>
        <p:txBody>
          <a:bodyPr/>
          <a:lstStyle/>
          <a:p>
            <a:r>
              <a:rPr lang="en-US" dirty="0"/>
              <a:t>To access the incoming data in Flask, you have to use the request object. </a:t>
            </a:r>
          </a:p>
          <a:p>
            <a:r>
              <a:rPr lang="en-US" dirty="0"/>
              <a:t>The request object </a:t>
            </a:r>
            <a:r>
              <a:rPr lang="en-US" b="1" dirty="0"/>
              <a:t>holds all incoming data from the request</a:t>
            </a:r>
            <a:r>
              <a:rPr lang="en-US" dirty="0"/>
              <a:t>.</a:t>
            </a:r>
            <a:endParaRPr lang="en-TR" dirty="0"/>
          </a:p>
        </p:txBody>
      </p:sp>
      <p:pic>
        <p:nvPicPr>
          <p:cNvPr id="3074" name="Picture 2" descr="Simple API using Flask. Easy steps to create a simple API in… | by Renu  Khandelwal | Level Up Coding">
            <a:extLst>
              <a:ext uri="{FF2B5EF4-FFF2-40B4-BE49-F238E27FC236}">
                <a16:creationId xmlns:a16="http://schemas.microsoft.com/office/drawing/2014/main" id="{A462D72F-1745-5D4B-8360-EA38574A316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78" t="13299" r="22404" b="56117"/>
          <a:stretch/>
        </p:blipFill>
        <p:spPr bwMode="auto">
          <a:xfrm>
            <a:off x="3145631" y="3709075"/>
            <a:ext cx="5900738" cy="1821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5941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DD6E2-238A-1646-AC16-31FA9AE1520E}"/>
              </a:ext>
            </a:extLst>
          </p:cNvPr>
          <p:cNvSpPr>
            <a:spLocks noGrp="1"/>
          </p:cNvSpPr>
          <p:nvPr>
            <p:ph type="title"/>
          </p:nvPr>
        </p:nvSpPr>
        <p:spPr/>
        <p:txBody>
          <a:bodyPr/>
          <a:lstStyle/>
          <a:p>
            <a:r>
              <a:rPr lang="en-US" dirty="0"/>
              <a:t>HTTP Methods</a:t>
            </a:r>
            <a:endParaRPr lang="en-TR" dirty="0"/>
          </a:p>
        </p:txBody>
      </p:sp>
      <p:sp>
        <p:nvSpPr>
          <p:cNvPr id="3" name="Content Placeholder 2">
            <a:extLst>
              <a:ext uri="{FF2B5EF4-FFF2-40B4-BE49-F238E27FC236}">
                <a16:creationId xmlns:a16="http://schemas.microsoft.com/office/drawing/2014/main" id="{CED6B9C6-A645-6246-B996-943BE50A5E81}"/>
              </a:ext>
            </a:extLst>
          </p:cNvPr>
          <p:cNvSpPr>
            <a:spLocks noGrp="1"/>
          </p:cNvSpPr>
          <p:nvPr>
            <p:ph idx="1"/>
          </p:nvPr>
        </p:nvSpPr>
        <p:spPr/>
        <p:txBody>
          <a:bodyPr>
            <a:normAutofit fontScale="92500" lnSpcReduction="10000"/>
          </a:bodyPr>
          <a:lstStyle/>
          <a:p>
            <a:r>
              <a:rPr lang="en-US" dirty="0"/>
              <a:t>The method is the type of action you want the request to perform and is sent from the client to the server on every request.</a:t>
            </a:r>
          </a:p>
          <a:p>
            <a:r>
              <a:rPr lang="en-US" dirty="0">
                <a:solidFill>
                  <a:srgbClr val="FF0000"/>
                </a:solidFill>
              </a:rPr>
              <a:t>GET</a:t>
            </a:r>
            <a:r>
              <a:rPr lang="en-US" dirty="0"/>
              <a:t> - Used to fetch the specified resource. It is used to return data at a specified resource/location.</a:t>
            </a:r>
          </a:p>
          <a:p>
            <a:pPr lvl="1"/>
            <a:r>
              <a:rPr lang="en-US" dirty="0"/>
              <a:t>Returning text</a:t>
            </a:r>
          </a:p>
          <a:p>
            <a:pPr lvl="1"/>
            <a:r>
              <a:rPr lang="en-US" dirty="0"/>
              <a:t>Rendering templates</a:t>
            </a:r>
          </a:p>
          <a:p>
            <a:pPr lvl="1"/>
            <a:endParaRPr lang="en-US" dirty="0"/>
          </a:p>
          <a:p>
            <a:r>
              <a:rPr lang="en-US" dirty="0">
                <a:solidFill>
                  <a:srgbClr val="FF0000"/>
                </a:solidFill>
              </a:rPr>
              <a:t>POST</a:t>
            </a:r>
            <a:r>
              <a:rPr lang="en-US" dirty="0"/>
              <a:t> - Used to create new data at the specified resource. </a:t>
            </a:r>
          </a:p>
          <a:p>
            <a:pPr lvl="1"/>
            <a:r>
              <a:rPr lang="en-US" dirty="0"/>
              <a:t>POST requests should be used to create NEW resources (New users, devices, posts, articles, datasets etc..)</a:t>
            </a:r>
          </a:p>
          <a:p>
            <a:pPr marL="457200" lvl="1" indent="0">
              <a:buNone/>
            </a:pPr>
            <a:endParaRPr lang="en-US" dirty="0"/>
          </a:p>
          <a:p>
            <a:r>
              <a:rPr lang="en-US" dirty="0">
                <a:solidFill>
                  <a:srgbClr val="FF0000"/>
                </a:solidFill>
              </a:rPr>
              <a:t>PUT, PATCH, DELETE</a:t>
            </a:r>
          </a:p>
          <a:p>
            <a:endParaRPr lang="en-TR" dirty="0"/>
          </a:p>
        </p:txBody>
      </p:sp>
    </p:spTree>
    <p:extLst>
      <p:ext uri="{BB962C8B-B14F-4D97-AF65-F5344CB8AC3E}">
        <p14:creationId xmlns:p14="http://schemas.microsoft.com/office/powerpoint/2010/main" val="261581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40C75-85E1-2D46-8220-A61F32481BED}"/>
              </a:ext>
            </a:extLst>
          </p:cNvPr>
          <p:cNvSpPr>
            <a:spLocks noGrp="1"/>
          </p:cNvSpPr>
          <p:nvPr>
            <p:ph type="title"/>
          </p:nvPr>
        </p:nvSpPr>
        <p:spPr/>
        <p:txBody>
          <a:bodyPr/>
          <a:lstStyle/>
          <a:p>
            <a:r>
              <a:rPr lang="en-TR" dirty="0"/>
              <a:t>Today’s Topics</a:t>
            </a:r>
          </a:p>
        </p:txBody>
      </p:sp>
      <p:sp>
        <p:nvSpPr>
          <p:cNvPr id="3" name="Content Placeholder 2">
            <a:extLst>
              <a:ext uri="{FF2B5EF4-FFF2-40B4-BE49-F238E27FC236}">
                <a16:creationId xmlns:a16="http://schemas.microsoft.com/office/drawing/2014/main" id="{FD200464-84F2-254D-B09D-F18EDBA9E836}"/>
              </a:ext>
            </a:extLst>
          </p:cNvPr>
          <p:cNvSpPr>
            <a:spLocks noGrp="1"/>
          </p:cNvSpPr>
          <p:nvPr>
            <p:ph idx="1"/>
          </p:nvPr>
        </p:nvSpPr>
        <p:spPr/>
        <p:txBody>
          <a:bodyPr>
            <a:normAutofit/>
          </a:bodyPr>
          <a:lstStyle/>
          <a:p>
            <a:r>
              <a:rPr lang="en-TR" dirty="0">
                <a:solidFill>
                  <a:schemeClr val="bg2">
                    <a:lumMod val="50000"/>
                  </a:schemeClr>
                </a:solidFill>
              </a:rPr>
              <a:t>Front end web development with HTML &amp; CSS</a:t>
            </a:r>
          </a:p>
          <a:p>
            <a:r>
              <a:rPr lang="en-TR" dirty="0">
                <a:solidFill>
                  <a:schemeClr val="bg2">
                    <a:lumMod val="50000"/>
                  </a:schemeClr>
                </a:solidFill>
              </a:rPr>
              <a:t>Deploying ML models with Flask (Back end)</a:t>
            </a:r>
          </a:p>
          <a:p>
            <a:r>
              <a:rPr lang="en-US" dirty="0">
                <a:solidFill>
                  <a:schemeClr val="bg2">
                    <a:lumMod val="50000"/>
                  </a:schemeClr>
                </a:solidFill>
              </a:rPr>
              <a:t>Google cloud server setup</a:t>
            </a:r>
          </a:p>
          <a:p>
            <a:r>
              <a:rPr lang="en-US" dirty="0">
                <a:solidFill>
                  <a:schemeClr val="bg2">
                    <a:lumMod val="50000"/>
                  </a:schemeClr>
                </a:solidFill>
              </a:rPr>
              <a:t>Serving Flask Applications with </a:t>
            </a:r>
            <a:r>
              <a:rPr lang="en-US" dirty="0" err="1">
                <a:solidFill>
                  <a:schemeClr val="bg2">
                    <a:lumMod val="50000"/>
                  </a:schemeClr>
                </a:solidFill>
              </a:rPr>
              <a:t>uWSGI</a:t>
            </a:r>
            <a:r>
              <a:rPr lang="en-US" dirty="0">
                <a:solidFill>
                  <a:schemeClr val="bg2">
                    <a:lumMod val="50000"/>
                  </a:schemeClr>
                </a:solidFill>
              </a:rPr>
              <a:t> and Nginx</a:t>
            </a:r>
          </a:p>
          <a:p>
            <a:r>
              <a:rPr lang="en-US" dirty="0">
                <a:solidFill>
                  <a:schemeClr val="bg2">
                    <a:lumMod val="50000"/>
                  </a:schemeClr>
                </a:solidFill>
              </a:rPr>
              <a:t>Git basics</a:t>
            </a:r>
          </a:p>
          <a:p>
            <a:r>
              <a:rPr lang="en-US" dirty="0">
                <a:solidFill>
                  <a:schemeClr val="bg2">
                    <a:lumMod val="50000"/>
                  </a:schemeClr>
                </a:solidFill>
              </a:rPr>
              <a:t>Model deployment with App Engine on GCP</a:t>
            </a:r>
          </a:p>
          <a:p>
            <a:r>
              <a:rPr lang="en-US" dirty="0">
                <a:solidFill>
                  <a:schemeClr val="bg2">
                    <a:lumMod val="50000"/>
                  </a:schemeClr>
                </a:solidFill>
              </a:rPr>
              <a:t>Model deployment with </a:t>
            </a:r>
            <a:r>
              <a:rPr lang="en-US" dirty="0" err="1">
                <a:solidFill>
                  <a:schemeClr val="bg2">
                    <a:lumMod val="50000"/>
                  </a:schemeClr>
                </a:solidFill>
              </a:rPr>
              <a:t>Streamlit</a:t>
            </a:r>
            <a:endParaRPr lang="en-US" dirty="0">
              <a:solidFill>
                <a:schemeClr val="bg2">
                  <a:lumMod val="50000"/>
                </a:schemeClr>
              </a:solidFill>
            </a:endParaRPr>
          </a:p>
          <a:p>
            <a:endParaRPr lang="en-TR" dirty="0"/>
          </a:p>
        </p:txBody>
      </p:sp>
    </p:spTree>
    <p:extLst>
      <p:ext uri="{BB962C8B-B14F-4D97-AF65-F5344CB8AC3E}">
        <p14:creationId xmlns:p14="http://schemas.microsoft.com/office/powerpoint/2010/main" val="1391130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98473-45F1-924E-B639-D84F93841AF7}"/>
              </a:ext>
            </a:extLst>
          </p:cNvPr>
          <p:cNvSpPr>
            <a:spLocks noGrp="1"/>
          </p:cNvSpPr>
          <p:nvPr>
            <p:ph type="title"/>
          </p:nvPr>
        </p:nvSpPr>
        <p:spPr/>
        <p:txBody>
          <a:bodyPr/>
          <a:lstStyle/>
          <a:p>
            <a:r>
              <a:rPr lang="en-TR" dirty="0"/>
              <a:t>Other files for app </a:t>
            </a:r>
          </a:p>
        </p:txBody>
      </p:sp>
      <p:sp>
        <p:nvSpPr>
          <p:cNvPr id="3" name="Content Placeholder 2">
            <a:extLst>
              <a:ext uri="{FF2B5EF4-FFF2-40B4-BE49-F238E27FC236}">
                <a16:creationId xmlns:a16="http://schemas.microsoft.com/office/drawing/2014/main" id="{F4C79695-7E6A-7E4D-8327-35D73A2BDCCF}"/>
              </a:ext>
            </a:extLst>
          </p:cNvPr>
          <p:cNvSpPr>
            <a:spLocks noGrp="1"/>
          </p:cNvSpPr>
          <p:nvPr>
            <p:ph idx="1"/>
          </p:nvPr>
        </p:nvSpPr>
        <p:spPr>
          <a:xfrm>
            <a:off x="838199" y="1825625"/>
            <a:ext cx="10691813" cy="4351338"/>
          </a:xfrm>
        </p:spPr>
        <p:txBody>
          <a:bodyPr>
            <a:normAutofit fontScale="92500" lnSpcReduction="20000"/>
          </a:bodyPr>
          <a:lstStyle/>
          <a:p>
            <a:r>
              <a:rPr lang="en-TR" sz="2400" dirty="0"/>
              <a:t>Create __init__.py file (for setting python package)</a:t>
            </a:r>
          </a:p>
          <a:p>
            <a:pPr lvl="1"/>
            <a:r>
              <a:rPr lang="en-US" sz="2000" b="1" dirty="0"/>
              <a:t>from flask import Flask</a:t>
            </a:r>
          </a:p>
          <a:p>
            <a:pPr lvl="1"/>
            <a:r>
              <a:rPr lang="en-US" sz="2000" b="1" dirty="0" err="1"/>
              <a:t>myapp</a:t>
            </a:r>
            <a:r>
              <a:rPr lang="en-US" sz="2000" b="1" dirty="0"/>
              <a:t>=Flask(__name__,</a:t>
            </a:r>
            <a:r>
              <a:rPr lang="en-US" sz="2000" b="1" dirty="0" err="1"/>
              <a:t>template_folder</a:t>
            </a:r>
            <a:r>
              <a:rPr lang="en-US" sz="2000" b="1" dirty="0"/>
              <a:t>='templates',</a:t>
            </a:r>
            <a:r>
              <a:rPr lang="en-US" sz="2000" b="1" dirty="0" err="1"/>
              <a:t>static_folder</a:t>
            </a:r>
            <a:r>
              <a:rPr lang="en-US" sz="2000" b="1" dirty="0"/>
              <a:t>='</a:t>
            </a:r>
            <a:r>
              <a:rPr lang="en-US" sz="2000" b="1" dirty="0" err="1"/>
              <a:t>static:css</a:t>
            </a:r>
            <a:r>
              <a:rPr lang="en-US" sz="2000" b="1" dirty="0"/>
              <a:t>')</a:t>
            </a:r>
          </a:p>
          <a:p>
            <a:pPr lvl="1"/>
            <a:r>
              <a:rPr lang="en-US" sz="2000" b="1" dirty="0"/>
              <a:t>from </a:t>
            </a:r>
            <a:r>
              <a:rPr lang="en-US" sz="2000" b="1" dirty="0" err="1"/>
              <a:t>myapp</a:t>
            </a:r>
            <a:r>
              <a:rPr lang="en-US" sz="2000" b="1" dirty="0"/>
              <a:t> import main</a:t>
            </a:r>
          </a:p>
          <a:p>
            <a:r>
              <a:rPr lang="en-US" sz="2400" dirty="0"/>
              <a:t>Create </a:t>
            </a:r>
            <a:r>
              <a:rPr lang="en-US" sz="2400" dirty="0" err="1"/>
              <a:t>run.py</a:t>
            </a:r>
            <a:r>
              <a:rPr lang="en-US" sz="2400" dirty="0"/>
              <a:t> file </a:t>
            </a:r>
            <a:r>
              <a:rPr lang="en-US" sz="2400" dirty="0" err="1"/>
              <a:t>outsite</a:t>
            </a:r>
            <a:r>
              <a:rPr lang="en-US" sz="2400" dirty="0"/>
              <a:t> of app folder</a:t>
            </a:r>
          </a:p>
          <a:p>
            <a:pPr lvl="1"/>
            <a:r>
              <a:rPr lang="en-US" sz="2000" b="1" dirty="0"/>
              <a:t>from </a:t>
            </a:r>
            <a:r>
              <a:rPr lang="en-US" sz="2000" b="1" dirty="0" err="1"/>
              <a:t>myapp</a:t>
            </a:r>
            <a:r>
              <a:rPr lang="en-US" sz="2000" b="1" dirty="0"/>
              <a:t> import </a:t>
            </a:r>
            <a:r>
              <a:rPr lang="en-US" sz="2000" b="1" dirty="0" err="1"/>
              <a:t>myapp</a:t>
            </a:r>
            <a:endParaRPr lang="en-US" sz="2000" b="1" dirty="0"/>
          </a:p>
          <a:p>
            <a:pPr lvl="1"/>
            <a:r>
              <a:rPr lang="en-US" sz="2000" b="1" dirty="0"/>
              <a:t>if __name__ == "__main__":    </a:t>
            </a:r>
            <a:r>
              <a:rPr lang="en-US" sz="2000" b="1" dirty="0" err="1"/>
              <a:t>myapp.run</a:t>
            </a:r>
            <a:r>
              <a:rPr lang="en-US" sz="2000" b="1" dirty="0"/>
              <a:t>(debug=True)</a:t>
            </a:r>
          </a:p>
          <a:p>
            <a:r>
              <a:rPr lang="en-US" sz="2400" dirty="0"/>
              <a:t>Import </a:t>
            </a:r>
            <a:r>
              <a:rPr lang="en-US" sz="2400" dirty="0" err="1"/>
              <a:t>myapp</a:t>
            </a:r>
            <a:r>
              <a:rPr lang="en-US" sz="2400" dirty="0"/>
              <a:t> in flask framework file</a:t>
            </a:r>
            <a:endParaRPr lang="en-TR" sz="2400" dirty="0"/>
          </a:p>
          <a:p>
            <a:pPr lvl="1"/>
            <a:r>
              <a:rPr lang="en-US" sz="2000" b="1" dirty="0"/>
              <a:t>from </a:t>
            </a:r>
            <a:r>
              <a:rPr lang="en-US" sz="2000" b="1" dirty="0" err="1"/>
              <a:t>myapp</a:t>
            </a:r>
            <a:r>
              <a:rPr lang="en-US" sz="2000" b="1" dirty="0"/>
              <a:t> import </a:t>
            </a:r>
            <a:r>
              <a:rPr lang="en-US" sz="2000" b="1" dirty="0" err="1"/>
              <a:t>myapp</a:t>
            </a:r>
            <a:endParaRPr lang="en-US" sz="2000" b="1" dirty="0"/>
          </a:p>
          <a:p>
            <a:r>
              <a:rPr lang="en-US" sz="2400" dirty="0"/>
              <a:t>Creating </a:t>
            </a:r>
            <a:r>
              <a:rPr lang="en-US" sz="2400" dirty="0" err="1"/>
              <a:t>requirement.txt</a:t>
            </a:r>
            <a:endParaRPr lang="en-US" sz="2400" dirty="0"/>
          </a:p>
          <a:p>
            <a:pPr lvl="1"/>
            <a:r>
              <a:rPr lang="en-US" sz="2100" b="1" dirty="0"/>
              <a:t>pip install </a:t>
            </a:r>
            <a:r>
              <a:rPr lang="en-US" sz="2100" b="1" dirty="0" err="1"/>
              <a:t>pipreqs</a:t>
            </a:r>
            <a:endParaRPr lang="en-US" sz="2100" b="1" dirty="0"/>
          </a:p>
          <a:p>
            <a:pPr lvl="1"/>
            <a:r>
              <a:rPr lang="en-US" sz="2100" b="1" dirty="0" err="1"/>
              <a:t>pipreqs</a:t>
            </a:r>
            <a:r>
              <a:rPr lang="en-US" sz="2100" b="1" dirty="0"/>
              <a:t> ./</a:t>
            </a:r>
            <a:endParaRPr lang="en-US" sz="2400" b="1" dirty="0"/>
          </a:p>
          <a:p>
            <a:r>
              <a:rPr lang="en-US" sz="2400" dirty="0"/>
              <a:t>Try</a:t>
            </a:r>
          </a:p>
          <a:p>
            <a:pPr lvl="1"/>
            <a:r>
              <a:rPr lang="en-US" sz="2000" b="1" dirty="0"/>
              <a:t>python </a:t>
            </a:r>
            <a:r>
              <a:rPr lang="en-US" sz="2000" b="1" dirty="0" err="1"/>
              <a:t>run.py</a:t>
            </a:r>
            <a:endParaRPr lang="en-US" sz="2000" b="1" dirty="0"/>
          </a:p>
          <a:p>
            <a:pPr lvl="1"/>
            <a:endParaRPr lang="en-TR" dirty="0"/>
          </a:p>
        </p:txBody>
      </p:sp>
    </p:spTree>
    <p:extLst>
      <p:ext uri="{BB962C8B-B14F-4D97-AF65-F5344CB8AC3E}">
        <p14:creationId xmlns:p14="http://schemas.microsoft.com/office/powerpoint/2010/main" val="855158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6AB82-6E0F-1F43-90FB-05DFDD4E66F8}"/>
              </a:ext>
            </a:extLst>
          </p:cNvPr>
          <p:cNvSpPr>
            <a:spLocks noGrp="1"/>
          </p:cNvSpPr>
          <p:nvPr>
            <p:ph type="title"/>
          </p:nvPr>
        </p:nvSpPr>
        <p:spPr/>
        <p:txBody>
          <a:bodyPr/>
          <a:lstStyle/>
          <a:p>
            <a:r>
              <a:rPr lang="en-TR" dirty="0"/>
              <a:t>Google Cloud (GCP) Server Setup</a:t>
            </a:r>
          </a:p>
        </p:txBody>
      </p:sp>
      <p:sp>
        <p:nvSpPr>
          <p:cNvPr id="3" name="Content Placeholder 2">
            <a:extLst>
              <a:ext uri="{FF2B5EF4-FFF2-40B4-BE49-F238E27FC236}">
                <a16:creationId xmlns:a16="http://schemas.microsoft.com/office/drawing/2014/main" id="{71E8511A-E057-D445-BA2A-CD80E421247E}"/>
              </a:ext>
            </a:extLst>
          </p:cNvPr>
          <p:cNvSpPr>
            <a:spLocks noGrp="1"/>
          </p:cNvSpPr>
          <p:nvPr>
            <p:ph idx="1"/>
          </p:nvPr>
        </p:nvSpPr>
        <p:spPr/>
        <p:txBody>
          <a:bodyPr/>
          <a:lstStyle/>
          <a:p>
            <a:r>
              <a:rPr lang="en-US" dirty="0"/>
              <a:t>Create project</a:t>
            </a:r>
          </a:p>
          <a:p>
            <a:r>
              <a:rPr lang="en-US" dirty="0"/>
              <a:t>Create VM instance from Compute Engine</a:t>
            </a:r>
          </a:p>
          <a:p>
            <a:r>
              <a:rPr lang="en-US" dirty="0"/>
              <a:t>Create SSH key on local computer</a:t>
            </a:r>
          </a:p>
          <a:p>
            <a:pPr lvl="1"/>
            <a:r>
              <a:rPr lang="en-US" b="1" dirty="0" err="1"/>
              <a:t>ssh</a:t>
            </a:r>
            <a:r>
              <a:rPr lang="en-US" b="1" dirty="0"/>
              <a:t>-keygen -t </a:t>
            </a:r>
            <a:r>
              <a:rPr lang="en-US" b="1" dirty="0" err="1"/>
              <a:t>rsa</a:t>
            </a:r>
            <a:r>
              <a:rPr lang="en-US" b="1" dirty="0"/>
              <a:t> -f ~/.</a:t>
            </a:r>
            <a:r>
              <a:rPr lang="en-US" b="1" dirty="0" err="1"/>
              <a:t>ssh</a:t>
            </a:r>
            <a:r>
              <a:rPr lang="en-US" b="1" dirty="0"/>
              <a:t>/”</a:t>
            </a:r>
            <a:r>
              <a:rPr lang="en-US" b="1" dirty="0" err="1"/>
              <a:t>folderName</a:t>
            </a:r>
            <a:r>
              <a:rPr lang="en-US" b="1" dirty="0"/>
              <a:t>” -C “username”</a:t>
            </a:r>
          </a:p>
          <a:p>
            <a:pPr lvl="1"/>
            <a:r>
              <a:rPr lang="en-US" b="1" dirty="0"/>
              <a:t>cd ~/.</a:t>
            </a:r>
            <a:r>
              <a:rPr lang="en-US" b="1" dirty="0" err="1"/>
              <a:t>ssh</a:t>
            </a:r>
            <a:r>
              <a:rPr lang="en-US" b="1" dirty="0"/>
              <a:t> and cat “</a:t>
            </a:r>
            <a:r>
              <a:rPr lang="en-US" b="1" dirty="0" err="1"/>
              <a:t>foldername</a:t>
            </a:r>
            <a:r>
              <a:rPr lang="en-US" b="1" dirty="0"/>
              <a:t>”.pub </a:t>
            </a:r>
          </a:p>
          <a:p>
            <a:pPr lvl="2"/>
            <a:r>
              <a:rPr lang="en-US" b="1" dirty="0"/>
              <a:t>Copy and past the key to VM instance by editing.</a:t>
            </a:r>
          </a:p>
          <a:p>
            <a:r>
              <a:rPr lang="en-US" dirty="0"/>
              <a:t>Connect server from your local computer</a:t>
            </a:r>
            <a:endParaRPr lang="en-US" b="1" dirty="0"/>
          </a:p>
          <a:p>
            <a:pPr lvl="1"/>
            <a:r>
              <a:rPr lang="en-US" b="1" dirty="0" err="1"/>
              <a:t>ssh</a:t>
            </a:r>
            <a:r>
              <a:rPr lang="en-US" b="1" dirty="0"/>
              <a:t> –</a:t>
            </a:r>
            <a:r>
              <a:rPr lang="en-US" b="1" dirty="0" err="1"/>
              <a:t>i</a:t>
            </a:r>
            <a:r>
              <a:rPr lang="en-US" b="1" dirty="0"/>
              <a:t> ~/.</a:t>
            </a:r>
            <a:r>
              <a:rPr lang="en-US" b="1" dirty="0" err="1"/>
              <a:t>ssh</a:t>
            </a:r>
            <a:r>
              <a:rPr lang="en-US" b="1" dirty="0"/>
              <a:t>/”</a:t>
            </a:r>
            <a:r>
              <a:rPr lang="en-US" b="1" dirty="0" err="1"/>
              <a:t>folderName</a:t>
            </a:r>
            <a:r>
              <a:rPr lang="en-US" b="1" dirty="0"/>
              <a:t>” “username”@[IP address of VM instance]</a:t>
            </a:r>
          </a:p>
          <a:p>
            <a:pPr marL="457200" lvl="1" indent="0">
              <a:buNone/>
            </a:pPr>
            <a:r>
              <a:rPr lang="en-US" dirty="0"/>
              <a:t>Or</a:t>
            </a:r>
          </a:p>
          <a:p>
            <a:pPr lvl="1"/>
            <a:r>
              <a:rPr lang="en-US" b="1" dirty="0" err="1"/>
              <a:t>ssh</a:t>
            </a:r>
            <a:r>
              <a:rPr lang="en-US" b="1" dirty="0"/>
              <a:t> “username”@[IP address of VM instance]</a:t>
            </a:r>
          </a:p>
          <a:p>
            <a:pPr lvl="1"/>
            <a:endParaRPr lang="en-TR" dirty="0"/>
          </a:p>
        </p:txBody>
      </p:sp>
    </p:spTree>
    <p:extLst>
      <p:ext uri="{BB962C8B-B14F-4D97-AF65-F5344CB8AC3E}">
        <p14:creationId xmlns:p14="http://schemas.microsoft.com/office/powerpoint/2010/main" val="282510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14BA4-6C14-BA46-AD35-B8C885F06AF6}"/>
              </a:ext>
            </a:extLst>
          </p:cNvPr>
          <p:cNvSpPr>
            <a:spLocks noGrp="1"/>
          </p:cNvSpPr>
          <p:nvPr>
            <p:ph type="title"/>
          </p:nvPr>
        </p:nvSpPr>
        <p:spPr>
          <a:xfrm>
            <a:off x="838200" y="365126"/>
            <a:ext cx="10515600" cy="925056"/>
          </a:xfrm>
        </p:spPr>
        <p:txBody>
          <a:bodyPr>
            <a:normAutofit/>
          </a:bodyPr>
          <a:lstStyle/>
          <a:p>
            <a:r>
              <a:rPr lang="en-TR" sz="3200" dirty="0">
                <a:solidFill>
                  <a:schemeClr val="bg2">
                    <a:lumMod val="50000"/>
                  </a:schemeClr>
                </a:solidFill>
              </a:rPr>
              <a:t>Setting Requirements</a:t>
            </a:r>
            <a:endParaRPr lang="en-TR" sz="3200" dirty="0"/>
          </a:p>
        </p:txBody>
      </p:sp>
      <p:sp>
        <p:nvSpPr>
          <p:cNvPr id="3" name="Content Placeholder 2">
            <a:extLst>
              <a:ext uri="{FF2B5EF4-FFF2-40B4-BE49-F238E27FC236}">
                <a16:creationId xmlns:a16="http://schemas.microsoft.com/office/drawing/2014/main" id="{FDBB7AA2-8FDC-AE43-8655-30823992515D}"/>
              </a:ext>
            </a:extLst>
          </p:cNvPr>
          <p:cNvSpPr>
            <a:spLocks noGrp="1"/>
          </p:cNvSpPr>
          <p:nvPr>
            <p:ph idx="1"/>
          </p:nvPr>
        </p:nvSpPr>
        <p:spPr>
          <a:xfrm>
            <a:off x="834025" y="1290181"/>
            <a:ext cx="10515600" cy="5202693"/>
          </a:xfrm>
        </p:spPr>
        <p:txBody>
          <a:bodyPr>
            <a:normAutofit fontScale="92500" lnSpcReduction="10000"/>
          </a:bodyPr>
          <a:lstStyle/>
          <a:p>
            <a:r>
              <a:rPr lang="en-US" dirty="0"/>
              <a:t>Installing the Components from the Ubuntu Repositories</a:t>
            </a:r>
          </a:p>
          <a:p>
            <a:pPr lvl="1"/>
            <a:r>
              <a:rPr lang="en-US" b="1" dirty="0" err="1"/>
              <a:t>sudo</a:t>
            </a:r>
            <a:r>
              <a:rPr lang="en-US" b="1" dirty="0"/>
              <a:t> apt update</a:t>
            </a:r>
          </a:p>
          <a:p>
            <a:pPr lvl="1"/>
            <a:r>
              <a:rPr lang="en-US" b="1" dirty="0" err="1"/>
              <a:t>sudo</a:t>
            </a:r>
            <a:r>
              <a:rPr lang="en-US" b="1" dirty="0"/>
              <a:t> apt install python3-pip python3-dev build-essential </a:t>
            </a:r>
            <a:r>
              <a:rPr lang="en-US" b="1" dirty="0" err="1"/>
              <a:t>libssl</a:t>
            </a:r>
            <a:r>
              <a:rPr lang="en-US" b="1" dirty="0"/>
              <a:t>-dev </a:t>
            </a:r>
            <a:r>
              <a:rPr lang="en-US" b="1" dirty="0" err="1"/>
              <a:t>libffi</a:t>
            </a:r>
            <a:r>
              <a:rPr lang="en-US" b="1" dirty="0"/>
              <a:t>-dev python3-setuptools</a:t>
            </a:r>
          </a:p>
          <a:p>
            <a:r>
              <a:rPr lang="en-US" dirty="0"/>
              <a:t>M</a:t>
            </a:r>
            <a:r>
              <a:rPr lang="en-TR" dirty="0"/>
              <a:t>ove your app files to server</a:t>
            </a:r>
          </a:p>
          <a:p>
            <a:r>
              <a:rPr lang="en-US" dirty="0"/>
              <a:t>Install </a:t>
            </a:r>
            <a:r>
              <a:rPr lang="en-US" dirty="0" err="1"/>
              <a:t>requirement.txt</a:t>
            </a:r>
            <a:endParaRPr lang="en-US" dirty="0"/>
          </a:p>
          <a:p>
            <a:pPr lvl="1"/>
            <a:r>
              <a:rPr lang="en-US" b="1" dirty="0"/>
              <a:t>cd </a:t>
            </a:r>
            <a:r>
              <a:rPr lang="en-US" b="1" dirty="0" err="1"/>
              <a:t>myapp</a:t>
            </a:r>
            <a:endParaRPr lang="en-TR" b="1" dirty="0"/>
          </a:p>
          <a:p>
            <a:pPr lvl="1"/>
            <a:r>
              <a:rPr lang="en-US" b="1" dirty="0"/>
              <a:t>pip3 install -r </a:t>
            </a:r>
            <a:r>
              <a:rPr lang="en-US" b="1" dirty="0" err="1"/>
              <a:t>requirements.txt</a:t>
            </a:r>
            <a:endParaRPr lang="en-US" b="1" dirty="0"/>
          </a:p>
          <a:p>
            <a:r>
              <a:rPr lang="en-US" dirty="0"/>
              <a:t>Install </a:t>
            </a:r>
            <a:r>
              <a:rPr lang="en-US" dirty="0" err="1"/>
              <a:t>uwsgi</a:t>
            </a:r>
            <a:r>
              <a:rPr lang="en-US" dirty="0"/>
              <a:t> and </a:t>
            </a:r>
            <a:r>
              <a:rPr lang="en-US" dirty="0" err="1"/>
              <a:t>nginx</a:t>
            </a:r>
            <a:endParaRPr lang="en-US" dirty="0"/>
          </a:p>
          <a:p>
            <a:pPr lvl="1"/>
            <a:r>
              <a:rPr lang="en-US" b="1" dirty="0" err="1"/>
              <a:t>sudo</a:t>
            </a:r>
            <a:r>
              <a:rPr lang="en-US" b="1" dirty="0"/>
              <a:t> apt install </a:t>
            </a:r>
            <a:r>
              <a:rPr lang="en-US" b="1" dirty="0" err="1"/>
              <a:t>uwsgi</a:t>
            </a:r>
            <a:r>
              <a:rPr lang="en-US" b="1" dirty="0"/>
              <a:t>-core </a:t>
            </a:r>
          </a:p>
          <a:p>
            <a:pPr lvl="1"/>
            <a:r>
              <a:rPr lang="en-US" b="1" dirty="0" err="1"/>
              <a:t>sudo</a:t>
            </a:r>
            <a:r>
              <a:rPr lang="en-US" b="1" dirty="0"/>
              <a:t> apt install uwsgi-plugin-python3</a:t>
            </a:r>
          </a:p>
          <a:p>
            <a:pPr lvl="1"/>
            <a:r>
              <a:rPr lang="en-US" b="1" dirty="0" err="1"/>
              <a:t>sudo</a:t>
            </a:r>
            <a:r>
              <a:rPr lang="en-US" b="1" dirty="0"/>
              <a:t> apt-get install </a:t>
            </a:r>
            <a:r>
              <a:rPr lang="en-US" b="1" dirty="0" err="1"/>
              <a:t>nginx</a:t>
            </a:r>
            <a:endParaRPr lang="en-US" b="1" dirty="0"/>
          </a:p>
          <a:p>
            <a:r>
              <a:rPr lang="en-US" dirty="0"/>
              <a:t>Check </a:t>
            </a:r>
            <a:r>
              <a:rPr lang="en-US" dirty="0" err="1"/>
              <a:t>nginx</a:t>
            </a:r>
            <a:r>
              <a:rPr lang="en-US" dirty="0"/>
              <a:t> from server IP address</a:t>
            </a:r>
          </a:p>
          <a:p>
            <a:pPr lvl="1"/>
            <a:r>
              <a:rPr lang="en-US" b="1" dirty="0"/>
              <a:t>http://[IP]</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151038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F44D-5222-8A47-9E97-D6EC0678FB8C}"/>
              </a:ext>
            </a:extLst>
          </p:cNvPr>
          <p:cNvSpPr>
            <a:spLocks noGrp="1"/>
          </p:cNvSpPr>
          <p:nvPr>
            <p:ph type="title"/>
          </p:nvPr>
        </p:nvSpPr>
        <p:spPr>
          <a:xfrm>
            <a:off x="838199" y="738056"/>
            <a:ext cx="10515600" cy="1325563"/>
          </a:xfrm>
        </p:spPr>
        <p:txBody>
          <a:bodyPr>
            <a:normAutofit fontScale="90000"/>
          </a:bodyPr>
          <a:lstStyle/>
          <a:p>
            <a:pPr algn="ctr"/>
            <a:r>
              <a:rPr lang="en-US" sz="4900" dirty="0"/>
              <a:t>Serve Flask Applications with </a:t>
            </a:r>
            <a:r>
              <a:rPr lang="en-US" sz="4900" dirty="0" err="1"/>
              <a:t>uWSGI</a:t>
            </a:r>
            <a:r>
              <a:rPr lang="en-US" sz="4900" dirty="0"/>
              <a:t> and Nginx on VM Machine</a:t>
            </a:r>
            <a:br>
              <a:rPr lang="en-US" sz="4900" dirty="0"/>
            </a:br>
            <a:r>
              <a:rPr lang="en-US" sz="3300" dirty="0">
                <a:solidFill>
                  <a:schemeClr val="tx1">
                    <a:lumMod val="65000"/>
                    <a:lumOff val="35000"/>
                  </a:schemeClr>
                </a:solidFill>
              </a:rPr>
              <a:t>What is NGINX? </a:t>
            </a:r>
            <a:br>
              <a:rPr lang="en-US" b="1" dirty="0"/>
            </a:br>
            <a:endParaRPr lang="en-TR" dirty="0"/>
          </a:p>
        </p:txBody>
      </p:sp>
      <p:pic>
        <p:nvPicPr>
          <p:cNvPr id="2050" name="Picture 2" descr="Web Hosting Blog – Latest Web Hosting Tool and Tips">
            <a:extLst>
              <a:ext uri="{FF2B5EF4-FFF2-40B4-BE49-F238E27FC236}">
                <a16:creationId xmlns:a16="http://schemas.microsoft.com/office/drawing/2014/main" id="{29CE4640-348E-244B-8B00-BE2403005D7F}"/>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36138" b="29923"/>
          <a:stretch/>
        </p:blipFill>
        <p:spPr bwMode="auto">
          <a:xfrm>
            <a:off x="1566812" y="2063619"/>
            <a:ext cx="9058375" cy="17250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183DA92-D8B7-DF43-902D-808803354B87}"/>
              </a:ext>
            </a:extLst>
          </p:cNvPr>
          <p:cNvSpPr txBox="1"/>
          <p:nvPr/>
        </p:nvSpPr>
        <p:spPr>
          <a:xfrm>
            <a:off x="1566812" y="4486940"/>
            <a:ext cx="9058375" cy="1446550"/>
          </a:xfrm>
          <a:prstGeom prst="rect">
            <a:avLst/>
          </a:prstGeom>
          <a:noFill/>
        </p:spPr>
        <p:txBody>
          <a:bodyPr wrap="square" rtlCol="0">
            <a:spAutoFit/>
          </a:bodyPr>
          <a:lstStyle/>
          <a:p>
            <a:pPr marL="285750" indent="-285750">
              <a:buFont typeface="Arial" panose="020B0604020202020204" pitchFamily="34" charset="0"/>
              <a:buChar char="•"/>
            </a:pPr>
            <a:r>
              <a:rPr lang="en-US" sz="2200" dirty="0"/>
              <a:t>Nginx is a web server that can also be used as a reverse proxy, load balancer, mail proxy and HTTP cache. </a:t>
            </a:r>
          </a:p>
          <a:p>
            <a:pPr marL="285750" indent="-285750">
              <a:buFont typeface="Arial" panose="020B0604020202020204" pitchFamily="34" charset="0"/>
              <a:buChar char="•"/>
            </a:pPr>
            <a:r>
              <a:rPr lang="en-US" sz="2200" dirty="0"/>
              <a:t>It can handle high http traffic.</a:t>
            </a:r>
          </a:p>
          <a:p>
            <a:pPr marL="285750" indent="-285750">
              <a:buFont typeface="Arial" panose="020B0604020202020204" pitchFamily="34" charset="0"/>
              <a:buChar char="•"/>
            </a:pPr>
            <a:r>
              <a:rPr lang="en-US" sz="2200" dirty="0"/>
              <a:t>It is good at security and cashing.</a:t>
            </a:r>
            <a:endParaRPr lang="en-TR" sz="2200" dirty="0"/>
          </a:p>
        </p:txBody>
      </p:sp>
    </p:spTree>
    <p:extLst>
      <p:ext uri="{BB962C8B-B14F-4D97-AF65-F5344CB8AC3E}">
        <p14:creationId xmlns:p14="http://schemas.microsoft.com/office/powerpoint/2010/main" val="4165680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88B8D-659F-9F4E-B98E-4EF669A3DD77}"/>
              </a:ext>
            </a:extLst>
          </p:cNvPr>
          <p:cNvSpPr>
            <a:spLocks noGrp="1"/>
          </p:cNvSpPr>
          <p:nvPr>
            <p:ph type="title"/>
          </p:nvPr>
        </p:nvSpPr>
        <p:spPr/>
        <p:txBody>
          <a:bodyPr/>
          <a:lstStyle/>
          <a:p>
            <a:r>
              <a:rPr lang="en-TR" dirty="0"/>
              <a:t>What is uWSGI?</a:t>
            </a:r>
          </a:p>
        </p:txBody>
      </p:sp>
      <p:pic>
        <p:nvPicPr>
          <p:cNvPr id="3074" name="Picture 2" descr="How to use uWSGI and Nginx to serve a Deep Learning model | AI Summer">
            <a:extLst>
              <a:ext uri="{FF2B5EF4-FFF2-40B4-BE49-F238E27FC236}">
                <a16:creationId xmlns:a16="http://schemas.microsoft.com/office/drawing/2014/main" id="{43291AE6-BF76-0948-9368-1FBF792EB4E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524708"/>
            <a:ext cx="7662863" cy="24361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F047AE5-7C98-0340-8AFE-FF4BD1433E0B}"/>
              </a:ext>
            </a:extLst>
          </p:cNvPr>
          <p:cNvSpPr txBox="1"/>
          <p:nvPr/>
        </p:nvSpPr>
        <p:spPr>
          <a:xfrm>
            <a:off x="838200" y="4132963"/>
            <a:ext cx="8548688" cy="1785104"/>
          </a:xfrm>
          <a:prstGeom prst="rect">
            <a:avLst/>
          </a:prstGeom>
          <a:noFill/>
        </p:spPr>
        <p:txBody>
          <a:bodyPr wrap="square" rtlCol="0">
            <a:spAutoFit/>
          </a:bodyPr>
          <a:lstStyle/>
          <a:p>
            <a:pPr marL="285750" indent="-285750">
              <a:buFont typeface="Arial" panose="020B0604020202020204" pitchFamily="34" charset="0"/>
              <a:buChar char="•"/>
            </a:pPr>
            <a:r>
              <a:rPr lang="en-US" sz="2200" dirty="0" err="1"/>
              <a:t>uWSGI</a:t>
            </a:r>
            <a:r>
              <a:rPr lang="en-US" sz="2200" dirty="0"/>
              <a:t> is a </a:t>
            </a:r>
            <a:r>
              <a:rPr lang="en-US" sz="2200" dirty="0">
                <a:hlinkClick r:id="rId4"/>
              </a:rPr>
              <a:t>Web Server Gateway Interface (WSGI) server</a:t>
            </a:r>
            <a:r>
              <a:rPr lang="en-US" sz="2200" dirty="0"/>
              <a:t> implementation that is typically used to run Python web applications.</a:t>
            </a:r>
          </a:p>
          <a:p>
            <a:pPr marL="285750" indent="-285750">
              <a:buFont typeface="Arial" panose="020B0604020202020204" pitchFamily="34" charset="0"/>
              <a:buChar char="•"/>
            </a:pPr>
            <a:r>
              <a:rPr lang="en-US" sz="2200" dirty="0"/>
              <a:t>The </a:t>
            </a:r>
            <a:r>
              <a:rPr lang="en-US" sz="2200" dirty="0" err="1"/>
              <a:t>uWSGI</a:t>
            </a:r>
            <a:r>
              <a:rPr lang="en-US" sz="2200" dirty="0"/>
              <a:t> server is responsible for loading your Flask application using the WSGI interface.</a:t>
            </a:r>
            <a:endParaRPr lang="en-TR" sz="2200" dirty="0"/>
          </a:p>
        </p:txBody>
      </p:sp>
    </p:spTree>
    <p:extLst>
      <p:ext uri="{BB962C8B-B14F-4D97-AF65-F5344CB8AC3E}">
        <p14:creationId xmlns:p14="http://schemas.microsoft.com/office/powerpoint/2010/main" val="3543158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81789A2A-EDED-C949-87D8-27E555F72D75}"/>
              </a:ext>
            </a:extLst>
          </p:cNvPr>
          <p:cNvGrpSpPr/>
          <p:nvPr/>
        </p:nvGrpSpPr>
        <p:grpSpPr>
          <a:xfrm>
            <a:off x="530797" y="931556"/>
            <a:ext cx="11130405" cy="4548060"/>
            <a:chOff x="530797" y="931556"/>
            <a:chExt cx="11130405" cy="4548060"/>
          </a:xfrm>
        </p:grpSpPr>
        <p:pic>
          <p:nvPicPr>
            <p:cNvPr id="4" name="Picture 3">
              <a:extLst>
                <a:ext uri="{FF2B5EF4-FFF2-40B4-BE49-F238E27FC236}">
                  <a16:creationId xmlns:a16="http://schemas.microsoft.com/office/drawing/2014/main" id="{8257FEF4-271D-7C4E-A1A4-D980CC7EA9AE}"/>
                </a:ext>
              </a:extLst>
            </p:cNvPr>
            <p:cNvPicPr>
              <a:picLocks noChangeAspect="1"/>
            </p:cNvPicPr>
            <p:nvPr/>
          </p:nvPicPr>
          <p:blipFill>
            <a:blip r:embed="rId3"/>
            <a:stretch>
              <a:fillRect/>
            </a:stretch>
          </p:blipFill>
          <p:spPr>
            <a:xfrm>
              <a:off x="530797" y="1378384"/>
              <a:ext cx="11130405" cy="4101232"/>
            </a:xfrm>
            <a:prstGeom prst="rect">
              <a:avLst/>
            </a:prstGeom>
            <a:ln>
              <a:noFill/>
            </a:ln>
          </p:spPr>
        </p:pic>
        <p:pic>
          <p:nvPicPr>
            <p:cNvPr id="5" name="Picture 4">
              <a:extLst>
                <a:ext uri="{FF2B5EF4-FFF2-40B4-BE49-F238E27FC236}">
                  <a16:creationId xmlns:a16="http://schemas.microsoft.com/office/drawing/2014/main" id="{02DB71A2-EF8C-5440-A609-3EE23E72833B}"/>
                </a:ext>
              </a:extLst>
            </p:cNvPr>
            <p:cNvPicPr>
              <a:picLocks noChangeAspect="1"/>
            </p:cNvPicPr>
            <p:nvPr/>
          </p:nvPicPr>
          <p:blipFill>
            <a:blip r:embed="rId4"/>
            <a:stretch>
              <a:fillRect/>
            </a:stretch>
          </p:blipFill>
          <p:spPr>
            <a:xfrm>
              <a:off x="7334249" y="3148350"/>
              <a:ext cx="1567656" cy="943965"/>
            </a:xfrm>
            <a:prstGeom prst="rect">
              <a:avLst/>
            </a:prstGeom>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D774ADE2-FFAA-D24C-A8C8-7391EEA88339}"/>
                    </a:ext>
                  </a:extLst>
                </p14:cNvPr>
                <p14:cNvContentPartPr/>
                <p14:nvPr/>
              </p14:nvContentPartPr>
              <p14:xfrm>
                <a:off x="1419722" y="931556"/>
                <a:ext cx="360" cy="3240"/>
              </p14:xfrm>
            </p:contentPart>
          </mc:Choice>
          <mc:Fallback xmlns="">
            <p:pic>
              <p:nvPicPr>
                <p:cNvPr id="8" name="Ink 7">
                  <a:extLst>
                    <a:ext uri="{FF2B5EF4-FFF2-40B4-BE49-F238E27FC236}">
                      <a16:creationId xmlns:a16="http://schemas.microsoft.com/office/drawing/2014/main" id="{D774ADE2-FFAA-D24C-A8C8-7391EEA88339}"/>
                    </a:ext>
                  </a:extLst>
                </p:cNvPr>
                <p:cNvPicPr/>
                <p:nvPr/>
              </p:nvPicPr>
              <p:blipFill>
                <a:blip r:embed="rId6"/>
                <a:stretch>
                  <a:fillRect/>
                </a:stretch>
              </p:blipFill>
              <p:spPr>
                <a:xfrm>
                  <a:off x="1410722" y="922556"/>
                  <a:ext cx="18000" cy="20880"/>
                </a:xfrm>
                <a:prstGeom prst="rect">
                  <a:avLst/>
                </a:prstGeom>
              </p:spPr>
            </p:pic>
          </mc:Fallback>
        </mc:AlternateContent>
        <p:sp>
          <p:nvSpPr>
            <p:cNvPr id="12" name="Rectangle 11">
              <a:extLst>
                <a:ext uri="{FF2B5EF4-FFF2-40B4-BE49-F238E27FC236}">
                  <a16:creationId xmlns:a16="http://schemas.microsoft.com/office/drawing/2014/main" id="{F767896F-9CE7-CB42-9BBE-C422DBB490DA}"/>
                </a:ext>
              </a:extLst>
            </p:cNvPr>
            <p:cNvSpPr/>
            <p:nvPr/>
          </p:nvSpPr>
          <p:spPr>
            <a:xfrm>
              <a:off x="7615003" y="4212236"/>
              <a:ext cx="1154243" cy="2998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13" name="TextBox 12">
              <a:extLst>
                <a:ext uri="{FF2B5EF4-FFF2-40B4-BE49-F238E27FC236}">
                  <a16:creationId xmlns:a16="http://schemas.microsoft.com/office/drawing/2014/main" id="{4B848292-4740-B74D-93D3-B622C9A88969}"/>
                </a:ext>
              </a:extLst>
            </p:cNvPr>
            <p:cNvSpPr txBox="1"/>
            <p:nvPr/>
          </p:nvSpPr>
          <p:spPr>
            <a:xfrm>
              <a:off x="9638675" y="2233534"/>
              <a:ext cx="1588958" cy="584775"/>
            </a:xfrm>
            <a:prstGeom prst="rect">
              <a:avLst/>
            </a:prstGeom>
            <a:solidFill>
              <a:schemeClr val="bg1">
                <a:lumMod val="95000"/>
              </a:schemeClr>
            </a:solidFill>
          </p:spPr>
          <p:txBody>
            <a:bodyPr wrap="square" rtlCol="0">
              <a:spAutoFit/>
            </a:bodyPr>
            <a:lstStyle/>
            <a:p>
              <a:pPr algn="ctr"/>
              <a:r>
                <a:rPr lang="en-TR" sz="1600" dirty="0"/>
                <a:t>Python / Flask Uygulaması</a:t>
              </a:r>
            </a:p>
          </p:txBody>
        </p:sp>
        <p:pic>
          <p:nvPicPr>
            <p:cNvPr id="15" name="Picture 14">
              <a:extLst>
                <a:ext uri="{FF2B5EF4-FFF2-40B4-BE49-F238E27FC236}">
                  <a16:creationId xmlns:a16="http://schemas.microsoft.com/office/drawing/2014/main" id="{F862892C-523F-0C47-BAA9-3C1CFCDEDC97}"/>
                </a:ext>
              </a:extLst>
            </p:cNvPr>
            <p:cNvPicPr>
              <a:picLocks noChangeAspect="1"/>
            </p:cNvPicPr>
            <p:nvPr/>
          </p:nvPicPr>
          <p:blipFill>
            <a:blip r:embed="rId7"/>
            <a:stretch>
              <a:fillRect/>
            </a:stretch>
          </p:blipFill>
          <p:spPr>
            <a:xfrm>
              <a:off x="9638675" y="3627453"/>
              <a:ext cx="1689220" cy="696528"/>
            </a:xfrm>
            <a:prstGeom prst="rect">
              <a:avLst/>
            </a:prstGeom>
          </p:spPr>
        </p:pic>
      </p:grpSp>
    </p:spTree>
    <p:extLst>
      <p:ext uri="{BB962C8B-B14F-4D97-AF65-F5344CB8AC3E}">
        <p14:creationId xmlns:p14="http://schemas.microsoft.com/office/powerpoint/2010/main" val="2387195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3965A-20F9-E042-8ABC-6D67282DF35E}"/>
              </a:ext>
            </a:extLst>
          </p:cNvPr>
          <p:cNvSpPr>
            <a:spLocks noGrp="1"/>
          </p:cNvSpPr>
          <p:nvPr>
            <p:ph type="title"/>
          </p:nvPr>
        </p:nvSpPr>
        <p:spPr/>
        <p:txBody>
          <a:bodyPr/>
          <a:lstStyle/>
          <a:p>
            <a:r>
              <a:rPr lang="en-US" dirty="0"/>
              <a:t>Creating a </a:t>
            </a:r>
            <a:r>
              <a:rPr lang="en-US" dirty="0" err="1"/>
              <a:t>uWSGI</a:t>
            </a:r>
            <a:r>
              <a:rPr lang="en-US" dirty="0"/>
              <a:t> Configuration File</a:t>
            </a:r>
            <a:endParaRPr lang="en-TR" dirty="0"/>
          </a:p>
        </p:txBody>
      </p:sp>
      <p:sp>
        <p:nvSpPr>
          <p:cNvPr id="3" name="Content Placeholder 2">
            <a:extLst>
              <a:ext uri="{FF2B5EF4-FFF2-40B4-BE49-F238E27FC236}">
                <a16:creationId xmlns:a16="http://schemas.microsoft.com/office/drawing/2014/main" id="{A5421F44-04D9-3E45-81AA-9B7CF2CCA889}"/>
              </a:ext>
            </a:extLst>
          </p:cNvPr>
          <p:cNvSpPr>
            <a:spLocks noGrp="1"/>
          </p:cNvSpPr>
          <p:nvPr>
            <p:ph idx="1"/>
          </p:nvPr>
        </p:nvSpPr>
        <p:spPr/>
        <p:txBody>
          <a:bodyPr>
            <a:normAutofit lnSpcReduction="10000"/>
          </a:bodyPr>
          <a:lstStyle/>
          <a:p>
            <a:r>
              <a:rPr lang="en-TR" dirty="0"/>
              <a:t>Create outside of app folder named </a:t>
            </a:r>
            <a:r>
              <a:rPr lang="en-TR" b="1" dirty="0"/>
              <a:t>myapp.ini</a:t>
            </a:r>
          </a:p>
          <a:p>
            <a:pPr lvl="1"/>
            <a:r>
              <a:rPr lang="en-US" dirty="0"/>
              <a:t>[</a:t>
            </a:r>
            <a:r>
              <a:rPr lang="en-US" dirty="0" err="1"/>
              <a:t>uwsgi</a:t>
            </a:r>
            <a:r>
              <a:rPr lang="en-US" dirty="0"/>
              <a:t>]</a:t>
            </a:r>
          </a:p>
          <a:p>
            <a:pPr lvl="1"/>
            <a:r>
              <a:rPr lang="en-US" dirty="0" err="1"/>
              <a:t>wsgi</a:t>
            </a:r>
            <a:r>
              <a:rPr lang="en-US" dirty="0"/>
              <a:t>-file = </a:t>
            </a:r>
            <a:r>
              <a:rPr lang="en-US" dirty="0" err="1"/>
              <a:t>run.py</a:t>
            </a:r>
            <a:endParaRPr lang="en-US" dirty="0"/>
          </a:p>
          <a:p>
            <a:pPr lvl="1"/>
            <a:r>
              <a:rPr lang="en-US" dirty="0"/>
              <a:t>callable = </a:t>
            </a:r>
            <a:r>
              <a:rPr lang="en-US" dirty="0" err="1"/>
              <a:t>myapp</a:t>
            </a:r>
            <a:endParaRPr lang="en-US" dirty="0"/>
          </a:p>
          <a:p>
            <a:pPr lvl="1"/>
            <a:r>
              <a:rPr lang="en-US" dirty="0"/>
              <a:t>socket = 127.0.0.1:4242</a:t>
            </a:r>
          </a:p>
          <a:p>
            <a:pPr lvl="1"/>
            <a:r>
              <a:rPr lang="en-US" dirty="0"/>
              <a:t>processes = 4</a:t>
            </a:r>
          </a:p>
          <a:p>
            <a:pPr lvl="1"/>
            <a:r>
              <a:rPr lang="en-US" dirty="0"/>
              <a:t>master = true</a:t>
            </a:r>
          </a:p>
          <a:p>
            <a:pPr lvl="1"/>
            <a:r>
              <a:rPr lang="en-US" dirty="0" err="1"/>
              <a:t>chmod</a:t>
            </a:r>
            <a:r>
              <a:rPr lang="en-US" dirty="0"/>
              <a:t>-socket = 660</a:t>
            </a:r>
          </a:p>
          <a:p>
            <a:pPr lvl="1"/>
            <a:r>
              <a:rPr lang="en-US" dirty="0"/>
              <a:t>vacuum = true</a:t>
            </a:r>
          </a:p>
          <a:p>
            <a:pPr lvl="1"/>
            <a:r>
              <a:rPr lang="en-US" dirty="0"/>
              <a:t>die-on-term = true</a:t>
            </a:r>
          </a:p>
          <a:p>
            <a:pPr lvl="1"/>
            <a:r>
              <a:rPr lang="en-US" dirty="0"/>
              <a:t>plugins = python3</a:t>
            </a:r>
          </a:p>
        </p:txBody>
      </p:sp>
    </p:spTree>
    <p:extLst>
      <p:ext uri="{BB962C8B-B14F-4D97-AF65-F5344CB8AC3E}">
        <p14:creationId xmlns:p14="http://schemas.microsoft.com/office/powerpoint/2010/main" val="2611694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6ECB3-5C0B-AF43-9D87-04C7EF24F901}"/>
              </a:ext>
            </a:extLst>
          </p:cNvPr>
          <p:cNvSpPr>
            <a:spLocks noGrp="1"/>
          </p:cNvSpPr>
          <p:nvPr>
            <p:ph type="title"/>
          </p:nvPr>
        </p:nvSpPr>
        <p:spPr/>
        <p:txBody>
          <a:bodyPr/>
          <a:lstStyle/>
          <a:p>
            <a:r>
              <a:rPr lang="en-US" dirty="0"/>
              <a:t>Configuring Nginx to Proxy Requests</a:t>
            </a:r>
            <a:endParaRPr lang="en-TR" dirty="0"/>
          </a:p>
        </p:txBody>
      </p:sp>
      <p:sp>
        <p:nvSpPr>
          <p:cNvPr id="3" name="Content Placeholder 2">
            <a:extLst>
              <a:ext uri="{FF2B5EF4-FFF2-40B4-BE49-F238E27FC236}">
                <a16:creationId xmlns:a16="http://schemas.microsoft.com/office/drawing/2014/main" id="{BBFFF0A3-9028-C547-8447-10E8512F53E7}"/>
              </a:ext>
            </a:extLst>
          </p:cNvPr>
          <p:cNvSpPr>
            <a:spLocks noGrp="1"/>
          </p:cNvSpPr>
          <p:nvPr>
            <p:ph idx="1"/>
          </p:nvPr>
        </p:nvSpPr>
        <p:spPr/>
        <p:txBody>
          <a:bodyPr>
            <a:normAutofit/>
          </a:bodyPr>
          <a:lstStyle/>
          <a:p>
            <a:r>
              <a:rPr lang="en-US" dirty="0"/>
              <a:t>cd /</a:t>
            </a:r>
            <a:r>
              <a:rPr lang="en-US" dirty="0" err="1"/>
              <a:t>etc</a:t>
            </a:r>
            <a:r>
              <a:rPr lang="en-US" dirty="0"/>
              <a:t>/</a:t>
            </a:r>
            <a:r>
              <a:rPr lang="en-US" dirty="0" err="1"/>
              <a:t>nginx</a:t>
            </a:r>
            <a:r>
              <a:rPr lang="en-US" dirty="0"/>
              <a:t>/sites-enabled/</a:t>
            </a:r>
          </a:p>
          <a:p>
            <a:r>
              <a:rPr lang="en-US" dirty="0" err="1"/>
              <a:t>sudo</a:t>
            </a:r>
            <a:r>
              <a:rPr lang="en-US" dirty="0"/>
              <a:t> nano default</a:t>
            </a:r>
          </a:p>
          <a:p>
            <a:pPr lvl="1"/>
            <a:r>
              <a:rPr lang="en-US" dirty="0"/>
              <a:t>location / { </a:t>
            </a:r>
          </a:p>
          <a:p>
            <a:pPr marL="457200" lvl="1" indent="0">
              <a:buNone/>
            </a:pPr>
            <a:r>
              <a:rPr lang="en-US" b="1" dirty="0"/>
              <a:t>	include </a:t>
            </a:r>
            <a:r>
              <a:rPr lang="en-US" b="1" dirty="0" err="1"/>
              <a:t>uwsgi_params</a:t>
            </a:r>
            <a:r>
              <a:rPr lang="en-US" b="1" dirty="0"/>
              <a:t>; </a:t>
            </a:r>
          </a:p>
          <a:p>
            <a:pPr marL="457200" lvl="1" indent="0">
              <a:buNone/>
            </a:pPr>
            <a:r>
              <a:rPr lang="en-US" b="1" dirty="0"/>
              <a:t>	</a:t>
            </a:r>
            <a:r>
              <a:rPr lang="en-US" b="1" dirty="0" err="1"/>
              <a:t>uwsgi_pass</a:t>
            </a:r>
            <a:r>
              <a:rPr lang="en-US" b="1" dirty="0"/>
              <a:t> 127.0.0.1:4242; </a:t>
            </a:r>
            <a:r>
              <a:rPr lang="en-US" dirty="0"/>
              <a:t>}</a:t>
            </a:r>
          </a:p>
          <a:p>
            <a:r>
              <a:rPr lang="en-US" dirty="0"/>
              <a:t>Test </a:t>
            </a:r>
          </a:p>
          <a:p>
            <a:pPr lvl="1"/>
            <a:r>
              <a:rPr lang="en-US" b="1" dirty="0" err="1"/>
              <a:t>sudo</a:t>
            </a:r>
            <a:r>
              <a:rPr lang="en-US" b="1" dirty="0"/>
              <a:t> </a:t>
            </a:r>
            <a:r>
              <a:rPr lang="en-US" b="1" dirty="0" err="1"/>
              <a:t>nginx</a:t>
            </a:r>
            <a:r>
              <a:rPr lang="en-US" b="1" dirty="0"/>
              <a:t> -t</a:t>
            </a:r>
          </a:p>
          <a:p>
            <a:r>
              <a:rPr lang="en-US" dirty="0" err="1"/>
              <a:t>sudo</a:t>
            </a:r>
            <a:r>
              <a:rPr lang="en-US" dirty="0"/>
              <a:t> </a:t>
            </a:r>
            <a:r>
              <a:rPr lang="en-US" dirty="0" err="1"/>
              <a:t>systemctl</a:t>
            </a:r>
            <a:r>
              <a:rPr lang="en-US" dirty="0"/>
              <a:t> restart </a:t>
            </a:r>
            <a:r>
              <a:rPr lang="en-US" dirty="0" err="1"/>
              <a:t>nginx</a:t>
            </a:r>
            <a:endParaRPr lang="en-US" dirty="0"/>
          </a:p>
          <a:p>
            <a:pPr marL="0" indent="0">
              <a:buNone/>
            </a:pPr>
            <a:endParaRPr lang="en-TR" dirty="0"/>
          </a:p>
        </p:txBody>
      </p:sp>
    </p:spTree>
    <p:extLst>
      <p:ext uri="{BB962C8B-B14F-4D97-AF65-F5344CB8AC3E}">
        <p14:creationId xmlns:p14="http://schemas.microsoft.com/office/powerpoint/2010/main" val="15317321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4DD38-2DBA-F542-B93D-1EB824124E37}"/>
              </a:ext>
            </a:extLst>
          </p:cNvPr>
          <p:cNvSpPr>
            <a:spLocks noGrp="1"/>
          </p:cNvSpPr>
          <p:nvPr>
            <p:ph type="title"/>
          </p:nvPr>
        </p:nvSpPr>
        <p:spPr/>
        <p:txBody>
          <a:bodyPr/>
          <a:lstStyle/>
          <a:p>
            <a:r>
              <a:rPr lang="en-TR" dirty="0"/>
              <a:t>Run app </a:t>
            </a:r>
          </a:p>
        </p:txBody>
      </p:sp>
      <p:sp>
        <p:nvSpPr>
          <p:cNvPr id="3" name="Content Placeholder 2">
            <a:extLst>
              <a:ext uri="{FF2B5EF4-FFF2-40B4-BE49-F238E27FC236}">
                <a16:creationId xmlns:a16="http://schemas.microsoft.com/office/drawing/2014/main" id="{B267A531-09C3-DC44-8CA6-E989AAD039E4}"/>
              </a:ext>
            </a:extLst>
          </p:cNvPr>
          <p:cNvSpPr>
            <a:spLocks noGrp="1"/>
          </p:cNvSpPr>
          <p:nvPr>
            <p:ph idx="1"/>
          </p:nvPr>
        </p:nvSpPr>
        <p:spPr/>
        <p:txBody>
          <a:bodyPr/>
          <a:lstStyle/>
          <a:p>
            <a:r>
              <a:rPr lang="en-US" dirty="0"/>
              <a:t>Add log file</a:t>
            </a:r>
          </a:p>
          <a:p>
            <a:pPr lvl="1"/>
            <a:r>
              <a:rPr lang="en-US" dirty="0"/>
              <a:t>touch </a:t>
            </a:r>
            <a:r>
              <a:rPr lang="en-US" dirty="0" err="1"/>
              <a:t>file.log</a:t>
            </a:r>
            <a:endParaRPr lang="en-US" dirty="0"/>
          </a:p>
          <a:p>
            <a:r>
              <a:rPr lang="en-US" dirty="0"/>
              <a:t>Run app on background</a:t>
            </a:r>
          </a:p>
          <a:p>
            <a:pPr lvl="1"/>
            <a:r>
              <a:rPr lang="en-US" dirty="0"/>
              <a:t>open </a:t>
            </a:r>
            <a:r>
              <a:rPr lang="en-US" dirty="0" err="1"/>
              <a:t>myapp.ini</a:t>
            </a:r>
            <a:endParaRPr lang="en-US" dirty="0"/>
          </a:p>
          <a:p>
            <a:pPr lvl="1"/>
            <a:r>
              <a:rPr lang="en-US" dirty="0" err="1"/>
              <a:t>daemonize</a:t>
            </a:r>
            <a:r>
              <a:rPr lang="en-US" dirty="0"/>
              <a:t> = /home/</a:t>
            </a:r>
            <a:r>
              <a:rPr lang="en-US" dirty="0" err="1"/>
              <a:t>duyguay</a:t>
            </a:r>
            <a:r>
              <a:rPr lang="en-US" dirty="0"/>
              <a:t>/</a:t>
            </a:r>
            <a:r>
              <a:rPr lang="en-US" dirty="0" err="1"/>
              <a:t>file.log</a:t>
            </a:r>
            <a:endParaRPr lang="en-US" dirty="0"/>
          </a:p>
          <a:p>
            <a:r>
              <a:rPr lang="en-US" dirty="0" err="1"/>
              <a:t>uwsgi</a:t>
            </a:r>
            <a:r>
              <a:rPr lang="en-US" dirty="0"/>
              <a:t> </a:t>
            </a:r>
            <a:r>
              <a:rPr lang="en-US" dirty="0" err="1"/>
              <a:t>myapp.ini</a:t>
            </a:r>
            <a:endParaRPr lang="en-US" dirty="0"/>
          </a:p>
          <a:p>
            <a:pPr lvl="1"/>
            <a:r>
              <a:rPr lang="en-US" dirty="0"/>
              <a:t>Check server! Congrats </a:t>
            </a:r>
            <a:r>
              <a:rPr lang="en-US" dirty="0">
                <a:sym typeface="Wingdings" pitchFamily="2" charset="2"/>
              </a:rPr>
              <a:t></a:t>
            </a:r>
            <a:endParaRPr lang="en-US" dirty="0"/>
          </a:p>
          <a:p>
            <a:pPr lvl="1"/>
            <a:endParaRPr lang="en-TR" dirty="0"/>
          </a:p>
        </p:txBody>
      </p:sp>
    </p:spTree>
    <p:extLst>
      <p:ext uri="{BB962C8B-B14F-4D97-AF65-F5344CB8AC3E}">
        <p14:creationId xmlns:p14="http://schemas.microsoft.com/office/powerpoint/2010/main" val="266902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0FD1F-6D5C-F149-9EAC-4F4698BE6D77}"/>
              </a:ext>
            </a:extLst>
          </p:cNvPr>
          <p:cNvSpPr>
            <a:spLocks noGrp="1"/>
          </p:cNvSpPr>
          <p:nvPr>
            <p:ph type="title"/>
          </p:nvPr>
        </p:nvSpPr>
        <p:spPr/>
        <p:txBody>
          <a:bodyPr/>
          <a:lstStyle/>
          <a:p>
            <a:r>
              <a:rPr lang="en-US" dirty="0"/>
              <a:t>Push the Project to GitHub </a:t>
            </a:r>
            <a:br>
              <a:rPr lang="en-US" dirty="0"/>
            </a:br>
            <a:endParaRPr lang="en-TR" dirty="0"/>
          </a:p>
        </p:txBody>
      </p:sp>
      <p:sp>
        <p:nvSpPr>
          <p:cNvPr id="3" name="Content Placeholder 2">
            <a:extLst>
              <a:ext uri="{FF2B5EF4-FFF2-40B4-BE49-F238E27FC236}">
                <a16:creationId xmlns:a16="http://schemas.microsoft.com/office/drawing/2014/main" id="{409FD7CC-BED7-704A-A1C2-C75CB5289EB6}"/>
              </a:ext>
            </a:extLst>
          </p:cNvPr>
          <p:cNvSpPr>
            <a:spLocks noGrp="1"/>
          </p:cNvSpPr>
          <p:nvPr>
            <p:ph idx="1"/>
          </p:nvPr>
        </p:nvSpPr>
        <p:spPr>
          <a:xfrm>
            <a:off x="838200" y="1124263"/>
            <a:ext cx="10515600" cy="5733738"/>
          </a:xfrm>
        </p:spPr>
        <p:txBody>
          <a:bodyPr>
            <a:normAutofit fontScale="77500" lnSpcReduction="20000"/>
          </a:bodyPr>
          <a:lstStyle/>
          <a:p>
            <a:endParaRPr lang="en-US" dirty="0"/>
          </a:p>
          <a:p>
            <a:r>
              <a:rPr lang="en-US" dirty="0"/>
              <a:t>Create </a:t>
            </a:r>
            <a:r>
              <a:rPr lang="en-US" dirty="0" err="1"/>
              <a:t>myapp.ini</a:t>
            </a:r>
            <a:r>
              <a:rPr lang="en-US" dirty="0"/>
              <a:t> file also in your local</a:t>
            </a:r>
          </a:p>
          <a:p>
            <a:r>
              <a:rPr lang="en-US" dirty="0"/>
              <a:t>Creating a repo in </a:t>
            </a:r>
            <a:r>
              <a:rPr lang="en-US" dirty="0" err="1"/>
              <a:t>Github</a:t>
            </a:r>
            <a:endParaRPr lang="en-US" dirty="0"/>
          </a:p>
          <a:p>
            <a:r>
              <a:rPr lang="en-US" dirty="0"/>
              <a:t>Check for Git Version, If not installed download the git according to OS of your system.</a:t>
            </a:r>
          </a:p>
          <a:p>
            <a:pPr lvl="1"/>
            <a:r>
              <a:rPr lang="en-US" b="1" dirty="0"/>
              <a:t>git --version</a:t>
            </a:r>
          </a:p>
          <a:p>
            <a:r>
              <a:rPr lang="en-US" dirty="0"/>
              <a:t>Clone the repo you created with </a:t>
            </a:r>
            <a:r>
              <a:rPr lang="en-US" dirty="0" err="1"/>
              <a:t>ssh</a:t>
            </a:r>
            <a:r>
              <a:rPr lang="en-US" dirty="0"/>
              <a:t> link</a:t>
            </a:r>
          </a:p>
          <a:p>
            <a:pPr lvl="1"/>
            <a:r>
              <a:rPr lang="en-US" b="1" dirty="0"/>
              <a:t>git clone “repo link”</a:t>
            </a:r>
          </a:p>
          <a:p>
            <a:r>
              <a:rPr lang="en-US" dirty="0"/>
              <a:t>Copy your files to cloned empty repo or move </a:t>
            </a:r>
          </a:p>
          <a:p>
            <a:r>
              <a:rPr lang="en-US" dirty="0"/>
              <a:t>Committing files into the git repo.</a:t>
            </a:r>
          </a:p>
          <a:p>
            <a:pPr lvl="1"/>
            <a:r>
              <a:rPr lang="en-US" b="1" dirty="0"/>
              <a:t>cd ‘your repo name’</a:t>
            </a:r>
          </a:p>
          <a:p>
            <a:pPr lvl="1"/>
            <a:r>
              <a:rPr lang="en-US" b="1" dirty="0"/>
              <a:t>git add .</a:t>
            </a:r>
          </a:p>
          <a:p>
            <a:pPr lvl="1"/>
            <a:r>
              <a:rPr lang="en-US" b="1" dirty="0"/>
              <a:t>git commit -m "First Commit” </a:t>
            </a:r>
          </a:p>
          <a:p>
            <a:r>
              <a:rPr lang="en-US" dirty="0"/>
              <a:t>Final push</a:t>
            </a:r>
          </a:p>
          <a:p>
            <a:pPr lvl="1"/>
            <a:r>
              <a:rPr lang="en-US" b="1" dirty="0"/>
              <a:t>git push origin ‘</a:t>
            </a:r>
            <a:r>
              <a:rPr lang="en-US" b="1" dirty="0" err="1"/>
              <a:t>branch_name</a:t>
            </a:r>
            <a:r>
              <a:rPr lang="en-US" b="1" dirty="0"/>
              <a:t>’</a:t>
            </a:r>
          </a:p>
          <a:p>
            <a:endParaRPr lang="en-US" b="1" dirty="0"/>
          </a:p>
          <a:p>
            <a:pPr marL="0" indent="0">
              <a:buNone/>
            </a:pPr>
            <a:r>
              <a:rPr lang="en-US" dirty="0">
                <a:hlinkClick r:id="rId3"/>
              </a:rPr>
              <a:t>https://hackernoon.com/step-by-step-guide-to-push-your-first-project-on-github-fec1dce574f</a:t>
            </a:r>
            <a:endParaRPr lang="en-US" dirty="0"/>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4090838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061A-ACB1-6440-A03B-EC91BD5E1F66}"/>
              </a:ext>
            </a:extLst>
          </p:cNvPr>
          <p:cNvSpPr>
            <a:spLocks noGrp="1"/>
          </p:cNvSpPr>
          <p:nvPr>
            <p:ph type="title"/>
          </p:nvPr>
        </p:nvSpPr>
        <p:spPr/>
        <p:txBody>
          <a:bodyPr/>
          <a:lstStyle/>
          <a:p>
            <a:r>
              <a:rPr lang="en-TR" dirty="0"/>
              <a:t>What is Deployment?</a:t>
            </a:r>
          </a:p>
        </p:txBody>
      </p:sp>
      <p:sp>
        <p:nvSpPr>
          <p:cNvPr id="3" name="Content Placeholder 2">
            <a:extLst>
              <a:ext uri="{FF2B5EF4-FFF2-40B4-BE49-F238E27FC236}">
                <a16:creationId xmlns:a16="http://schemas.microsoft.com/office/drawing/2014/main" id="{BDF30FFD-5758-D043-AF2A-5C2DD79CB6DB}"/>
              </a:ext>
            </a:extLst>
          </p:cNvPr>
          <p:cNvSpPr>
            <a:spLocks noGrp="1"/>
          </p:cNvSpPr>
          <p:nvPr>
            <p:ph idx="1"/>
          </p:nvPr>
        </p:nvSpPr>
        <p:spPr/>
        <p:txBody>
          <a:bodyPr/>
          <a:lstStyle/>
          <a:p>
            <a:pPr marL="0" indent="0">
              <a:buNone/>
            </a:pPr>
            <a:r>
              <a:rPr lang="en-US" dirty="0"/>
              <a:t>Deployment is </a:t>
            </a:r>
            <a:r>
              <a:rPr lang="en-US" b="1" dirty="0"/>
              <a:t>the method by which you integrate a machine learning model into an existing production environment to make practical business decisions based on data</a:t>
            </a:r>
            <a:r>
              <a:rPr lang="en-US" dirty="0"/>
              <a:t>. </a:t>
            </a:r>
            <a:endParaRPr lang="en-TR" dirty="0"/>
          </a:p>
        </p:txBody>
      </p:sp>
      <p:pic>
        <p:nvPicPr>
          <p:cNvPr id="2050" name="Picture 2" descr="Continuous Delivery for Machine Learning">
            <a:extLst>
              <a:ext uri="{FF2B5EF4-FFF2-40B4-BE49-F238E27FC236}">
                <a16:creationId xmlns:a16="http://schemas.microsoft.com/office/drawing/2014/main" id="{D3D63C4B-633C-C04B-AE18-9519023613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86373"/>
            <a:ext cx="8286750" cy="302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3895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6D915-6D26-314B-AB9E-7EDB049CA9A2}"/>
              </a:ext>
            </a:extLst>
          </p:cNvPr>
          <p:cNvSpPr>
            <a:spLocks noGrp="1"/>
          </p:cNvSpPr>
          <p:nvPr>
            <p:ph type="title"/>
          </p:nvPr>
        </p:nvSpPr>
        <p:spPr/>
        <p:txBody>
          <a:bodyPr/>
          <a:lstStyle/>
          <a:p>
            <a:pPr algn="ctr"/>
            <a:r>
              <a:rPr lang="en-US" dirty="0"/>
              <a:t>Continuous Integration of your Code and App with Git</a:t>
            </a:r>
            <a:endParaRPr lang="en-TR" dirty="0"/>
          </a:p>
        </p:txBody>
      </p:sp>
      <p:sp>
        <p:nvSpPr>
          <p:cNvPr id="3" name="Content Placeholder 2">
            <a:extLst>
              <a:ext uri="{FF2B5EF4-FFF2-40B4-BE49-F238E27FC236}">
                <a16:creationId xmlns:a16="http://schemas.microsoft.com/office/drawing/2014/main" id="{698EF99A-1344-6640-BD9B-CD891BD40892}"/>
              </a:ext>
            </a:extLst>
          </p:cNvPr>
          <p:cNvSpPr>
            <a:spLocks noGrp="1"/>
          </p:cNvSpPr>
          <p:nvPr>
            <p:ph idx="1"/>
          </p:nvPr>
        </p:nvSpPr>
        <p:spPr/>
        <p:txBody>
          <a:bodyPr/>
          <a:lstStyle/>
          <a:p>
            <a:r>
              <a:rPr lang="en-TR" dirty="0"/>
              <a:t>Everytime you push your code to github from your local, you will see the change in your server directly.</a:t>
            </a:r>
          </a:p>
        </p:txBody>
      </p:sp>
      <p:pic>
        <p:nvPicPr>
          <p:cNvPr id="4" name="Picture 2" descr="Webhook Runner for Github">
            <a:extLst>
              <a:ext uri="{FF2B5EF4-FFF2-40B4-BE49-F238E27FC236}">
                <a16:creationId xmlns:a16="http://schemas.microsoft.com/office/drawing/2014/main" id="{54DC73A1-3019-2A45-949C-2FF7AD6B80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104" y="2755275"/>
            <a:ext cx="5639791" cy="355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573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53A94-11B9-F84C-A8A7-DDC1417A0F7F}"/>
              </a:ext>
            </a:extLst>
          </p:cNvPr>
          <p:cNvSpPr>
            <a:spLocks noGrp="1"/>
          </p:cNvSpPr>
          <p:nvPr>
            <p:ph type="title"/>
          </p:nvPr>
        </p:nvSpPr>
        <p:spPr/>
        <p:txBody>
          <a:bodyPr/>
          <a:lstStyle/>
          <a:p>
            <a:r>
              <a:rPr lang="en-TR" dirty="0"/>
              <a:t>Webhooks</a:t>
            </a:r>
          </a:p>
        </p:txBody>
      </p:sp>
      <p:sp>
        <p:nvSpPr>
          <p:cNvPr id="3" name="Content Placeholder 2">
            <a:extLst>
              <a:ext uri="{FF2B5EF4-FFF2-40B4-BE49-F238E27FC236}">
                <a16:creationId xmlns:a16="http://schemas.microsoft.com/office/drawing/2014/main" id="{A2E6CA27-320F-1548-B5F8-22E8213A5864}"/>
              </a:ext>
            </a:extLst>
          </p:cNvPr>
          <p:cNvSpPr>
            <a:spLocks noGrp="1"/>
          </p:cNvSpPr>
          <p:nvPr>
            <p:ph idx="1"/>
          </p:nvPr>
        </p:nvSpPr>
        <p:spPr/>
        <p:txBody>
          <a:bodyPr>
            <a:normAutofit lnSpcReduction="10000"/>
          </a:bodyPr>
          <a:lstStyle/>
          <a:p>
            <a:r>
              <a:rPr lang="en-TR" b="1" dirty="0"/>
              <a:t>Webhooks: </a:t>
            </a:r>
            <a:r>
              <a:rPr lang="en-TR" dirty="0"/>
              <a:t>A webhook </a:t>
            </a:r>
            <a:r>
              <a:rPr lang="en-US" dirty="0"/>
              <a:t>is a way for an app to provide other applications with real-time information.</a:t>
            </a:r>
          </a:p>
          <a:p>
            <a:r>
              <a:rPr lang="en-US" dirty="0"/>
              <a:t>A webhook delivers data to other applications as it happens, meaning you get data immediately. </a:t>
            </a:r>
          </a:p>
          <a:p>
            <a:r>
              <a:rPr lang="en-US" dirty="0"/>
              <a:t>Whenever you trigger an event in your </a:t>
            </a:r>
            <a:r>
              <a:rPr lang="en-US" dirty="0" err="1"/>
              <a:t>github</a:t>
            </a:r>
            <a:r>
              <a:rPr lang="en-US" dirty="0"/>
              <a:t> repo, it will send the information to the http address.</a:t>
            </a:r>
          </a:p>
          <a:p>
            <a:r>
              <a:rPr lang="en-US" dirty="0"/>
              <a:t>Repo/settings/webhooks/Add webhook</a:t>
            </a:r>
          </a:p>
          <a:p>
            <a:r>
              <a:rPr lang="en-US" dirty="0"/>
              <a:t>Write </a:t>
            </a:r>
            <a:r>
              <a:rPr lang="en-US" b="1" dirty="0"/>
              <a:t>payload </a:t>
            </a:r>
            <a:r>
              <a:rPr lang="en-US" b="1" dirty="0" err="1"/>
              <a:t>url</a:t>
            </a:r>
            <a:r>
              <a:rPr lang="en-US" dirty="0"/>
              <a:t>:</a:t>
            </a:r>
          </a:p>
          <a:p>
            <a:pPr lvl="1"/>
            <a:r>
              <a:rPr lang="en-TR" dirty="0"/>
              <a:t>http://[IP Adress]/update</a:t>
            </a:r>
          </a:p>
          <a:p>
            <a:pPr lvl="1"/>
            <a:r>
              <a:rPr lang="en-US" dirty="0"/>
              <a:t>C</a:t>
            </a:r>
            <a:r>
              <a:rPr lang="en-TR" dirty="0"/>
              <a:t>hange content type to json</a:t>
            </a:r>
          </a:p>
          <a:p>
            <a:endParaRPr lang="en-TR" dirty="0"/>
          </a:p>
        </p:txBody>
      </p:sp>
    </p:spTree>
    <p:extLst>
      <p:ext uri="{BB962C8B-B14F-4D97-AF65-F5344CB8AC3E}">
        <p14:creationId xmlns:p14="http://schemas.microsoft.com/office/powerpoint/2010/main" val="31356932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3C11-C9A5-8C44-9F71-550C72915CFE}"/>
              </a:ext>
            </a:extLst>
          </p:cNvPr>
          <p:cNvSpPr>
            <a:spLocks noGrp="1"/>
          </p:cNvSpPr>
          <p:nvPr>
            <p:ph type="title"/>
          </p:nvPr>
        </p:nvSpPr>
        <p:spPr/>
        <p:txBody>
          <a:bodyPr/>
          <a:lstStyle/>
          <a:p>
            <a:r>
              <a:rPr lang="en-TR" dirty="0"/>
              <a:t>Adding Webhook Route to Flask</a:t>
            </a:r>
          </a:p>
        </p:txBody>
      </p:sp>
      <p:pic>
        <p:nvPicPr>
          <p:cNvPr id="4" name="Content Placeholder 3">
            <a:extLst>
              <a:ext uri="{FF2B5EF4-FFF2-40B4-BE49-F238E27FC236}">
                <a16:creationId xmlns:a16="http://schemas.microsoft.com/office/drawing/2014/main" id="{9E1C7D92-D118-EF41-A798-A78758498E38}"/>
              </a:ext>
            </a:extLst>
          </p:cNvPr>
          <p:cNvPicPr>
            <a:picLocks noGrp="1" noChangeAspect="1"/>
          </p:cNvPicPr>
          <p:nvPr>
            <p:ph idx="1"/>
          </p:nvPr>
        </p:nvPicPr>
        <p:blipFill>
          <a:blip r:embed="rId3"/>
          <a:stretch>
            <a:fillRect/>
          </a:stretch>
        </p:blipFill>
        <p:spPr>
          <a:xfrm>
            <a:off x="834453" y="2292158"/>
            <a:ext cx="4737100" cy="2032000"/>
          </a:xfrm>
          <a:prstGeom prst="rect">
            <a:avLst/>
          </a:prstGeom>
        </p:spPr>
      </p:pic>
      <p:sp>
        <p:nvSpPr>
          <p:cNvPr id="6" name="TextBox 5">
            <a:extLst>
              <a:ext uri="{FF2B5EF4-FFF2-40B4-BE49-F238E27FC236}">
                <a16:creationId xmlns:a16="http://schemas.microsoft.com/office/drawing/2014/main" id="{EC616D21-DCE8-FC4B-A7D6-4F1D09AA422A}"/>
              </a:ext>
            </a:extLst>
          </p:cNvPr>
          <p:cNvSpPr txBox="1"/>
          <p:nvPr/>
        </p:nvSpPr>
        <p:spPr>
          <a:xfrm>
            <a:off x="834453" y="1387315"/>
            <a:ext cx="5832423"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err="1"/>
              <a:t>i</a:t>
            </a:r>
            <a:r>
              <a:rPr lang="en-TR" b="1" dirty="0"/>
              <a:t>mport time</a:t>
            </a:r>
          </a:p>
          <a:p>
            <a:pPr marL="285750" indent="-285750">
              <a:buFont typeface="Arial" panose="020B0604020202020204" pitchFamily="34" charset="0"/>
              <a:buChar char="•"/>
            </a:pPr>
            <a:r>
              <a:rPr lang="en-US" b="1" dirty="0"/>
              <a:t>i</a:t>
            </a:r>
            <a:r>
              <a:rPr lang="en-TR" b="1" dirty="0"/>
              <a:t>mport uwsgi</a:t>
            </a:r>
          </a:p>
          <a:p>
            <a:pPr marL="285750" indent="-285750">
              <a:buFont typeface="Arial" panose="020B0604020202020204" pitchFamily="34" charset="0"/>
              <a:buChar char="•"/>
            </a:pPr>
            <a:r>
              <a:rPr lang="en-US" b="1" dirty="0"/>
              <a:t>i</a:t>
            </a:r>
            <a:r>
              <a:rPr lang="en-TR" b="1" dirty="0"/>
              <a:t>mport git</a:t>
            </a:r>
          </a:p>
          <a:p>
            <a:pPr marL="285750" indent="-285750">
              <a:buFont typeface="Arial" panose="020B0604020202020204" pitchFamily="34" charset="0"/>
              <a:buChar char="•"/>
            </a:pPr>
            <a:endParaRPr lang="en-TR" dirty="0"/>
          </a:p>
        </p:txBody>
      </p:sp>
      <p:sp>
        <p:nvSpPr>
          <p:cNvPr id="11" name="Rectangle 10">
            <a:extLst>
              <a:ext uri="{FF2B5EF4-FFF2-40B4-BE49-F238E27FC236}">
                <a16:creationId xmlns:a16="http://schemas.microsoft.com/office/drawing/2014/main" id="{43109311-8810-134F-8EA0-EC367BD7CEFE}"/>
              </a:ext>
            </a:extLst>
          </p:cNvPr>
          <p:cNvSpPr/>
          <p:nvPr/>
        </p:nvSpPr>
        <p:spPr>
          <a:xfrm>
            <a:off x="834453" y="4324158"/>
            <a:ext cx="5101974" cy="2308324"/>
          </a:xfrm>
          <a:prstGeom prst="rect">
            <a:avLst/>
          </a:prstGeom>
        </p:spPr>
        <p:txBody>
          <a:bodyPr wrap="none">
            <a:spAutoFit/>
          </a:bodyPr>
          <a:lstStyle/>
          <a:p>
            <a:pPr marL="285750" indent="-285750">
              <a:buFont typeface="Arial" panose="020B0604020202020204" pitchFamily="34" charset="0"/>
              <a:buChar char="•"/>
            </a:pPr>
            <a:r>
              <a:rPr lang="en-US" b="1" dirty="0"/>
              <a:t>Change model path in </a:t>
            </a:r>
            <a:r>
              <a:rPr lang="en-US" b="1" dirty="0" err="1"/>
              <a:t>main.py</a:t>
            </a:r>
            <a:endParaRPr lang="en-US" b="1" dirty="0"/>
          </a:p>
          <a:p>
            <a:pPr marL="285750" indent="-285750">
              <a:buFont typeface="Arial" panose="020B0604020202020204" pitchFamily="34" charset="0"/>
              <a:buChar char="•"/>
            </a:pPr>
            <a:r>
              <a:rPr lang="en-US" b="1" dirty="0"/>
              <a:t>Commit and push</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clone git repo to server with http link</a:t>
            </a:r>
          </a:p>
          <a:p>
            <a:pPr marL="285750" indent="-285750">
              <a:buFont typeface="Arial" panose="020B0604020202020204" pitchFamily="34" charset="0"/>
              <a:buChar char="•"/>
            </a:pPr>
            <a:r>
              <a:rPr lang="en-US" b="1" dirty="0"/>
              <a:t>p</a:t>
            </a:r>
            <a:r>
              <a:rPr lang="en-TR" b="1" dirty="0"/>
              <a:t>ip install GitPython</a:t>
            </a:r>
          </a:p>
          <a:p>
            <a:pPr marL="285750" indent="-285750">
              <a:buFont typeface="Arial" panose="020B0604020202020204" pitchFamily="34" charset="0"/>
              <a:buChar char="•"/>
            </a:pPr>
            <a:r>
              <a:rPr lang="en-US" b="1" dirty="0"/>
              <a:t>cd repo - </a:t>
            </a:r>
            <a:r>
              <a:rPr lang="en-US" b="1" dirty="0" err="1"/>
              <a:t>uwsgi</a:t>
            </a:r>
            <a:r>
              <a:rPr lang="en-US" b="1" dirty="0"/>
              <a:t> </a:t>
            </a:r>
            <a:r>
              <a:rPr lang="en-US" b="1" dirty="0" err="1"/>
              <a:t>myapp.ini</a:t>
            </a:r>
            <a:endParaRPr lang="en-US" b="1" dirty="0"/>
          </a:p>
          <a:p>
            <a:pPr marL="285750" indent="-285750">
              <a:buFont typeface="Arial" panose="020B0604020202020204" pitchFamily="34" charset="0"/>
              <a:buChar char="•"/>
            </a:pPr>
            <a:r>
              <a:rPr lang="en-US" b="1" dirty="0"/>
              <a:t>Change background color on your local and push</a:t>
            </a:r>
          </a:p>
          <a:p>
            <a:pPr marL="285750" indent="-285750">
              <a:buFont typeface="Arial" panose="020B0604020202020204" pitchFamily="34" charset="0"/>
              <a:buChar char="•"/>
            </a:pPr>
            <a:r>
              <a:rPr lang="en-US" b="1" dirty="0"/>
              <a:t>Check server IP</a:t>
            </a:r>
            <a:endParaRPr lang="en-TR" b="1" dirty="0"/>
          </a:p>
        </p:txBody>
      </p:sp>
    </p:spTree>
    <p:extLst>
      <p:ext uri="{BB962C8B-B14F-4D97-AF65-F5344CB8AC3E}">
        <p14:creationId xmlns:p14="http://schemas.microsoft.com/office/powerpoint/2010/main" val="5358488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E34A9-B38E-7D48-ABDC-AD11CB3E39CB}"/>
              </a:ext>
            </a:extLst>
          </p:cNvPr>
          <p:cNvSpPr>
            <a:spLocks noGrp="1"/>
          </p:cNvSpPr>
          <p:nvPr>
            <p:ph type="title"/>
          </p:nvPr>
        </p:nvSpPr>
        <p:spPr/>
        <p:txBody>
          <a:bodyPr/>
          <a:lstStyle/>
          <a:p>
            <a:r>
              <a:rPr lang="en-US" dirty="0"/>
              <a:t>Model Deployment with App Engine on GCP</a:t>
            </a:r>
            <a:endParaRPr lang="en-TR" dirty="0"/>
          </a:p>
        </p:txBody>
      </p:sp>
      <p:sp>
        <p:nvSpPr>
          <p:cNvPr id="3" name="Content Placeholder 2">
            <a:extLst>
              <a:ext uri="{FF2B5EF4-FFF2-40B4-BE49-F238E27FC236}">
                <a16:creationId xmlns:a16="http://schemas.microsoft.com/office/drawing/2014/main" id="{906C168A-AD12-854C-9DDF-A39C4D362964}"/>
              </a:ext>
            </a:extLst>
          </p:cNvPr>
          <p:cNvSpPr>
            <a:spLocks noGrp="1"/>
          </p:cNvSpPr>
          <p:nvPr>
            <p:ph idx="1"/>
          </p:nvPr>
        </p:nvSpPr>
        <p:spPr/>
        <p:txBody>
          <a:bodyPr/>
          <a:lstStyle/>
          <a:p>
            <a:r>
              <a:rPr lang="en-US" dirty="0"/>
              <a:t>App Engine is </a:t>
            </a:r>
            <a:r>
              <a:rPr lang="en-US" b="1" dirty="0"/>
              <a:t>a fully managed, serverless platform for developing and hosting web applications at scale</a:t>
            </a:r>
            <a:r>
              <a:rPr lang="en-US" dirty="0"/>
              <a:t>. </a:t>
            </a:r>
          </a:p>
          <a:p>
            <a:r>
              <a:rPr lang="en-US" dirty="0"/>
              <a:t>Popular languages and framework</a:t>
            </a:r>
          </a:p>
          <a:p>
            <a:r>
              <a:rPr lang="en-US" dirty="0"/>
              <a:t>Focus on your code</a:t>
            </a:r>
          </a:p>
          <a:p>
            <a:r>
              <a:rPr lang="en-US" dirty="0"/>
              <a:t>Multiple storage options</a:t>
            </a:r>
          </a:p>
          <a:p>
            <a:r>
              <a:rPr lang="en-US" dirty="0"/>
              <a:t>Powerful built-in services</a:t>
            </a:r>
          </a:p>
          <a:p>
            <a:r>
              <a:rPr lang="en-US" dirty="0"/>
              <a:t>Familiar development tools</a:t>
            </a:r>
          </a:p>
          <a:p>
            <a:r>
              <a:rPr lang="en-US" dirty="0"/>
              <a:t>Deploy at google scale</a:t>
            </a:r>
            <a:endParaRPr lang="en-TR" dirty="0"/>
          </a:p>
        </p:txBody>
      </p:sp>
      <p:pic>
        <p:nvPicPr>
          <p:cNvPr id="1026" name="Picture 2" descr="Go, Cloud Endpoints and App Engine | by Satish Manohar Talim | Google Cloud  - Community | Medium">
            <a:extLst>
              <a:ext uri="{FF2B5EF4-FFF2-40B4-BE49-F238E27FC236}">
                <a16:creationId xmlns:a16="http://schemas.microsoft.com/office/drawing/2014/main" id="{EA465B16-3B35-E248-B10A-C4A15649CE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1631" y="3203531"/>
            <a:ext cx="6082169" cy="2851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220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2B0BC-83AA-7141-9A1C-DA96DDFD940E}"/>
              </a:ext>
            </a:extLst>
          </p:cNvPr>
          <p:cNvSpPr>
            <a:spLocks noGrp="1"/>
          </p:cNvSpPr>
          <p:nvPr>
            <p:ph type="title"/>
          </p:nvPr>
        </p:nvSpPr>
        <p:spPr/>
        <p:txBody>
          <a:bodyPr/>
          <a:lstStyle/>
          <a:p>
            <a:r>
              <a:rPr lang="en-TR" dirty="0"/>
              <a:t>File Structure</a:t>
            </a:r>
          </a:p>
        </p:txBody>
      </p:sp>
      <p:sp>
        <p:nvSpPr>
          <p:cNvPr id="3" name="Content Placeholder 2">
            <a:extLst>
              <a:ext uri="{FF2B5EF4-FFF2-40B4-BE49-F238E27FC236}">
                <a16:creationId xmlns:a16="http://schemas.microsoft.com/office/drawing/2014/main" id="{0F7A3210-3350-634D-9D25-DA36A07092ED}"/>
              </a:ext>
            </a:extLst>
          </p:cNvPr>
          <p:cNvSpPr>
            <a:spLocks noGrp="1"/>
          </p:cNvSpPr>
          <p:nvPr>
            <p:ph idx="1"/>
          </p:nvPr>
        </p:nvSpPr>
        <p:spPr/>
        <p:txBody>
          <a:bodyPr/>
          <a:lstStyle/>
          <a:p>
            <a:r>
              <a:rPr lang="en-US" dirty="0"/>
              <a:t>M</a:t>
            </a:r>
            <a:r>
              <a:rPr lang="en-TR" dirty="0"/>
              <a:t>ake sure your </a:t>
            </a:r>
            <a:r>
              <a:rPr lang="en-TR" b="1" dirty="0"/>
              <a:t>flask </a:t>
            </a:r>
            <a:r>
              <a:rPr lang="en-TR" dirty="0"/>
              <a:t>file named as </a:t>
            </a:r>
            <a:r>
              <a:rPr lang="en-TR" b="1" dirty="0"/>
              <a:t>main.py</a:t>
            </a:r>
          </a:p>
          <a:p>
            <a:r>
              <a:rPr lang="en-TR" dirty="0"/>
              <a:t>Make sure to use </a:t>
            </a:r>
            <a:r>
              <a:rPr lang="en-TR" b="1" dirty="0"/>
              <a:t>app. </a:t>
            </a:r>
            <a:r>
              <a:rPr lang="en-US" dirty="0"/>
              <a:t>in </a:t>
            </a:r>
            <a:r>
              <a:rPr lang="en-US" dirty="0" err="1"/>
              <a:t>main.py</a:t>
            </a:r>
            <a:endParaRPr lang="en-TR" dirty="0"/>
          </a:p>
          <a:p>
            <a:r>
              <a:rPr lang="en-TR" dirty="0"/>
              <a:t>Create a file called </a:t>
            </a:r>
            <a:r>
              <a:rPr lang="en-TR" b="1" dirty="0"/>
              <a:t>app.yaml </a:t>
            </a:r>
            <a:r>
              <a:rPr lang="en-TR" dirty="0"/>
              <a:t>to configure runtime</a:t>
            </a:r>
          </a:p>
          <a:p>
            <a:pPr lvl="1"/>
            <a:r>
              <a:rPr lang="en-US" b="1" dirty="0"/>
              <a:t>r</a:t>
            </a:r>
            <a:r>
              <a:rPr lang="en-TR" b="1" dirty="0"/>
              <a:t>untime: python38</a:t>
            </a:r>
          </a:p>
        </p:txBody>
      </p:sp>
    </p:spTree>
    <p:extLst>
      <p:ext uri="{BB962C8B-B14F-4D97-AF65-F5344CB8AC3E}">
        <p14:creationId xmlns:p14="http://schemas.microsoft.com/office/powerpoint/2010/main" val="39679813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F6A12-880C-BD40-A0E9-CB3A8F45F471}"/>
              </a:ext>
            </a:extLst>
          </p:cNvPr>
          <p:cNvSpPr>
            <a:spLocks noGrp="1"/>
          </p:cNvSpPr>
          <p:nvPr>
            <p:ph type="title"/>
          </p:nvPr>
        </p:nvSpPr>
        <p:spPr/>
        <p:txBody>
          <a:bodyPr/>
          <a:lstStyle/>
          <a:p>
            <a:r>
              <a:rPr lang="en-US" dirty="0"/>
              <a:t>Installing Google Cloud SDK</a:t>
            </a:r>
            <a:endParaRPr lang="en-TR" dirty="0"/>
          </a:p>
        </p:txBody>
      </p:sp>
      <p:sp>
        <p:nvSpPr>
          <p:cNvPr id="3" name="Content Placeholder 2">
            <a:extLst>
              <a:ext uri="{FF2B5EF4-FFF2-40B4-BE49-F238E27FC236}">
                <a16:creationId xmlns:a16="http://schemas.microsoft.com/office/drawing/2014/main" id="{9ACD1DA8-D9E1-F94C-984E-CAFEFDC3DFE7}"/>
              </a:ext>
            </a:extLst>
          </p:cNvPr>
          <p:cNvSpPr>
            <a:spLocks noGrp="1"/>
          </p:cNvSpPr>
          <p:nvPr>
            <p:ph idx="1"/>
          </p:nvPr>
        </p:nvSpPr>
        <p:spPr/>
        <p:txBody>
          <a:bodyPr/>
          <a:lstStyle/>
          <a:p>
            <a:r>
              <a:rPr lang="en-US" dirty="0"/>
              <a:t>Orchestrate virtual machine instances directly from your command line</a:t>
            </a:r>
          </a:p>
          <a:p>
            <a:r>
              <a:rPr lang="en-US" dirty="0">
                <a:hlinkClick r:id="rId3"/>
              </a:rPr>
              <a:t>https://cloud.google.com/sdk/docs/install</a:t>
            </a:r>
            <a:endParaRPr lang="en-US" dirty="0"/>
          </a:p>
          <a:p>
            <a:r>
              <a:rPr lang="en-US" b="1" dirty="0"/>
              <a:t>./google-cloud-</a:t>
            </a:r>
            <a:r>
              <a:rPr lang="en-US" b="1" dirty="0" err="1"/>
              <a:t>sdk</a:t>
            </a:r>
            <a:r>
              <a:rPr lang="en-US" b="1" dirty="0"/>
              <a:t>/</a:t>
            </a:r>
            <a:r>
              <a:rPr lang="en-US" b="1" dirty="0" err="1"/>
              <a:t>install.sh</a:t>
            </a:r>
            <a:br>
              <a:rPr lang="en-US" dirty="0"/>
            </a:br>
            <a:br>
              <a:rPr lang="en-US" dirty="0"/>
            </a:br>
            <a:endParaRPr lang="en-US" dirty="0"/>
          </a:p>
          <a:p>
            <a:endParaRPr lang="en-TR" dirty="0"/>
          </a:p>
        </p:txBody>
      </p:sp>
    </p:spTree>
    <p:extLst>
      <p:ext uri="{BB962C8B-B14F-4D97-AF65-F5344CB8AC3E}">
        <p14:creationId xmlns:p14="http://schemas.microsoft.com/office/powerpoint/2010/main" val="9711254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7E5F-9CB5-F748-A1F0-265DA6AD76FF}"/>
              </a:ext>
            </a:extLst>
          </p:cNvPr>
          <p:cNvSpPr>
            <a:spLocks noGrp="1"/>
          </p:cNvSpPr>
          <p:nvPr>
            <p:ph type="title"/>
          </p:nvPr>
        </p:nvSpPr>
        <p:spPr/>
        <p:txBody>
          <a:bodyPr/>
          <a:lstStyle/>
          <a:p>
            <a:r>
              <a:rPr lang="en-TR" dirty="0"/>
              <a:t>Initialize Gcloud</a:t>
            </a:r>
          </a:p>
        </p:txBody>
      </p:sp>
      <p:sp>
        <p:nvSpPr>
          <p:cNvPr id="3" name="Content Placeholder 2">
            <a:extLst>
              <a:ext uri="{FF2B5EF4-FFF2-40B4-BE49-F238E27FC236}">
                <a16:creationId xmlns:a16="http://schemas.microsoft.com/office/drawing/2014/main" id="{427CFC47-246F-314B-8597-2EFF43E94C2C}"/>
              </a:ext>
            </a:extLst>
          </p:cNvPr>
          <p:cNvSpPr>
            <a:spLocks noGrp="1"/>
          </p:cNvSpPr>
          <p:nvPr>
            <p:ph idx="1"/>
          </p:nvPr>
        </p:nvSpPr>
        <p:spPr/>
        <p:txBody>
          <a:bodyPr/>
          <a:lstStyle/>
          <a:p>
            <a:r>
              <a:rPr lang="en-US" dirty="0"/>
              <a:t>Enable</a:t>
            </a:r>
            <a:r>
              <a:rPr lang="en-US" b="1" dirty="0"/>
              <a:t> </a:t>
            </a:r>
            <a:r>
              <a:rPr lang="en-US" dirty="0"/>
              <a:t>Cloud Build API</a:t>
            </a:r>
          </a:p>
          <a:p>
            <a:r>
              <a:rPr lang="en-US" dirty="0"/>
              <a:t>cd ’your project folder path’</a:t>
            </a:r>
          </a:p>
          <a:p>
            <a:r>
              <a:rPr lang="en-US" dirty="0" err="1"/>
              <a:t>gcloud</a:t>
            </a:r>
            <a:r>
              <a:rPr lang="en-US" dirty="0"/>
              <a:t> </a:t>
            </a:r>
            <a:r>
              <a:rPr lang="en-US" dirty="0" err="1"/>
              <a:t>init</a:t>
            </a:r>
            <a:endParaRPr lang="en-US" dirty="0"/>
          </a:p>
        </p:txBody>
      </p:sp>
    </p:spTree>
    <p:extLst>
      <p:ext uri="{BB962C8B-B14F-4D97-AF65-F5344CB8AC3E}">
        <p14:creationId xmlns:p14="http://schemas.microsoft.com/office/powerpoint/2010/main" val="28499042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187B2-F822-2741-A0A6-A868BAA4F485}"/>
              </a:ext>
            </a:extLst>
          </p:cNvPr>
          <p:cNvSpPr>
            <a:spLocks noGrp="1"/>
          </p:cNvSpPr>
          <p:nvPr>
            <p:ph type="title"/>
          </p:nvPr>
        </p:nvSpPr>
        <p:spPr/>
        <p:txBody>
          <a:bodyPr/>
          <a:lstStyle/>
          <a:p>
            <a:r>
              <a:rPr lang="en-US" dirty="0"/>
              <a:t>Deploying App</a:t>
            </a:r>
            <a:endParaRPr lang="en-TR" dirty="0"/>
          </a:p>
        </p:txBody>
      </p:sp>
      <p:sp>
        <p:nvSpPr>
          <p:cNvPr id="3" name="Content Placeholder 2">
            <a:extLst>
              <a:ext uri="{FF2B5EF4-FFF2-40B4-BE49-F238E27FC236}">
                <a16:creationId xmlns:a16="http://schemas.microsoft.com/office/drawing/2014/main" id="{27AFCF11-0B69-CA42-A05A-427203ACCF0D}"/>
              </a:ext>
            </a:extLst>
          </p:cNvPr>
          <p:cNvSpPr>
            <a:spLocks noGrp="1"/>
          </p:cNvSpPr>
          <p:nvPr>
            <p:ph idx="1"/>
          </p:nvPr>
        </p:nvSpPr>
        <p:spPr/>
        <p:txBody>
          <a:bodyPr/>
          <a:lstStyle/>
          <a:p>
            <a:r>
              <a:rPr lang="en-US" b="1" dirty="0" err="1"/>
              <a:t>gcloud</a:t>
            </a:r>
            <a:r>
              <a:rPr lang="en-US" b="1" dirty="0"/>
              <a:t> app deploy </a:t>
            </a:r>
            <a:r>
              <a:rPr lang="en-US" b="1" dirty="0" err="1"/>
              <a:t>app.yaml</a:t>
            </a:r>
            <a:r>
              <a:rPr lang="en-US" b="1" dirty="0"/>
              <a:t> --project “project name”</a:t>
            </a:r>
          </a:p>
          <a:p>
            <a:r>
              <a:rPr lang="en-US" dirty="0"/>
              <a:t>Don’t forget to disable app engine!</a:t>
            </a:r>
          </a:p>
          <a:p>
            <a:pPr lvl="1"/>
            <a:r>
              <a:rPr lang="en-US" dirty="0"/>
              <a:t>App engine &gt; settings &gt; disable application</a:t>
            </a:r>
            <a:endParaRPr lang="en-TR" dirty="0"/>
          </a:p>
        </p:txBody>
      </p:sp>
    </p:spTree>
    <p:extLst>
      <p:ext uri="{BB962C8B-B14F-4D97-AF65-F5344CB8AC3E}">
        <p14:creationId xmlns:p14="http://schemas.microsoft.com/office/powerpoint/2010/main" val="19334537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006CC-6B66-F646-A4C3-2C48450807FC}"/>
              </a:ext>
            </a:extLst>
          </p:cNvPr>
          <p:cNvSpPr>
            <a:spLocks noGrp="1"/>
          </p:cNvSpPr>
          <p:nvPr>
            <p:ph type="title"/>
          </p:nvPr>
        </p:nvSpPr>
        <p:spPr/>
        <p:txBody>
          <a:bodyPr/>
          <a:lstStyle/>
          <a:p>
            <a:r>
              <a:rPr lang="en-TR" dirty="0"/>
              <a:t>Streamlit</a:t>
            </a:r>
          </a:p>
        </p:txBody>
      </p:sp>
      <p:sp>
        <p:nvSpPr>
          <p:cNvPr id="3" name="Content Placeholder 2">
            <a:extLst>
              <a:ext uri="{FF2B5EF4-FFF2-40B4-BE49-F238E27FC236}">
                <a16:creationId xmlns:a16="http://schemas.microsoft.com/office/drawing/2014/main" id="{0965BB3D-868C-394D-8408-1E30F6A50701}"/>
              </a:ext>
            </a:extLst>
          </p:cNvPr>
          <p:cNvSpPr>
            <a:spLocks noGrp="1"/>
          </p:cNvSpPr>
          <p:nvPr>
            <p:ph idx="1"/>
          </p:nvPr>
        </p:nvSpPr>
        <p:spPr/>
        <p:txBody>
          <a:bodyPr/>
          <a:lstStyle/>
          <a:p>
            <a:r>
              <a:rPr lang="en-US" dirty="0" err="1"/>
              <a:t>Streamlit</a:t>
            </a:r>
            <a:r>
              <a:rPr lang="en-US" dirty="0"/>
              <a:t> is </a:t>
            </a:r>
            <a:r>
              <a:rPr lang="en-US" b="1" dirty="0"/>
              <a:t>an open-source python framework for building web apps for Machine Learning and Data Science</a:t>
            </a:r>
            <a:r>
              <a:rPr lang="en-US" dirty="0"/>
              <a:t>.</a:t>
            </a:r>
          </a:p>
          <a:p>
            <a:r>
              <a:rPr lang="en-US" dirty="0"/>
              <a:t>The best thing about </a:t>
            </a:r>
            <a:r>
              <a:rPr lang="en-US" dirty="0" err="1"/>
              <a:t>Streamlit</a:t>
            </a:r>
            <a:r>
              <a:rPr lang="en-US" dirty="0"/>
              <a:t> is it doesn’t require any knowledge of web development. If you know Python, you’re good to go!</a:t>
            </a:r>
          </a:p>
          <a:p>
            <a:r>
              <a:rPr lang="en-US" dirty="0"/>
              <a:t>A few demos in </a:t>
            </a:r>
            <a:r>
              <a:rPr lang="en-US" dirty="0" err="1"/>
              <a:t>streamlit</a:t>
            </a:r>
            <a:r>
              <a:rPr lang="en-US" dirty="0"/>
              <a:t> </a:t>
            </a:r>
          </a:p>
          <a:p>
            <a:pPr lvl="1"/>
            <a:r>
              <a:rPr lang="en-US" dirty="0"/>
              <a:t>p</a:t>
            </a:r>
            <a:r>
              <a:rPr lang="en-TR" dirty="0"/>
              <a:t>ip install streamlit</a:t>
            </a:r>
          </a:p>
          <a:p>
            <a:pPr lvl="2"/>
            <a:r>
              <a:rPr lang="en-US" dirty="0"/>
              <a:t>s</a:t>
            </a:r>
            <a:r>
              <a:rPr lang="en-TR" dirty="0"/>
              <a:t>treamlit hello</a:t>
            </a:r>
          </a:p>
          <a:p>
            <a:pPr lvl="1"/>
            <a:endParaRPr lang="en-US" dirty="0"/>
          </a:p>
          <a:p>
            <a:endParaRPr lang="en-US" dirty="0"/>
          </a:p>
          <a:p>
            <a:endParaRPr lang="en-US" dirty="0"/>
          </a:p>
          <a:p>
            <a:endParaRPr lang="en-TR" b="1" dirty="0"/>
          </a:p>
        </p:txBody>
      </p:sp>
      <p:pic>
        <p:nvPicPr>
          <p:cNvPr id="2054" name="Picture 6" descr="Streamlit Web App | Build Web Applications using Streamlit">
            <a:extLst>
              <a:ext uri="{FF2B5EF4-FFF2-40B4-BE49-F238E27FC236}">
                <a16:creationId xmlns:a16="http://schemas.microsoft.com/office/drawing/2014/main" id="{3F5E8A3A-9157-EC42-AF6F-6536A389F9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8100" y="4134650"/>
            <a:ext cx="3695700" cy="193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2722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03FD0-0707-BE45-B3A4-01281F686278}"/>
              </a:ext>
            </a:extLst>
          </p:cNvPr>
          <p:cNvSpPr>
            <a:spLocks noGrp="1"/>
          </p:cNvSpPr>
          <p:nvPr>
            <p:ph type="title"/>
          </p:nvPr>
        </p:nvSpPr>
        <p:spPr/>
        <p:txBody>
          <a:bodyPr/>
          <a:lstStyle/>
          <a:p>
            <a:r>
              <a:rPr lang="en-US" dirty="0"/>
              <a:t>Creating Containers</a:t>
            </a:r>
            <a:endParaRPr lang="en-TR" dirty="0"/>
          </a:p>
        </p:txBody>
      </p:sp>
      <p:pic>
        <p:nvPicPr>
          <p:cNvPr id="7" name="Content Placeholder 6">
            <a:extLst>
              <a:ext uri="{FF2B5EF4-FFF2-40B4-BE49-F238E27FC236}">
                <a16:creationId xmlns:a16="http://schemas.microsoft.com/office/drawing/2014/main" id="{9C809289-7AA2-444A-9564-86F4CD07524E}"/>
              </a:ext>
            </a:extLst>
          </p:cNvPr>
          <p:cNvPicPr>
            <a:picLocks noGrp="1" noChangeAspect="1"/>
          </p:cNvPicPr>
          <p:nvPr>
            <p:ph idx="1"/>
          </p:nvPr>
        </p:nvPicPr>
        <p:blipFill>
          <a:blip r:embed="rId3"/>
          <a:stretch>
            <a:fillRect/>
          </a:stretch>
        </p:blipFill>
        <p:spPr>
          <a:xfrm>
            <a:off x="838200" y="1885962"/>
            <a:ext cx="9777413" cy="1347764"/>
          </a:xfrm>
          <a:prstGeom prst="rect">
            <a:avLst/>
          </a:prstGeom>
        </p:spPr>
      </p:pic>
      <p:sp>
        <p:nvSpPr>
          <p:cNvPr id="8" name="TextBox 7">
            <a:extLst>
              <a:ext uri="{FF2B5EF4-FFF2-40B4-BE49-F238E27FC236}">
                <a16:creationId xmlns:a16="http://schemas.microsoft.com/office/drawing/2014/main" id="{D1011E61-CCF3-B347-B23D-67E2D511688F}"/>
              </a:ext>
            </a:extLst>
          </p:cNvPr>
          <p:cNvSpPr txBox="1"/>
          <p:nvPr/>
        </p:nvSpPr>
        <p:spPr>
          <a:xfrm>
            <a:off x="700088" y="3624275"/>
            <a:ext cx="3700462" cy="477054"/>
          </a:xfrm>
          <a:prstGeom prst="rect">
            <a:avLst/>
          </a:prstGeom>
          <a:noFill/>
        </p:spPr>
        <p:txBody>
          <a:bodyPr wrap="square" rtlCol="0">
            <a:spAutoFit/>
          </a:bodyPr>
          <a:lstStyle/>
          <a:p>
            <a:r>
              <a:rPr lang="en-US" sz="2500" dirty="0"/>
              <a:t>s</a:t>
            </a:r>
            <a:r>
              <a:rPr lang="en-TR" sz="2500" dirty="0"/>
              <a:t>treamlit run main.py</a:t>
            </a:r>
          </a:p>
        </p:txBody>
      </p:sp>
    </p:spTree>
    <p:extLst>
      <p:ext uri="{BB962C8B-B14F-4D97-AF65-F5344CB8AC3E}">
        <p14:creationId xmlns:p14="http://schemas.microsoft.com/office/powerpoint/2010/main" val="3514592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1948-88D4-B54D-B67D-BFF2F0ABF827}"/>
              </a:ext>
            </a:extLst>
          </p:cNvPr>
          <p:cNvSpPr>
            <a:spLocks noGrp="1"/>
          </p:cNvSpPr>
          <p:nvPr>
            <p:ph type="title"/>
          </p:nvPr>
        </p:nvSpPr>
        <p:spPr/>
        <p:txBody>
          <a:bodyPr/>
          <a:lstStyle/>
          <a:p>
            <a:pPr algn="ctr"/>
            <a:r>
              <a:rPr lang="en-TR" dirty="0"/>
              <a:t>Deploying with Flask and Serving Web App with </a:t>
            </a:r>
            <a:r>
              <a:rPr lang="en-US" dirty="0" err="1"/>
              <a:t>uWSGI</a:t>
            </a:r>
            <a:r>
              <a:rPr lang="en-US" dirty="0"/>
              <a:t> and Nginx</a:t>
            </a:r>
            <a:r>
              <a:rPr lang="en-TR" dirty="0"/>
              <a:t> </a:t>
            </a:r>
          </a:p>
        </p:txBody>
      </p:sp>
      <p:pic>
        <p:nvPicPr>
          <p:cNvPr id="3074" name="Picture 2" descr="Deploying Machine Learning model in production | CloudxLab Blog">
            <a:extLst>
              <a:ext uri="{FF2B5EF4-FFF2-40B4-BE49-F238E27FC236}">
                <a16:creationId xmlns:a16="http://schemas.microsoft.com/office/drawing/2014/main" id="{221DFE10-663E-6640-8A95-A13395FBDB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4750" y="1690688"/>
            <a:ext cx="7302500" cy="477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6446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5EE1-94BB-C14F-A923-0FC168D32352}"/>
              </a:ext>
            </a:extLst>
          </p:cNvPr>
          <p:cNvSpPr>
            <a:spLocks noGrp="1"/>
          </p:cNvSpPr>
          <p:nvPr>
            <p:ph type="title"/>
          </p:nvPr>
        </p:nvSpPr>
        <p:spPr>
          <a:xfrm>
            <a:off x="648929" y="629266"/>
            <a:ext cx="3505495" cy="1622321"/>
          </a:xfrm>
        </p:spPr>
        <p:txBody>
          <a:bodyPr>
            <a:normAutofit/>
          </a:bodyPr>
          <a:lstStyle/>
          <a:p>
            <a:r>
              <a:rPr lang="tr-TR" dirty="0" err="1"/>
              <a:t>Collecting</a:t>
            </a:r>
            <a:r>
              <a:rPr lang="tr-TR" dirty="0"/>
              <a:t> </a:t>
            </a:r>
            <a:r>
              <a:rPr lang="en-TR" dirty="0"/>
              <a:t>User Input</a:t>
            </a:r>
          </a:p>
        </p:txBody>
      </p:sp>
      <p:sp>
        <p:nvSpPr>
          <p:cNvPr id="3" name="Content Placeholder 2">
            <a:extLst>
              <a:ext uri="{FF2B5EF4-FFF2-40B4-BE49-F238E27FC236}">
                <a16:creationId xmlns:a16="http://schemas.microsoft.com/office/drawing/2014/main" id="{2A0752D0-70D3-9949-9228-FA4738FF3CFE}"/>
              </a:ext>
            </a:extLst>
          </p:cNvPr>
          <p:cNvSpPr>
            <a:spLocks noGrp="1"/>
          </p:cNvSpPr>
          <p:nvPr>
            <p:ph idx="1"/>
          </p:nvPr>
        </p:nvSpPr>
        <p:spPr>
          <a:xfrm>
            <a:off x="648931" y="2438400"/>
            <a:ext cx="3505494" cy="3785419"/>
          </a:xfrm>
        </p:spPr>
        <p:txBody>
          <a:bodyPr>
            <a:normAutofit/>
          </a:bodyPr>
          <a:lstStyle/>
          <a:p>
            <a:r>
              <a:rPr lang="en-US" sz="2000" dirty="0"/>
              <a:t>Text input</a:t>
            </a:r>
          </a:p>
          <a:p>
            <a:r>
              <a:rPr lang="en-US" sz="2000" dirty="0"/>
              <a:t>Slider</a:t>
            </a:r>
          </a:p>
          <a:p>
            <a:r>
              <a:rPr lang="en-US" sz="2000" dirty="0"/>
              <a:t>Drop down menu</a:t>
            </a:r>
          </a:p>
          <a:p>
            <a:r>
              <a:rPr lang="en-TR" sz="2000" dirty="0"/>
              <a:t>Number input</a:t>
            </a:r>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39BFBA2-02F3-3A4D-9642-BFA8BB9A51E6}"/>
              </a:ext>
            </a:extLst>
          </p:cNvPr>
          <p:cNvPicPr>
            <a:picLocks noChangeAspect="1"/>
          </p:cNvPicPr>
          <p:nvPr/>
        </p:nvPicPr>
        <p:blipFill>
          <a:blip r:embed="rId3"/>
          <a:stretch>
            <a:fillRect/>
          </a:stretch>
        </p:blipFill>
        <p:spPr>
          <a:xfrm>
            <a:off x="5405862" y="1869875"/>
            <a:ext cx="6019331" cy="3115004"/>
          </a:xfrm>
          <a:prstGeom prst="rect">
            <a:avLst/>
          </a:prstGeom>
          <a:effectLst/>
        </p:spPr>
      </p:pic>
    </p:spTree>
    <p:extLst>
      <p:ext uri="{BB962C8B-B14F-4D97-AF65-F5344CB8AC3E}">
        <p14:creationId xmlns:p14="http://schemas.microsoft.com/office/powerpoint/2010/main" val="199724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BEAB0-1B28-F34A-B389-E9223614451B}"/>
              </a:ext>
            </a:extLst>
          </p:cNvPr>
          <p:cNvSpPr>
            <a:spLocks noGrp="1"/>
          </p:cNvSpPr>
          <p:nvPr>
            <p:ph type="title"/>
          </p:nvPr>
        </p:nvSpPr>
        <p:spPr/>
        <p:txBody>
          <a:bodyPr/>
          <a:lstStyle/>
          <a:p>
            <a:r>
              <a:rPr lang="en-TR" dirty="0"/>
              <a:t>Creating Forms</a:t>
            </a:r>
          </a:p>
        </p:txBody>
      </p:sp>
      <p:pic>
        <p:nvPicPr>
          <p:cNvPr id="11" name="Content Placeholder 10">
            <a:extLst>
              <a:ext uri="{FF2B5EF4-FFF2-40B4-BE49-F238E27FC236}">
                <a16:creationId xmlns:a16="http://schemas.microsoft.com/office/drawing/2014/main" id="{27908E54-6149-1749-A62C-003281DDB70D}"/>
              </a:ext>
            </a:extLst>
          </p:cNvPr>
          <p:cNvPicPr>
            <a:picLocks noGrp="1" noChangeAspect="1"/>
          </p:cNvPicPr>
          <p:nvPr>
            <p:ph idx="1"/>
          </p:nvPr>
        </p:nvPicPr>
        <p:blipFill>
          <a:blip r:embed="rId3"/>
          <a:stretch>
            <a:fillRect/>
          </a:stretch>
        </p:blipFill>
        <p:spPr>
          <a:xfrm>
            <a:off x="838200" y="2211435"/>
            <a:ext cx="4967123" cy="1304364"/>
          </a:xfrm>
          <a:prstGeom prst="rect">
            <a:avLst/>
          </a:prstGeom>
        </p:spPr>
      </p:pic>
      <p:pic>
        <p:nvPicPr>
          <p:cNvPr id="12" name="Picture 11">
            <a:extLst>
              <a:ext uri="{FF2B5EF4-FFF2-40B4-BE49-F238E27FC236}">
                <a16:creationId xmlns:a16="http://schemas.microsoft.com/office/drawing/2014/main" id="{9F0A8F72-EFCC-7E4E-865D-3AE0D3A8215D}"/>
              </a:ext>
            </a:extLst>
          </p:cNvPr>
          <p:cNvPicPr>
            <a:picLocks noChangeAspect="1"/>
          </p:cNvPicPr>
          <p:nvPr/>
        </p:nvPicPr>
        <p:blipFill>
          <a:blip r:embed="rId4"/>
          <a:stretch>
            <a:fillRect/>
          </a:stretch>
        </p:blipFill>
        <p:spPr>
          <a:xfrm>
            <a:off x="6096000" y="2211435"/>
            <a:ext cx="5368537" cy="1541461"/>
          </a:xfrm>
          <a:prstGeom prst="rect">
            <a:avLst/>
          </a:prstGeom>
        </p:spPr>
      </p:pic>
    </p:spTree>
    <p:extLst>
      <p:ext uri="{BB962C8B-B14F-4D97-AF65-F5344CB8AC3E}">
        <p14:creationId xmlns:p14="http://schemas.microsoft.com/office/powerpoint/2010/main" val="29467794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A2375-C11C-BA48-B496-BB8EBAD24576}"/>
              </a:ext>
            </a:extLst>
          </p:cNvPr>
          <p:cNvSpPr>
            <a:spLocks noGrp="1"/>
          </p:cNvSpPr>
          <p:nvPr>
            <p:ph type="title"/>
          </p:nvPr>
        </p:nvSpPr>
        <p:spPr/>
        <p:txBody>
          <a:bodyPr/>
          <a:lstStyle/>
          <a:p>
            <a:r>
              <a:rPr lang="en-TR" dirty="0"/>
              <a:t>Optimiz</a:t>
            </a:r>
            <a:r>
              <a:rPr lang="tr-TR" dirty="0" err="1"/>
              <a:t>ing</a:t>
            </a:r>
            <a:r>
              <a:rPr lang="en-TR" dirty="0"/>
              <a:t> App’s Run Time </a:t>
            </a:r>
          </a:p>
        </p:txBody>
      </p:sp>
      <p:sp>
        <p:nvSpPr>
          <p:cNvPr id="3" name="Content Placeholder 2">
            <a:extLst>
              <a:ext uri="{FF2B5EF4-FFF2-40B4-BE49-F238E27FC236}">
                <a16:creationId xmlns:a16="http://schemas.microsoft.com/office/drawing/2014/main" id="{80F80BD6-3935-DA41-BA84-CAA62B582397}"/>
              </a:ext>
            </a:extLst>
          </p:cNvPr>
          <p:cNvSpPr>
            <a:spLocks noGrp="1"/>
          </p:cNvSpPr>
          <p:nvPr>
            <p:ph idx="1"/>
          </p:nvPr>
        </p:nvSpPr>
        <p:spPr/>
        <p:txBody>
          <a:bodyPr/>
          <a:lstStyle/>
          <a:p>
            <a:r>
              <a:rPr lang="en-US" dirty="0"/>
              <a:t>Every time the user changes an input, the whole application runs from the beginning.</a:t>
            </a:r>
          </a:p>
          <a:p>
            <a:r>
              <a:rPr lang="en-US" dirty="0"/>
              <a:t> If your application includes a lot of calculations, works with big amounts of data or does calls to a database to retrieve data, your application will quickly become too slow to interact with.</a:t>
            </a:r>
          </a:p>
          <a:p>
            <a:r>
              <a:rPr lang="en-US" dirty="0"/>
              <a:t>As a solution, the </a:t>
            </a:r>
            <a:r>
              <a:rPr lang="en-US" dirty="0" err="1"/>
              <a:t>streamlit</a:t>
            </a:r>
            <a:r>
              <a:rPr lang="en-US" dirty="0"/>
              <a:t> team developed “caching”.</a:t>
            </a:r>
            <a:endParaRPr lang="en-TR" dirty="0"/>
          </a:p>
        </p:txBody>
      </p:sp>
      <p:pic>
        <p:nvPicPr>
          <p:cNvPr id="4" name="Picture 3">
            <a:extLst>
              <a:ext uri="{FF2B5EF4-FFF2-40B4-BE49-F238E27FC236}">
                <a16:creationId xmlns:a16="http://schemas.microsoft.com/office/drawing/2014/main" id="{FCD3E720-09D3-394C-8362-E235ADE4374B}"/>
              </a:ext>
            </a:extLst>
          </p:cNvPr>
          <p:cNvPicPr>
            <a:picLocks noChangeAspect="1"/>
          </p:cNvPicPr>
          <p:nvPr/>
        </p:nvPicPr>
        <p:blipFill>
          <a:blip r:embed="rId2"/>
          <a:stretch>
            <a:fillRect/>
          </a:stretch>
        </p:blipFill>
        <p:spPr>
          <a:xfrm>
            <a:off x="1152525" y="4551276"/>
            <a:ext cx="7405688" cy="1751099"/>
          </a:xfrm>
          <a:prstGeom prst="rect">
            <a:avLst/>
          </a:prstGeom>
        </p:spPr>
      </p:pic>
    </p:spTree>
    <p:extLst>
      <p:ext uri="{BB962C8B-B14F-4D97-AF65-F5344CB8AC3E}">
        <p14:creationId xmlns:p14="http://schemas.microsoft.com/office/powerpoint/2010/main" val="8287694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81DA-A0B0-8947-B489-74BD59D50747}"/>
              </a:ext>
            </a:extLst>
          </p:cNvPr>
          <p:cNvSpPr>
            <a:spLocks noGrp="1"/>
          </p:cNvSpPr>
          <p:nvPr>
            <p:ph type="title"/>
          </p:nvPr>
        </p:nvSpPr>
        <p:spPr/>
        <p:txBody>
          <a:bodyPr/>
          <a:lstStyle/>
          <a:p>
            <a:r>
              <a:rPr lang="en-US" dirty="0"/>
              <a:t>Styling</a:t>
            </a:r>
            <a:r>
              <a:rPr lang="en-TR" dirty="0"/>
              <a:t> </a:t>
            </a:r>
          </a:p>
        </p:txBody>
      </p:sp>
      <p:pic>
        <p:nvPicPr>
          <p:cNvPr id="4" name="Content Placeholder 3">
            <a:extLst>
              <a:ext uri="{FF2B5EF4-FFF2-40B4-BE49-F238E27FC236}">
                <a16:creationId xmlns:a16="http://schemas.microsoft.com/office/drawing/2014/main" id="{194D177E-578C-6149-9332-40B4FB220069}"/>
              </a:ext>
            </a:extLst>
          </p:cNvPr>
          <p:cNvPicPr>
            <a:picLocks noGrp="1" noChangeAspect="1"/>
          </p:cNvPicPr>
          <p:nvPr>
            <p:ph idx="1"/>
          </p:nvPr>
        </p:nvPicPr>
        <p:blipFill>
          <a:blip r:embed="rId2"/>
          <a:stretch>
            <a:fillRect/>
          </a:stretch>
        </p:blipFill>
        <p:spPr>
          <a:xfrm>
            <a:off x="966787" y="1802607"/>
            <a:ext cx="6019800" cy="2816462"/>
          </a:xfrm>
          <a:prstGeom prst="rect">
            <a:avLst/>
          </a:prstGeom>
        </p:spPr>
      </p:pic>
    </p:spTree>
    <p:extLst>
      <p:ext uri="{BB962C8B-B14F-4D97-AF65-F5344CB8AC3E}">
        <p14:creationId xmlns:p14="http://schemas.microsoft.com/office/powerpoint/2010/main" val="4930427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BD21-FF7A-6249-A4B7-14F3CEF9D2BE}"/>
              </a:ext>
            </a:extLst>
          </p:cNvPr>
          <p:cNvSpPr>
            <a:spLocks noGrp="1"/>
          </p:cNvSpPr>
          <p:nvPr>
            <p:ph type="title"/>
          </p:nvPr>
        </p:nvSpPr>
        <p:spPr/>
        <p:txBody>
          <a:bodyPr/>
          <a:lstStyle/>
          <a:p>
            <a:r>
              <a:rPr lang="en-TR" dirty="0"/>
              <a:t>Deploy</a:t>
            </a:r>
            <a:r>
              <a:rPr lang="tr-TR" dirty="0" err="1"/>
              <a:t>ing</a:t>
            </a:r>
            <a:r>
              <a:rPr lang="en-TR" dirty="0"/>
              <a:t> a Streamlit App </a:t>
            </a:r>
          </a:p>
        </p:txBody>
      </p:sp>
      <p:sp>
        <p:nvSpPr>
          <p:cNvPr id="3" name="Content Placeholder 2">
            <a:extLst>
              <a:ext uri="{FF2B5EF4-FFF2-40B4-BE49-F238E27FC236}">
                <a16:creationId xmlns:a16="http://schemas.microsoft.com/office/drawing/2014/main" id="{206E914A-378C-5843-A6AC-D92CB5D6473A}"/>
              </a:ext>
            </a:extLst>
          </p:cNvPr>
          <p:cNvSpPr>
            <a:spLocks noGrp="1"/>
          </p:cNvSpPr>
          <p:nvPr>
            <p:ph idx="1"/>
          </p:nvPr>
        </p:nvSpPr>
        <p:spPr/>
        <p:txBody>
          <a:bodyPr/>
          <a:lstStyle/>
          <a:p>
            <a:r>
              <a:rPr lang="en-TR" dirty="0"/>
              <a:t>Getting an account from </a:t>
            </a:r>
            <a:r>
              <a:rPr lang="en-US" dirty="0">
                <a:hlinkClick r:id="rId3"/>
              </a:rPr>
              <a:t>streamlit.io/sharing</a:t>
            </a:r>
            <a:r>
              <a:rPr lang="en-US" dirty="0"/>
              <a:t>.</a:t>
            </a:r>
          </a:p>
          <a:p>
            <a:r>
              <a:rPr lang="en-US" dirty="0"/>
              <a:t>Sign up.</a:t>
            </a:r>
          </a:p>
          <a:p>
            <a:r>
              <a:rPr lang="en-US" dirty="0"/>
              <a:t>Get invite in the next 1-2 business days.</a:t>
            </a:r>
          </a:p>
          <a:p>
            <a:r>
              <a:rPr lang="en-US" dirty="0"/>
              <a:t>Create a </a:t>
            </a:r>
            <a:r>
              <a:rPr lang="en-US" dirty="0" err="1"/>
              <a:t>github</a:t>
            </a:r>
            <a:r>
              <a:rPr lang="en-US" dirty="0"/>
              <a:t> repo.</a:t>
            </a:r>
          </a:p>
          <a:p>
            <a:pPr lvl="1"/>
            <a:r>
              <a:rPr lang="en-US" dirty="0"/>
              <a:t>Make sure it is a public repo and it has a </a:t>
            </a:r>
            <a:r>
              <a:rPr lang="en-US" dirty="0" err="1"/>
              <a:t>requirement.txt</a:t>
            </a:r>
            <a:r>
              <a:rPr lang="en-US" dirty="0"/>
              <a:t> file.</a:t>
            </a:r>
          </a:p>
          <a:p>
            <a:r>
              <a:rPr lang="en-US" dirty="0"/>
              <a:t>Sign in to </a:t>
            </a:r>
            <a:r>
              <a:rPr lang="en-US" dirty="0" err="1"/>
              <a:t>streamlit.io</a:t>
            </a:r>
            <a:endParaRPr lang="en-US" dirty="0"/>
          </a:p>
          <a:p>
            <a:pPr lvl="1"/>
            <a:r>
              <a:rPr lang="en-US" dirty="0"/>
              <a:t>Make sure you sign up with e-mail in your </a:t>
            </a:r>
            <a:r>
              <a:rPr lang="en-US" dirty="0" err="1"/>
              <a:t>github</a:t>
            </a:r>
            <a:r>
              <a:rPr lang="en-US" dirty="0"/>
              <a:t> account.</a:t>
            </a:r>
          </a:p>
          <a:p>
            <a:r>
              <a:rPr lang="en-US" dirty="0"/>
              <a:t>New app &gt; Deploy</a:t>
            </a:r>
          </a:p>
          <a:p>
            <a:endParaRPr lang="en-US" dirty="0"/>
          </a:p>
          <a:p>
            <a:endParaRPr lang="en-US" dirty="0"/>
          </a:p>
          <a:p>
            <a:endParaRPr lang="en-TR" dirty="0"/>
          </a:p>
        </p:txBody>
      </p:sp>
    </p:spTree>
    <p:extLst>
      <p:ext uri="{BB962C8B-B14F-4D97-AF65-F5344CB8AC3E}">
        <p14:creationId xmlns:p14="http://schemas.microsoft.com/office/powerpoint/2010/main" val="4717335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0">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8951711-E303-F54C-B602-A621DDACF9E8}"/>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a:solidFill>
                  <a:srgbClr val="FFFFFF"/>
                </a:solidFill>
                <a:latin typeface="+mj-lt"/>
                <a:ea typeface="+mj-ea"/>
                <a:cs typeface="+mj-cs"/>
              </a:rPr>
              <a:t>Thank you!</a:t>
            </a:r>
          </a:p>
        </p:txBody>
      </p:sp>
      <p:sp>
        <p:nvSpPr>
          <p:cNvPr id="13"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Text, icon&#10;&#10;Description automatically generated">
            <a:extLst>
              <a:ext uri="{FF2B5EF4-FFF2-40B4-BE49-F238E27FC236}">
                <a16:creationId xmlns:a16="http://schemas.microsoft.com/office/drawing/2014/main" id="{748B6B69-790F-F64E-81A5-F3B52B989F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0352"/>
          <a:stretch/>
        </p:blipFill>
        <p:spPr bwMode="auto">
          <a:xfrm>
            <a:off x="4614752" y="3067050"/>
            <a:ext cx="2959447" cy="3019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141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5F7AB-E871-D148-BB97-E3F9F9EA6D60}"/>
              </a:ext>
            </a:extLst>
          </p:cNvPr>
          <p:cNvSpPr>
            <a:spLocks noGrp="1"/>
          </p:cNvSpPr>
          <p:nvPr>
            <p:ph type="title"/>
          </p:nvPr>
        </p:nvSpPr>
        <p:spPr/>
        <p:txBody>
          <a:bodyPr/>
          <a:lstStyle/>
          <a:p>
            <a:pPr algn="ctr"/>
            <a:r>
              <a:rPr lang="en-US" dirty="0"/>
              <a:t>ML Model: Diabetes Prediction</a:t>
            </a:r>
            <a:endParaRPr lang="en-TR" dirty="0"/>
          </a:p>
        </p:txBody>
      </p:sp>
      <p:sp>
        <p:nvSpPr>
          <p:cNvPr id="3" name="Content Placeholder 2">
            <a:extLst>
              <a:ext uri="{FF2B5EF4-FFF2-40B4-BE49-F238E27FC236}">
                <a16:creationId xmlns:a16="http://schemas.microsoft.com/office/drawing/2014/main" id="{DC69C97B-5D31-0F4F-891C-8073AD4D9FAB}"/>
              </a:ext>
            </a:extLst>
          </p:cNvPr>
          <p:cNvSpPr>
            <a:spLocks noGrp="1"/>
          </p:cNvSpPr>
          <p:nvPr>
            <p:ph idx="1"/>
          </p:nvPr>
        </p:nvSpPr>
        <p:spPr/>
        <p:txBody>
          <a:bodyPr>
            <a:normAutofit fontScale="85000" lnSpcReduction="20000"/>
          </a:bodyPr>
          <a:lstStyle/>
          <a:p>
            <a:r>
              <a:rPr lang="en-US" dirty="0"/>
              <a:t>This program builds a classifier for Pima Indians Diabetes dataset - </a:t>
            </a:r>
            <a:r>
              <a:rPr lang="en-US" u="sng" dirty="0">
                <a:hlinkClick r:id="rId3"/>
              </a:rPr>
              <a:t>https://www.kaggle.com/uciml/pima-indians-diabetes-database</a:t>
            </a:r>
            <a:r>
              <a:rPr lang="en-US" dirty="0"/>
              <a:t>. </a:t>
            </a:r>
          </a:p>
          <a:p>
            <a:r>
              <a:rPr lang="en-US" dirty="0"/>
              <a:t>It is a binary (2-class) classification problem. </a:t>
            </a:r>
          </a:p>
          <a:p>
            <a:r>
              <a:rPr lang="en-US" dirty="0"/>
              <a:t>There are 768 observations with 8 input variables and 1 output/target variable. The variable names are as follows:</a:t>
            </a:r>
          </a:p>
          <a:p>
            <a:pPr lvl="1"/>
            <a:r>
              <a:rPr lang="en-US" dirty="0"/>
              <a:t>Pregnancies: Number of times pregnant</a:t>
            </a:r>
          </a:p>
          <a:p>
            <a:pPr lvl="1"/>
            <a:r>
              <a:rPr lang="en-US" dirty="0"/>
              <a:t>Glucose: Plasma glucose concentration a 2 hours in an oral glucose tolerance test</a:t>
            </a:r>
          </a:p>
          <a:p>
            <a:pPr lvl="1"/>
            <a:r>
              <a:rPr lang="en-US" dirty="0" err="1"/>
              <a:t>BloodPressure</a:t>
            </a:r>
            <a:r>
              <a:rPr lang="en-US" dirty="0"/>
              <a:t>: Diastolic blood pressure (mm Hg)</a:t>
            </a:r>
          </a:p>
          <a:p>
            <a:pPr lvl="1"/>
            <a:r>
              <a:rPr lang="en-US" dirty="0" err="1"/>
              <a:t>SkinThickness</a:t>
            </a:r>
            <a:r>
              <a:rPr lang="en-US" dirty="0"/>
              <a:t>: Triceps skin fold thickness (mm)</a:t>
            </a:r>
          </a:p>
          <a:p>
            <a:pPr lvl="1"/>
            <a:r>
              <a:rPr lang="en-US" dirty="0"/>
              <a:t>Insulin: 2-Hour serum insulin (mu U/ml)</a:t>
            </a:r>
          </a:p>
          <a:p>
            <a:pPr lvl="1"/>
            <a:r>
              <a:rPr lang="en-US" dirty="0"/>
              <a:t>BMI: Body mass index (weight in kg/(height in m)^2)</a:t>
            </a:r>
          </a:p>
          <a:p>
            <a:pPr lvl="1"/>
            <a:r>
              <a:rPr lang="en-US" dirty="0" err="1"/>
              <a:t>DiabetesPedigreeFunction</a:t>
            </a:r>
            <a:r>
              <a:rPr lang="en-US" dirty="0"/>
              <a:t>: Diabetes pedigree function</a:t>
            </a:r>
          </a:p>
          <a:p>
            <a:pPr lvl="1"/>
            <a:r>
              <a:rPr lang="en-US" dirty="0"/>
              <a:t>Age: Age (years)</a:t>
            </a:r>
          </a:p>
          <a:p>
            <a:pPr lvl="1"/>
            <a:r>
              <a:rPr lang="en-US" dirty="0"/>
              <a:t>Outcome: Class variable (0 or 1) 268 of 768 are 1, the others are 0</a:t>
            </a:r>
          </a:p>
          <a:p>
            <a:endParaRPr lang="en-TR" dirty="0"/>
          </a:p>
        </p:txBody>
      </p:sp>
    </p:spTree>
    <p:extLst>
      <p:ext uri="{BB962C8B-B14F-4D97-AF65-F5344CB8AC3E}">
        <p14:creationId xmlns:p14="http://schemas.microsoft.com/office/powerpoint/2010/main" val="1776537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49224-17D7-2A4B-9CD6-283843DCF18B}"/>
              </a:ext>
            </a:extLst>
          </p:cNvPr>
          <p:cNvSpPr>
            <a:spLocks noGrp="1"/>
          </p:cNvSpPr>
          <p:nvPr>
            <p:ph type="title"/>
          </p:nvPr>
        </p:nvSpPr>
        <p:spPr>
          <a:xfrm>
            <a:off x="838199" y="365125"/>
            <a:ext cx="10836059" cy="1325563"/>
          </a:xfrm>
        </p:spPr>
        <p:txBody>
          <a:bodyPr>
            <a:normAutofit/>
          </a:bodyPr>
          <a:lstStyle/>
          <a:p>
            <a:r>
              <a:rPr lang="en-US" dirty="0"/>
              <a:t>Front end Web Development with HTML &amp; CSS</a:t>
            </a:r>
            <a:br>
              <a:rPr lang="en-US" dirty="0"/>
            </a:br>
            <a:r>
              <a:rPr lang="en-US" dirty="0">
                <a:solidFill>
                  <a:schemeClr val="bg2">
                    <a:lumMod val="50000"/>
                  </a:schemeClr>
                </a:solidFill>
              </a:rPr>
              <a:t>What is HTML?</a:t>
            </a:r>
            <a:endParaRPr lang="en-TR" dirty="0">
              <a:solidFill>
                <a:schemeClr val="bg2">
                  <a:lumMod val="50000"/>
                </a:schemeClr>
              </a:solidFill>
            </a:endParaRPr>
          </a:p>
        </p:txBody>
      </p:sp>
      <p:sp>
        <p:nvSpPr>
          <p:cNvPr id="3" name="Content Placeholder 2">
            <a:extLst>
              <a:ext uri="{FF2B5EF4-FFF2-40B4-BE49-F238E27FC236}">
                <a16:creationId xmlns:a16="http://schemas.microsoft.com/office/drawing/2014/main" id="{812D4885-B578-D14D-A3BC-FFFC6F1ED762}"/>
              </a:ext>
            </a:extLst>
          </p:cNvPr>
          <p:cNvSpPr>
            <a:spLocks noGrp="1"/>
          </p:cNvSpPr>
          <p:nvPr>
            <p:ph idx="1"/>
          </p:nvPr>
        </p:nvSpPr>
        <p:spPr>
          <a:xfrm>
            <a:off x="838200" y="1825625"/>
            <a:ext cx="10836058" cy="4351338"/>
          </a:xfrm>
        </p:spPr>
        <p:txBody>
          <a:bodyPr>
            <a:normAutofit fontScale="92500" lnSpcReduction="10000"/>
          </a:bodyPr>
          <a:lstStyle/>
          <a:p>
            <a:r>
              <a:rPr lang="en-TR" dirty="0"/>
              <a:t>Hyper Text Markup Language</a:t>
            </a:r>
          </a:p>
          <a:p>
            <a:r>
              <a:rPr lang="en-TR" b="1" dirty="0"/>
              <a:t>NOT</a:t>
            </a:r>
            <a:r>
              <a:rPr lang="en-TR" dirty="0"/>
              <a:t> a programming language</a:t>
            </a:r>
          </a:p>
          <a:p>
            <a:r>
              <a:rPr lang="en-TR" dirty="0"/>
              <a:t>Markup language for creating webpages and documents</a:t>
            </a:r>
          </a:p>
          <a:p>
            <a:r>
              <a:rPr lang="en-TR" dirty="0"/>
              <a:t>Building blocks of the web</a:t>
            </a:r>
          </a:p>
          <a:p>
            <a:r>
              <a:rPr lang="en-TR" dirty="0"/>
              <a:t>Does not need a web server</a:t>
            </a:r>
          </a:p>
          <a:p>
            <a:r>
              <a:rPr lang="en-TR" dirty="0"/>
              <a:t>Files must end with the</a:t>
            </a:r>
            <a:r>
              <a:rPr lang="en-TR" b="1" dirty="0"/>
              <a:t> .html </a:t>
            </a:r>
            <a:r>
              <a:rPr lang="en-TR" dirty="0"/>
              <a:t>extension</a:t>
            </a:r>
          </a:p>
          <a:p>
            <a:r>
              <a:rPr lang="en-TR" dirty="0"/>
              <a:t>Runs in a web browser</a:t>
            </a:r>
          </a:p>
          <a:p>
            <a:r>
              <a:rPr lang="en-US" b="1" dirty="0" err="1"/>
              <a:t>index.html</a:t>
            </a:r>
            <a:r>
              <a:rPr lang="en-US" b="1" dirty="0"/>
              <a:t> </a:t>
            </a:r>
            <a:r>
              <a:rPr lang="en-US" dirty="0"/>
              <a:t>is the root/home page of a website</a:t>
            </a:r>
          </a:p>
          <a:p>
            <a:pPr lvl="1"/>
            <a:r>
              <a:rPr lang="en-US" dirty="0"/>
              <a:t>http://something.com : loads </a:t>
            </a:r>
            <a:r>
              <a:rPr lang="en-US" b="1" dirty="0" err="1"/>
              <a:t>index.html</a:t>
            </a:r>
            <a:r>
              <a:rPr lang="en-US" b="1" dirty="0"/>
              <a:t> </a:t>
            </a:r>
            <a:r>
              <a:rPr lang="en-US" dirty="0"/>
              <a:t>file</a:t>
            </a:r>
          </a:p>
          <a:p>
            <a:pPr lvl="1"/>
            <a:r>
              <a:rPr lang="en-US" dirty="0"/>
              <a:t>http://something.com/about : loads </a:t>
            </a:r>
            <a:r>
              <a:rPr lang="en-US" b="1" dirty="0" err="1"/>
              <a:t>about.html</a:t>
            </a:r>
            <a:r>
              <a:rPr lang="en-US" b="1" dirty="0"/>
              <a:t> </a:t>
            </a:r>
            <a:r>
              <a:rPr lang="en-US" dirty="0"/>
              <a:t>file</a:t>
            </a:r>
            <a:endParaRPr lang="en-TR" dirty="0"/>
          </a:p>
        </p:txBody>
      </p:sp>
    </p:spTree>
    <p:extLst>
      <p:ext uri="{BB962C8B-B14F-4D97-AF65-F5344CB8AC3E}">
        <p14:creationId xmlns:p14="http://schemas.microsoft.com/office/powerpoint/2010/main" val="760393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1CB65-7EB2-F74A-A2B1-AB4CA54C9386}"/>
              </a:ext>
            </a:extLst>
          </p:cNvPr>
          <p:cNvSpPr>
            <a:spLocks noGrp="1"/>
          </p:cNvSpPr>
          <p:nvPr>
            <p:ph type="title"/>
          </p:nvPr>
        </p:nvSpPr>
        <p:spPr>
          <a:xfrm>
            <a:off x="648929" y="629266"/>
            <a:ext cx="3505495" cy="1622321"/>
          </a:xfrm>
        </p:spPr>
        <p:txBody>
          <a:bodyPr>
            <a:normAutofit/>
          </a:bodyPr>
          <a:lstStyle/>
          <a:p>
            <a:r>
              <a:rPr lang="en-TR" dirty="0"/>
              <a:t>HTML Page Structure</a:t>
            </a:r>
          </a:p>
        </p:txBody>
      </p:sp>
      <p:sp>
        <p:nvSpPr>
          <p:cNvPr id="3" name="Content Placeholder 2">
            <a:extLst>
              <a:ext uri="{FF2B5EF4-FFF2-40B4-BE49-F238E27FC236}">
                <a16:creationId xmlns:a16="http://schemas.microsoft.com/office/drawing/2014/main" id="{D432795D-E54A-3946-ADC8-D0B0466D422B}"/>
              </a:ext>
            </a:extLst>
          </p:cNvPr>
          <p:cNvSpPr>
            <a:spLocks noGrp="1"/>
          </p:cNvSpPr>
          <p:nvPr>
            <p:ph idx="1"/>
          </p:nvPr>
        </p:nvSpPr>
        <p:spPr>
          <a:xfrm>
            <a:off x="648931" y="2438400"/>
            <a:ext cx="3505494" cy="3785419"/>
          </a:xfrm>
        </p:spPr>
        <p:txBody>
          <a:bodyPr>
            <a:normAutofit/>
          </a:bodyPr>
          <a:lstStyle/>
          <a:p>
            <a:r>
              <a:rPr lang="en-US" sz="2000" dirty="0"/>
              <a:t>E</a:t>
            </a:r>
            <a:r>
              <a:rPr lang="en-TR" sz="2000" dirty="0"/>
              <a:t>lement names surrounded by angle brackets.</a:t>
            </a:r>
          </a:p>
          <a:p>
            <a:r>
              <a:rPr lang="en-TR" sz="2000" dirty="0"/>
              <a:t>Normally come in pairs.</a:t>
            </a:r>
          </a:p>
          <a:p>
            <a:r>
              <a:rPr lang="en-TR" sz="2000" dirty="0"/>
              <a:t>End tag is same but with a forward slash.</a:t>
            </a:r>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Harvesting the web with rvest • rvest">
            <a:extLst>
              <a:ext uri="{FF2B5EF4-FFF2-40B4-BE49-F238E27FC236}">
                <a16:creationId xmlns:a16="http://schemas.microsoft.com/office/drawing/2014/main" id="{0D878120-42BD-5D44-8443-76D0BDC2979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81979" y="807593"/>
            <a:ext cx="4667096" cy="523956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651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507E7-5F00-6F40-A51D-1F788AD93CFD}"/>
              </a:ext>
            </a:extLst>
          </p:cNvPr>
          <p:cNvSpPr>
            <a:spLocks noGrp="1"/>
          </p:cNvSpPr>
          <p:nvPr>
            <p:ph type="title"/>
          </p:nvPr>
        </p:nvSpPr>
        <p:spPr/>
        <p:txBody>
          <a:bodyPr/>
          <a:lstStyle/>
          <a:p>
            <a:r>
              <a:rPr lang="en-TR" dirty="0"/>
              <a:t>Tags in HTML</a:t>
            </a:r>
          </a:p>
        </p:txBody>
      </p:sp>
      <p:sp>
        <p:nvSpPr>
          <p:cNvPr id="3" name="Content Placeholder 2">
            <a:extLst>
              <a:ext uri="{FF2B5EF4-FFF2-40B4-BE49-F238E27FC236}">
                <a16:creationId xmlns:a16="http://schemas.microsoft.com/office/drawing/2014/main" id="{4433F9DB-56A4-0B49-96B8-F664C158712A}"/>
              </a:ext>
            </a:extLst>
          </p:cNvPr>
          <p:cNvSpPr>
            <a:spLocks noGrp="1"/>
          </p:cNvSpPr>
          <p:nvPr>
            <p:ph idx="1"/>
          </p:nvPr>
        </p:nvSpPr>
        <p:spPr>
          <a:xfrm>
            <a:off x="838200" y="1825625"/>
            <a:ext cx="10515600" cy="4913378"/>
          </a:xfrm>
        </p:spPr>
        <p:txBody>
          <a:bodyPr>
            <a:normAutofit lnSpcReduction="10000"/>
          </a:bodyPr>
          <a:lstStyle/>
          <a:p>
            <a:r>
              <a:rPr lang="en-US" dirty="0"/>
              <a:t>The </a:t>
            </a:r>
            <a:r>
              <a:rPr lang="en-US" dirty="0">
                <a:solidFill>
                  <a:srgbClr val="FF0000"/>
                </a:solidFill>
              </a:rPr>
              <a:t>&lt;nav&gt; </a:t>
            </a:r>
            <a:r>
              <a:rPr lang="en-US" dirty="0"/>
              <a:t>tag defines a set of navigation links.</a:t>
            </a:r>
          </a:p>
          <a:p>
            <a:r>
              <a:rPr lang="en-US" dirty="0"/>
              <a:t>The </a:t>
            </a:r>
            <a:r>
              <a:rPr lang="en-US" dirty="0">
                <a:solidFill>
                  <a:srgbClr val="FF0000"/>
                </a:solidFill>
              </a:rPr>
              <a:t>&lt;a&gt; </a:t>
            </a:r>
            <a:r>
              <a:rPr lang="en-US" dirty="0"/>
              <a:t>tag defines a hyperlink, which is used to link from one page to another.</a:t>
            </a:r>
          </a:p>
          <a:p>
            <a:r>
              <a:rPr lang="en-US" dirty="0"/>
              <a:t>The </a:t>
            </a:r>
            <a:r>
              <a:rPr lang="en-US" dirty="0">
                <a:solidFill>
                  <a:srgbClr val="FF0000"/>
                </a:solidFill>
              </a:rPr>
              <a:t>&lt;div&gt; </a:t>
            </a:r>
            <a:r>
              <a:rPr lang="en-US" dirty="0"/>
              <a:t>tag defines a division or a section in an HTML document.</a:t>
            </a:r>
          </a:p>
          <a:p>
            <a:r>
              <a:rPr lang="en-US" dirty="0"/>
              <a:t>The </a:t>
            </a:r>
            <a:r>
              <a:rPr lang="en-US" dirty="0">
                <a:solidFill>
                  <a:srgbClr val="FF0000"/>
                </a:solidFill>
              </a:rPr>
              <a:t>&lt;</a:t>
            </a:r>
            <a:r>
              <a:rPr lang="en-US" dirty="0" err="1">
                <a:solidFill>
                  <a:srgbClr val="FF0000"/>
                </a:solidFill>
              </a:rPr>
              <a:t>br</a:t>
            </a:r>
            <a:r>
              <a:rPr lang="en-US" dirty="0">
                <a:solidFill>
                  <a:srgbClr val="FF0000"/>
                </a:solidFill>
              </a:rPr>
              <a:t>&gt; </a:t>
            </a:r>
            <a:r>
              <a:rPr lang="en-US" dirty="0"/>
              <a:t>tag inserts a single line break.</a:t>
            </a:r>
          </a:p>
          <a:p>
            <a:r>
              <a:rPr lang="en-US" dirty="0">
                <a:solidFill>
                  <a:srgbClr val="FF0000"/>
                </a:solidFill>
              </a:rPr>
              <a:t>&lt;meta&gt; </a:t>
            </a:r>
            <a:r>
              <a:rPr lang="en-US" dirty="0"/>
              <a:t>tags always go inside the &lt;head&gt; element, and are typically used to specify character set, page description, keywords, author of the document, and viewport settings.</a:t>
            </a:r>
          </a:p>
          <a:p>
            <a:r>
              <a:rPr lang="en-US" dirty="0"/>
              <a:t>The </a:t>
            </a:r>
            <a:r>
              <a:rPr lang="en-US" dirty="0">
                <a:solidFill>
                  <a:srgbClr val="FF0000"/>
                </a:solidFill>
              </a:rPr>
              <a:t>&lt;input&gt; </a:t>
            </a:r>
            <a:r>
              <a:rPr lang="en-US" dirty="0"/>
              <a:t>tag specifies an input field where the user can enter data.</a:t>
            </a:r>
          </a:p>
          <a:p>
            <a:endParaRPr lang="en-US" dirty="0"/>
          </a:p>
          <a:p>
            <a:pPr marL="0" indent="0">
              <a:buNone/>
            </a:pPr>
            <a:r>
              <a:rPr lang="en-US" dirty="0"/>
              <a:t>For other tags visit </a:t>
            </a:r>
            <a:r>
              <a:rPr lang="en-US" dirty="0">
                <a:hlinkClick r:id="rId3"/>
              </a:rPr>
              <a:t>https://www.w3schools.com/tags/</a:t>
            </a:r>
            <a:r>
              <a:rPr lang="en-US" dirty="0"/>
              <a:t>.</a:t>
            </a:r>
          </a:p>
          <a:p>
            <a:pPr marL="0" indent="0">
              <a:buNone/>
            </a:pPr>
            <a:endParaRPr lang="en-US" dirty="0"/>
          </a:p>
          <a:p>
            <a:endParaRPr lang="en-TR" dirty="0"/>
          </a:p>
        </p:txBody>
      </p:sp>
    </p:spTree>
    <p:extLst>
      <p:ext uri="{BB962C8B-B14F-4D97-AF65-F5344CB8AC3E}">
        <p14:creationId xmlns:p14="http://schemas.microsoft.com/office/powerpoint/2010/main" val="2982735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BFD70-204A-8843-8973-FE9D6467A9F0}"/>
              </a:ext>
            </a:extLst>
          </p:cNvPr>
          <p:cNvSpPr>
            <a:spLocks noGrp="1"/>
          </p:cNvSpPr>
          <p:nvPr>
            <p:ph type="title"/>
          </p:nvPr>
        </p:nvSpPr>
        <p:spPr>
          <a:xfrm>
            <a:off x="707311" y="3011312"/>
            <a:ext cx="3633286" cy="705215"/>
          </a:xfrm>
        </p:spPr>
        <p:txBody>
          <a:bodyPr vert="horz" lIns="91440" tIns="45720" rIns="91440" bIns="45720" rtlCol="0" anchor="b">
            <a:noAutofit/>
          </a:bodyPr>
          <a:lstStyle/>
          <a:p>
            <a:pPr algn="ctr"/>
            <a:r>
              <a:rPr lang="en-US" kern="1200" dirty="0">
                <a:solidFill>
                  <a:schemeClr val="tx1"/>
                </a:solidFill>
                <a:latin typeface="+mj-lt"/>
                <a:ea typeface="+mj-ea"/>
                <a:cs typeface="+mj-cs"/>
              </a:rPr>
              <a:t>Creating Forms</a:t>
            </a:r>
          </a:p>
        </p:txBody>
      </p:sp>
      <p:pic>
        <p:nvPicPr>
          <p:cNvPr id="5122" name="Picture 2" descr="HTML Forms Tutorial — How to create forms in HTML — TutorialBrain">
            <a:extLst>
              <a:ext uri="{FF2B5EF4-FFF2-40B4-BE49-F238E27FC236}">
                <a16:creationId xmlns:a16="http://schemas.microsoft.com/office/drawing/2014/main" id="{44E9317C-0858-3D45-A7C7-FC3121D628A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37627" y="1438184"/>
            <a:ext cx="6847062" cy="3851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15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4398</TotalTime>
  <Words>3146</Words>
  <Application>Microsoft Macintosh PowerPoint</Application>
  <PresentationFormat>Widescreen</PresentationFormat>
  <Paragraphs>421</Paragraphs>
  <Slides>45</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Calibri Light</vt:lpstr>
      <vt:lpstr>Office Theme</vt:lpstr>
      <vt:lpstr>inzva Applied AI Program Week 5</vt:lpstr>
      <vt:lpstr>Today’s Topics</vt:lpstr>
      <vt:lpstr>What is Deployment?</vt:lpstr>
      <vt:lpstr>Deploying with Flask and Serving Web App with uWSGI and Nginx </vt:lpstr>
      <vt:lpstr>ML Model: Diabetes Prediction</vt:lpstr>
      <vt:lpstr>Front end Web Development with HTML &amp; CSS What is HTML?</vt:lpstr>
      <vt:lpstr>HTML Page Structure</vt:lpstr>
      <vt:lpstr>Tags in HTML</vt:lpstr>
      <vt:lpstr>Creating Forms</vt:lpstr>
      <vt:lpstr>What is CSS?</vt:lpstr>
      <vt:lpstr>Methods for Adding CSS</vt:lpstr>
      <vt:lpstr>CSS Selectors </vt:lpstr>
      <vt:lpstr>Creating Classes in CSS</vt:lpstr>
      <vt:lpstr>Deploying ML models with Flask (Back end) What is Flask?</vt:lpstr>
      <vt:lpstr>Routing</vt:lpstr>
      <vt:lpstr>Debug Mode</vt:lpstr>
      <vt:lpstr>Link to HTML File </vt:lpstr>
      <vt:lpstr>Request</vt:lpstr>
      <vt:lpstr>HTTP Methods</vt:lpstr>
      <vt:lpstr>Other files for app </vt:lpstr>
      <vt:lpstr>Google Cloud (GCP) Server Setup</vt:lpstr>
      <vt:lpstr>Setting Requirements</vt:lpstr>
      <vt:lpstr>Serve Flask Applications with uWSGI and Nginx on VM Machine What is NGINX?  </vt:lpstr>
      <vt:lpstr>What is uWSGI?</vt:lpstr>
      <vt:lpstr>PowerPoint Presentation</vt:lpstr>
      <vt:lpstr>Creating a uWSGI Configuration File</vt:lpstr>
      <vt:lpstr>Configuring Nginx to Proxy Requests</vt:lpstr>
      <vt:lpstr>Run app </vt:lpstr>
      <vt:lpstr>Push the Project to GitHub  </vt:lpstr>
      <vt:lpstr>Continuous Integration of your Code and App with Git</vt:lpstr>
      <vt:lpstr>Webhooks</vt:lpstr>
      <vt:lpstr>Adding Webhook Route to Flask</vt:lpstr>
      <vt:lpstr>Model Deployment with App Engine on GCP</vt:lpstr>
      <vt:lpstr>File Structure</vt:lpstr>
      <vt:lpstr>Installing Google Cloud SDK</vt:lpstr>
      <vt:lpstr>Initialize Gcloud</vt:lpstr>
      <vt:lpstr>Deploying App</vt:lpstr>
      <vt:lpstr>Streamlit</vt:lpstr>
      <vt:lpstr>Creating Containers</vt:lpstr>
      <vt:lpstr>Collecting User Input</vt:lpstr>
      <vt:lpstr>Creating Forms</vt:lpstr>
      <vt:lpstr>Optimizing App’s Run Time </vt:lpstr>
      <vt:lpstr>Styling </vt:lpstr>
      <vt:lpstr>Deploying a Streamlit App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Duygu Ay</dc:creator>
  <cp:lastModifiedBy>Duygu Ay</cp:lastModifiedBy>
  <cp:revision>110</cp:revision>
  <dcterms:created xsi:type="dcterms:W3CDTF">2021-07-25T12:22:05Z</dcterms:created>
  <dcterms:modified xsi:type="dcterms:W3CDTF">2021-08-20T15:38:55Z</dcterms:modified>
</cp:coreProperties>
</file>