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slideLayouts/slideLayout10.xml" ContentType="application/vnd.openxmlformats-officedocument.presentationml.slideLayout+xml"/>
  <Override PartName="/ppt/theme/theme6.xml" ContentType="application/vnd.openxmlformats-officedocument.theme+xml"/>
  <Override PartName="/ppt/slideLayouts/slideLayout11.xml" ContentType="application/vnd.openxmlformats-officedocument.presentationml.slideLayout+xml"/>
  <Override PartName="/ppt/theme/theme7.xml" ContentType="application/vnd.openxmlformats-officedocument.theme+xml"/>
  <Override PartName="/ppt/slideLayouts/slideLayout12.xml" ContentType="application/vnd.openxmlformats-officedocument.presentationml.slideLayout+xml"/>
  <Override PartName="/ppt/theme/theme8.xml" ContentType="application/vnd.openxmlformats-officedocument.theme+xml"/>
  <Override PartName="/ppt/slideLayouts/slideLayout13.xml" ContentType="application/vnd.openxmlformats-officedocument.presentationml.slideLayout+xml"/>
  <Override PartName="/ppt/theme/theme9.xml" ContentType="application/vnd.openxmlformats-officedocument.theme+xml"/>
  <Override PartName="/ppt/slideLayouts/slideLayout14.xml" ContentType="application/vnd.openxmlformats-officedocument.presentationml.slideLayout+xml"/>
  <Override PartName="/ppt/theme/theme10.xml" ContentType="application/vnd.openxmlformats-officedocument.theme+xml"/>
  <Override PartName="/ppt/slideLayouts/slideLayout15.xml" ContentType="application/vnd.openxmlformats-officedocument.presentationml.slideLayout+xml"/>
  <Override PartName="/ppt/theme/theme11.xml" ContentType="application/vnd.openxmlformats-officedocument.theme+xml"/>
  <Override PartName="/ppt/slideLayouts/slideLayout16.xml" ContentType="application/vnd.openxmlformats-officedocument.presentationml.slideLayout+xml"/>
  <Override PartName="/ppt/theme/theme12.xml" ContentType="application/vnd.openxmlformats-officedocument.theme+xml"/>
  <Override PartName="/ppt/slideLayouts/slideLayout17.xml" ContentType="application/vnd.openxmlformats-officedocument.presentationml.slideLayout+xml"/>
  <Override PartName="/ppt/theme/theme13.xml" ContentType="application/vnd.openxmlformats-officedocument.theme+xml"/>
  <Override PartName="/ppt/slideLayouts/slideLayout18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60" r:id="rId5"/>
    <p:sldMasterId id="2147483662" r:id="rId6"/>
    <p:sldMasterId id="2147483664" r:id="rId7"/>
    <p:sldMasterId id="2147483666" r:id="rId8"/>
    <p:sldMasterId id="2147483668" r:id="rId9"/>
    <p:sldMasterId id="2147483670" r:id="rId10"/>
    <p:sldMasterId id="2147483672" r:id="rId11"/>
    <p:sldMasterId id="2147483674" r:id="rId12"/>
    <p:sldMasterId id="2147483676" r:id="rId13"/>
    <p:sldMasterId id="2147483678" r:id="rId14"/>
  </p:sldMasterIdLst>
  <p:notesMasterIdLst>
    <p:notesMasterId r:id="rId21"/>
  </p:notesMasterIdLst>
  <p:sldIdLst>
    <p:sldId id="256" r:id="rId15"/>
    <p:sldId id="257" r:id="rId16"/>
    <p:sldId id="258" r:id="rId17"/>
    <p:sldId id="259" r:id="rId18"/>
    <p:sldId id="260" r:id="rId19"/>
    <p:sldId id="261" r:id="rId20"/>
  </p:sldIdLst>
  <p:sldSz cx="12192000" cy="6858000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BCAD8E-384B-4E4B-9D62-907F014B7319}" v="27" dt="2024-11-09T05:14:06.1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2248" autoAdjust="0"/>
  </p:normalViewPr>
  <p:slideViewPr>
    <p:cSldViewPr snapToGrid="0">
      <p:cViewPr varScale="1">
        <p:scale>
          <a:sx n="22" d="100"/>
          <a:sy n="22" d="100"/>
        </p:scale>
        <p:origin x="2016" y="29"/>
      </p:cViewPr>
      <p:guideLst/>
    </p:cSldViewPr>
  </p:slideViewPr>
  <p:notesTextViewPr>
    <p:cViewPr>
      <p:scale>
        <a:sx n="1" d="1"/>
        <a:sy n="1" d="1"/>
      </p:scale>
      <p:origin x="0" y="-20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集 合" userId="7057ebac5e4aa06b" providerId="LiveId" clId="{54BCAD8E-384B-4E4B-9D62-907F014B7319}"/>
    <pc:docChg chg="undo custSel addSld delSld modSld">
      <pc:chgData name="集 合" userId="7057ebac5e4aa06b" providerId="LiveId" clId="{54BCAD8E-384B-4E4B-9D62-907F014B7319}" dt="2024-11-09T05:38:34.699" v="5796" actId="20577"/>
      <pc:docMkLst>
        <pc:docMk/>
      </pc:docMkLst>
      <pc:sldChg chg="modNotesTx">
        <pc:chgData name="集 合" userId="7057ebac5e4aa06b" providerId="LiveId" clId="{54BCAD8E-384B-4E4B-9D62-907F014B7319}" dt="2024-11-09T00:59:55.868" v="1074" actId="20577"/>
        <pc:sldMkLst>
          <pc:docMk/>
          <pc:sldMk cId="0" sldId="256"/>
        </pc:sldMkLst>
      </pc:sldChg>
      <pc:sldChg chg="modNotesTx">
        <pc:chgData name="集 合" userId="7057ebac5e4aa06b" providerId="LiveId" clId="{54BCAD8E-384B-4E4B-9D62-907F014B7319}" dt="2024-11-09T01:02:07.772" v="1401" actId="20577"/>
        <pc:sldMkLst>
          <pc:docMk/>
          <pc:sldMk cId="0" sldId="257"/>
        </pc:sldMkLst>
      </pc:sldChg>
      <pc:sldChg chg="modNotesTx">
        <pc:chgData name="集 合" userId="7057ebac5e4aa06b" providerId="LiveId" clId="{54BCAD8E-384B-4E4B-9D62-907F014B7319}" dt="2024-11-09T05:02:56.865" v="3855" actId="20577"/>
        <pc:sldMkLst>
          <pc:docMk/>
          <pc:sldMk cId="0" sldId="258"/>
        </pc:sldMkLst>
      </pc:sldChg>
      <pc:sldChg chg="addSp modSp del mod modNotesTx">
        <pc:chgData name="集 合" userId="7057ebac5e4aa06b" providerId="LiveId" clId="{54BCAD8E-384B-4E4B-9D62-907F014B7319}" dt="2024-11-09T01:35:13.063" v="2648" actId="47"/>
        <pc:sldMkLst>
          <pc:docMk/>
          <pc:sldMk cId="0" sldId="259"/>
        </pc:sldMkLst>
        <pc:spChg chg="mod">
          <ac:chgData name="集 合" userId="7057ebac5e4aa06b" providerId="LiveId" clId="{54BCAD8E-384B-4E4B-9D62-907F014B7319}" dt="2024-11-09T01:17:59.688" v="2255" actId="21"/>
          <ac:spMkLst>
            <pc:docMk/>
            <pc:sldMk cId="0" sldId="259"/>
            <ac:spMk id="71" creationId="{00000000-0000-0000-0000-000000000000}"/>
          </ac:spMkLst>
        </pc:spChg>
        <pc:spChg chg="add mod">
          <ac:chgData name="集 合" userId="7057ebac5e4aa06b" providerId="LiveId" clId="{54BCAD8E-384B-4E4B-9D62-907F014B7319}" dt="2024-11-09T01:18:06.396" v="2257" actId="21"/>
          <ac:spMkLst>
            <pc:docMk/>
            <pc:sldMk cId="0" sldId="259"/>
            <ac:spMk id="72" creationId="{00000000-0000-0000-0000-000000000000}"/>
          </ac:spMkLst>
        </pc:spChg>
      </pc:sldChg>
      <pc:sldChg chg="addSp delSp modSp new mod modNotesTx">
        <pc:chgData name="集 合" userId="7057ebac5e4aa06b" providerId="LiveId" clId="{54BCAD8E-384B-4E4B-9D62-907F014B7319}" dt="2024-11-09T05:14:36.309" v="4935" actId="20577"/>
        <pc:sldMkLst>
          <pc:docMk/>
          <pc:sldMk cId="1894819437" sldId="259"/>
        </pc:sldMkLst>
        <pc:spChg chg="del">
          <ac:chgData name="集 合" userId="7057ebac5e4aa06b" providerId="LiveId" clId="{54BCAD8E-384B-4E4B-9D62-907F014B7319}" dt="2024-11-09T01:35:49.594" v="2652" actId="478"/>
          <ac:spMkLst>
            <pc:docMk/>
            <pc:sldMk cId="1894819437" sldId="259"/>
            <ac:spMk id="2" creationId="{1BEFF673-E7FC-210B-3F60-7B2F377B8093}"/>
          </ac:spMkLst>
        </pc:spChg>
        <pc:spChg chg="del mod">
          <ac:chgData name="集 合" userId="7057ebac5e4aa06b" providerId="LiveId" clId="{54BCAD8E-384B-4E4B-9D62-907F014B7319}" dt="2024-11-09T01:36:36.041" v="2675" actId="478"/>
          <ac:spMkLst>
            <pc:docMk/>
            <pc:sldMk cId="1894819437" sldId="259"/>
            <ac:spMk id="3" creationId="{42BF6610-20B5-801F-5289-0506052C84AB}"/>
          </ac:spMkLst>
        </pc:spChg>
        <pc:spChg chg="add mod">
          <ac:chgData name="集 合" userId="7057ebac5e4aa06b" providerId="LiveId" clId="{54BCAD8E-384B-4E4B-9D62-907F014B7319}" dt="2024-11-09T01:37:33.042" v="2689" actId="20577"/>
          <ac:spMkLst>
            <pc:docMk/>
            <pc:sldMk cId="1894819437" sldId="259"/>
            <ac:spMk id="4" creationId="{CC1C6D85-FA41-3FBC-2336-8E09022DF60C}"/>
          </ac:spMkLst>
        </pc:spChg>
        <pc:spChg chg="add mod">
          <ac:chgData name="集 合" userId="7057ebac5e4aa06b" providerId="LiveId" clId="{54BCAD8E-384B-4E4B-9D62-907F014B7319}" dt="2024-11-09T01:38:34.163" v="2694" actId="255"/>
          <ac:spMkLst>
            <pc:docMk/>
            <pc:sldMk cId="1894819437" sldId="259"/>
            <ac:spMk id="5" creationId="{4DBBE0A0-BF46-A0E8-D07F-7A45124E93E4}"/>
          </ac:spMkLst>
        </pc:spChg>
        <pc:spChg chg="add">
          <ac:chgData name="集 合" userId="7057ebac5e4aa06b" providerId="LiveId" clId="{54BCAD8E-384B-4E4B-9D62-907F014B7319}" dt="2024-11-09T01:38:25.536" v="2691"/>
          <ac:spMkLst>
            <pc:docMk/>
            <pc:sldMk cId="1894819437" sldId="259"/>
            <ac:spMk id="6" creationId="{CFC22685-1693-8728-E9EF-3C4DD82029AC}"/>
          </ac:spMkLst>
        </pc:spChg>
        <pc:spChg chg="add mod">
          <ac:chgData name="集 合" userId="7057ebac5e4aa06b" providerId="LiveId" clId="{54BCAD8E-384B-4E4B-9D62-907F014B7319}" dt="2024-11-09T01:38:34.163" v="2694" actId="255"/>
          <ac:spMkLst>
            <pc:docMk/>
            <pc:sldMk cId="1894819437" sldId="259"/>
            <ac:spMk id="7" creationId="{B7EE8D79-18FA-5EE4-0079-2B96D090F5B7}"/>
          </ac:spMkLst>
        </pc:spChg>
        <pc:spChg chg="add del mod">
          <ac:chgData name="集 合" userId="7057ebac5e4aa06b" providerId="LiveId" clId="{54BCAD8E-384B-4E4B-9D62-907F014B7319}" dt="2024-11-09T01:42:37.862" v="2957" actId="478"/>
          <ac:spMkLst>
            <pc:docMk/>
            <pc:sldMk cId="1894819437" sldId="259"/>
            <ac:spMk id="8" creationId="{7D6E04B2-D47B-553B-5786-FBDF634E6236}"/>
          </ac:spMkLst>
        </pc:spChg>
        <pc:spChg chg="add">
          <ac:chgData name="集 合" userId="7057ebac5e4aa06b" providerId="LiveId" clId="{54BCAD8E-384B-4E4B-9D62-907F014B7319}" dt="2024-11-09T01:42:33.515" v="2956"/>
          <ac:spMkLst>
            <pc:docMk/>
            <pc:sldMk cId="1894819437" sldId="259"/>
            <ac:spMk id="9" creationId="{87372C74-3520-159F-2ADB-4524D7804A46}"/>
          </ac:spMkLst>
        </pc:spChg>
        <pc:spChg chg="add mod">
          <ac:chgData name="集 合" userId="7057ebac5e4aa06b" providerId="LiveId" clId="{54BCAD8E-384B-4E4B-9D62-907F014B7319}" dt="2024-11-09T01:42:57.106" v="2962" actId="1076"/>
          <ac:spMkLst>
            <pc:docMk/>
            <pc:sldMk cId="1894819437" sldId="259"/>
            <ac:spMk id="10" creationId="{D1E3C87F-5B55-A29D-9024-AE953641E385}"/>
          </ac:spMkLst>
        </pc:spChg>
      </pc:sldChg>
      <pc:sldChg chg="delSp del mod">
        <pc:chgData name="集 合" userId="7057ebac5e4aa06b" providerId="LiveId" clId="{54BCAD8E-384B-4E4B-9D62-907F014B7319}" dt="2024-11-09T01:17:43.553" v="2254" actId="47"/>
        <pc:sldMkLst>
          <pc:docMk/>
          <pc:sldMk cId="0" sldId="260"/>
        </pc:sldMkLst>
        <pc:spChg chg="del">
          <ac:chgData name="集 合" userId="7057ebac5e4aa06b" providerId="LiveId" clId="{54BCAD8E-384B-4E4B-9D62-907F014B7319}" dt="2024-11-09T01:17:18.959" v="2247" actId="21"/>
          <ac:spMkLst>
            <pc:docMk/>
            <pc:sldMk cId="0" sldId="260"/>
            <ac:spMk id="72" creationId="{00000000-0000-0000-0000-000000000000}"/>
          </ac:spMkLst>
        </pc:spChg>
      </pc:sldChg>
      <pc:sldChg chg="addSp delSp modSp new mod modNotesTx">
        <pc:chgData name="集 合" userId="7057ebac5e4aa06b" providerId="LiveId" clId="{54BCAD8E-384B-4E4B-9D62-907F014B7319}" dt="2024-11-09T05:30:49.481" v="5643" actId="20577"/>
        <pc:sldMkLst>
          <pc:docMk/>
          <pc:sldMk cId="1442617161" sldId="260"/>
        </pc:sldMkLst>
        <pc:spChg chg="mod">
          <ac:chgData name="集 合" userId="7057ebac5e4aa06b" providerId="LiveId" clId="{54BCAD8E-384B-4E4B-9D62-907F014B7319}" dt="2024-11-09T01:45:03.309" v="3073" actId="20577"/>
          <ac:spMkLst>
            <pc:docMk/>
            <pc:sldMk cId="1442617161" sldId="260"/>
            <ac:spMk id="2" creationId="{F30823A0-B171-4188-5E8C-BB049FC62995}"/>
          </ac:spMkLst>
        </pc:spChg>
        <pc:spChg chg="add mod">
          <ac:chgData name="集 合" userId="7057ebac5e4aa06b" providerId="LiveId" clId="{54BCAD8E-384B-4E4B-9D62-907F014B7319}" dt="2024-11-09T04:54:51.637" v="3083" actId="1076"/>
          <ac:spMkLst>
            <pc:docMk/>
            <pc:sldMk cId="1442617161" sldId="260"/>
            <ac:spMk id="3" creationId="{064FBF62-E3BF-F1CF-D780-3D6A215EB36F}"/>
          </ac:spMkLst>
        </pc:spChg>
        <pc:spChg chg="del">
          <ac:chgData name="集 合" userId="7057ebac5e4aa06b" providerId="LiveId" clId="{54BCAD8E-384B-4E4B-9D62-907F014B7319}" dt="2024-11-09T01:45:06.838" v="3074" actId="478"/>
          <ac:spMkLst>
            <pc:docMk/>
            <pc:sldMk cId="1442617161" sldId="260"/>
            <ac:spMk id="3" creationId="{07FF6AD4-B9F4-5A29-F795-12FA89980ABC}"/>
          </ac:spMkLst>
        </pc:spChg>
      </pc:sldChg>
      <pc:sldChg chg="del">
        <pc:chgData name="集 合" userId="7057ebac5e4aa06b" providerId="LiveId" clId="{54BCAD8E-384B-4E4B-9D62-907F014B7319}" dt="2024-11-09T01:23:31.992" v="2643" actId="47"/>
        <pc:sldMkLst>
          <pc:docMk/>
          <pc:sldMk cId="0" sldId="261"/>
        </pc:sldMkLst>
      </pc:sldChg>
      <pc:sldChg chg="delSp modSp new mod modNotesTx">
        <pc:chgData name="集 合" userId="7057ebac5e4aa06b" providerId="LiveId" clId="{54BCAD8E-384B-4E4B-9D62-907F014B7319}" dt="2024-11-09T05:38:34.699" v="5796" actId="20577"/>
        <pc:sldMkLst>
          <pc:docMk/>
          <pc:sldMk cId="3283125639" sldId="261"/>
        </pc:sldMkLst>
        <pc:spChg chg="del">
          <ac:chgData name="集 合" userId="7057ebac5e4aa06b" providerId="LiveId" clId="{54BCAD8E-384B-4E4B-9D62-907F014B7319}" dt="2024-11-09T05:31:20.459" v="5654" actId="478"/>
          <ac:spMkLst>
            <pc:docMk/>
            <pc:sldMk cId="3283125639" sldId="261"/>
            <ac:spMk id="2" creationId="{BA66E44E-11AD-6E6B-3585-7F5D5B93B36E}"/>
          </ac:spMkLst>
        </pc:spChg>
        <pc:spChg chg="mod">
          <ac:chgData name="集 合" userId="7057ebac5e4aa06b" providerId="LiveId" clId="{54BCAD8E-384B-4E4B-9D62-907F014B7319}" dt="2024-11-09T05:31:29.010" v="5655" actId="1076"/>
          <ac:spMkLst>
            <pc:docMk/>
            <pc:sldMk cId="3283125639" sldId="261"/>
            <ac:spMk id="3" creationId="{31312668-8959-3591-75D6-8BE85DD2FD7B}"/>
          </ac:spMkLst>
        </pc:spChg>
      </pc:sldChg>
      <pc:sldChg chg="del">
        <pc:chgData name="集 合" userId="7057ebac5e4aa06b" providerId="LiveId" clId="{54BCAD8E-384B-4E4B-9D62-907F014B7319}" dt="2024-11-09T01:23:32.734" v="2644" actId="47"/>
        <pc:sldMkLst>
          <pc:docMk/>
          <pc:sldMk cId="0" sldId="262"/>
        </pc:sldMkLst>
      </pc:sldChg>
      <pc:sldChg chg="del">
        <pc:chgData name="集 合" userId="7057ebac5e4aa06b" providerId="LiveId" clId="{54BCAD8E-384B-4E4B-9D62-907F014B7319}" dt="2024-11-09T01:23:33.569" v="2645" actId="47"/>
        <pc:sldMkLst>
          <pc:docMk/>
          <pc:sldMk cId="0" sldId="263"/>
        </pc:sldMkLst>
      </pc:sldChg>
      <pc:sldChg chg="del">
        <pc:chgData name="集 合" userId="7057ebac5e4aa06b" providerId="LiveId" clId="{54BCAD8E-384B-4E4B-9D62-907F014B7319}" dt="2024-11-09T01:23:34.240" v="2646" actId="47"/>
        <pc:sldMkLst>
          <pc:docMk/>
          <pc:sldMk cId="0" sldId="264"/>
        </pc:sldMkLst>
      </pc:sldChg>
      <pc:sldChg chg="del">
        <pc:chgData name="集 合" userId="7057ebac5e4aa06b" providerId="LiveId" clId="{54BCAD8E-384B-4E4B-9D62-907F014B7319}" dt="2024-11-09T01:23:34.841" v="2647" actId="47"/>
        <pc:sldMkLst>
          <pc:docMk/>
          <pc:sldMk cId="0" sldId="265"/>
        </pc:sldMkLst>
      </pc:sldChg>
      <pc:sldChg chg="del">
        <pc:chgData name="集 合" userId="7057ebac5e4aa06b" providerId="LiveId" clId="{54BCAD8E-384B-4E4B-9D62-907F014B7319}" dt="2024-11-09T01:16:06.288" v="2132" actId="2696"/>
        <pc:sldMkLst>
          <pc:docMk/>
          <pc:sldMk cId="0" sldId="266"/>
        </pc:sldMkLst>
      </pc:sldChg>
      <pc:sldChg chg="del">
        <pc:chgData name="集 合" userId="7057ebac5e4aa06b" providerId="LiveId" clId="{54BCAD8E-384B-4E4B-9D62-907F014B7319}" dt="2024-11-09T01:16:09.093" v="2133" actId="2696"/>
        <pc:sldMkLst>
          <pc:docMk/>
          <pc:sldMk cId="0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CD174-F687-4EA3-BB33-580C416516CD}" type="datetimeFigureOut">
              <a:rPr lang="zh-CN" altLang="en-US" smtClean="0"/>
              <a:t>2024/11/9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1DB13-5AB0-4B72-837F-E979A4935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273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好了，感谢</a:t>
            </a:r>
            <a:r>
              <a:rPr lang="en-US" altLang="zh-CN" dirty="0"/>
              <a:t>io</a:t>
            </a:r>
            <a:r>
              <a:rPr lang="zh-CN" altLang="en-US" dirty="0"/>
              <a:t>社提供的这次机会可以让我在这里分享自己的学习成果。有看到公告的同学可以知道我们今天要讲的主题是从</a:t>
            </a:r>
            <a:r>
              <a:rPr lang="en-US" altLang="zh-CN" dirty="0"/>
              <a:t>go</a:t>
            </a:r>
            <a:r>
              <a:rPr lang="zh-CN" altLang="en-US" dirty="0"/>
              <a:t>入手编写属于自己的机器人后端。这里的</a:t>
            </a:r>
            <a:r>
              <a:rPr lang="en-US" altLang="zh-CN" dirty="0"/>
              <a:t>go</a:t>
            </a:r>
            <a:r>
              <a:rPr lang="zh-CN" altLang="en-US" dirty="0"/>
              <a:t>就是我们编写后端用到的语言。那么这里就有人要问了，为什么不用</a:t>
            </a:r>
            <a:r>
              <a:rPr lang="en-US" altLang="zh-CN" dirty="0"/>
              <a:t>java</a:t>
            </a:r>
            <a:r>
              <a:rPr lang="zh-CN" altLang="en-US" dirty="0"/>
              <a:t>呢（笑）。答：因为我不会</a:t>
            </a:r>
            <a:r>
              <a:rPr lang="en-US" altLang="zh-CN" dirty="0"/>
              <a:t>java</a:t>
            </a:r>
            <a:r>
              <a:rPr lang="zh-CN" altLang="en-US" dirty="0"/>
              <a:t>（笑）。好，那么这里有的同学可能对</a:t>
            </a:r>
            <a:r>
              <a:rPr lang="en-US" altLang="zh-CN" dirty="0"/>
              <a:t>go</a:t>
            </a:r>
            <a:r>
              <a:rPr lang="zh-CN" altLang="en-US" dirty="0"/>
              <a:t>不太了解，如果一上来就分析代码，大家可能会听的有点云里雾里，所以我准备将这个分享分成</a:t>
            </a:r>
            <a:r>
              <a:rPr lang="en-US" altLang="zh-CN" dirty="0"/>
              <a:t>3</a:t>
            </a:r>
            <a:r>
              <a:rPr lang="zh-CN" altLang="en-US" dirty="0"/>
              <a:t>次，前两次都来将一些前置知识，然后最后一次来给大家分析一下代码。嗯，好。今天主要讲的是</a:t>
            </a:r>
            <a:r>
              <a:rPr lang="en-US" altLang="zh-CN" dirty="0"/>
              <a:t>Gin</a:t>
            </a:r>
            <a:r>
              <a:rPr lang="zh-CN" altLang="en-US" dirty="0"/>
              <a:t>的介绍和使用。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1DB13-5AB0-4B72-837F-E979A4935C8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469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这是目录（接</a:t>
            </a:r>
            <a:r>
              <a:rPr lang="en-US" altLang="zh-CN" dirty="0"/>
              <a:t>ppt</a:t>
            </a:r>
            <a:r>
              <a:rPr lang="zh-CN" altLang="en-US" dirty="0"/>
              <a:t>）。第一部分是</a:t>
            </a:r>
            <a:r>
              <a:rPr lang="en-US" altLang="zh-CN" dirty="0"/>
              <a:t>Gin</a:t>
            </a:r>
            <a:r>
              <a:rPr lang="zh-CN" altLang="en-US" dirty="0"/>
              <a:t>的介绍，来带大家了解一下</a:t>
            </a:r>
            <a:r>
              <a:rPr lang="en-US" altLang="zh-CN" dirty="0"/>
              <a:t>Gin</a:t>
            </a:r>
            <a:r>
              <a:rPr lang="zh-CN" altLang="en-US" dirty="0"/>
              <a:t>是个什么东西，我们为什么要用这个东西？（停顿）第二部分，是</a:t>
            </a:r>
            <a:r>
              <a:rPr lang="en-US" altLang="zh-CN" dirty="0"/>
              <a:t>Gin</a:t>
            </a:r>
            <a:r>
              <a:rPr lang="zh-CN" altLang="en-US" dirty="0"/>
              <a:t>的简单实例，来带大家上手写一个简单的路由，实现在浏览器打开这个路由后可以显示</a:t>
            </a:r>
            <a:r>
              <a:rPr lang="en-US" altLang="zh-CN" dirty="0" err="1"/>
              <a:t>helloworld</a:t>
            </a:r>
            <a:r>
              <a:rPr lang="zh-CN" altLang="en-US" dirty="0"/>
              <a:t>。（停顿</a:t>
            </a:r>
            <a:r>
              <a:rPr lang="en-US" altLang="zh-CN" dirty="0"/>
              <a:t>2s</a:t>
            </a:r>
            <a:r>
              <a:rPr lang="zh-CN" altLang="en-US" dirty="0"/>
              <a:t>）（翻</a:t>
            </a:r>
            <a:r>
              <a:rPr lang="en-US" altLang="zh-CN" dirty="0"/>
              <a:t>ppt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1DB13-5AB0-4B72-837F-E979A4935C8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170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那么</a:t>
            </a:r>
            <a:r>
              <a:rPr lang="en-US" altLang="zh-CN" dirty="0"/>
              <a:t>Gin</a:t>
            </a:r>
            <a:r>
              <a:rPr lang="zh-CN" altLang="en-US" dirty="0"/>
              <a:t>是个什么东西呢？我们看这页</a:t>
            </a:r>
            <a:r>
              <a:rPr lang="en-US" altLang="zh-CN" dirty="0"/>
              <a:t>ppt</a:t>
            </a:r>
            <a:r>
              <a:rPr lang="zh-CN" altLang="en-US" dirty="0"/>
              <a:t>，可以看到，</a:t>
            </a:r>
            <a:r>
              <a:rPr lang="en-US" altLang="zh-CN" dirty="0"/>
              <a:t>Gin</a:t>
            </a:r>
            <a:r>
              <a:rPr lang="zh-CN" altLang="en-US" dirty="0"/>
              <a:t>呢，其实就是用</a:t>
            </a:r>
            <a:r>
              <a:rPr lang="en-US" altLang="zh-CN" dirty="0"/>
              <a:t>go</a:t>
            </a:r>
            <a:r>
              <a:rPr lang="zh-CN" altLang="en-US" dirty="0"/>
              <a:t>语言来实现的一个</a:t>
            </a:r>
            <a:r>
              <a:rPr lang="en-US" altLang="zh-CN" dirty="0" err="1"/>
              <a:t>httpweb</a:t>
            </a:r>
            <a:r>
              <a:rPr lang="zh-CN" altLang="en-US" dirty="0"/>
              <a:t>框架，同时呢，提供了一套接口可以让我们跳过繁琐的重复性劳动，直接运用简单的接口来实现一些业务逻辑。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那么讲到这个</a:t>
            </a:r>
            <a:r>
              <a:rPr lang="en-US" altLang="zh-CN" dirty="0"/>
              <a:t>Gin</a:t>
            </a:r>
            <a:r>
              <a:rPr lang="zh-CN" altLang="en-US" dirty="0"/>
              <a:t>框架，就不得不提</a:t>
            </a:r>
            <a:r>
              <a:rPr lang="en-US" altLang="zh-CN" dirty="0" err="1"/>
              <a:t>httpweb</a:t>
            </a:r>
            <a:r>
              <a:rPr lang="zh-CN" altLang="en-US" dirty="0"/>
              <a:t>框架。有的同学可能对</a:t>
            </a:r>
            <a:r>
              <a:rPr lang="en-US" altLang="zh-CN" dirty="0"/>
              <a:t>http</a:t>
            </a:r>
            <a:r>
              <a:rPr lang="zh-CN" altLang="en-US" dirty="0"/>
              <a:t>协议和</a:t>
            </a:r>
            <a:r>
              <a:rPr lang="en-US" altLang="zh-CN" dirty="0" err="1"/>
              <a:t>httpweb</a:t>
            </a:r>
            <a:r>
              <a:rPr lang="zh-CN" altLang="en-US" dirty="0"/>
              <a:t>框架有点陌生。所以在了解</a:t>
            </a:r>
            <a:r>
              <a:rPr lang="en-US" altLang="zh-CN" dirty="0"/>
              <a:t>Gin</a:t>
            </a:r>
            <a:r>
              <a:rPr lang="zh-CN" altLang="en-US" dirty="0"/>
              <a:t>框架的使用之前先简单的聊一聊</a:t>
            </a:r>
            <a:r>
              <a:rPr lang="en-US" altLang="zh-CN" dirty="0"/>
              <a:t>http</a:t>
            </a:r>
            <a:r>
              <a:rPr lang="zh-CN" altLang="en-US" dirty="0"/>
              <a:t>协议。</a:t>
            </a:r>
            <a:r>
              <a:rPr lang="en-US" altLang="zh-CN" sz="1200" b="0" u="none" strike="noStrike" dirty="0">
                <a:solidFill>
                  <a:srgbClr val="000000"/>
                </a:solidFill>
                <a:uFillTx/>
                <a:latin typeface="Arial"/>
              </a:rPr>
              <a:t>HTTP</a:t>
            </a:r>
            <a:r>
              <a:rPr lang="zh-CN" altLang="zh-CN" sz="1200" b="0" u="none" strike="noStrike" dirty="0">
                <a:solidFill>
                  <a:srgbClr val="000000"/>
                </a:solidFill>
                <a:uFillTx/>
                <a:latin typeface="Arial"/>
              </a:rPr>
              <a:t>协议（</a:t>
            </a:r>
            <a:r>
              <a:rPr lang="en-US" altLang="zh-CN" sz="1200" b="0" u="none" strike="noStrike" dirty="0" err="1">
                <a:solidFill>
                  <a:srgbClr val="000000"/>
                </a:solidFill>
                <a:uFillTx/>
                <a:latin typeface="Arial"/>
              </a:rPr>
              <a:t>HyperText</a:t>
            </a:r>
            <a:r>
              <a:rPr lang="en-US" altLang="zh-CN" sz="1200" b="0" u="none" strike="noStrike" dirty="0">
                <a:solidFill>
                  <a:srgbClr val="000000"/>
                </a:solidFill>
                <a:uFillTx/>
                <a:latin typeface="Arial"/>
              </a:rPr>
              <a:t> Transfer Protocol</a:t>
            </a:r>
            <a:r>
              <a:rPr lang="zh-CN" altLang="zh-CN" sz="1200" b="0" u="none" strike="noStrike" dirty="0">
                <a:solidFill>
                  <a:srgbClr val="000000"/>
                </a:solidFill>
                <a:uFillTx/>
                <a:latin typeface="Arial"/>
              </a:rPr>
              <a:t>，超文本传输协议）是一种用于在客户端（通常是浏览器）和服务器之间传输数据的应用层协议。它是</a:t>
            </a:r>
            <a:r>
              <a:rPr lang="en-US" altLang="zh-CN" sz="1200" b="0" u="none" strike="noStrike" dirty="0">
                <a:solidFill>
                  <a:srgbClr val="000000"/>
                </a:solidFill>
                <a:uFillTx/>
                <a:latin typeface="Arial"/>
              </a:rPr>
              <a:t>Web</a:t>
            </a:r>
            <a:r>
              <a:rPr lang="zh-CN" altLang="zh-CN" sz="1200" b="0" u="none" strike="noStrike" dirty="0">
                <a:solidFill>
                  <a:srgbClr val="000000"/>
                </a:solidFill>
                <a:uFillTx/>
                <a:latin typeface="Arial"/>
              </a:rPr>
              <a:t>浏览的基础，定义了数据在网络中的请求和响应方式</a:t>
            </a:r>
            <a:r>
              <a:rPr lang="zh-CN" altLang="en-US" sz="1200" b="0" u="none" strike="noStrike" dirty="0">
                <a:solidFill>
                  <a:srgbClr val="000000"/>
                </a:solidFill>
                <a:uFillTx/>
                <a:latin typeface="Arial"/>
              </a:rPr>
              <a:t>，而</a:t>
            </a:r>
            <a:r>
              <a:rPr lang="en-US" altLang="zh-CN" sz="1200" b="0" u="none" strike="noStrike" dirty="0">
                <a:solidFill>
                  <a:schemeClr val="dk1"/>
                </a:solidFill>
                <a:uFillTx/>
                <a:latin typeface="等线"/>
              </a:rPr>
              <a:t>HTTP Web </a:t>
            </a:r>
            <a:r>
              <a:rPr lang="zh-CN" altLang="zh-CN" sz="1200" b="0" u="none" strike="noStrike" dirty="0">
                <a:solidFill>
                  <a:schemeClr val="dk1"/>
                </a:solidFill>
                <a:uFillTx/>
                <a:latin typeface="等线"/>
              </a:rPr>
              <a:t>框架（</a:t>
            </a:r>
            <a:r>
              <a:rPr lang="en-US" altLang="zh-CN" sz="1200" b="0" u="none" strike="noStrike" dirty="0">
                <a:solidFill>
                  <a:schemeClr val="dk1"/>
                </a:solidFill>
                <a:uFillTx/>
                <a:latin typeface="等线"/>
              </a:rPr>
              <a:t>HTTP Web Framework</a:t>
            </a:r>
            <a:r>
              <a:rPr lang="zh-CN" altLang="zh-CN" sz="1200" b="0" u="none" strike="noStrike" dirty="0">
                <a:solidFill>
                  <a:schemeClr val="dk1"/>
                </a:solidFill>
                <a:uFillTx/>
                <a:latin typeface="等线"/>
              </a:rPr>
              <a:t>）</a:t>
            </a:r>
            <a:r>
              <a:rPr lang="zh-CN" altLang="en-US" sz="1200" b="0" u="none" strike="noStrike" dirty="0">
                <a:solidFill>
                  <a:schemeClr val="dk1"/>
                </a:solidFill>
                <a:uFillTx/>
                <a:latin typeface="等线"/>
              </a:rPr>
              <a:t>就是</a:t>
            </a:r>
            <a:r>
              <a:rPr lang="zh-CN" altLang="zh-CN" sz="1200" b="0" u="none" strike="noStrike" dirty="0">
                <a:solidFill>
                  <a:schemeClr val="dk1"/>
                </a:solidFill>
                <a:uFillTx/>
                <a:latin typeface="等线"/>
              </a:rPr>
              <a:t>是用于构建和开发</a:t>
            </a:r>
            <a:r>
              <a:rPr lang="en-US" altLang="zh-CN" sz="1200" b="0" u="none" strike="noStrike" dirty="0">
                <a:solidFill>
                  <a:schemeClr val="dk1"/>
                </a:solidFill>
                <a:uFillTx/>
                <a:latin typeface="等线"/>
              </a:rPr>
              <a:t>Web</a:t>
            </a:r>
            <a:r>
              <a:rPr lang="zh-CN" altLang="zh-CN" sz="1200" b="0" u="none" strike="noStrike" dirty="0">
                <a:solidFill>
                  <a:schemeClr val="dk1"/>
                </a:solidFill>
                <a:uFillTx/>
                <a:latin typeface="等线"/>
              </a:rPr>
              <a:t>应用程序的软件框架</a:t>
            </a:r>
            <a:endParaRPr lang="en-US" altLang="zh-CN" sz="12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u="none" strike="noStrike" dirty="0">
                <a:solidFill>
                  <a:srgbClr val="C9211E"/>
                </a:solidFill>
                <a:uFillTx/>
                <a:latin typeface="等线"/>
              </a:rPr>
              <a:t>请求就是我们平时说的</a:t>
            </a:r>
            <a:r>
              <a:rPr lang="en-US" altLang="zh-CN" sz="1200" b="0" u="none" strike="noStrike" dirty="0" err="1">
                <a:solidFill>
                  <a:srgbClr val="C9211E"/>
                </a:solidFill>
                <a:uFillTx/>
                <a:latin typeface="等线"/>
              </a:rPr>
              <a:t>GET,POST,put,delete</a:t>
            </a:r>
            <a:r>
              <a:rPr lang="zh-CN" altLang="en-US" sz="1200" b="0" u="none" strike="noStrike" dirty="0">
                <a:solidFill>
                  <a:srgbClr val="C9211E"/>
                </a:solidFill>
                <a:uFillTx/>
                <a:latin typeface="等线"/>
              </a:rPr>
              <a:t>之类向服务端发送包含有某一种命令的数据。</a:t>
            </a:r>
            <a:endParaRPr lang="en-US" altLang="zh-CN" sz="1200" b="0" u="none" strike="noStrike" dirty="0">
              <a:solidFill>
                <a:srgbClr val="C9211E"/>
              </a:solidFill>
              <a:uFillTx/>
              <a:latin typeface="等线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u="none" strike="noStrike" dirty="0">
                <a:solidFill>
                  <a:srgbClr val="C9211E"/>
                </a:solidFill>
                <a:uFillTx/>
                <a:latin typeface="等线"/>
              </a:rPr>
              <a:t>响应就是服务端在接受到这一串包含有命令的数据之后，处理并返回的对应的数据。</a:t>
            </a:r>
            <a:endParaRPr lang="en-US" altLang="zh-CN" sz="1200" b="0" u="none" strike="noStrike" dirty="0">
              <a:solidFill>
                <a:srgbClr val="C9211E"/>
              </a:solidFill>
              <a:uFillTx/>
              <a:latin typeface="等线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u="none" strike="noStrike" dirty="0">
              <a:solidFill>
                <a:srgbClr val="C9211E"/>
              </a:solidFill>
              <a:uFillTx/>
              <a:latin typeface="等线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u="none" strike="noStrike" dirty="0">
                <a:solidFill>
                  <a:srgbClr val="C9211E"/>
                </a:solidFill>
                <a:uFillTx/>
                <a:latin typeface="等线"/>
              </a:rPr>
              <a:t>而路由呢，其实就是路径，像我们访问某个网站的时候，可以看到域名之后有一个斜杠，而斜杠后面往往包含这一串信息，这个就是路由，是在告诉服务端我们要调用哪一部分的服务。</a:t>
            </a:r>
            <a:endParaRPr lang="en-US" altLang="zh-CN" sz="1200" b="0" u="none" strike="noStrike" dirty="0">
              <a:solidFill>
                <a:srgbClr val="C9211E"/>
              </a:solidFill>
              <a:uFillTx/>
              <a:latin typeface="等线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u="none" strike="noStrike" dirty="0">
              <a:solidFill>
                <a:srgbClr val="C9211E"/>
              </a:solidFill>
              <a:uFillTx/>
              <a:latin typeface="等线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u="none" strike="noStrike" dirty="0">
                <a:solidFill>
                  <a:srgbClr val="C9211E"/>
                </a:solidFill>
                <a:uFillTx/>
                <a:latin typeface="等线"/>
              </a:rPr>
              <a:t>后面的</a:t>
            </a:r>
            <a:r>
              <a:rPr lang="zh-CN" altLang="zh-CN" sz="1200" b="0" u="none" strike="noStrike" dirty="0">
                <a:solidFill>
                  <a:srgbClr val="C9211E"/>
                </a:solidFill>
                <a:uFillTx/>
                <a:latin typeface="等线"/>
              </a:rPr>
              <a:t>会话管理</a:t>
            </a:r>
            <a:r>
              <a:rPr lang="zh-CN" altLang="zh-CN" sz="1200" b="0" u="none" strike="noStrike" dirty="0">
                <a:solidFill>
                  <a:schemeClr val="dk1"/>
                </a:solidFill>
                <a:uFillTx/>
                <a:latin typeface="等线"/>
              </a:rPr>
              <a:t>、</a:t>
            </a:r>
            <a:r>
              <a:rPr lang="zh-CN" altLang="zh-CN" sz="1200" b="0" u="none" strike="noStrike" dirty="0">
                <a:solidFill>
                  <a:srgbClr val="C9211E"/>
                </a:solidFill>
                <a:uFillTx/>
                <a:latin typeface="等线"/>
              </a:rPr>
              <a:t>模板渲染</a:t>
            </a:r>
            <a:r>
              <a:rPr lang="zh-CN" altLang="zh-CN" sz="1200" b="0" u="none" strike="noStrike" dirty="0">
                <a:solidFill>
                  <a:schemeClr val="dk1"/>
                </a:solidFill>
                <a:uFillTx/>
                <a:latin typeface="等线"/>
              </a:rPr>
              <a:t>、</a:t>
            </a:r>
            <a:r>
              <a:rPr lang="zh-CN" altLang="zh-CN" sz="1200" b="0" u="none" strike="noStrike" dirty="0">
                <a:solidFill>
                  <a:srgbClr val="C9211E"/>
                </a:solidFill>
                <a:uFillTx/>
                <a:latin typeface="等线"/>
              </a:rPr>
              <a:t>数据处理</a:t>
            </a:r>
            <a:r>
              <a:rPr lang="zh-CN" altLang="en-US" sz="1200" b="0" u="none" strike="noStrike" dirty="0">
                <a:solidFill>
                  <a:schemeClr val="dk1"/>
                </a:solidFill>
                <a:uFillTx/>
                <a:latin typeface="等线"/>
              </a:rPr>
              <a:t>和</a:t>
            </a:r>
            <a:r>
              <a:rPr lang="zh-CN" altLang="zh-CN" sz="1200" b="0" u="none" strike="noStrike" dirty="0">
                <a:solidFill>
                  <a:srgbClr val="C9211E"/>
                </a:solidFill>
                <a:uFillTx/>
                <a:latin typeface="等线"/>
              </a:rPr>
              <a:t>数据库的交互</a:t>
            </a:r>
            <a:r>
              <a:rPr lang="zh-CN" altLang="en-US" sz="800" b="0" u="none" strike="noStrike" dirty="0">
                <a:solidFill>
                  <a:schemeClr val="dk1"/>
                </a:solidFill>
                <a:uFillTx/>
                <a:latin typeface="等线"/>
              </a:rPr>
              <a:t>不在今天的讨论范围。</a:t>
            </a:r>
            <a:r>
              <a:rPr lang="zh-CN" altLang="en-US" sz="1200" b="0" u="none" strike="noStrike" dirty="0">
                <a:solidFill>
                  <a:srgbClr val="000000"/>
                </a:solidFill>
                <a:uFillTx/>
                <a:latin typeface="Arial"/>
              </a:rPr>
              <a:t>感兴趣的同学，可以在分享会之后到各大搜索平台进行搜索和了解，相信通过对</a:t>
            </a:r>
            <a:r>
              <a:rPr lang="en-US" altLang="zh-CN" sz="1200" b="0" u="none" strike="noStrike" dirty="0">
                <a:solidFill>
                  <a:srgbClr val="000000"/>
                </a:solidFill>
                <a:uFillTx/>
                <a:latin typeface="Arial"/>
              </a:rPr>
              <a:t>http</a:t>
            </a:r>
            <a:r>
              <a:rPr lang="zh-CN" altLang="en-US" sz="1200" b="0" u="none" strike="noStrike" dirty="0">
                <a:solidFill>
                  <a:srgbClr val="000000"/>
                </a:solidFill>
                <a:uFillTx/>
                <a:latin typeface="Arial"/>
              </a:rPr>
              <a:t>协议的了解和学习，一定会对今天所讲的</a:t>
            </a:r>
            <a:r>
              <a:rPr lang="en-US" altLang="zh-CN" sz="1200" b="0" u="none" strike="noStrike" dirty="0">
                <a:solidFill>
                  <a:srgbClr val="000000"/>
                </a:solidFill>
                <a:uFillTx/>
                <a:latin typeface="Arial"/>
              </a:rPr>
              <a:t>gin</a:t>
            </a:r>
            <a:r>
              <a:rPr lang="zh-CN" altLang="en-US" sz="1200" b="0" u="none" strike="noStrike" dirty="0">
                <a:solidFill>
                  <a:srgbClr val="000000"/>
                </a:solidFill>
                <a:uFillTx/>
                <a:latin typeface="Arial"/>
              </a:rPr>
              <a:t>框架有更加深入的认识。好了，我们接下来就来带大家认识一下</a:t>
            </a:r>
            <a:r>
              <a:rPr lang="en-US" altLang="zh-CN" sz="1200" b="0" u="none" strike="noStrike" dirty="0">
                <a:solidFill>
                  <a:srgbClr val="000000"/>
                </a:solidFill>
                <a:uFillTx/>
                <a:latin typeface="Arial"/>
              </a:rPr>
              <a:t>gin</a:t>
            </a:r>
            <a:r>
              <a:rPr lang="zh-CN" altLang="en-US" sz="1200" b="0" u="none" strike="noStrike" dirty="0">
                <a:solidFill>
                  <a:srgbClr val="000000"/>
                </a:solidFill>
                <a:uFillTx/>
                <a:latin typeface="Arial"/>
              </a:rPr>
              <a:t>框架中比较常用的两个接口，</a:t>
            </a:r>
            <a:r>
              <a:rPr lang="en-US" altLang="zh-CN" sz="1200" b="0" u="none" strike="noStrike" dirty="0">
                <a:solidFill>
                  <a:srgbClr val="000000"/>
                </a:solidFill>
                <a:uFillTx/>
                <a:latin typeface="Arial"/>
              </a:rPr>
              <a:t>GET</a:t>
            </a:r>
            <a:r>
              <a:rPr lang="zh-CN" altLang="en-US" sz="1200" b="0" u="none" strike="noStrike" dirty="0">
                <a:solidFill>
                  <a:srgbClr val="000000"/>
                </a:solidFill>
                <a:uFillTx/>
                <a:latin typeface="Arial"/>
              </a:rPr>
              <a:t>和</a:t>
            </a:r>
            <a:r>
              <a:rPr lang="en-US" altLang="zh-CN" sz="1200" b="0" u="none" strike="noStrike" dirty="0">
                <a:solidFill>
                  <a:srgbClr val="000000"/>
                </a:solidFill>
                <a:uFillTx/>
                <a:latin typeface="Arial"/>
              </a:rPr>
              <a:t>POST.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1DB13-5AB0-4B72-837F-E979A4935C8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277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GET</a:t>
            </a:r>
            <a:r>
              <a:rPr lang="zh-CN" altLang="en-US" dirty="0"/>
              <a:t>就是浏览器向服务端发起获取资源的请求，服务端在收到这个请求之后会返回两个值，一个是响应状态，另外一个就是返回的响应内容。</a:t>
            </a:r>
            <a:endParaRPr lang="en-US" altLang="zh-CN" dirty="0"/>
          </a:p>
          <a:p>
            <a:r>
              <a:rPr lang="zh-CN" altLang="en-US" dirty="0"/>
              <a:t>响应状态，要举个例子的话，就是比如我们平常访问一些不存在的页面的时候，浏览器可能会显示一个大大的</a:t>
            </a:r>
            <a:r>
              <a:rPr lang="en-US" altLang="zh-CN" dirty="0"/>
              <a:t>404</a:t>
            </a:r>
            <a:r>
              <a:rPr lang="zh-CN" altLang="en-US" dirty="0"/>
              <a:t>，表示这个页面不存在。</a:t>
            </a:r>
            <a:endParaRPr lang="en-US" altLang="zh-CN" dirty="0"/>
          </a:p>
          <a:p>
            <a:r>
              <a:rPr lang="zh-CN" altLang="en-US" dirty="0"/>
              <a:t>这是显示的响应状态，大家都可以看的到。而这个</a:t>
            </a:r>
            <a:r>
              <a:rPr lang="en-US" altLang="zh-CN" dirty="0"/>
              <a:t>200</a:t>
            </a:r>
            <a:r>
              <a:rPr lang="zh-CN" altLang="en-US" dirty="0"/>
              <a:t>就是说成功响应的意思，一般是传给浏览器看的，说明这个响应成功了。</a:t>
            </a:r>
            <a:endParaRPr lang="en-US" altLang="zh-CN" dirty="0"/>
          </a:p>
          <a:p>
            <a:r>
              <a:rPr lang="zh-CN" altLang="en-US" dirty="0"/>
              <a:t>后面的</a:t>
            </a:r>
            <a:r>
              <a:rPr lang="en-US" altLang="zh-CN" dirty="0" err="1"/>
              <a:t>helloworld</a:t>
            </a:r>
            <a:r>
              <a:rPr lang="zh-CN" altLang="en-US" dirty="0"/>
              <a:t>就是我们要返回的内容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 </a:t>
            </a:r>
            <a:r>
              <a:rPr lang="en-US" altLang="zh-CN" dirty="0"/>
              <a:t>Gin </a:t>
            </a:r>
            <a:r>
              <a:rPr lang="zh-CN" altLang="en-US" dirty="0"/>
              <a:t>框架中，</a:t>
            </a:r>
            <a:r>
              <a:rPr lang="en-US" altLang="zh-CN" dirty="0"/>
              <a:t>r </a:t>
            </a:r>
            <a:r>
              <a:rPr lang="zh-CN" altLang="en-US" dirty="0"/>
              <a:t>是一个典型的变量名，通常用来表示 </a:t>
            </a:r>
            <a:r>
              <a:rPr lang="zh-CN" altLang="en-US" b="1" dirty="0"/>
              <a:t>路由引擎</a:t>
            </a:r>
            <a:r>
              <a:rPr lang="zh-CN" altLang="en-US" dirty="0"/>
              <a:t>（</a:t>
            </a:r>
            <a:r>
              <a:rPr lang="en-US" altLang="zh-CN" dirty="0"/>
              <a:t>Router Engine</a:t>
            </a:r>
            <a:r>
              <a:rPr lang="zh-CN" altLang="en-US" dirty="0"/>
              <a:t>）。它是 </a:t>
            </a:r>
            <a:r>
              <a:rPr lang="en-US" altLang="zh-CN" dirty="0"/>
              <a:t>Gin </a:t>
            </a:r>
            <a:r>
              <a:rPr lang="zh-CN" altLang="en-US" dirty="0"/>
              <a:t>框架中用来管理和处理 </a:t>
            </a:r>
            <a:r>
              <a:rPr lang="en-US" altLang="zh-CN" dirty="0"/>
              <a:t>HTTP </a:t>
            </a:r>
            <a:r>
              <a:rPr lang="zh-CN" altLang="en-US" dirty="0"/>
              <a:t>请求的核心对象。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它可以用任何名字替代，例如 </a:t>
            </a:r>
            <a:r>
              <a:rPr lang="en-US" altLang="zh-CN" dirty="0"/>
              <a:t>router</a:t>
            </a:r>
            <a:r>
              <a:rPr lang="zh-CN" altLang="en-US" dirty="0"/>
              <a:t>、</a:t>
            </a:r>
            <a:r>
              <a:rPr lang="en-US" altLang="zh-CN" dirty="0"/>
              <a:t>app </a:t>
            </a:r>
            <a:r>
              <a:rPr lang="zh-CN" altLang="en-US" dirty="0"/>
              <a:t>等，但 </a:t>
            </a:r>
            <a:r>
              <a:rPr lang="en-US" altLang="zh-CN" dirty="0"/>
              <a:t>r </a:t>
            </a:r>
            <a:r>
              <a:rPr lang="zh-CN" altLang="en-US" dirty="0"/>
              <a:t>是社区和官方文档中常用的缩写，简洁且易读。</a:t>
            </a:r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Arial Unicode MS"/>
                <a:ea typeface="var(--monospace)"/>
              </a:rPr>
              <a:t>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GET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的意思是说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GET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是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r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的一个成员函数，可以通过这种形式来调用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AA1111"/>
              </a:solidFill>
              <a:effectLst/>
              <a:latin typeface="Arial Unicode MS"/>
              <a:ea typeface="var(--monospace)"/>
            </a:endParaRPr>
          </a:p>
          <a:p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AA1111"/>
              </a:solidFill>
              <a:effectLst/>
              <a:latin typeface="Arial Unicode MS"/>
              <a:ea typeface="var(--monospace)"/>
            </a:endParaRPr>
          </a:p>
          <a:p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Arial Unicode MS"/>
                <a:ea typeface="var(--monospace)"/>
              </a:rPr>
              <a:t>“/ping”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Arial Unicode MS"/>
                <a:ea typeface="var(--monospace)"/>
              </a:rPr>
              <a:t>，这个代表的就是路由，说明到时候我们应该要在网址后面加上这部分来访问我们的服务。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AA1111"/>
              </a:solidFill>
              <a:effectLst/>
              <a:latin typeface="Arial Unicode MS"/>
              <a:ea typeface="var(--monospace)"/>
            </a:endParaRPr>
          </a:p>
          <a:p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Arial Unicode MS"/>
                <a:ea typeface="var(--monospace)"/>
              </a:rPr>
              <a:t>后面的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AA1111"/>
                </a:solidFill>
                <a:effectLst/>
                <a:latin typeface="Arial Unicode MS"/>
                <a:ea typeface="var(--monospace)"/>
              </a:rPr>
              <a:t>func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Arial Unicode MS"/>
                <a:ea typeface="var(--monospace)"/>
              </a:rPr>
              <a:t>部分是匿名函数，没有函数的名字，只有一个传入的参数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c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81A1A"/>
                </a:solidFill>
                <a:effectLst/>
                <a:latin typeface="Arial Unicode MS"/>
                <a:ea typeface="var(--monospace)"/>
              </a:rPr>
              <a:t>*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gin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Arial Unicode MS"/>
                <a:ea typeface="var(--monospace)"/>
              </a:rPr>
              <a:t>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Context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Arial Unicode MS"/>
                <a:ea typeface="var(--monospace)"/>
              </a:rPr>
              <a:t>。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Arial Unicode MS"/>
                <a:ea typeface="var(--monospace)"/>
              </a:rPr>
              <a:t>c *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AA1111"/>
                </a:solidFill>
                <a:effectLst/>
                <a:latin typeface="Arial Unicode MS"/>
                <a:ea typeface="var(--monospace)"/>
              </a:rPr>
              <a:t>gin.Context</a:t>
            </a:r>
            <a:r>
              <a:rPr lang="zh-CN" altLang="en-US" dirty="0"/>
              <a:t>是每个请求的上下文对象</a:t>
            </a:r>
            <a:endParaRPr lang="en-US" altLang="zh-CN" dirty="0"/>
          </a:p>
          <a:p>
            <a:r>
              <a:rPr lang="zh-CN" altLang="en-US" dirty="0"/>
              <a:t>它可以用来</a:t>
            </a:r>
            <a:endParaRPr lang="en-US" altLang="zh-CN" dirty="0"/>
          </a:p>
          <a:p>
            <a:r>
              <a:rPr lang="zh-CN" altLang="en-US" b="1" dirty="0"/>
              <a:t>处理请求数据</a:t>
            </a:r>
            <a:endParaRPr lang="zh-CN" altLang="en-US" dirty="0"/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/>
              <a:t>例如获取路径参数、查询参数、表单参数、</a:t>
            </a:r>
            <a:r>
              <a:rPr lang="en-US" altLang="zh-CN" dirty="0"/>
              <a:t>JSON </a:t>
            </a:r>
            <a:r>
              <a:rPr lang="zh-CN" altLang="en-US" dirty="0"/>
              <a:t>数据等。</a:t>
            </a:r>
          </a:p>
          <a:p>
            <a:r>
              <a:rPr lang="zh-CN" altLang="en-US" b="1" dirty="0"/>
              <a:t>还有生成响应</a:t>
            </a:r>
            <a:endParaRPr lang="zh-CN" altLang="en-US" dirty="0"/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/>
              <a:t>例如返回 </a:t>
            </a:r>
            <a:r>
              <a:rPr lang="en-US" altLang="zh-CN" dirty="0"/>
              <a:t>JSON</a:t>
            </a:r>
            <a:r>
              <a:rPr lang="zh-CN" altLang="en-US" dirty="0"/>
              <a:t>、</a:t>
            </a:r>
            <a:r>
              <a:rPr lang="en-US" altLang="zh-CN" dirty="0"/>
              <a:t>HTML</a:t>
            </a:r>
            <a:r>
              <a:rPr lang="zh-CN" altLang="en-US" dirty="0"/>
              <a:t>、文件、字符串等多种响应类型。</a:t>
            </a:r>
            <a:endParaRPr lang="en-US" altLang="zh-CN" dirty="0"/>
          </a:p>
          <a:p>
            <a:pPr>
              <a:buFont typeface="Arial" panose="020B0604020202020204" pitchFamily="34" charset="0"/>
              <a:buNone/>
            </a:pP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1DB13-5AB0-4B72-837F-E979A4935C8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86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POST</a:t>
            </a:r>
            <a:r>
              <a:rPr lang="zh-CN" altLang="en-US" dirty="0"/>
              <a:t>就是向服务端传递数据，这个数据可以有很多形式，像是表单，</a:t>
            </a:r>
            <a:r>
              <a:rPr lang="en-US" altLang="zh-CN" dirty="0" err="1"/>
              <a:t>json</a:t>
            </a:r>
            <a:r>
              <a:rPr lang="zh-CN" altLang="en-US" dirty="0"/>
              <a:t>，还有文件等</a:t>
            </a:r>
            <a:endParaRPr lang="en-US" altLang="zh-CN" dirty="0"/>
          </a:p>
          <a:p>
            <a:r>
              <a:rPr lang="zh-CN" altLang="en-US" dirty="0"/>
              <a:t>这里用</a:t>
            </a:r>
            <a:r>
              <a:rPr lang="en-US" altLang="zh-CN" dirty="0" err="1"/>
              <a:t>json</a:t>
            </a:r>
            <a:r>
              <a:rPr lang="zh-CN" altLang="en-US" dirty="0"/>
              <a:t>来做示范</a:t>
            </a:r>
            <a:endParaRPr lang="en-US" altLang="zh-CN" dirty="0"/>
          </a:p>
          <a:p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Arial Unicode MS"/>
                <a:ea typeface="var(--monospace)"/>
              </a:rPr>
              <a:t>type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Login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Arial Unicode MS"/>
                <a:ea typeface="var(--monospace)"/>
              </a:rPr>
              <a:t>struct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  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Username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Arial Unicode MS"/>
                <a:ea typeface="var(--monospace)"/>
              </a:rPr>
              <a:t>string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Arial Unicode MS"/>
                <a:ea typeface="var(--monospace)"/>
              </a:rPr>
              <a:t>`json:“username” binding:“required”`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  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Password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Arial Unicode MS"/>
                <a:ea typeface="var(--monospace)"/>
              </a:rPr>
              <a:t>string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Arial Unicode MS"/>
                <a:ea typeface="var(--monospace)"/>
              </a:rPr>
              <a:t>`json:“password” binding:“required”`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​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是一个结构体，用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type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关键字来定义新的变量，变量类型名是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Login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Arial Unicode MS"/>
                <a:ea typeface="var(--monospace)"/>
              </a:rPr>
              <a:t>binding:“required”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Arial Unicode MS"/>
                <a:ea typeface="var(--monospace)"/>
              </a:rPr>
              <a:t>是一个可选的，如果加上的话，如果传的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AA1111"/>
                </a:solidFill>
                <a:effectLst/>
                <a:latin typeface="Arial Unicode MS"/>
                <a:ea typeface="var(--monospace)"/>
              </a:rPr>
              <a:t>json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Arial Unicode MS"/>
                <a:ea typeface="var(--monospace)"/>
              </a:rPr>
              <a:t>这个变量没有值会报错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AA1111"/>
              </a:solidFill>
              <a:effectLst/>
              <a:latin typeface="Arial Unicode MS"/>
              <a:ea typeface="var(--monospace)"/>
            </a:endParaRPr>
          </a:p>
          <a:p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Arial Unicode MS"/>
                <a:ea typeface="var(--monospace)"/>
              </a:rPr>
              <a:t>如果不加上的如果传的是一个空值就是空值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AA1111"/>
              </a:solidFill>
              <a:effectLst/>
              <a:latin typeface="Arial Unicode MS"/>
              <a:ea typeface="var(--monospace)"/>
            </a:endParaRPr>
          </a:p>
          <a:p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ShouldBindJSON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81A1A"/>
                </a:solidFill>
                <a:effectLst/>
                <a:latin typeface="Arial Unicode MS"/>
                <a:ea typeface="var(--monospace)"/>
              </a:rPr>
              <a:t>&amp;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login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)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是把解析的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json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绑定到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login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上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var(--monospace)"/>
            </a:endParaRPr>
          </a:p>
          <a:p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自由发挥。解释一下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var(--monospace)"/>
            </a:endParaRPr>
          </a:p>
          <a:p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Arial Unicode MS"/>
                <a:ea typeface="var(--monospace)"/>
              </a:rPr>
              <a:t>if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err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: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81A1A"/>
                </a:solidFill>
                <a:effectLst/>
                <a:latin typeface="Arial Unicode MS"/>
                <a:ea typeface="var(--monospace)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c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Arial Unicode MS"/>
                <a:ea typeface="var(--monospace)"/>
              </a:rPr>
              <a:t>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ShouldBindJSON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81A1A"/>
                </a:solidFill>
                <a:effectLst/>
                <a:latin typeface="Arial Unicode MS"/>
                <a:ea typeface="var(--monospace)"/>
              </a:rPr>
              <a:t>&amp;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login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);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err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81A1A"/>
                </a:solidFill>
                <a:effectLst/>
                <a:latin typeface="Arial Unicode MS"/>
                <a:ea typeface="var(--monospace)"/>
              </a:rPr>
              <a:t>!=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221199"/>
                </a:solidFill>
                <a:effectLst/>
                <a:latin typeface="Arial Unicode MS"/>
                <a:ea typeface="var(--monospace)"/>
              </a:rPr>
              <a:t>nil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var(--monospace)"/>
            </a:endParaRPr>
          </a:p>
          <a:p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Go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中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if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可以支持声明一个变量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</a:endParaRPr>
          </a:p>
          <a:p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然后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return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返回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1DB13-5AB0-4B72-837F-E979A4935C8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979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好了，接下来就让我们来上手写一个实例看看吧。</a:t>
            </a:r>
            <a:endParaRPr lang="en-US" altLang="zh-CN" dirty="0"/>
          </a:p>
          <a:p>
            <a:r>
              <a:rPr lang="zh-CN" altLang="en-US" dirty="0"/>
              <a:t>（腾讯会议画面转到</a:t>
            </a:r>
            <a:r>
              <a:rPr lang="en-US" altLang="zh-CN" dirty="0" err="1"/>
              <a:t>vscode</a:t>
            </a:r>
            <a:r>
              <a:rPr lang="zh-CN" altLang="en-US" dirty="0"/>
              <a:t>，关掉</a:t>
            </a:r>
            <a:r>
              <a:rPr lang="en-US" altLang="zh-CN" dirty="0"/>
              <a:t>ppt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1DB13-5AB0-4B72-837F-E979A4935C8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848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0868A5D-8689-4142-8343-F60713632AFC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默认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AE4231EE-D4C5-437A-8CFA-6DEA146ECCD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默认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D833E444-FA7B-481B-B7EB-542BB05B833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CA9F43F2-577F-4A08-83FD-2E25EA14BAD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974B41BE-E144-486B-99D1-35E8CA9786B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3BEDD30E-8D6D-4834-9FEF-DE96221FD47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A0E6756A-CD7C-4067-94D0-8317108C884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lstStyle/>
          <a:p>
            <a:fld id="{8A16C644-9883-477C-BFC7-A9581054D2A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lstStyle/>
          <a:p>
            <a:fld id="{55AAF46D-EB5F-46C8-AE5B-6DE0847802A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1"/>
          </p:nvPr>
        </p:nvSpPr>
        <p:spPr/>
        <p:txBody>
          <a:bodyPr/>
          <a:lstStyle/>
          <a:p>
            <a:fld id="{324ABB80-7EA8-4278-8926-8758B5EAF67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0423391-896B-40C5-A6C2-9F111F446BC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C6FD9ED-F4DA-4D9A-BBF9-2566CB005D3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4880AC22-5FD6-4E24-AC93-BEBBACDA15D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1BDC537C-0098-45E2-A8D9-1A43712CD97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mediaAndTx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AA5BF1B6-7EC6-403E-805D-6BF37406241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D85815D-BFEF-4D50-BF65-FB203B0CE4B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A5759B1C-C604-45D2-9675-240BEE4369B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默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C931AAE3-F4ED-4DC7-83A5-972EA6CD9C4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4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5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6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7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8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0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1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2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zh-CN" sz="1800" b="0" u="none" strike="noStrike">
                <a:solidFill>
                  <a:srgbClr val="000000"/>
                </a:solidFill>
                <a:uFillTx/>
                <a:latin typeface="Arial"/>
              </a:rPr>
              <a:t>单击以编辑标题文本格式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&lt;页脚&gt;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6EB44FA0-EFAF-4D1E-A244-FE5CD9EBBC1E}" type="slidenum">
              <a: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等线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&lt;日期/时间&gt;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3200" b="0" u="none" strike="noStrike">
                <a:solidFill>
                  <a:srgbClr val="000000"/>
                </a:solidFill>
                <a:uFillTx/>
                <a:latin typeface="Arial"/>
              </a:rPr>
              <a:t>点击以编辑提纲文本格式</a:t>
            </a: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800" b="0" u="none" strike="noStrike">
                <a:solidFill>
                  <a:srgbClr val="000000"/>
                </a:solidFill>
                <a:uFillTx/>
                <a:latin typeface="Arial"/>
              </a:rPr>
              <a:t>第二提纲级别</a:t>
            </a:r>
            <a:endParaRPr lang="en-US" sz="2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400" b="0" u="none" strike="noStrike">
                <a:solidFill>
                  <a:srgbClr val="000000"/>
                </a:solidFill>
                <a:uFillTx/>
                <a:latin typeface="Arial"/>
              </a:rPr>
              <a:t>第三提纲级别</a:t>
            </a:r>
            <a:endParaRPr lang="en-US" sz="24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u="none" strike="noStrike">
                <a:solidFill>
                  <a:srgbClr val="000000"/>
                </a:solidFill>
                <a:uFillTx/>
                <a:latin typeface="Arial"/>
              </a:rPr>
              <a:t>第四提纲级别</a:t>
            </a:r>
            <a:endParaRPr lang="en-US" sz="20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u="none" strike="noStrike">
                <a:solidFill>
                  <a:srgbClr val="000000"/>
                </a:solidFill>
                <a:uFillTx/>
                <a:latin typeface="Arial"/>
              </a:rPr>
              <a:t>第五提纲级别</a:t>
            </a:r>
            <a:endParaRPr lang="en-US" sz="20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u="none" strike="noStrike">
                <a:solidFill>
                  <a:srgbClr val="000000"/>
                </a:solidFill>
                <a:uFillTx/>
                <a:latin typeface="Arial"/>
              </a:rPr>
              <a:t>第六提纲级别</a:t>
            </a:r>
            <a:endParaRPr lang="en-US" sz="20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u="none" strike="noStrike">
                <a:solidFill>
                  <a:srgbClr val="000000"/>
                </a:solidFill>
                <a:uFillTx/>
                <a:latin typeface="Arial"/>
              </a:rPr>
              <a:t>第七提纲级别</a:t>
            </a:r>
            <a:endParaRPr lang="en-US" sz="20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&lt;页脚&gt;</a:t>
            </a:r>
          </a:p>
        </p:txBody>
      </p:sp>
      <p:sp>
        <p:nvSpPr>
          <p:cNvPr id="47" name="PlaceHolder 2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0D56311B-A0A4-415E-8383-6BC26F7827C4}" type="slidenum">
              <a: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等线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&lt;日期/时间&gt;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zh-CN" sz="1800" b="0" u="none" strike="noStrike">
                <a:solidFill>
                  <a:srgbClr val="000000"/>
                </a:solidFill>
                <a:uFillTx/>
                <a:latin typeface="Arial"/>
              </a:rPr>
              <a:t>单击以编辑标题文本格式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&lt;页脚&gt;</a:t>
            </a:r>
          </a:p>
        </p:txBody>
      </p:sp>
      <p:sp>
        <p:nvSpPr>
          <p:cNvPr id="51" name="PlaceHolder 3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69CF5A1A-8E33-40E6-A0B0-32EFFF547F90}" type="slidenum">
              <a: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等线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&lt;日期/时间&gt;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ftr" idx="3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&lt;页脚&gt;</a:t>
            </a:r>
          </a:p>
        </p:txBody>
      </p:sp>
      <p:sp>
        <p:nvSpPr>
          <p:cNvPr id="55" name="PlaceHolder 2"/>
          <p:cNvSpPr>
            <a:spLocks noGrp="1"/>
          </p:cNvSpPr>
          <p:nvPr>
            <p:ph type="sldNum" idx="3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E407DF9B-FE4B-407F-9748-7C47D189C16C}" type="slidenum">
              <a: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等线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dt" idx="3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&lt;日期/时间&gt;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ftr" idx="3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&lt;页脚&gt;</a:t>
            </a:r>
          </a:p>
        </p:txBody>
      </p:sp>
      <p:sp>
        <p:nvSpPr>
          <p:cNvPr id="58" name="PlaceHolder 2"/>
          <p:cNvSpPr>
            <a:spLocks noGrp="1"/>
          </p:cNvSpPr>
          <p:nvPr>
            <p:ph type="sldNum" idx="3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F30FAF56-7A06-441A-A61A-50EA2B4CEC3C}" type="slidenum">
              <a: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等线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dt" idx="3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&lt;日期/时间&gt;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ftr" idx="40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&lt;页脚&gt;</a:t>
            </a:r>
          </a:p>
        </p:txBody>
      </p:sp>
      <p:sp>
        <p:nvSpPr>
          <p:cNvPr id="61" name="PlaceHolder 2"/>
          <p:cNvSpPr>
            <a:spLocks noGrp="1"/>
          </p:cNvSpPr>
          <p:nvPr>
            <p:ph type="sldNum" idx="41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51176C3B-F095-4C76-950C-13F285814D3E}" type="slidenum">
              <a: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等线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dt" idx="4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&lt;日期/时间&gt;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E5DF2679-08D1-46FB-AFBB-8F33B6A60676}" type="slidenum">
              <a: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等线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1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028C2757-9C4A-415F-B07F-4617580FFDD5}" type="slidenum">
              <a: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等线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zh-CN" sz="1800" b="0" u="none" strike="noStrike">
                <a:solidFill>
                  <a:srgbClr val="000000"/>
                </a:solidFill>
                <a:uFillTx/>
                <a:latin typeface="Arial"/>
              </a:rPr>
              <a:t>单击以编辑标题文本格式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u="none" strike="noStrike">
                <a:solidFill>
                  <a:srgbClr val="000000"/>
                </a:solidFill>
                <a:uFillTx/>
                <a:latin typeface="Arial"/>
              </a:rPr>
              <a:t>点击以编辑提纲文本格式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u="none" strike="noStrike">
                <a:solidFill>
                  <a:srgbClr val="000000"/>
                </a:solidFill>
                <a:uFillTx/>
                <a:latin typeface="Arial"/>
              </a:rPr>
              <a:t>第二提纲级别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u="none" strike="noStrike">
                <a:solidFill>
                  <a:srgbClr val="000000"/>
                </a:solidFill>
                <a:uFillTx/>
                <a:latin typeface="Arial"/>
              </a:rPr>
              <a:t>第三提纲级别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u="none" strike="noStrike">
                <a:solidFill>
                  <a:srgbClr val="000000"/>
                </a:solidFill>
                <a:uFillTx/>
                <a:latin typeface="Arial"/>
              </a:rPr>
              <a:t>第四提纲级别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u="none" strike="noStrike">
                <a:solidFill>
                  <a:srgbClr val="000000"/>
                </a:solidFill>
                <a:uFillTx/>
                <a:latin typeface="Arial"/>
              </a:rPr>
              <a:t>第五提纲级别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u="none" strike="noStrike">
                <a:solidFill>
                  <a:srgbClr val="000000"/>
                </a:solidFill>
                <a:uFillTx/>
                <a:latin typeface="Arial"/>
              </a:rPr>
              <a:t>第六提纲级别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u="none" strike="noStrike">
                <a:solidFill>
                  <a:srgbClr val="000000"/>
                </a:solidFill>
                <a:uFillTx/>
                <a:latin typeface="Arial"/>
              </a:rPr>
              <a:t>第七提纲级别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&lt;页脚&gt;</a:t>
            </a:r>
          </a:p>
        </p:txBody>
      </p:sp>
      <p:sp>
        <p:nvSpPr>
          <p:cNvPr id="16" name="PlaceHolder 4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8B0A29CB-A3C8-455D-9BE9-CB5BBCC06D8F}" type="slidenum">
              <a: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等线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&lt;日期/时间&gt;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zh-CN" sz="1800" b="0" u="none" strike="noStrike">
                <a:solidFill>
                  <a:srgbClr val="000000"/>
                </a:solidFill>
                <a:uFillTx/>
                <a:latin typeface="Arial"/>
              </a:rPr>
              <a:t>单击以编辑标题文本格式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24" name="PlaceHolder 3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A6C9F8CC-57C5-480D-9BB5-7BC0B6A05F69}" type="slidenum">
              <a: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等线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29" name="PlaceHolder 2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924F6EAF-D69C-400E-8723-C63FB792791C}" type="slidenum">
              <a: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等线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32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AAA7A54F-5685-4275-AC10-05C2324509E8}" type="slidenum">
              <a: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等线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&lt;页脚&gt;</a:t>
            </a:r>
          </a:p>
        </p:txBody>
      </p:sp>
      <p:sp>
        <p:nvSpPr>
          <p:cNvPr id="35" name="PlaceHolder 2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24DD3D22-4F98-4A4A-91EC-E3FF12D7135E}" type="slidenum">
              <a: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等线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&lt;日期/时间&gt;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zh-CN" sz="1800" b="0" u="none" strike="noStrike">
                <a:solidFill>
                  <a:srgbClr val="000000"/>
                </a:solidFill>
                <a:uFillTx/>
                <a:latin typeface="Arial"/>
              </a:rPr>
              <a:t>单击以编辑标题文本格式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720" cy="435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u="none" strike="noStrike">
                <a:solidFill>
                  <a:srgbClr val="000000"/>
                </a:solidFill>
                <a:uFillTx/>
                <a:latin typeface="Arial"/>
              </a:rPr>
              <a:t>点击以编辑提纲文本格式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u="none" strike="noStrike">
                <a:solidFill>
                  <a:srgbClr val="000000"/>
                </a:solidFill>
                <a:uFillTx/>
                <a:latin typeface="Arial"/>
              </a:rPr>
              <a:t>第二提纲级别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u="none" strike="noStrike">
                <a:solidFill>
                  <a:srgbClr val="000000"/>
                </a:solidFill>
                <a:uFillTx/>
                <a:latin typeface="Arial"/>
              </a:rPr>
              <a:t>第三提纲级别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u="none" strike="noStrike">
                <a:solidFill>
                  <a:srgbClr val="000000"/>
                </a:solidFill>
                <a:uFillTx/>
                <a:latin typeface="Arial"/>
              </a:rPr>
              <a:t>第四提纲级别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u="none" strike="noStrike">
                <a:solidFill>
                  <a:srgbClr val="000000"/>
                </a:solidFill>
                <a:uFillTx/>
                <a:latin typeface="Arial"/>
              </a:rPr>
              <a:t>第五提纲级别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u="none" strike="noStrike">
                <a:solidFill>
                  <a:srgbClr val="000000"/>
                </a:solidFill>
                <a:uFillTx/>
                <a:latin typeface="Arial"/>
              </a:rPr>
              <a:t>第六提纲级别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u="none" strike="noStrike">
                <a:solidFill>
                  <a:srgbClr val="000000"/>
                </a:solidFill>
                <a:uFillTx/>
                <a:latin typeface="Arial"/>
              </a:rPr>
              <a:t>第七提纲级别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0720" cy="435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u="none" strike="noStrike">
                <a:solidFill>
                  <a:srgbClr val="000000"/>
                </a:solidFill>
                <a:uFillTx/>
                <a:latin typeface="Arial"/>
              </a:rPr>
              <a:t>点击以编辑提纲文本格式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u="none" strike="noStrike">
                <a:solidFill>
                  <a:srgbClr val="000000"/>
                </a:solidFill>
                <a:uFillTx/>
                <a:latin typeface="Arial"/>
              </a:rPr>
              <a:t>第二提纲级别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u="none" strike="noStrike">
                <a:solidFill>
                  <a:srgbClr val="000000"/>
                </a:solidFill>
                <a:uFillTx/>
                <a:latin typeface="Arial"/>
              </a:rPr>
              <a:t>第三提纲级别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u="none" strike="noStrike">
                <a:solidFill>
                  <a:srgbClr val="000000"/>
                </a:solidFill>
                <a:uFillTx/>
                <a:latin typeface="Arial"/>
              </a:rPr>
              <a:t>第四提纲级别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u="none" strike="noStrike">
                <a:solidFill>
                  <a:srgbClr val="000000"/>
                </a:solidFill>
                <a:uFillTx/>
                <a:latin typeface="Arial"/>
              </a:rPr>
              <a:t>第五提纲级别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u="none" strike="noStrike">
                <a:solidFill>
                  <a:srgbClr val="000000"/>
                </a:solidFill>
                <a:uFillTx/>
                <a:latin typeface="Arial"/>
              </a:rPr>
              <a:t>第六提纲级别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u="none" strike="noStrike">
                <a:solidFill>
                  <a:srgbClr val="000000"/>
                </a:solidFill>
                <a:uFillTx/>
                <a:latin typeface="Arial"/>
              </a:rPr>
              <a:t>第七提纲级别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&lt;页脚&gt;</a:t>
            </a:r>
          </a:p>
        </p:txBody>
      </p:sp>
      <p:sp>
        <p:nvSpPr>
          <p:cNvPr id="41" name="PlaceHolder 5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21490677-26EF-410B-8203-3DFD38060A8F}" type="slidenum">
              <a: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等线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&lt;日期/时间&gt;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图片 5" descr="桌子上放着笔记本电脑的人&#10;&#10;描述已自动生成"/>
          <p:cNvPicPr/>
          <p:nvPr/>
        </p:nvPicPr>
        <p:blipFill>
          <a:blip r:embed="rId3"/>
          <a:stretch/>
        </p:blipFill>
        <p:spPr>
          <a:xfrm>
            <a:off x="0" y="0"/>
            <a:ext cx="12000960" cy="6857280"/>
          </a:xfrm>
          <a:prstGeom prst="rect">
            <a:avLst/>
          </a:prstGeom>
          <a:ln w="0">
            <a:noFill/>
          </a:ln>
          <a:effectLst>
            <a:softEdge rad="266760"/>
          </a:effectLst>
        </p:spPr>
      </p:pic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6000" b="0" u="none" strike="noStrike">
                <a:solidFill>
                  <a:schemeClr val="lt1"/>
                </a:solidFill>
                <a:uFillTx/>
                <a:latin typeface="等线 Light"/>
              </a:rPr>
              <a:t>Gin</a:t>
            </a:r>
            <a:r>
              <a:rPr lang="zh-CN" sz="6000" b="0" u="none" strike="noStrike">
                <a:solidFill>
                  <a:schemeClr val="lt1"/>
                </a:solidFill>
                <a:uFillTx/>
                <a:latin typeface="等线 Light"/>
              </a:rPr>
              <a:t>介绍和使用</a:t>
            </a:r>
            <a:endParaRPr lang="en-US" sz="60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3850920" y="3510000"/>
            <a:ext cx="9143280" cy="1654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u="none" strike="noStrike">
                <a:solidFill>
                  <a:schemeClr val="lt1"/>
                </a:solidFill>
                <a:uFillTx/>
                <a:latin typeface="等线"/>
              </a:rPr>
              <a:t>——</a:t>
            </a:r>
            <a:r>
              <a:rPr lang="zh-CN" sz="2400" b="1" u="none" strike="noStrike">
                <a:solidFill>
                  <a:schemeClr val="lt1"/>
                </a:solidFill>
                <a:uFillTx/>
                <a:latin typeface="-apple-system"/>
              </a:rPr>
              <a:t>从</a:t>
            </a:r>
            <a:r>
              <a:rPr lang="en-US" sz="2400" b="1" u="none" strike="noStrike">
                <a:solidFill>
                  <a:schemeClr val="lt1"/>
                </a:solidFill>
                <a:uFillTx/>
                <a:latin typeface="-apple-system"/>
              </a:rPr>
              <a:t>go</a:t>
            </a:r>
            <a:r>
              <a:rPr lang="zh-CN" sz="2400" b="1" u="none" strike="noStrike">
                <a:solidFill>
                  <a:schemeClr val="lt1"/>
                </a:solidFill>
                <a:uFillTx/>
                <a:latin typeface="-apple-system"/>
              </a:rPr>
              <a:t>入手编写属于自己的机器人后端（一）</a:t>
            </a:r>
            <a:endParaRPr lang="en-US" sz="24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" name="文本框 3"/>
          <p:cNvSpPr/>
          <p:nvPr/>
        </p:nvSpPr>
        <p:spPr>
          <a:xfrm>
            <a:off x="9390240" y="5617800"/>
            <a:ext cx="312588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zh-CN" sz="1800" b="0" u="none" strike="noStrike">
                <a:solidFill>
                  <a:schemeClr val="lt1"/>
                </a:solidFill>
                <a:uFillTx/>
                <a:latin typeface="等线"/>
              </a:rPr>
              <a:t>主讲人：</a:t>
            </a:r>
            <a:r>
              <a:rPr lang="en-US" sz="1800" b="0" u="none" strike="noStrike">
                <a:solidFill>
                  <a:schemeClr val="lt1"/>
                </a:solidFill>
                <a:uFillTx/>
                <a:latin typeface="等线"/>
              </a:rPr>
              <a:t>heky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zh-CN" sz="1800" b="0" u="none" strike="noStrike">
                <a:solidFill>
                  <a:schemeClr val="lt1"/>
                </a:solidFill>
                <a:uFillTx/>
                <a:latin typeface="等线"/>
              </a:rPr>
              <a:t>场地：</a:t>
            </a:r>
            <a:r>
              <a:rPr lang="en-US" sz="1800" b="0" u="none" strike="noStrike">
                <a:solidFill>
                  <a:schemeClr val="lt1"/>
                </a:solidFill>
                <a:uFillTx/>
                <a:latin typeface="等线"/>
              </a:rPr>
              <a:t>io</a:t>
            </a:r>
            <a:r>
              <a:rPr lang="zh-CN" sz="1800" b="0" u="none" strike="noStrike">
                <a:solidFill>
                  <a:schemeClr val="lt1"/>
                </a:solidFill>
                <a:uFillTx/>
                <a:latin typeface="等线"/>
              </a:rPr>
              <a:t>实验室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zh-CN" sz="1800" b="0" u="none" strike="noStrike">
                <a:solidFill>
                  <a:schemeClr val="lt1"/>
                </a:solidFill>
                <a:uFillTx/>
                <a:latin typeface="等线"/>
              </a:rPr>
              <a:t>特别鸣谢：</a:t>
            </a:r>
            <a:r>
              <a:rPr lang="en-US" sz="1800" b="0" u="none" strike="noStrike">
                <a:solidFill>
                  <a:schemeClr val="lt1"/>
                </a:solidFill>
                <a:uFillTx/>
                <a:latin typeface="等线"/>
              </a:rPr>
              <a:t>io</a:t>
            </a:r>
            <a:r>
              <a:rPr lang="zh-CN" sz="1800" b="0" u="none" strike="noStrike">
                <a:solidFill>
                  <a:schemeClr val="lt1"/>
                </a:solidFill>
                <a:uFillTx/>
                <a:latin typeface="等线"/>
              </a:rPr>
              <a:t>实验室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zh-CN" sz="4400" b="0" u="none" strike="noStrike">
                <a:solidFill>
                  <a:schemeClr val="dk1"/>
                </a:solidFill>
                <a:uFillTx/>
                <a:latin typeface="等线 Light"/>
              </a:rPr>
              <a:t>目录</a:t>
            </a: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等线"/>
              </a:rPr>
              <a:t>Gin</a:t>
            </a:r>
            <a:r>
              <a:rPr lang="zh-CN" sz="2800" b="0" u="none" strike="noStrike">
                <a:solidFill>
                  <a:schemeClr val="dk1"/>
                </a:solidFill>
                <a:uFillTx/>
                <a:latin typeface="等线"/>
              </a:rPr>
              <a:t>介绍</a:t>
            </a:r>
            <a:endParaRPr lang="en-US" sz="2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等线"/>
              </a:rPr>
              <a:t>Gin</a:t>
            </a:r>
            <a:r>
              <a:rPr lang="zh-CN" sz="2800" b="0" u="none" strike="noStrike">
                <a:solidFill>
                  <a:schemeClr val="dk1"/>
                </a:solidFill>
                <a:uFillTx/>
                <a:latin typeface="等线"/>
              </a:rPr>
              <a:t>简单实例</a:t>
            </a:r>
            <a:endParaRPr lang="en-US" sz="2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等线 Light"/>
              </a:rPr>
              <a:t>Gin</a:t>
            </a:r>
            <a:r>
              <a:rPr lang="zh-CN" sz="4400" b="0" u="none" strike="noStrike">
                <a:solidFill>
                  <a:schemeClr val="dk1"/>
                </a:solidFill>
                <a:uFillTx/>
                <a:latin typeface="等线 Light"/>
              </a:rPr>
              <a:t>介绍</a:t>
            </a: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 dirty="0">
                <a:solidFill>
                  <a:schemeClr val="dk1"/>
                </a:solidFill>
                <a:uFillTx/>
                <a:latin typeface="等线"/>
              </a:rPr>
              <a:t>Gin </a:t>
            </a:r>
            <a:r>
              <a:rPr lang="zh-CN" sz="2800" b="0" u="none" strike="noStrike" dirty="0">
                <a:solidFill>
                  <a:schemeClr val="dk1"/>
                </a:solidFill>
                <a:uFillTx/>
                <a:latin typeface="等线"/>
              </a:rPr>
              <a:t>是使用 </a:t>
            </a:r>
            <a:r>
              <a:rPr lang="en-US" sz="2800" b="0" u="none" strike="noStrike" dirty="0">
                <a:solidFill>
                  <a:schemeClr val="dk1"/>
                </a:solidFill>
                <a:uFillTx/>
                <a:latin typeface="等线"/>
              </a:rPr>
              <a:t>Go/</a:t>
            </a:r>
            <a:r>
              <a:rPr lang="en-US" sz="2800" b="0" u="none" strike="noStrike" dirty="0" err="1">
                <a:solidFill>
                  <a:schemeClr val="dk1"/>
                </a:solidFill>
                <a:uFillTx/>
                <a:latin typeface="等线"/>
              </a:rPr>
              <a:t>golang</a:t>
            </a:r>
            <a:r>
              <a:rPr lang="en-US" sz="2800" b="0" u="none" strike="noStrike" dirty="0">
                <a:solidFill>
                  <a:schemeClr val="dk1"/>
                </a:solidFill>
                <a:uFillTx/>
                <a:latin typeface="等线"/>
              </a:rPr>
              <a:t> </a:t>
            </a:r>
            <a:r>
              <a:rPr lang="zh-CN" sz="2800" b="0" u="none" strike="noStrike" dirty="0">
                <a:solidFill>
                  <a:schemeClr val="dk1"/>
                </a:solidFill>
                <a:uFillTx/>
                <a:latin typeface="等线"/>
              </a:rPr>
              <a:t>语言实现的 </a:t>
            </a:r>
            <a:r>
              <a:rPr lang="en-US" sz="2800" b="0" u="none" strike="noStrike" dirty="0">
                <a:solidFill>
                  <a:schemeClr val="dk1"/>
                </a:solidFill>
                <a:uFillTx/>
                <a:latin typeface="等线"/>
              </a:rPr>
              <a:t>HTTP Web </a:t>
            </a:r>
            <a:r>
              <a:rPr lang="zh-CN" sz="2800" b="0" u="none" strike="noStrike" dirty="0">
                <a:solidFill>
                  <a:schemeClr val="dk1"/>
                </a:solidFill>
                <a:uFillTx/>
                <a:latin typeface="等线"/>
              </a:rPr>
              <a:t>框架。接口简洁，性能极高。</a:t>
            </a:r>
            <a:endParaRPr lang="en-US" sz="2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 dirty="0">
                <a:solidFill>
                  <a:schemeClr val="dk1"/>
                </a:solidFill>
                <a:uFillTx/>
                <a:latin typeface="等线"/>
              </a:rPr>
              <a:t>HTTP Web </a:t>
            </a:r>
            <a:r>
              <a:rPr lang="zh-CN" sz="2800" b="0" u="none" strike="noStrike" dirty="0">
                <a:solidFill>
                  <a:schemeClr val="dk1"/>
                </a:solidFill>
                <a:uFillTx/>
                <a:latin typeface="等线"/>
              </a:rPr>
              <a:t>框架（</a:t>
            </a:r>
            <a:r>
              <a:rPr lang="en-US" sz="2800" b="0" u="none" strike="noStrike" dirty="0">
                <a:solidFill>
                  <a:schemeClr val="dk1"/>
                </a:solidFill>
                <a:uFillTx/>
                <a:latin typeface="等线"/>
              </a:rPr>
              <a:t>HTTP Web Framework</a:t>
            </a:r>
            <a:r>
              <a:rPr lang="zh-CN" sz="2800" b="0" u="none" strike="noStrike" dirty="0">
                <a:solidFill>
                  <a:schemeClr val="dk1"/>
                </a:solidFill>
                <a:uFillTx/>
                <a:latin typeface="等线"/>
              </a:rPr>
              <a:t>）是用于构建和开发</a:t>
            </a:r>
            <a:r>
              <a:rPr lang="en-US" sz="2800" b="0" u="none" strike="noStrike" dirty="0">
                <a:solidFill>
                  <a:schemeClr val="dk1"/>
                </a:solidFill>
                <a:uFillTx/>
                <a:latin typeface="等线"/>
              </a:rPr>
              <a:t>Web</a:t>
            </a:r>
            <a:r>
              <a:rPr lang="zh-CN" sz="2800" b="0" u="none" strike="noStrike" dirty="0">
                <a:solidFill>
                  <a:schemeClr val="dk1"/>
                </a:solidFill>
                <a:uFillTx/>
                <a:latin typeface="等线"/>
              </a:rPr>
              <a:t>应用程序的软件框架，特别是基于</a:t>
            </a:r>
            <a:r>
              <a:rPr lang="en-US" sz="2800" b="0" u="none" strike="noStrike" dirty="0">
                <a:solidFill>
                  <a:srgbClr val="C9211E"/>
                </a:solidFill>
                <a:uFillTx/>
                <a:latin typeface="等线"/>
              </a:rPr>
              <a:t>HTTP</a:t>
            </a:r>
            <a:r>
              <a:rPr lang="zh-CN" sz="2800" b="0" u="none" strike="noStrike" dirty="0">
                <a:solidFill>
                  <a:srgbClr val="C9211E"/>
                </a:solidFill>
                <a:uFillTx/>
                <a:latin typeface="等线"/>
              </a:rPr>
              <a:t>协议</a:t>
            </a:r>
            <a:r>
              <a:rPr lang="zh-CN" sz="2800" b="0" u="none" strike="noStrike" dirty="0">
                <a:solidFill>
                  <a:schemeClr val="dk1"/>
                </a:solidFill>
                <a:uFillTx/>
                <a:latin typeface="等线"/>
              </a:rPr>
              <a:t>的应用。通过封装和简化常见的</a:t>
            </a:r>
            <a:r>
              <a:rPr lang="en-US" sz="2800" b="0" u="none" strike="noStrike" dirty="0">
                <a:solidFill>
                  <a:schemeClr val="dk1"/>
                </a:solidFill>
                <a:uFillTx/>
                <a:latin typeface="等线"/>
              </a:rPr>
              <a:t>Web</a:t>
            </a:r>
            <a:r>
              <a:rPr lang="zh-CN" sz="2800" b="0" u="none" strike="noStrike" dirty="0">
                <a:solidFill>
                  <a:schemeClr val="dk1"/>
                </a:solidFill>
                <a:uFillTx/>
                <a:latin typeface="等线"/>
              </a:rPr>
              <a:t>开发流程，</a:t>
            </a:r>
            <a:r>
              <a:rPr lang="en-US" sz="2800" b="0" u="none" strike="noStrike" dirty="0">
                <a:solidFill>
                  <a:schemeClr val="dk1"/>
                </a:solidFill>
                <a:uFillTx/>
                <a:latin typeface="等线"/>
              </a:rPr>
              <a:t>HTTP Web</a:t>
            </a:r>
            <a:r>
              <a:rPr lang="zh-CN" sz="2800" b="0" u="none" strike="noStrike" dirty="0">
                <a:solidFill>
                  <a:schemeClr val="dk1"/>
                </a:solidFill>
                <a:uFillTx/>
                <a:latin typeface="等线"/>
              </a:rPr>
              <a:t>框架可以让开发者更方便地处理</a:t>
            </a:r>
            <a:r>
              <a:rPr lang="zh-CN" sz="2800" b="0" u="none" strike="noStrike" dirty="0">
                <a:solidFill>
                  <a:srgbClr val="C9211E"/>
                </a:solidFill>
                <a:uFillTx/>
                <a:latin typeface="等线"/>
              </a:rPr>
              <a:t>请求与响应</a:t>
            </a:r>
            <a:r>
              <a:rPr lang="zh-CN" sz="2800" b="0" u="none" strike="noStrike" dirty="0">
                <a:solidFill>
                  <a:schemeClr val="dk1"/>
                </a:solidFill>
                <a:uFillTx/>
                <a:latin typeface="等线"/>
              </a:rPr>
              <a:t>、</a:t>
            </a:r>
            <a:r>
              <a:rPr lang="zh-CN" sz="2800" b="0" u="none" strike="noStrike" dirty="0">
                <a:solidFill>
                  <a:srgbClr val="C9211E"/>
                </a:solidFill>
                <a:uFillTx/>
                <a:latin typeface="等线"/>
              </a:rPr>
              <a:t>路由</a:t>
            </a:r>
            <a:r>
              <a:rPr lang="zh-CN" sz="2800" b="0" u="none" strike="noStrike" dirty="0">
                <a:solidFill>
                  <a:schemeClr val="dk1"/>
                </a:solidFill>
                <a:uFillTx/>
                <a:latin typeface="等线"/>
              </a:rPr>
              <a:t>、</a:t>
            </a:r>
            <a:r>
              <a:rPr lang="zh-CN" sz="2800" b="0" u="none" strike="noStrike" dirty="0">
                <a:solidFill>
                  <a:srgbClr val="C9211E"/>
                </a:solidFill>
                <a:uFillTx/>
                <a:latin typeface="等线"/>
              </a:rPr>
              <a:t>会话管理</a:t>
            </a:r>
            <a:r>
              <a:rPr lang="zh-CN" sz="2800" b="0" u="none" strike="noStrike" dirty="0">
                <a:solidFill>
                  <a:schemeClr val="dk1"/>
                </a:solidFill>
                <a:uFillTx/>
                <a:latin typeface="等线"/>
              </a:rPr>
              <a:t>、</a:t>
            </a:r>
            <a:r>
              <a:rPr lang="zh-CN" sz="2800" b="0" u="none" strike="noStrike" dirty="0">
                <a:solidFill>
                  <a:srgbClr val="C9211E"/>
                </a:solidFill>
                <a:uFillTx/>
                <a:latin typeface="等线"/>
              </a:rPr>
              <a:t>模板渲染</a:t>
            </a:r>
            <a:r>
              <a:rPr lang="zh-CN" sz="2800" b="0" u="none" strike="noStrike" dirty="0">
                <a:solidFill>
                  <a:schemeClr val="dk1"/>
                </a:solidFill>
                <a:uFillTx/>
                <a:latin typeface="等线"/>
              </a:rPr>
              <a:t>、</a:t>
            </a:r>
            <a:r>
              <a:rPr lang="zh-CN" sz="2800" b="0" u="none" strike="noStrike" dirty="0">
                <a:solidFill>
                  <a:srgbClr val="C9211E"/>
                </a:solidFill>
                <a:uFillTx/>
                <a:latin typeface="等线"/>
              </a:rPr>
              <a:t>数据处理</a:t>
            </a:r>
            <a:r>
              <a:rPr lang="zh-CN" sz="2800" b="0" u="none" strike="noStrike" dirty="0">
                <a:solidFill>
                  <a:schemeClr val="dk1"/>
                </a:solidFill>
                <a:uFillTx/>
                <a:latin typeface="等线"/>
              </a:rPr>
              <a:t>、以及与</a:t>
            </a:r>
            <a:r>
              <a:rPr lang="zh-CN" sz="2800" b="0" u="none" strike="noStrike" dirty="0">
                <a:solidFill>
                  <a:srgbClr val="C9211E"/>
                </a:solidFill>
                <a:uFillTx/>
                <a:latin typeface="等线"/>
              </a:rPr>
              <a:t>数据库的交互等功能</a:t>
            </a:r>
            <a:r>
              <a:rPr lang="zh-CN" sz="2800" b="0" u="none" strike="noStrike" dirty="0">
                <a:solidFill>
                  <a:schemeClr val="dk1"/>
                </a:solidFill>
                <a:uFillTx/>
                <a:latin typeface="等线"/>
              </a:rPr>
              <a:t>。</a:t>
            </a:r>
            <a:r>
              <a:rPr lang="en-US" sz="1000" b="0" u="none" strike="noStrike" dirty="0">
                <a:solidFill>
                  <a:schemeClr val="dk1"/>
                </a:solidFill>
                <a:uFillTx/>
                <a:latin typeface="等线"/>
              </a:rPr>
              <a:t> </a:t>
            </a:r>
            <a:endParaRPr lang="en-US" sz="1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28600"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US" sz="2800" b="0" u="none" strike="noStrike" dirty="0">
                <a:solidFill>
                  <a:schemeClr val="dk1"/>
                </a:solidFill>
                <a:uFillTx/>
                <a:latin typeface="等线"/>
              </a:rPr>
              <a:t> </a:t>
            </a:r>
            <a:endParaRPr lang="en-US" sz="2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C1C6D85-FA41-3FBC-2336-8E09022DF60C}"/>
              </a:ext>
            </a:extLst>
          </p:cNvPr>
          <p:cNvSpPr txBox="1"/>
          <p:nvPr/>
        </p:nvSpPr>
        <p:spPr>
          <a:xfrm>
            <a:off x="564776" y="592667"/>
            <a:ext cx="112417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GET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D1E3C87F-5B55-A29D-9024-AE953641E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776" y="1808920"/>
            <a:ext cx="8280408" cy="3885619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952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AA5500"/>
                </a:solidFill>
                <a:effectLst/>
                <a:latin typeface="Arial Unicode MS"/>
                <a:ea typeface="var(--monospace)"/>
              </a:rPr>
              <a:t>// 定义一个简单的 GET 接口</a:t>
            </a:r>
            <a:b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r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Arial Unicode MS"/>
                <a:ea typeface="var(--monospace)"/>
              </a:rPr>
              <a:t>.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GET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(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Arial Unicode MS"/>
                <a:ea typeface="var(--monospace)"/>
              </a:rPr>
              <a:t>"/ping"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,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Arial Unicode MS"/>
                <a:ea typeface="var(--monospace)"/>
              </a:rPr>
              <a:t>func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(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c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981A1A"/>
                </a:solidFill>
                <a:effectLst/>
                <a:latin typeface="Arial Unicode MS"/>
                <a:ea typeface="var(--monospace)"/>
              </a:rPr>
              <a:t>*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gin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Arial Unicode MS"/>
                <a:ea typeface="var(--monospace)"/>
              </a:rPr>
              <a:t>.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Context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) {</a:t>
            </a:r>
            <a:b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   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c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Arial Unicode MS"/>
                <a:ea typeface="var(--monospace)"/>
              </a:rPr>
              <a:t>.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String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(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Arial Unicode MS"/>
                <a:ea typeface="var(--monospace)"/>
              </a:rPr>
              <a:t>200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,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Arial Unicode MS"/>
                <a:ea typeface="var(--monospace)"/>
              </a:rPr>
              <a:t>"Hello, World!"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)</a:t>
            </a:r>
            <a:b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})</a:t>
            </a:r>
            <a:b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​</a:t>
            </a:r>
            <a:b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819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823A0-B171-4188-5E8C-BB049FC62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POST</a:t>
            </a:r>
            <a:endParaRPr lang="zh-CN" alt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64FBF62-E3BF-F1CF-D780-3D6A215EB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080" y="1483213"/>
            <a:ext cx="9352240" cy="450117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952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Arial Unicode MS"/>
                <a:ea typeface="var(--monospace)"/>
              </a:rPr>
              <a:t>type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Login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Arial Unicode MS"/>
                <a:ea typeface="var(--monospace)"/>
              </a:rPr>
              <a:t>struct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  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Username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Arial Unicode MS"/>
                <a:ea typeface="var(--monospace)"/>
              </a:rPr>
              <a:t>string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Arial Unicode MS"/>
                <a:ea typeface="var(--monospace)"/>
              </a:rPr>
              <a:t>`json:"username" binding:"required"`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  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Password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Arial Unicode MS"/>
                <a:ea typeface="var(--monospace)"/>
              </a:rPr>
              <a:t>string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Arial Unicode MS"/>
                <a:ea typeface="var(--monospace)"/>
              </a:rPr>
              <a:t>`json:"password" binding:"required"`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}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​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Arial Unicode MS"/>
                <a:ea typeface="var(--monospace)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POST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Arial Unicode MS"/>
                <a:ea typeface="var(--monospace)"/>
              </a:rPr>
              <a:t>"/login"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Arial Unicode MS"/>
                <a:ea typeface="var(--monospace)"/>
              </a:rPr>
              <a:t>func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c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81A1A"/>
                </a:solidFill>
                <a:effectLst/>
                <a:latin typeface="Arial Unicode MS"/>
                <a:ea typeface="var(--monospace)"/>
              </a:rPr>
              <a:t>*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gin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Arial Unicode MS"/>
                <a:ea typeface="var(--monospace)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Context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) 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  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Arial Unicode MS"/>
                <a:ea typeface="var(--monospace)"/>
              </a:rPr>
              <a:t>var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login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Login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  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Arial Unicode MS"/>
                <a:ea typeface="var(--monospace)"/>
              </a:rPr>
              <a:t>if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err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: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81A1A"/>
                </a:solidFill>
                <a:effectLst/>
                <a:latin typeface="Arial Unicode MS"/>
                <a:ea typeface="var(--monospace)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c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Arial Unicode MS"/>
                <a:ea typeface="var(--monospace)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ShouldBindJSON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81A1A"/>
                </a:solidFill>
                <a:effectLst/>
                <a:latin typeface="Arial Unicode MS"/>
                <a:ea typeface="var(--monospace)"/>
              </a:rPr>
              <a:t>&amp;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login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);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err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81A1A"/>
                </a:solidFill>
                <a:effectLst/>
                <a:latin typeface="Arial Unicode MS"/>
                <a:ea typeface="var(--monospace)"/>
              </a:rPr>
              <a:t>!=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21199"/>
                </a:solidFill>
                <a:effectLst/>
                <a:latin typeface="Arial Unicode MS"/>
                <a:ea typeface="var(--monospace)"/>
              </a:rPr>
              <a:t>nil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 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      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c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Arial Unicode MS"/>
                <a:ea typeface="var(--monospace)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JSON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Arial Unicode MS"/>
                <a:ea typeface="var(--monospace)"/>
              </a:rPr>
              <a:t>400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gin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Arial Unicode MS"/>
                <a:ea typeface="var(--monospace)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H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{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Arial Unicode MS"/>
                <a:ea typeface="var(--monospace)"/>
              </a:rPr>
              <a:t>"error"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: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err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Arial Unicode MS"/>
                <a:ea typeface="var(--monospace)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Error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()})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      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Arial Unicode MS"/>
                <a:ea typeface="var(--monospace)"/>
              </a:rPr>
              <a:t>return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  }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  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c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Arial Unicode MS"/>
                <a:ea typeface="var(--monospace)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JSON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Arial Unicode MS"/>
                <a:ea typeface="var(--monospace)"/>
              </a:rPr>
              <a:t>200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gin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Arial Unicode MS"/>
                <a:ea typeface="var(--monospace)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H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{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Arial Unicode MS"/>
                <a:ea typeface="var(--monospace)"/>
              </a:rPr>
              <a:t>"username"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: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login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Arial Unicode MS"/>
                <a:ea typeface="var(--monospace)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Username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Arial Unicode MS"/>
                <a:ea typeface="var(--monospace)"/>
              </a:rPr>
              <a:t>"password"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: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login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Arial Unicode MS"/>
                <a:ea typeface="var(--monospace)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monospace)"/>
              </a:rPr>
              <a:t>Password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})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</a:rPr>
              <a:t>})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617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31312668-8959-3591-75D6-8BE85DD2FD7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38560" y="925286"/>
            <a:ext cx="10514880" cy="1324800"/>
          </a:xfrm>
        </p:spPr>
        <p:txBody>
          <a:bodyPr/>
          <a:lstStyle/>
          <a:p>
            <a:r>
              <a:rPr lang="zh-CN" altLang="en-US" dirty="0"/>
              <a:t>实操</a:t>
            </a:r>
          </a:p>
        </p:txBody>
      </p:sp>
    </p:spTree>
    <p:extLst>
      <p:ext uri="{BB962C8B-B14F-4D97-AF65-F5344CB8AC3E}">
        <p14:creationId xmlns:p14="http://schemas.microsoft.com/office/powerpoint/2010/main" val="3283125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</a:majorFont>
      <a:minorFont>
        <a:latin typeface="等线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</a:majorFont>
      <a:minorFont>
        <a:latin typeface="等线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</a:majorFont>
      <a:minorFont>
        <a:latin typeface="等线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</a:majorFont>
      <a:minorFont>
        <a:latin typeface="等线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</a:majorFont>
      <a:minorFont>
        <a:latin typeface="等线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</a:majorFont>
      <a:minorFont>
        <a:latin typeface="等线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</a:majorFont>
      <a:minorFont>
        <a:latin typeface="等线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</a:majorFont>
      <a:minorFont>
        <a:latin typeface="等线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</a:majorFont>
      <a:minorFont>
        <a:latin typeface="等线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</a:majorFont>
      <a:minorFont>
        <a:latin typeface="等线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</a:majorFont>
      <a:minorFont>
        <a:latin typeface="等线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</a:majorFont>
      <a:minorFont>
        <a:latin typeface="等线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</a:majorFont>
      <a:minorFont>
        <a:latin typeface="等线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</a:majorFont>
      <a:minorFont>
        <a:latin typeface="等线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Words>1416</Words>
  <Application>Microsoft Office PowerPoint</Application>
  <PresentationFormat>宽屏</PresentationFormat>
  <Paragraphs>67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14</vt:i4>
      </vt:variant>
      <vt:variant>
        <vt:lpstr>幻灯片标题</vt:lpstr>
      </vt:variant>
      <vt:variant>
        <vt:i4>6</vt:i4>
      </vt:variant>
    </vt:vector>
  </HeadingPairs>
  <TitlesOfParts>
    <vt:vector size="28" baseType="lpstr">
      <vt:lpstr>-apple-system</vt:lpstr>
      <vt:lpstr>Arial Unicode MS</vt:lpstr>
      <vt:lpstr>等线</vt:lpstr>
      <vt:lpstr>等线 Light</vt:lpstr>
      <vt:lpstr>Arial</vt:lpstr>
      <vt:lpstr>Symbol</vt:lpstr>
      <vt:lpstr>Times New Roman</vt:lpstr>
      <vt:lpstr>Wingdings</vt:lpstr>
      <vt:lpstr>Office 主题​​</vt:lpstr>
      <vt:lpstr>Office 主题​​</vt:lpstr>
      <vt:lpstr>Office 主题​​</vt:lpstr>
      <vt:lpstr>Office 主题​​</vt:lpstr>
      <vt:lpstr>Office 主题​​</vt:lpstr>
      <vt:lpstr>Office 主题​​</vt:lpstr>
      <vt:lpstr>Office 主题​​</vt:lpstr>
      <vt:lpstr>Office 主题​​</vt:lpstr>
      <vt:lpstr>Office 主题​​</vt:lpstr>
      <vt:lpstr>Office 主题​​</vt:lpstr>
      <vt:lpstr>Office 主题​​</vt:lpstr>
      <vt:lpstr>Office 主题​​</vt:lpstr>
      <vt:lpstr>Office 主题​​</vt:lpstr>
      <vt:lpstr>Office 主题​​</vt:lpstr>
      <vt:lpstr>Gin介绍和使用</vt:lpstr>
      <vt:lpstr>目录</vt:lpstr>
      <vt:lpstr>Gin介绍</vt:lpstr>
      <vt:lpstr>PowerPoint 演示文稿</vt:lpstr>
      <vt:lpstr>POST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集 合</dc:creator>
  <dc:description/>
  <cp:lastModifiedBy>集 合</cp:lastModifiedBy>
  <cp:revision>3</cp:revision>
  <dcterms:created xsi:type="dcterms:W3CDTF">2024-10-31T00:06:31Z</dcterms:created>
  <dcterms:modified xsi:type="dcterms:W3CDTF">2024-11-09T05:38:47Z</dcterms:modified>
  <dc:language>zh-CN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宽屏</vt:lpwstr>
  </property>
  <property fmtid="{D5CDD505-2E9C-101B-9397-08002B2CF9AE}" pid="3" name="Slides">
    <vt:i4>3</vt:i4>
  </property>
</Properties>
</file>