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75" r:id="rId4"/>
    <p:sldId id="276" r:id="rId5"/>
    <p:sldId id="260" r:id="rId6"/>
    <p:sldId id="261" r:id="rId7"/>
    <p:sldId id="277" r:id="rId8"/>
    <p:sldId id="263" r:id="rId9"/>
    <p:sldId id="262" r:id="rId10"/>
    <p:sldId id="278" r:id="rId11"/>
    <p:sldId id="282" r:id="rId12"/>
    <p:sldId id="283" r:id="rId13"/>
    <p:sldId id="264" r:id="rId14"/>
    <p:sldId id="265" r:id="rId15"/>
    <p:sldId id="266" r:id="rId16"/>
    <p:sldId id="269" r:id="rId17"/>
    <p:sldId id="268" r:id="rId18"/>
    <p:sldId id="274" r:id="rId19"/>
    <p:sldId id="270" r:id="rId20"/>
    <p:sldId id="271" r:id="rId21"/>
    <p:sldId id="272" r:id="rId22"/>
    <p:sldId id="273" r:id="rId23"/>
    <p:sldId id="279" r:id="rId24"/>
    <p:sldId id="280" r:id="rId25"/>
    <p:sldId id="284" r:id="rId26"/>
    <p:sldId id="285" r:id="rId27"/>
    <p:sldId id="281"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aniel.haxx.se/blog/2024/10/30/eighteen-years-of-abi-stabilit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Linkers and Loaders</a:t>
            </a:r>
            <a:br>
              <a:rPr lang="en-US" altLang="zh-CN"/>
            </a:br>
            <a:r>
              <a:rPr lang="zh-CN" altLang="en-US"/>
              <a:t>阅读分享</a:t>
            </a:r>
            <a:endParaRPr lang="zh-CN" altLang="en-US"/>
          </a:p>
        </p:txBody>
      </p:sp>
      <p:sp>
        <p:nvSpPr>
          <p:cNvPr id="3" name="副标题 2"/>
          <p:cNvSpPr>
            <a:spLocks noGrp="1"/>
          </p:cNvSpPr>
          <p:nvPr>
            <p:ph type="subTitle" idx="1"/>
          </p:nvPr>
        </p:nvSpPr>
        <p:spPr>
          <a:xfrm>
            <a:off x="1180531" y="3748867"/>
            <a:ext cx="9830783" cy="1655762"/>
          </a:xfrm>
        </p:spPr>
        <p:txBody>
          <a:bodyPr/>
          <a:p>
            <a:r>
              <a:rPr lang="en-US" altLang="zh-CN"/>
              <a:t>(</a:t>
            </a:r>
            <a:r>
              <a:rPr lang="zh-CN" altLang="en-US"/>
              <a:t>编写链接器的人员当然都需要本书。但是全球所有的链接器设计者大概只能坐满一个房间，而且其中有半数因为审阅手稿已经拥有本书了。</a:t>
            </a:r>
            <a:r>
              <a:rPr lang="en-US" altLang="zh-CN"/>
              <a:t>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zh-CN" altLang="en-US">
                <a:cs typeface="Arial" panose="020B0604020202020204" pitchFamily="34" charset="0"/>
              </a:rPr>
              <a:t>）</a:t>
            </a:r>
            <a:r>
              <a:rPr lang="zh-CN" altLang="en-US"/>
              <a:t>机器语言时期</a:t>
            </a:r>
            <a:endParaRPr lang="zh-CN" altLang="en-US"/>
          </a:p>
        </p:txBody>
      </p:sp>
      <p:sp>
        <p:nvSpPr>
          <p:cNvPr id="8" name="文本框 7"/>
          <p:cNvSpPr txBox="1"/>
          <p:nvPr userDrawn="1"/>
        </p:nvSpPr>
        <p:spPr>
          <a:xfrm>
            <a:off x="7454055" y="1848703"/>
            <a:ext cx="2039620" cy="1753235"/>
          </a:xfrm>
          <a:prstGeom prst="rect">
            <a:avLst/>
          </a:prstGeom>
        </p:spPr>
        <p:txBody>
          <a:bodyPr wrap="none" rtlCol="0">
            <a:spAutoFit/>
          </a:bodyPr>
          <a:p>
            <a:pPr algn="l"/>
            <a:r>
              <a:rPr lang="en-US" altLang="zh-CN">
                <a:solidFill>
                  <a:schemeClr val="tx1"/>
                </a:solidFill>
              </a:rPr>
              <a:t>0x0 (add) </a:t>
            </a:r>
            <a:r>
              <a:rPr lang="en-US" altLang="zh-CN"/>
              <a:t>:</a:t>
            </a:r>
            <a:endParaRPr lang="en-US" altLang="zh-CN"/>
          </a:p>
          <a:p>
            <a:pPr indent="457200" algn="l"/>
            <a:r>
              <a:rPr lang="en-US" altLang="zh-CN"/>
              <a:t>0x00b5053b</a:t>
            </a:r>
            <a:endParaRPr lang="en-US" altLang="zh-CN"/>
          </a:p>
          <a:p>
            <a:pPr algn="l"/>
            <a:r>
              <a:rPr lang="en-US" altLang="zh-CN"/>
              <a:t>0x4:</a:t>
            </a:r>
            <a:endParaRPr lang="en-US" altLang="zh-CN"/>
          </a:p>
          <a:p>
            <a:pPr indent="457200" algn="l"/>
            <a:r>
              <a:rPr lang="en-US" altLang="zh-CN"/>
              <a:t>call 0x0</a:t>
            </a:r>
            <a:endParaRPr lang="en-US" altLang="zh-CN"/>
          </a:p>
          <a:p>
            <a:pPr indent="457200" algn="l"/>
            <a:endParaRPr lang="en-US" altLang="zh-CN"/>
          </a:p>
          <a:p>
            <a:pPr indent="457200" algn="l"/>
            <a:endParaRPr lang="en-US" altLang="zh-CN"/>
          </a:p>
        </p:txBody>
      </p:sp>
      <p:sp>
        <p:nvSpPr>
          <p:cNvPr id="4" name="文本框 3"/>
          <p:cNvSpPr txBox="1"/>
          <p:nvPr userDrawn="1"/>
        </p:nvSpPr>
        <p:spPr>
          <a:xfrm>
            <a:off x="838165" y="1848703"/>
            <a:ext cx="6364768" cy="4135151"/>
          </a:xfrm>
          <a:prstGeom prst="rect">
            <a:avLst/>
          </a:prstGeom>
        </p:spPr>
        <p:txBody>
          <a:bodyPr wrap="square" rtlCol="0">
            <a:noAutofit/>
          </a:bodyPr>
          <a:p>
            <a:pPr marL="285750" indent="-285750" algn="l">
              <a:lnSpc>
                <a:spcPct val="140000"/>
              </a:lnSpc>
              <a:buFont typeface="Arial" panose="020B0604020202020204" pitchFamily="34" charset="0"/>
              <a:buChar char="•"/>
            </a:pPr>
            <a:r>
              <a:rPr lang="zh-CN" altLang="en-US">
                <a:solidFill>
                  <a:srgbClr val="FF0000"/>
                </a:solidFill>
              </a:rPr>
              <a:t>汇编器</a:t>
            </a:r>
            <a:r>
              <a:rPr lang="zh-CN" altLang="en-US">
                <a:solidFill>
                  <a:schemeClr val="tx1"/>
                </a:solidFill>
              </a:rPr>
              <a:t>允许</a:t>
            </a:r>
            <a:r>
              <a:rPr lang="zh-CN" altLang="en-US"/>
              <a:t>程序员使用符号化名字编写程序，</a:t>
            </a:r>
            <a:r>
              <a:rPr lang="zh-CN" altLang="en-US">
                <a:solidFill>
                  <a:srgbClr val="FF0000"/>
                </a:solidFill>
              </a:rPr>
              <a:t>然后由链接器将名字绑定到机器地址</a:t>
            </a:r>
            <a:endParaRPr lang="zh-CN" altLang="en-US">
              <a:solidFill>
                <a:srgbClr val="FF0000"/>
              </a:solidFill>
            </a:endParaRPr>
          </a:p>
          <a:p>
            <a:pPr marL="285750" indent="-285750" algn="l">
              <a:lnSpc>
                <a:spcPct val="140000"/>
              </a:lnSpc>
              <a:buFont typeface="Arial" panose="020B0604020202020204" pitchFamily="34" charset="0"/>
              <a:buChar char="•"/>
            </a:pPr>
            <a:r>
              <a:rPr lang="zh-CN" altLang="en-US"/>
              <a:t>如果程序被改变了，那么程序员必须重新编写汇编，但是地址分配的工作已经从程序员推给计算机了。</a:t>
            </a:r>
            <a:endParaRPr lang="zh-CN" altLang="en-US"/>
          </a:p>
          <a:p>
            <a:pPr marL="285750" indent="-285750" algn="l">
              <a:buFont typeface="Arial" panose="020B0604020202020204" pitchFamily="34" charset="0"/>
              <a:buChar char="•"/>
            </a:pPr>
            <a:endParaRPr lang="zh-CN" altLang="en-US"/>
          </a:p>
        </p:txBody>
      </p:sp>
      <p:sp>
        <p:nvSpPr>
          <p:cNvPr id="6" name="文本框 5"/>
          <p:cNvSpPr txBox="1"/>
          <p:nvPr userDrawn="1"/>
        </p:nvSpPr>
        <p:spPr>
          <a:xfrm>
            <a:off x="9713729" y="1848713"/>
            <a:ext cx="2039620" cy="2030095"/>
          </a:xfrm>
          <a:prstGeom prst="rect">
            <a:avLst/>
          </a:prstGeom>
        </p:spPr>
        <p:txBody>
          <a:bodyPr wrap="none" rtlCol="0">
            <a:spAutoFit/>
          </a:bodyPr>
          <a:p>
            <a:pPr algn="l"/>
            <a:r>
              <a:rPr lang="en-US" altLang="zh-CN"/>
              <a:t>0x0:</a:t>
            </a:r>
            <a:endParaRPr lang="en-US" altLang="zh-CN"/>
          </a:p>
          <a:p>
            <a:pPr indent="457200" algn="l"/>
            <a:r>
              <a:rPr lang="en-US" altLang="zh-CN">
                <a:solidFill>
                  <a:srgbClr val="00B0F0"/>
                </a:solidFill>
              </a:rPr>
              <a:t>0xxxxx</a:t>
            </a:r>
            <a:endParaRPr lang="en-US" altLang="zh-CN">
              <a:solidFill>
                <a:srgbClr val="00B0F0"/>
              </a:solidFill>
            </a:endParaRPr>
          </a:p>
          <a:p>
            <a:pPr algn="l"/>
            <a:r>
              <a:rPr lang="en-US" altLang="zh-CN"/>
              <a:t>0x4 (add) :</a:t>
            </a:r>
            <a:endParaRPr lang="en-US" altLang="zh-CN"/>
          </a:p>
          <a:p>
            <a:pPr lvl="1" algn="l"/>
            <a:r>
              <a:rPr lang="en-US" altLang="zh-CN"/>
              <a:t>0x00b5053b</a:t>
            </a:r>
            <a:endParaRPr lang="en-US" altLang="zh-CN"/>
          </a:p>
          <a:p>
            <a:pPr algn="l"/>
            <a:r>
              <a:rPr lang="en-US" altLang="zh-CN"/>
              <a:t>0x8:</a:t>
            </a:r>
            <a:endParaRPr lang="en-US" altLang="zh-CN"/>
          </a:p>
          <a:p>
            <a:pPr indent="457200" algn="l"/>
            <a:r>
              <a:rPr lang="en-US" altLang="zh-CN"/>
              <a:t>call </a:t>
            </a:r>
            <a:r>
              <a:rPr lang="en-US" altLang="zh-CN">
                <a:solidFill>
                  <a:srgbClr val="00B0F0"/>
                </a:solidFill>
              </a:rPr>
              <a:t>0x</a:t>
            </a:r>
            <a:r>
              <a:rPr lang="en-US" altLang="zh-CN">
                <a:solidFill>
                  <a:srgbClr val="00B0F0"/>
                </a:solidFill>
              </a:rPr>
              <a:t>4</a:t>
            </a:r>
            <a:endParaRPr lang="en-US" altLang="zh-CN">
              <a:solidFill>
                <a:srgbClr val="00B0F0"/>
              </a:solidFill>
            </a:endParaRPr>
          </a:p>
          <a:p>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zh-CN" altLang="en-US">
                <a:cs typeface="Arial" panose="020B0604020202020204" pitchFamily="34" charset="0"/>
              </a:rPr>
              <a:t>）</a:t>
            </a:r>
            <a:r>
              <a:rPr lang="zh-CN" altLang="en-US"/>
              <a:t>机器语言时期</a:t>
            </a:r>
            <a:endParaRPr lang="zh-CN" altLang="en-US"/>
          </a:p>
        </p:txBody>
      </p:sp>
      <p:sp>
        <p:nvSpPr>
          <p:cNvPr id="8" name="文本框 7"/>
          <p:cNvSpPr txBox="1"/>
          <p:nvPr userDrawn="1"/>
        </p:nvSpPr>
        <p:spPr>
          <a:xfrm>
            <a:off x="7454055" y="1848703"/>
            <a:ext cx="2039620" cy="1476375"/>
          </a:xfrm>
          <a:prstGeom prst="rect">
            <a:avLst/>
          </a:prstGeom>
        </p:spPr>
        <p:txBody>
          <a:bodyPr wrap="none" rtlCol="0">
            <a:spAutoFit/>
          </a:bodyPr>
          <a:p>
            <a:pPr algn="l"/>
            <a:r>
              <a:rPr lang="en-US" altLang="zh-CN">
                <a:solidFill>
                  <a:schemeClr val="tx1"/>
                </a:solidFill>
              </a:rPr>
              <a:t>0x0 (add) </a:t>
            </a:r>
            <a:r>
              <a:rPr lang="en-US" altLang="zh-CN"/>
              <a:t>:</a:t>
            </a:r>
            <a:endParaRPr lang="en-US" altLang="zh-CN"/>
          </a:p>
          <a:p>
            <a:pPr indent="457200" algn="l"/>
            <a:r>
              <a:rPr lang="en-US" altLang="zh-CN"/>
              <a:t>0x00b5053b</a:t>
            </a:r>
            <a:endParaRPr lang="en-US" altLang="zh-CN"/>
          </a:p>
          <a:p>
            <a:pPr algn="l"/>
            <a:r>
              <a:rPr lang="en-US" altLang="zh-CN"/>
              <a:t>0x4:</a:t>
            </a:r>
            <a:endParaRPr lang="en-US" altLang="zh-CN"/>
          </a:p>
          <a:p>
            <a:pPr indent="457200" algn="l"/>
            <a:r>
              <a:rPr lang="en-US" altLang="zh-CN"/>
              <a:t>call 0x0</a:t>
            </a:r>
            <a:endParaRPr lang="en-US" altLang="zh-CN"/>
          </a:p>
          <a:p>
            <a:pPr indent="457200" algn="l"/>
            <a:endParaRPr lang="en-US" altLang="zh-CN"/>
          </a:p>
        </p:txBody>
      </p:sp>
      <p:sp>
        <p:nvSpPr>
          <p:cNvPr id="4" name="文本框 3"/>
          <p:cNvSpPr txBox="1"/>
          <p:nvPr userDrawn="1"/>
        </p:nvSpPr>
        <p:spPr>
          <a:xfrm>
            <a:off x="838165" y="1848703"/>
            <a:ext cx="6364768" cy="4135151"/>
          </a:xfrm>
          <a:prstGeom prst="rect">
            <a:avLst/>
          </a:prstGeom>
        </p:spPr>
        <p:txBody>
          <a:bodyPr wrap="square" rtlCol="0">
            <a:noAutofit/>
          </a:bodyPr>
          <a:p>
            <a:pPr marL="285750" indent="-285750" algn="l">
              <a:lnSpc>
                <a:spcPct val="140000"/>
              </a:lnSpc>
              <a:buFont typeface="Arial" panose="020B0604020202020204" pitchFamily="34" charset="0"/>
              <a:buChar char="•"/>
            </a:pPr>
            <a:r>
              <a:rPr lang="zh-CN" altLang="en-US">
                <a:solidFill>
                  <a:srgbClr val="FF0000"/>
                </a:solidFill>
              </a:rPr>
              <a:t>汇编器</a:t>
            </a:r>
            <a:r>
              <a:rPr lang="zh-CN" altLang="en-US">
                <a:solidFill>
                  <a:schemeClr val="tx1"/>
                </a:solidFill>
              </a:rPr>
              <a:t>允许</a:t>
            </a:r>
            <a:r>
              <a:rPr lang="zh-CN" altLang="en-US"/>
              <a:t>程序员使用符号化名字编写程序，</a:t>
            </a:r>
            <a:r>
              <a:rPr lang="zh-CN" altLang="en-US">
                <a:solidFill>
                  <a:srgbClr val="FF0000"/>
                </a:solidFill>
              </a:rPr>
              <a:t>然后由链接器将名字绑定到机器地址</a:t>
            </a:r>
            <a:endParaRPr lang="zh-CN" altLang="en-US">
              <a:solidFill>
                <a:srgbClr val="FF0000"/>
              </a:solidFill>
            </a:endParaRPr>
          </a:p>
          <a:p>
            <a:pPr marL="285750" indent="-285750" algn="l">
              <a:lnSpc>
                <a:spcPct val="140000"/>
              </a:lnSpc>
              <a:buFont typeface="Arial" panose="020B0604020202020204" pitchFamily="34" charset="0"/>
              <a:buChar char="•"/>
            </a:pPr>
            <a:r>
              <a:rPr lang="zh-CN" altLang="en-US"/>
              <a:t>如果程序被改变了，那么程序员必须重新编写汇编，但是地址分配的工作已经从程序员推给计算机了。</a:t>
            </a:r>
            <a:endParaRPr lang="zh-CN" altLang="en-US"/>
          </a:p>
          <a:p>
            <a:pPr marL="285750" indent="-285750" algn="l">
              <a:buFont typeface="Arial" panose="020B0604020202020204" pitchFamily="34" charset="0"/>
              <a:buChar char="•"/>
            </a:pPr>
            <a:endParaRPr lang="zh-CN" altLang="en-US"/>
          </a:p>
        </p:txBody>
      </p:sp>
      <p:sp>
        <p:nvSpPr>
          <p:cNvPr id="6" name="文本框 5"/>
          <p:cNvSpPr txBox="1"/>
          <p:nvPr userDrawn="1"/>
        </p:nvSpPr>
        <p:spPr>
          <a:xfrm>
            <a:off x="9713729" y="1848713"/>
            <a:ext cx="2039620" cy="2030095"/>
          </a:xfrm>
          <a:prstGeom prst="rect">
            <a:avLst/>
          </a:prstGeom>
        </p:spPr>
        <p:txBody>
          <a:bodyPr wrap="none" rtlCol="0">
            <a:spAutoFit/>
          </a:bodyPr>
          <a:p>
            <a:pPr algn="l"/>
            <a:r>
              <a:rPr lang="en-US" altLang="zh-CN"/>
              <a:t>0x0:</a:t>
            </a:r>
            <a:endParaRPr lang="en-US" altLang="zh-CN"/>
          </a:p>
          <a:p>
            <a:pPr indent="457200" algn="l"/>
            <a:r>
              <a:rPr lang="en-US" altLang="zh-CN">
                <a:solidFill>
                  <a:srgbClr val="00B0F0"/>
                </a:solidFill>
              </a:rPr>
              <a:t>0xxxxx</a:t>
            </a:r>
            <a:endParaRPr lang="en-US" altLang="zh-CN">
              <a:solidFill>
                <a:srgbClr val="00B0F0"/>
              </a:solidFill>
            </a:endParaRPr>
          </a:p>
          <a:p>
            <a:pPr algn="l"/>
            <a:r>
              <a:rPr lang="en-US" altLang="zh-CN"/>
              <a:t>0x4 (add) :</a:t>
            </a:r>
            <a:endParaRPr lang="en-US" altLang="zh-CN"/>
          </a:p>
          <a:p>
            <a:pPr lvl="1" algn="l"/>
            <a:r>
              <a:rPr lang="en-US" altLang="zh-CN"/>
              <a:t>0x00b5053b</a:t>
            </a:r>
            <a:endParaRPr lang="en-US" altLang="zh-CN"/>
          </a:p>
          <a:p>
            <a:pPr algn="l"/>
            <a:r>
              <a:rPr lang="en-US" altLang="zh-CN"/>
              <a:t>0x8:</a:t>
            </a:r>
            <a:endParaRPr lang="en-US" altLang="zh-CN"/>
          </a:p>
          <a:p>
            <a:pPr indent="457200" algn="l"/>
            <a:r>
              <a:rPr lang="en-US" altLang="zh-CN"/>
              <a:t>call </a:t>
            </a:r>
            <a:r>
              <a:rPr lang="en-US" altLang="zh-CN">
                <a:solidFill>
                  <a:srgbClr val="00B0F0"/>
                </a:solidFill>
              </a:rPr>
              <a:t>0x</a:t>
            </a:r>
            <a:r>
              <a:rPr lang="en-US" altLang="zh-CN">
                <a:solidFill>
                  <a:srgbClr val="00B0F0"/>
                </a:solidFill>
              </a:rPr>
              <a:t>4</a:t>
            </a:r>
            <a:endParaRPr lang="en-US" altLang="zh-CN">
              <a:solidFill>
                <a:srgbClr val="00B0F0"/>
              </a:solidFill>
            </a:endParaRPr>
          </a:p>
          <a:p>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
            </a:r>
            <a:r>
              <a:rPr lang="zh-CN" altLang="en-US">
                <a:solidFill>
                  <a:schemeClr val="tx1"/>
                </a:solidFill>
                <a:latin typeface="微软雅黑" charset="0"/>
                <a:ea typeface="微软雅黑" charset="0"/>
                <a:cs typeface="Arial" panose="020B0604020202020204" pitchFamily="34" charset="0"/>
              </a:rPr>
              <a:t>二</a:t>
            </a:r>
            <a:r>
              <a:rPr lang="zh-CN" altLang="en-US"/>
              <a:t>）代码库使得地址分配工作更加复杂</a:t>
            </a:r>
            <a:endParaRPr lang="zh-CN" altLang="en-US"/>
          </a:p>
        </p:txBody>
      </p:sp>
      <p:sp>
        <p:nvSpPr>
          <p:cNvPr id="3" name="文本框 2"/>
          <p:cNvSpPr txBox="1"/>
          <p:nvPr userDrawn="1"/>
        </p:nvSpPr>
        <p:spPr>
          <a:xfrm>
            <a:off x="838165" y="2060273"/>
            <a:ext cx="5440680" cy="368300"/>
          </a:xfrm>
          <a:prstGeom prst="rect">
            <a:avLst/>
          </a:prstGeom>
        </p:spPr>
        <p:txBody>
          <a:bodyPr wrap="none" rtlCol="0">
            <a:spAutoFit/>
          </a:bodyPr>
          <a:p>
            <a:pPr algn="l"/>
            <a:r>
              <a:rPr lang="zh-CN" altLang="en-US"/>
              <a:t>程序员们甚至在使用汇编语言之前就使用子程序库了</a:t>
            </a:r>
            <a:endParaRPr lang="zh-CN" altLang="en-US"/>
          </a:p>
        </p:txBody>
      </p:sp>
      <p:sp>
        <p:nvSpPr>
          <p:cNvPr id="4" name="文本框 3"/>
          <p:cNvSpPr txBox="1"/>
          <p:nvPr userDrawn="1"/>
        </p:nvSpPr>
        <p:spPr>
          <a:xfrm>
            <a:off x="838165" y="2642649"/>
            <a:ext cx="9485630" cy="1476375"/>
          </a:xfrm>
          <a:prstGeom prst="rect">
            <a:avLst/>
          </a:prstGeom>
        </p:spPr>
        <p:txBody>
          <a:bodyPr wrap="none" rtlCol="0">
            <a:spAutoFit/>
          </a:bodyPr>
          <a:p>
            <a:pPr algn="l"/>
            <a:r>
              <a:rPr lang="zh-CN" altLang="en-US"/>
              <a:t>在</a:t>
            </a:r>
            <a:r>
              <a:rPr lang="en-US" altLang="zh-CN"/>
              <a:t> 1947 </a:t>
            </a:r>
            <a:r>
              <a:rPr lang="zh-CN" altLang="en-US"/>
              <a:t>年，领导</a:t>
            </a:r>
            <a:r>
              <a:rPr lang="en-US" altLang="zh-CN"/>
              <a:t> ENIAC </a:t>
            </a:r>
            <a:r>
              <a:rPr lang="zh-CN" altLang="en-US"/>
              <a:t>项目的</a:t>
            </a:r>
            <a:endParaRPr lang="zh-CN" altLang="en-US"/>
          </a:p>
          <a:p>
            <a:pPr algn="l"/>
            <a:r>
              <a:rPr lang="en-US" altLang="zh-CN"/>
              <a:t>John Macuchly</a:t>
            </a:r>
            <a:r>
              <a:rPr lang="zh-CN" altLang="en-US"/>
              <a:t>，就写文章描述了如何将主程序和磁带中一系列选定的子程序一起加载到计</a:t>
            </a:r>
            <a:endParaRPr lang="zh-CN" altLang="en-US"/>
          </a:p>
          <a:p>
            <a:pPr algn="l"/>
            <a:r>
              <a:rPr lang="zh-CN" altLang="en-US"/>
              <a:t>算机中，并通过将子程序代码重定位以反映实际被加载的地址。鉴于</a:t>
            </a:r>
            <a:r>
              <a:rPr lang="en-US" altLang="zh-CN"/>
              <a:t> Mauchly </a:t>
            </a:r>
            <a:r>
              <a:rPr lang="zh-CN" altLang="en-US"/>
              <a:t>认为程序和子</a:t>
            </a:r>
            <a:endParaRPr lang="zh-CN" altLang="en-US"/>
          </a:p>
          <a:p>
            <a:pPr algn="l"/>
            <a:r>
              <a:rPr lang="zh-CN" altLang="en-US"/>
              <a:t>程序都是由机器语言编写的，因此我们可能会惊奇的发现，甚至在汇编语言出现之前，链接</a:t>
            </a:r>
            <a:endParaRPr lang="zh-CN" altLang="en-US"/>
          </a:p>
          <a:p>
            <a:pPr algn="l"/>
            <a:r>
              <a:rPr lang="zh-CN" altLang="en-US"/>
              <a:t>器的两个基本功能重定位和库查询就已经出现了。</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固定</a:t>
            </a:r>
            <a:r>
              <a:rPr lang="zh-CN" altLang="en-US">
                <a:cs typeface="Arial" panose="020B0604020202020204" pitchFamily="34" charset="0"/>
              </a:rPr>
              <a:t>地址</a:t>
            </a:r>
            <a:r>
              <a:rPr lang="zh-CN" altLang="en-US"/>
              <a:t>的子例程</a:t>
            </a:r>
            <a:endParaRPr lang="zh-CN" altLang="en-US"/>
          </a:p>
        </p:txBody>
      </p:sp>
      <p:sp>
        <p:nvSpPr>
          <p:cNvPr id="8" name="文本框 7"/>
          <p:cNvSpPr txBox="1"/>
          <p:nvPr userDrawn="1"/>
        </p:nvSpPr>
        <p:spPr>
          <a:xfrm>
            <a:off x="760341" y="1953462"/>
            <a:ext cx="2318090" cy="2030072"/>
          </a:xfrm>
          <a:prstGeom prst="rect">
            <a:avLst/>
          </a:prstGeom>
        </p:spPr>
        <p:txBody>
          <a:bodyPr wrap="square" rtlCol="0">
            <a:noAutofit/>
          </a:bodyPr>
          <a:p>
            <a:pPr indent="457200" algn="l"/>
            <a:endParaRPr lang="en-US" altLang="zh-CN"/>
          </a:p>
          <a:p>
            <a:pPr indent="457200" algn="l"/>
            <a:endParaRPr lang="en-US" altLang="zh-CN"/>
          </a:p>
          <a:p>
            <a:pPr indent="457200" algn="l"/>
            <a:endParaRPr lang="en-US" altLang="zh-CN"/>
          </a:p>
        </p:txBody>
      </p:sp>
      <p:sp>
        <p:nvSpPr>
          <p:cNvPr id="4" name="文本框 3"/>
          <p:cNvSpPr txBox="1"/>
          <p:nvPr userDrawn="1"/>
        </p:nvSpPr>
        <p:spPr>
          <a:xfrm>
            <a:off x="5977420" y="1953462"/>
            <a:ext cx="2240280" cy="2030095"/>
          </a:xfrm>
          <a:prstGeom prst="rect">
            <a:avLst/>
          </a:prstGeom>
        </p:spPr>
        <p:txBody>
          <a:bodyPr wrap="none" rtlCol="0">
            <a:spAutoFit/>
          </a:bodyPr>
          <a:p>
            <a:pPr algn="l"/>
            <a:r>
              <a:rPr lang="en-US" altLang="zh-CN"/>
              <a:t>0x0 (printf) :</a:t>
            </a:r>
            <a:endParaRPr lang="en-US" altLang="zh-CN"/>
          </a:p>
          <a:p>
            <a:pPr indent="457200" algn="l"/>
            <a:r>
              <a:rPr lang="en-US" altLang="zh-CN"/>
              <a:t>...</a:t>
            </a:r>
            <a:endParaRPr lang="en-US" altLang="zh-CN"/>
          </a:p>
          <a:p>
            <a:pPr algn="l"/>
            <a:r>
              <a:rPr lang="en-US" altLang="zh-CN"/>
              <a:t>0x4 (scanf):</a:t>
            </a:r>
            <a:endParaRPr lang="en-US" altLang="zh-CN"/>
          </a:p>
          <a:p>
            <a:pPr indent="457200" algn="l"/>
            <a:r>
              <a:rPr lang="en-US" altLang="zh-CN">
                <a:solidFill>
                  <a:schemeClr val="tx1"/>
                </a:solidFill>
              </a:rPr>
              <a:t>...</a:t>
            </a:r>
            <a:endParaRPr lang="en-US" altLang="zh-CN"/>
          </a:p>
          <a:p>
            <a:endParaRPr lang="en-US" altLang="zh-CN"/>
          </a:p>
          <a:p>
            <a:r>
              <a:rPr lang="en-US" altLang="zh-CN"/>
              <a:t>0x100(main):</a:t>
            </a:r>
            <a:endParaRPr lang="en-US" altLang="zh-CN"/>
          </a:p>
          <a:p>
            <a:pPr indent="457200"/>
            <a:r>
              <a:rPr lang="zh-CN" altLang="en-US"/>
              <a:t>默认的执行入口</a:t>
            </a:r>
            <a:endParaRPr lang="en-US" altLang="zh-CN"/>
          </a:p>
        </p:txBody>
      </p:sp>
      <p:pic>
        <p:nvPicPr>
          <p:cNvPr id="9" name="图片 8" descr="upload_post_object_v2_1618937311"/>
          <p:cNvPicPr>
            <a:picLocks noChangeAspect="1"/>
          </p:cNvPicPr>
          <p:nvPr/>
        </p:nvPicPr>
        <p:blipFill>
          <a:blip r:embed="rId1"/>
          <a:stretch>
            <a:fillRect/>
          </a:stretch>
        </p:blipFill>
        <p:spPr>
          <a:xfrm>
            <a:off x="8368202" y="1848703"/>
            <a:ext cx="2985575" cy="3899233"/>
          </a:xfrm>
          <a:prstGeom prst="rect">
            <a:avLst/>
          </a:prstGeom>
        </p:spPr>
      </p:pic>
      <p:sp>
        <p:nvSpPr>
          <p:cNvPr id="10" name="文本框 9"/>
          <p:cNvSpPr txBox="1"/>
          <p:nvPr userDrawn="1"/>
        </p:nvSpPr>
        <p:spPr>
          <a:xfrm>
            <a:off x="3252545" y="1953462"/>
            <a:ext cx="2647491" cy="2584450"/>
          </a:xfrm>
          <a:prstGeom prst="rect">
            <a:avLst/>
          </a:prstGeom>
        </p:spPr>
        <p:txBody>
          <a:bodyPr wrap="square" rtlCol="0">
            <a:noAutofit/>
          </a:bodyPr>
          <a:p>
            <a:pPr algn="l"/>
            <a:r>
              <a:rPr lang="en-US" altLang="zh-CN"/>
              <a:t>0x0(main):</a:t>
            </a:r>
            <a:endParaRPr lang="en-US" altLang="zh-CN"/>
          </a:p>
          <a:p>
            <a:pPr indent="457200" algn="l"/>
            <a:r>
              <a:rPr lang="en-US" altLang="zh-CN"/>
              <a:t>// </a:t>
            </a:r>
            <a:r>
              <a:rPr lang="zh-CN" altLang="en-US"/>
              <a:t>默认的执行入口</a:t>
            </a:r>
            <a:endParaRPr lang="en-US" altLang="zh-CN"/>
          </a:p>
          <a:p>
            <a:pPr algn="l"/>
            <a:endParaRPr lang="en-US" altLang="zh-CN"/>
          </a:p>
          <a:p>
            <a:pPr algn="l"/>
            <a:r>
              <a:rPr lang="en-US" altLang="zh-CN"/>
              <a:t>0x100 (printf) :</a:t>
            </a:r>
            <a:endParaRPr lang="en-US" altLang="zh-CN"/>
          </a:p>
          <a:p>
            <a:pPr indent="457200" algn="l"/>
            <a:r>
              <a:rPr lang="en-US" altLang="zh-CN"/>
              <a:t>...</a:t>
            </a:r>
            <a:endParaRPr lang="en-US" altLang="zh-CN"/>
          </a:p>
          <a:p>
            <a:pPr algn="l"/>
            <a:r>
              <a:rPr lang="en-US" altLang="zh-CN"/>
              <a:t>0x200 (scanf):</a:t>
            </a:r>
            <a:endParaRPr lang="en-US" altLang="zh-CN"/>
          </a:p>
          <a:p>
            <a:pPr indent="457200" algn="l"/>
            <a:r>
              <a:rPr lang="en-US" altLang="zh-CN">
                <a:solidFill>
                  <a:schemeClr val="tx1"/>
                </a:solidFill>
              </a:rPr>
              <a:t>...</a:t>
            </a:r>
            <a:endParaRPr lang="en-US" altLang="zh-CN">
              <a:solidFill>
                <a:schemeClr val="tx1"/>
              </a:solidFill>
            </a:endParaRPr>
          </a:p>
          <a:p>
            <a:pPr indent="457200" algn="l"/>
            <a:endParaRPr lang="en-US" altLang="zh-CN"/>
          </a:p>
          <a:p>
            <a:pPr indent="457200" algn="l"/>
            <a:endParaRPr lang="en-US" altLang="zh-CN"/>
          </a:p>
          <a:p>
            <a:pPr algn="l"/>
            <a:endParaRPr lang="en-US" altLang="zh-CN"/>
          </a:p>
          <a:p>
            <a:endParaRPr lang="en-US" altLang="zh-CN"/>
          </a:p>
        </p:txBody>
      </p:sp>
      <p:sp>
        <p:nvSpPr>
          <p:cNvPr id="11" name="文本框 10"/>
          <p:cNvSpPr txBox="1"/>
          <p:nvPr userDrawn="1"/>
        </p:nvSpPr>
        <p:spPr>
          <a:xfrm>
            <a:off x="760298" y="4537893"/>
            <a:ext cx="6880519" cy="1782917"/>
          </a:xfrm>
          <a:prstGeom prst="rect">
            <a:avLst/>
          </a:prstGeom>
        </p:spPr>
        <p:txBody>
          <a:bodyPr wrap="square" rtlCol="0">
            <a:noAutofit/>
          </a:bodyPr>
          <a:p>
            <a:pPr marL="285750" indent="-285750" algn="l">
              <a:buFont typeface="Arial" panose="020B0604020202020204" pitchFamily="34" charset="0"/>
              <a:buChar char="•"/>
            </a:pPr>
            <a:r>
              <a:rPr lang="zh-CN" altLang="en-US"/>
              <a:t>需要约定好起始地址</a:t>
            </a:r>
            <a:endParaRPr lang="zh-CN" altLang="en-US"/>
          </a:p>
          <a:p>
            <a:pPr marL="285750" indent="-285750" algn="l">
              <a:buFont typeface="Arial" panose="020B0604020202020204" pitchFamily="34" charset="0"/>
              <a:buChar char="•"/>
            </a:pPr>
            <a:r>
              <a:rPr lang="zh-CN" altLang="en-US">
                <a:solidFill>
                  <a:srgbClr val="FF0000"/>
                </a:solidFill>
              </a:rPr>
              <a:t>可重定位的加载器</a:t>
            </a:r>
            <a:r>
              <a:rPr lang="zh-CN" altLang="en-US"/>
              <a:t>允许子例程的作者或用户在编写子例程时认为它们都起始于地址</a:t>
            </a:r>
            <a:r>
              <a:rPr lang="en-US" altLang="zh-CN"/>
              <a:t> 0</a:t>
            </a:r>
            <a:endParaRPr lang="zh-CN" altLang="en-US"/>
          </a:p>
          <a:p>
            <a:pPr marL="742950" lvl="1" indent="-285750" algn="l">
              <a:buFont typeface="Arial" panose="020B0604020202020204" pitchFamily="34" charset="0"/>
              <a:buChar char="•"/>
            </a:pPr>
            <a:r>
              <a:rPr lang="zh-CN" altLang="en-US"/>
              <a:t>并将实际的地址绑定</a:t>
            </a:r>
            <a:r>
              <a:rPr lang="zh-CN" altLang="en-US">
                <a:solidFill>
                  <a:srgbClr val="FF0000"/>
                </a:solidFill>
              </a:rPr>
              <a:t>延迟到这些例程被链接到某个特定的程序中时</a:t>
            </a:r>
            <a:r>
              <a:rPr lang="zh-CN" altLang="en-US"/>
              <a:t>。</a:t>
            </a:r>
            <a:endParaRPr lang="zh-CN" altLang="en-US"/>
          </a:p>
        </p:txBody>
      </p:sp>
      <p:sp>
        <p:nvSpPr>
          <p:cNvPr id="3" name="文本框 2"/>
          <p:cNvSpPr txBox="1"/>
          <p:nvPr userDrawn="1"/>
        </p:nvSpPr>
        <p:spPr>
          <a:xfrm>
            <a:off x="838165" y="1953462"/>
            <a:ext cx="2240280" cy="645160"/>
          </a:xfrm>
          <a:prstGeom prst="rect">
            <a:avLst/>
          </a:prstGeom>
        </p:spPr>
        <p:txBody>
          <a:bodyPr wrap="none" rtlCol="0">
            <a:spAutoFit/>
          </a:bodyPr>
          <a:p>
            <a:r>
              <a:rPr lang="en-US" altLang="zh-CN"/>
              <a:t>0x0(main):</a:t>
            </a:r>
            <a:endParaRPr lang="en-US" altLang="zh-CN"/>
          </a:p>
          <a:p>
            <a:pPr indent="457200"/>
            <a:r>
              <a:rPr lang="zh-CN" altLang="en-US"/>
              <a:t>默认的执行入口</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微软雅黑" charset="0"/>
                <a:ea typeface="微软雅黑" charset="0"/>
              </a:rPr>
              <a:t>（</a:t>
            </a:r>
            <a:r>
              <a:rPr lang="zh-CN" altLang="en-US">
                <a:solidFill>
                  <a:schemeClr val="tx1"/>
                </a:solidFill>
                <a:latin typeface="微软雅黑" charset="0"/>
                <a:ea typeface="微软雅黑" charset="0"/>
                <a:cs typeface="Arial" panose="020B0604020202020204" pitchFamily="34" charset="0"/>
              </a:rPr>
              <a:t>三</a:t>
            </a:r>
            <a:r>
              <a:rPr lang="zh-CN" altLang="en-US">
                <a:solidFill>
                  <a:schemeClr val="tx1"/>
                </a:solidFill>
                <a:latin typeface="微软雅黑" charset="0"/>
                <a:ea typeface="微软雅黑" charset="0"/>
              </a:rPr>
              <a:t>）</a:t>
            </a:r>
            <a:r>
              <a:rPr lang="en-US" altLang="zh-CN">
                <a:solidFill>
                  <a:schemeClr val="tx1"/>
                </a:solidFill>
                <a:latin typeface="微软雅黑" charset="0"/>
                <a:ea typeface="微软雅黑" charset="0"/>
              </a:rPr>
              <a:t>单</a:t>
            </a:r>
            <a:r>
              <a:rPr lang="zh-CN" altLang="en-US"/>
              <a:t>程序多实例，共享代码</a:t>
            </a:r>
            <a:endParaRPr lang="zh-CN" altLang="en-US"/>
          </a:p>
        </p:txBody>
      </p:sp>
      <p:sp>
        <p:nvSpPr>
          <p:cNvPr id="10" name="文本框 9"/>
          <p:cNvSpPr txBox="1"/>
          <p:nvPr userDrawn="1"/>
        </p:nvSpPr>
        <p:spPr>
          <a:xfrm>
            <a:off x="8393461" y="1536053"/>
            <a:ext cx="3663156" cy="5225178"/>
          </a:xfrm>
          <a:prstGeom prst="rect">
            <a:avLst/>
          </a:prstGeom>
        </p:spPr>
        <p:txBody>
          <a:bodyPr wrap="square" rtlCol="0">
            <a:noAutofit/>
          </a:bodyPr>
          <a:p>
            <a:pPr indent="0"/>
            <a:r>
              <a:rPr lang="en-US" altLang="zh-CN"/>
              <a:t>0x100(</a:t>
            </a:r>
            <a:r>
              <a:rPr lang="en-US" altLang="zh-CN">
                <a:solidFill>
                  <a:schemeClr val="tx1"/>
                </a:solidFill>
              </a:rPr>
              <a:t>os</a:t>
            </a:r>
            <a:r>
              <a:rPr lang="en-US" altLang="zh-CN"/>
              <a:t>):</a:t>
            </a:r>
            <a:endParaRPr lang="en-US" altLang="zh-CN"/>
          </a:p>
          <a:p>
            <a:pPr indent="457200"/>
            <a:r>
              <a:rPr lang="en-US" altLang="zh-CN"/>
              <a:t>// </a:t>
            </a:r>
            <a:r>
              <a:rPr lang="zh-CN" altLang="en-US"/>
              <a:t>操作系统执行入口</a:t>
            </a:r>
            <a:endParaRPr lang="zh-CN" altLang="en-US"/>
          </a:p>
          <a:p>
            <a:pPr indent="457200"/>
            <a:r>
              <a:rPr lang="en-US" altLang="zh-CN"/>
              <a:t>//</a:t>
            </a:r>
            <a:r>
              <a:rPr lang="zh-CN" altLang="en-US"/>
              <a:t> 同时执行程序 </a:t>
            </a:r>
            <a:r>
              <a:rPr lang="en-US" altLang="zh-CN"/>
              <a:t>1 </a:t>
            </a:r>
            <a:r>
              <a:rPr lang="zh-CN" altLang="en-US"/>
              <a:t>和程序 </a:t>
            </a:r>
            <a:r>
              <a:rPr lang="en-US" altLang="zh-CN"/>
              <a:t>2</a:t>
            </a:r>
            <a:endParaRPr lang="en-US" altLang="zh-CN"/>
          </a:p>
          <a:p>
            <a:pPr indent="0"/>
            <a:endParaRPr lang="en-US" altLang="zh-CN"/>
          </a:p>
          <a:p>
            <a:pPr indent="0"/>
            <a:r>
              <a:rPr lang="en-US" altLang="zh-CN">
                <a:solidFill>
                  <a:srgbClr val="FF0000"/>
                </a:solidFill>
              </a:rPr>
              <a:t>0x500(main_text):</a:t>
            </a:r>
            <a:endParaRPr lang="en-US" altLang="zh-CN">
              <a:solidFill>
                <a:srgbClr val="FF0000"/>
              </a:solidFill>
            </a:endParaRPr>
          </a:p>
          <a:p>
            <a:pPr indent="0"/>
            <a:endParaRPr lang="en-US" altLang="zh-CN">
              <a:solidFill>
                <a:srgbClr val="FF0000"/>
              </a:solidFill>
            </a:endParaRPr>
          </a:p>
          <a:p>
            <a:pPr indent="0"/>
            <a:r>
              <a:rPr lang="en-US" altLang="zh-CN"/>
              <a:t>0x1000(main):</a:t>
            </a:r>
            <a:endParaRPr lang="en-US" altLang="zh-CN"/>
          </a:p>
          <a:p>
            <a:pPr indent="457200"/>
            <a:r>
              <a:rPr lang="zh-CN" altLang="en-US"/>
              <a:t>程序</a:t>
            </a:r>
            <a:r>
              <a:rPr lang="en-US" altLang="zh-CN"/>
              <a:t>1</a:t>
            </a:r>
            <a:endParaRPr lang="en-US" altLang="zh-CN"/>
          </a:p>
          <a:p>
            <a:pPr indent="457200"/>
            <a:r>
              <a:rPr lang="en-US" altLang="zh-CN"/>
              <a:t>0x1000:</a:t>
            </a:r>
            <a:endParaRPr lang="en-US" altLang="zh-CN"/>
          </a:p>
          <a:p>
            <a:pPr lvl="1" indent="457200"/>
            <a:r>
              <a:rPr lang="en-US" altLang="zh-CN"/>
              <a:t>call 0x0</a:t>
            </a:r>
            <a:endParaRPr lang="en-US" altLang="zh-CN"/>
          </a:p>
          <a:p>
            <a:pPr indent="457200"/>
            <a:r>
              <a:rPr lang="en-US" altLang="zh-CN"/>
              <a:t>0x1004 (add) :</a:t>
            </a:r>
            <a:endParaRPr lang="en-US" altLang="zh-CN"/>
          </a:p>
          <a:p>
            <a:pPr lvl="1" indent="457200"/>
            <a:r>
              <a:rPr lang="en-US" altLang="zh-CN"/>
              <a:t>0x00b5053b</a:t>
            </a:r>
            <a:endParaRPr lang="en-US" altLang="zh-CN"/>
          </a:p>
          <a:p>
            <a:pPr indent="457200"/>
            <a:r>
              <a:rPr lang="en-US" altLang="zh-CN"/>
              <a:t>0x1008:</a:t>
            </a:r>
            <a:endParaRPr lang="en-US" altLang="zh-CN"/>
          </a:p>
          <a:p>
            <a:pPr lvl="1" indent="457200"/>
            <a:endParaRPr lang="en-US" altLang="zh-CN"/>
          </a:p>
          <a:p>
            <a:pPr indent="0"/>
            <a:r>
              <a:rPr lang="en-US" altLang="zh-CN"/>
              <a:t>0x1100(main_copy):</a:t>
            </a:r>
            <a:endParaRPr lang="en-US" altLang="zh-CN"/>
          </a:p>
          <a:p>
            <a:pPr indent="457200"/>
            <a:r>
              <a:rPr lang="zh-CN" altLang="en-US"/>
              <a:t>程序</a:t>
            </a:r>
            <a:r>
              <a:rPr lang="en-US" altLang="zh-CN"/>
              <a:t>2</a:t>
            </a:r>
            <a:endParaRPr lang="en-US" altLang="zh-CN"/>
          </a:p>
          <a:p>
            <a:pPr indent="0"/>
            <a:endParaRPr lang="en-US" altLang="zh-CN"/>
          </a:p>
        </p:txBody>
      </p:sp>
      <p:sp>
        <p:nvSpPr>
          <p:cNvPr id="4" name="文本框 3"/>
          <p:cNvSpPr txBox="1"/>
          <p:nvPr userDrawn="1"/>
        </p:nvSpPr>
        <p:spPr>
          <a:xfrm>
            <a:off x="1017705" y="2747056"/>
            <a:ext cx="309880" cy="368300"/>
          </a:xfrm>
          <a:prstGeom prst="rect">
            <a:avLst/>
          </a:prstGeom>
        </p:spPr>
        <p:txBody>
          <a:bodyPr wrap="none" rtlCol="0">
            <a:spAutoFit/>
          </a:bodyPr>
          <a:p>
            <a:endParaRPr lang="zh-CN" altLang="en-US"/>
          </a:p>
        </p:txBody>
      </p:sp>
      <p:sp>
        <p:nvSpPr>
          <p:cNvPr id="6" name="文本框 5"/>
          <p:cNvSpPr txBox="1"/>
          <p:nvPr userDrawn="1"/>
        </p:nvSpPr>
        <p:spPr>
          <a:xfrm>
            <a:off x="1017696" y="1993545"/>
            <a:ext cx="7150456" cy="4129135"/>
          </a:xfrm>
          <a:prstGeom prst="rect">
            <a:avLst/>
          </a:prstGeom>
        </p:spPr>
        <p:txBody>
          <a:bodyPr wrap="square" rtlCol="0">
            <a:noAutofit/>
          </a:bodyPr>
          <a:p>
            <a:pPr marL="285750" indent="-285750" algn="l">
              <a:buFont typeface="Arial" panose="020B0604020202020204" pitchFamily="34" charset="0"/>
              <a:buChar char="•"/>
            </a:pPr>
            <a:r>
              <a:rPr lang="zh-CN" altLang="en-US"/>
              <a:t>当计算机运行一个程序的多个实例时，程序中的某些部分在所有的运行实例中都是相同的（尤其是可执行代码），而另一些部分是各实例独有的</a:t>
            </a: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r>
              <a:rPr lang="zh-CN" altLang="en-US"/>
              <a:t>如果不变的部分可以从发生改变的部分中分离出来，那么操作系统就可以只使用一份不变部分的副本，节省相当可观的存储空间。</a:t>
            </a: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r>
              <a:rPr lang="zh-CN" altLang="en-US">
                <a:solidFill>
                  <a:srgbClr val="FF0000"/>
                </a:solidFill>
              </a:rPr>
              <a:t>编译器和汇编器</a:t>
            </a:r>
            <a:r>
              <a:rPr lang="zh-CN" altLang="en-US"/>
              <a:t>可以被修改为在多个段内创建目标代码</a:t>
            </a:r>
            <a:endParaRPr lang="zh-CN" altLang="en-US"/>
          </a:p>
          <a:p>
            <a:pPr marL="742950" lvl="1" indent="-285750" algn="l">
              <a:buFont typeface="Arial" panose="020B0604020202020204" pitchFamily="34" charset="0"/>
              <a:buChar char="•"/>
            </a:pPr>
            <a:r>
              <a:rPr lang="zh-CN" altLang="en-US">
                <a:solidFill>
                  <a:srgbClr val="FF0000"/>
                </a:solidFill>
              </a:rPr>
              <a:t>为只读代码分配一个段</a:t>
            </a:r>
            <a:endParaRPr lang="zh-CN" altLang="en-US">
              <a:solidFill>
                <a:srgbClr val="FF0000"/>
              </a:solidFill>
            </a:endParaRPr>
          </a:p>
          <a:p>
            <a:pPr marL="742950" lvl="1" indent="-285750" algn="l">
              <a:buFont typeface="Arial" panose="020B0604020202020204" pitchFamily="34" charset="0"/>
              <a:buChar char="•"/>
            </a:pPr>
            <a:r>
              <a:rPr lang="zh-CN" altLang="en-US">
                <a:solidFill>
                  <a:srgbClr val="FF0000"/>
                </a:solidFill>
              </a:rPr>
              <a:t>为别的可写数据分配其它段</a:t>
            </a:r>
            <a:r>
              <a:rPr lang="zh-CN" alt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t>
            </a:r>
            <a:r>
              <a:rPr lang="zh-CN" altLang="en-US">
                <a:cs typeface="Arial" panose="020B0604020202020204" pitchFamily="34" charset="0"/>
              </a:rPr>
              <a:t>四</a:t>
            </a:r>
            <a:r>
              <a:rPr lang="zh-CN" altLang="en-US"/>
              <a:t>）多道程序</a:t>
            </a:r>
            <a:endParaRPr lang="zh-CN" altLang="en-US"/>
          </a:p>
        </p:txBody>
      </p:sp>
      <p:sp>
        <p:nvSpPr>
          <p:cNvPr id="3" name="文本框 2"/>
          <p:cNvSpPr txBox="1"/>
          <p:nvPr userDrawn="1"/>
        </p:nvSpPr>
        <p:spPr>
          <a:xfrm>
            <a:off x="838165" y="2292425"/>
            <a:ext cx="9146692" cy="2130482"/>
          </a:xfrm>
          <a:prstGeom prst="rect">
            <a:avLst/>
          </a:prstGeom>
        </p:spPr>
        <p:txBody>
          <a:bodyPr wrap="square" rtlCol="0">
            <a:noAutofit/>
          </a:bodyPr>
          <a:p>
            <a:pPr algn="l"/>
            <a:r>
              <a:rPr lang="zh-CN" altLang="en-US"/>
              <a:t>即使多个不同的程序运行在一个计算机上时，这些不同的程序实际上仍会共享很多公</a:t>
            </a:r>
            <a:endParaRPr lang="zh-CN" altLang="en-US"/>
          </a:p>
          <a:p>
            <a:pPr algn="l"/>
            <a:r>
              <a:rPr lang="zh-CN" altLang="en-US"/>
              <a:t>共代码。</a:t>
            </a:r>
            <a:endParaRPr lang="zh-CN" altLang="en-US"/>
          </a:p>
          <a:p>
            <a:pPr algn="l"/>
            <a:endParaRPr lang="zh-CN" altLang="en-US"/>
          </a:p>
          <a:p>
            <a:pPr marL="285750" indent="-285750" algn="l">
              <a:buFont typeface="Arial" panose="020B0604020202020204" pitchFamily="34" charset="0"/>
              <a:buChar char="•"/>
            </a:pPr>
            <a:r>
              <a:rPr lang="zh-CN" altLang="en-US"/>
              <a:t>几乎每一个</a:t>
            </a:r>
            <a:r>
              <a:rPr lang="en-US" altLang="zh-CN"/>
              <a:t> C </a:t>
            </a:r>
            <a:r>
              <a:rPr lang="zh-CN" altLang="en-US"/>
              <a:t>语言的程序都会使用诸如</a:t>
            </a:r>
            <a:r>
              <a:rPr lang="en-US" altLang="zh-CN"/>
              <a:t> fopen </a:t>
            </a:r>
            <a:r>
              <a:rPr lang="zh-CN" altLang="en-US"/>
              <a:t>和</a:t>
            </a:r>
            <a:r>
              <a:rPr lang="en-US" altLang="zh-CN"/>
              <a:t> printf </a:t>
            </a:r>
            <a:r>
              <a:rPr lang="zh-CN" altLang="en-US"/>
              <a:t>这样的例程</a:t>
            </a:r>
            <a:endParaRPr lang="zh-CN" altLang="en-US"/>
          </a:p>
          <a:p>
            <a:pPr marL="285750" indent="-285750" algn="l">
              <a:buFont typeface="Arial" panose="020B0604020202020204" pitchFamily="34" charset="0"/>
              <a:buChar char="•"/>
            </a:pPr>
            <a:r>
              <a:rPr lang="zh-CN" altLang="en-US"/>
              <a:t>数据库应用程序都会使用一个巨大的访问库来链接数据库</a:t>
            </a:r>
            <a:endParaRPr lang="zh-CN" altLang="en-US"/>
          </a:p>
          <a:p>
            <a:pPr marL="285750" indent="-285750" algn="l">
              <a:buFont typeface="Arial" panose="020B0604020202020204" pitchFamily="34" charset="0"/>
              <a:buChar char="•"/>
            </a:pPr>
            <a:r>
              <a:rPr lang="zh-CN" altLang="en-US"/>
              <a:t>运行在诸如</a:t>
            </a:r>
            <a:r>
              <a:rPr lang="en-US" altLang="zh-CN"/>
              <a:t> X Window</a:t>
            </a:r>
            <a:r>
              <a:rPr lang="zh-CN" altLang="en-US"/>
              <a:t>，</a:t>
            </a:r>
            <a:r>
              <a:rPr lang="en-US" altLang="zh-CN"/>
              <a:t>MS Windows</a:t>
            </a:r>
            <a:r>
              <a:rPr lang="zh-CN" altLang="en-US"/>
              <a:t>，或</a:t>
            </a:r>
            <a:r>
              <a:rPr lang="en-US" altLang="zh-CN"/>
              <a:t>Macintosh </a:t>
            </a:r>
            <a:r>
              <a:rPr lang="zh-CN" altLang="en-US"/>
              <a:t>这样的图形用户界面下的应用程序会使用到部分的图形用户界面库。</a:t>
            </a:r>
            <a:endParaRPr lang="zh-CN" altLang="en-US"/>
          </a:p>
        </p:txBody>
      </p:sp>
      <p:sp>
        <p:nvSpPr>
          <p:cNvPr id="4" name="文本框 3"/>
          <p:cNvSpPr txBox="1"/>
          <p:nvPr userDrawn="1"/>
        </p:nvSpPr>
        <p:spPr>
          <a:xfrm>
            <a:off x="748118" y="4652636"/>
            <a:ext cx="9410565" cy="1138483"/>
          </a:xfrm>
          <a:prstGeom prst="rect">
            <a:avLst/>
          </a:prstGeom>
        </p:spPr>
        <p:txBody>
          <a:bodyPr wrap="square" rtlCol="0">
            <a:noAutofit/>
          </a:bodyPr>
          <a:p>
            <a:pPr algn="l"/>
            <a:r>
              <a:rPr lang="zh-CN" altLang="en-US"/>
              <a:t>多数系统现在都会提供共享库给应用程序使用，这样所有使用某个库的程序可以仅共享一份副本。这既提升了不少运行时的性能也节省了大量磁盘空间</a:t>
            </a:r>
            <a:endParaRPr lang="zh-CN" altLang="en-US"/>
          </a:p>
          <a:p>
            <a:pPr indent="457200" algn="l"/>
            <a:r>
              <a:rPr lang="en-US" altLang="zh-CN"/>
              <a:t>&gt;</a:t>
            </a:r>
            <a:r>
              <a:rPr lang="zh-CN" altLang="en-US"/>
              <a:t> 在小程序中通用库例程会占用比主程序本身更多的空间。</a:t>
            </a:r>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（四）多道程序</a:t>
            </a:r>
            <a:endParaRPr lang="zh-CN" altLang="en-US"/>
          </a:p>
        </p:txBody>
      </p:sp>
      <p:sp>
        <p:nvSpPr>
          <p:cNvPr id="10" name="文本框 9"/>
          <p:cNvSpPr txBox="1"/>
          <p:nvPr userDrawn="1"/>
        </p:nvSpPr>
        <p:spPr>
          <a:xfrm>
            <a:off x="8726688" y="862057"/>
            <a:ext cx="3092449" cy="5496022"/>
          </a:xfrm>
          <a:prstGeom prst="rect">
            <a:avLst/>
          </a:prstGeom>
        </p:spPr>
        <p:txBody>
          <a:bodyPr wrap="square" rtlCol="0">
            <a:noAutofit/>
          </a:bodyPr>
          <a:p>
            <a:r>
              <a:rPr lang="en-US" altLang="zh-CN"/>
              <a:t>0x0 (printf) :</a:t>
            </a:r>
            <a:endParaRPr lang="en-US" altLang="zh-CN"/>
          </a:p>
          <a:p>
            <a:pPr indent="457200"/>
            <a:r>
              <a:rPr lang="en-US" altLang="zh-CN"/>
              <a:t>...</a:t>
            </a:r>
            <a:endParaRPr lang="en-US" altLang="zh-CN"/>
          </a:p>
          <a:p>
            <a:r>
              <a:rPr lang="en-US" altLang="zh-CN"/>
              <a:t>0x4 (scanf):</a:t>
            </a:r>
            <a:endParaRPr lang="en-US" altLang="zh-CN"/>
          </a:p>
          <a:p>
            <a:pPr indent="457200"/>
            <a:r>
              <a:rPr lang="en-US" altLang="zh-CN"/>
              <a:t>...</a:t>
            </a:r>
            <a:endParaRPr lang="en-US" altLang="zh-CN"/>
          </a:p>
          <a:p>
            <a:endParaRPr lang="en-US" altLang="zh-CN"/>
          </a:p>
          <a:p>
            <a:r>
              <a:rPr lang="en-US" altLang="zh-CN"/>
              <a:t>0x100(</a:t>
            </a:r>
            <a:r>
              <a:rPr lang="en-US" altLang="zh-CN">
                <a:solidFill>
                  <a:schemeClr val="tx1"/>
                </a:solidFill>
              </a:rPr>
              <a:t>os</a:t>
            </a:r>
            <a:r>
              <a:rPr lang="en-US" altLang="zh-CN"/>
              <a:t>):</a:t>
            </a:r>
            <a:endParaRPr lang="en-US" altLang="zh-CN"/>
          </a:p>
          <a:p>
            <a:pPr indent="457200"/>
            <a:r>
              <a:rPr lang="zh-CN" altLang="en-US"/>
              <a:t>操作系统执行入口</a:t>
            </a:r>
            <a:endParaRPr lang="zh-CN" altLang="en-US"/>
          </a:p>
          <a:p>
            <a:pPr indent="0"/>
            <a:endParaRPr lang="en-US" altLang="zh-CN"/>
          </a:p>
          <a:p>
            <a:pPr indent="0"/>
            <a:r>
              <a:rPr lang="en-US" altLang="zh-CN">
                <a:solidFill>
                  <a:srgbClr val="FF0000"/>
                </a:solidFill>
              </a:rPr>
              <a:t>0x1000(main1):</a:t>
            </a:r>
            <a:endParaRPr lang="en-US" altLang="zh-CN">
              <a:solidFill>
                <a:srgbClr val="FF0000"/>
              </a:solidFill>
            </a:endParaRPr>
          </a:p>
          <a:p>
            <a:pPr indent="457200"/>
            <a:r>
              <a:rPr lang="zh-CN" altLang="en-US"/>
              <a:t>程序</a:t>
            </a:r>
            <a:r>
              <a:rPr lang="en-US" altLang="zh-CN"/>
              <a:t>1</a:t>
            </a:r>
            <a:endParaRPr lang="en-US" altLang="zh-CN"/>
          </a:p>
          <a:p>
            <a:pPr indent="457200"/>
            <a:r>
              <a:rPr lang="en-US" altLang="zh-CN"/>
              <a:t>0x1000:</a:t>
            </a:r>
            <a:endParaRPr lang="en-US" altLang="zh-CN"/>
          </a:p>
          <a:p>
            <a:pPr lvl="1" indent="457200"/>
            <a:r>
              <a:rPr lang="en-US" altLang="zh-CN"/>
              <a:t>call 0x0</a:t>
            </a:r>
            <a:endParaRPr lang="en-US" altLang="zh-CN"/>
          </a:p>
          <a:p>
            <a:pPr indent="457200"/>
            <a:r>
              <a:rPr lang="en-US" altLang="zh-CN"/>
              <a:t>0x1004 (add) :</a:t>
            </a:r>
            <a:endParaRPr lang="en-US" altLang="zh-CN"/>
          </a:p>
          <a:p>
            <a:pPr lvl="1" indent="457200"/>
            <a:r>
              <a:rPr lang="en-US" altLang="zh-CN"/>
              <a:t>0x00b5053b</a:t>
            </a:r>
            <a:endParaRPr lang="en-US" altLang="zh-CN"/>
          </a:p>
          <a:p>
            <a:pPr indent="457200"/>
            <a:r>
              <a:rPr lang="en-US" altLang="zh-CN"/>
              <a:t>0x1008:</a:t>
            </a:r>
            <a:endParaRPr lang="en-US" altLang="zh-CN"/>
          </a:p>
          <a:p>
            <a:pPr lvl="1" indent="457200"/>
            <a:endParaRPr lang="en-US" altLang="zh-CN"/>
          </a:p>
          <a:p>
            <a:pPr indent="0"/>
            <a:r>
              <a:rPr lang="en-US" altLang="zh-CN">
                <a:solidFill>
                  <a:srgbClr val="FF0000"/>
                </a:solidFill>
              </a:rPr>
              <a:t>0x1100(main2):</a:t>
            </a:r>
            <a:endParaRPr lang="en-US" altLang="zh-CN">
              <a:solidFill>
                <a:srgbClr val="FF0000"/>
              </a:solidFill>
            </a:endParaRPr>
          </a:p>
          <a:p>
            <a:pPr indent="457200"/>
            <a:r>
              <a:rPr lang="zh-CN" altLang="en-US"/>
              <a:t>程序</a:t>
            </a:r>
            <a:r>
              <a:rPr lang="en-US" altLang="zh-CN"/>
              <a:t>2</a:t>
            </a:r>
            <a:endParaRPr lang="en-US" altLang="zh-CN"/>
          </a:p>
          <a:p>
            <a:pPr indent="0"/>
            <a:endParaRPr lang="en-US" altLang="zh-CN"/>
          </a:p>
        </p:txBody>
      </p:sp>
      <p:sp>
        <p:nvSpPr>
          <p:cNvPr id="4" name="文本框 3"/>
          <p:cNvSpPr txBox="1"/>
          <p:nvPr userDrawn="1"/>
        </p:nvSpPr>
        <p:spPr>
          <a:xfrm>
            <a:off x="1017705" y="2747056"/>
            <a:ext cx="309880" cy="368300"/>
          </a:xfrm>
          <a:prstGeom prst="rect">
            <a:avLst/>
          </a:prstGeom>
        </p:spPr>
        <p:txBody>
          <a:bodyPr wrap="none" rtlCol="0">
            <a:spAutoFit/>
          </a:bodyPr>
          <a:p>
            <a:endParaRPr lang="zh-CN" altLang="en-US"/>
          </a:p>
        </p:txBody>
      </p:sp>
      <p:sp>
        <p:nvSpPr>
          <p:cNvPr id="5" name="文本框 4"/>
          <p:cNvSpPr txBox="1"/>
          <p:nvPr userDrawn="1"/>
        </p:nvSpPr>
        <p:spPr>
          <a:xfrm>
            <a:off x="838165" y="1974425"/>
            <a:ext cx="6812280" cy="2609215"/>
          </a:xfrm>
          <a:prstGeom prst="rect">
            <a:avLst/>
          </a:prstGeom>
        </p:spPr>
        <p:txBody>
          <a:bodyPr wrap="none" rtlCol="0">
            <a:spAutoFit/>
          </a:bodyPr>
          <a:p>
            <a:pPr algn="l">
              <a:lnSpc>
                <a:spcPct val="130000"/>
              </a:lnSpc>
            </a:pPr>
            <a:r>
              <a:rPr lang="zh-CN" altLang="en-US"/>
              <a:t>操作系统将程序加载到内存之前是无法确定程序运行的确切地址的</a:t>
            </a:r>
            <a:endParaRPr lang="zh-CN" altLang="en-US"/>
          </a:p>
          <a:p>
            <a:pPr algn="l">
              <a:lnSpc>
                <a:spcPct val="130000"/>
              </a:lnSpc>
            </a:pPr>
            <a:endParaRPr lang="zh-CN" altLang="en-US"/>
          </a:p>
          <a:p>
            <a:pPr algn="l">
              <a:lnSpc>
                <a:spcPct val="130000"/>
              </a:lnSpc>
            </a:pPr>
            <a:r>
              <a:rPr lang="zh-CN" altLang="en-US"/>
              <a:t>所以需要把</a:t>
            </a:r>
            <a:r>
              <a:rPr lang="en-US" altLang="zh-CN"/>
              <a:t> </a:t>
            </a:r>
            <a:r>
              <a:rPr lang="zh-CN" altLang="en-US">
                <a:solidFill>
                  <a:srgbClr val="FF0000"/>
                </a:solidFill>
              </a:rPr>
              <a:t>地址绑定从链接时推延到了加载时</a:t>
            </a:r>
            <a:endParaRPr lang="zh-CN" altLang="en-US">
              <a:solidFill>
                <a:srgbClr val="FF0000"/>
              </a:solidFill>
            </a:endParaRPr>
          </a:p>
          <a:p>
            <a:pPr algn="l">
              <a:lnSpc>
                <a:spcPct val="130000"/>
              </a:lnSpc>
            </a:pPr>
            <a:endParaRPr lang="zh-CN" altLang="en-US">
              <a:solidFill>
                <a:srgbClr val="FF0000"/>
              </a:solidFill>
            </a:endParaRPr>
          </a:p>
          <a:p>
            <a:pPr algn="l">
              <a:lnSpc>
                <a:spcPct val="130000"/>
              </a:lnSpc>
            </a:pPr>
            <a:r>
              <a:rPr lang="zh-CN" altLang="en-US"/>
              <a:t>现在链接器和加载器已经将这个工作划分开了</a:t>
            </a:r>
            <a:endParaRPr lang="zh-CN" altLang="en-US"/>
          </a:p>
          <a:p>
            <a:pPr algn="l">
              <a:lnSpc>
                <a:spcPct val="130000"/>
              </a:lnSpc>
            </a:pPr>
            <a:r>
              <a:rPr lang="en-US" altLang="zh-CN"/>
              <a:t>- </a:t>
            </a:r>
            <a:r>
              <a:rPr lang="zh-CN" altLang="en-US"/>
              <a:t>链接器对每一个程序的部分地址进行绑定并分配相对地址加载</a:t>
            </a:r>
            <a:endParaRPr lang="zh-CN" altLang="en-US"/>
          </a:p>
          <a:p>
            <a:pPr algn="l">
              <a:lnSpc>
                <a:spcPct val="130000"/>
              </a:lnSpc>
            </a:pPr>
            <a:r>
              <a:rPr lang="en-US" altLang="zh-CN"/>
              <a:t>- </a:t>
            </a:r>
            <a:r>
              <a:rPr lang="zh-CN" altLang="en-US"/>
              <a:t>加载器完成最后的重定位步骤并赋予的实际地址。</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加载器不得不工作</a:t>
            </a:r>
            <a:endParaRPr lang="zh-CN" altLang="en-US"/>
          </a:p>
        </p:txBody>
      </p:sp>
      <p:sp>
        <p:nvSpPr>
          <p:cNvPr id="3" name="文本框 2"/>
          <p:cNvSpPr txBox="1"/>
          <p:nvPr/>
        </p:nvSpPr>
        <p:spPr>
          <a:xfrm>
            <a:off x="838165" y="1848703"/>
            <a:ext cx="9461255" cy="2306955"/>
          </a:xfrm>
          <a:prstGeom prst="rect">
            <a:avLst/>
          </a:prstGeom>
          <a:noFill/>
        </p:spPr>
        <p:txBody>
          <a:bodyPr wrap="square" rtlCol="0" anchor="t">
            <a:noAutofit/>
          </a:bodyPr>
          <a:p>
            <a:pPr indent="0">
              <a:lnSpc>
                <a:spcPct val="140000"/>
              </a:lnSpc>
              <a:buNone/>
            </a:pPr>
            <a:r>
              <a:rPr lang="zh-CN" altLang="en-US"/>
              <a:t>由于链接器将部分工作从链接时推迟到了加载时</a:t>
            </a:r>
            <a:endParaRPr lang="zh-CN" altLang="en-US"/>
          </a:p>
          <a:p>
            <a:pPr marL="285750" lvl="0" indent="-285750">
              <a:lnSpc>
                <a:spcPct val="140000"/>
              </a:lnSpc>
              <a:buFont typeface="Arial" panose="020B0604020202020204" pitchFamily="34" charset="0"/>
              <a:buChar char="•"/>
            </a:pPr>
            <a:r>
              <a:rPr lang="zh-CN" altLang="en-US"/>
              <a:t>在链接器运行时，链接器会识别出解析未定义符号所需的共享库，但是链接器会在输出文件中标明用来解析这些符号的库名称，而不是在链接时将他们链入程序，这样可以在程序被加载时进行共享库绑定。详细内容见第</a:t>
            </a:r>
            <a:r>
              <a:rPr lang="en-US" altLang="zh-CN"/>
              <a:t> 9 </a:t>
            </a:r>
            <a:r>
              <a:rPr lang="zh-CN" altLang="en-US"/>
              <a:t>和第</a:t>
            </a:r>
            <a:r>
              <a:rPr lang="en-US" altLang="zh-CN"/>
              <a:t> 10 </a:t>
            </a:r>
            <a:r>
              <a:rPr lang="zh-CN" altLang="en-US"/>
              <a:t>章。</a:t>
            </a:r>
            <a:endParaRPr lang="zh-CN" altLang="en-US"/>
          </a:p>
          <a:p>
            <a:pPr marL="285750" indent="-285750">
              <a:lnSpc>
                <a:spcPct val="130000"/>
              </a:lnSpc>
              <a:buFont typeface="Arial" panose="020B0604020202020204" pitchFamily="34" charset="0"/>
              <a:buChar char="•"/>
            </a:pPr>
            <a:r>
              <a:rPr lang="zh-CN" altLang="en-US"/>
              <a:t>练习，参考书中【链接：一个真实的例子】</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静态链接</a:t>
            </a:r>
            <a:endParaRPr lang="zh-CN" altLang="en-US"/>
          </a:p>
        </p:txBody>
      </p:sp>
      <p:sp>
        <p:nvSpPr>
          <p:cNvPr id="3" name="文本框 2"/>
          <p:cNvSpPr txBox="1"/>
          <p:nvPr/>
        </p:nvSpPr>
        <p:spPr>
          <a:xfrm>
            <a:off x="838165" y="2176424"/>
            <a:ext cx="7044356" cy="2030095"/>
          </a:xfrm>
          <a:prstGeom prst="rect">
            <a:avLst/>
          </a:prstGeom>
          <a:noFill/>
        </p:spPr>
        <p:txBody>
          <a:bodyPr wrap="square" rtlCol="0" anchor="t">
            <a:noAutofit/>
          </a:bodyPr>
          <a:p>
            <a:r>
              <a:rPr lang="zh-CN" altLang="en-US"/>
              <a:t>在较简单的静态共享库中，每个库在创建时会被绑定到特定的地址，</a:t>
            </a:r>
            <a:endParaRPr lang="zh-CN" altLang="en-US"/>
          </a:p>
          <a:p>
            <a:endParaRPr lang="zh-CN" altLang="en-US"/>
          </a:p>
          <a:p>
            <a:r>
              <a:rPr lang="zh-CN" altLang="en-US"/>
              <a:t>链接器在链接时将程序中引用的库例程绑定到这些特定的地址。</a:t>
            </a:r>
            <a:endParaRPr lang="zh-CN" altLang="en-US"/>
          </a:p>
          <a:p>
            <a:endParaRPr lang="zh-CN" altLang="en-US"/>
          </a:p>
          <a:p>
            <a:r>
              <a:rPr lang="zh-CN" altLang="en-US"/>
              <a:t>由于当静态库中的任部分变化时程序都需要被重新链接，而且创建静态链接库的细节也是非常冗长乏味的，因静态链接库实际上很麻烦死板。故又出现了动态链接库，</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动态链接库</a:t>
            </a:r>
            <a:endParaRPr lang="zh-CN" altLang="en-US"/>
          </a:p>
        </p:txBody>
      </p:sp>
      <p:sp>
        <p:nvSpPr>
          <p:cNvPr id="3" name="文本框 2"/>
          <p:cNvSpPr txBox="1"/>
          <p:nvPr userDrawn="1"/>
        </p:nvSpPr>
        <p:spPr>
          <a:xfrm>
            <a:off x="959667" y="1973216"/>
            <a:ext cx="10567039" cy="2030095"/>
          </a:xfrm>
          <a:prstGeom prst="rect">
            <a:avLst/>
          </a:prstGeom>
        </p:spPr>
        <p:txBody>
          <a:bodyPr wrap="square" rtlCol="0">
            <a:noAutofit/>
          </a:bodyPr>
          <a:p>
            <a:pPr marL="285750" indent="-285750" algn="l">
              <a:lnSpc>
                <a:spcPct val="120000"/>
              </a:lnSpc>
              <a:buFont typeface="Arial" panose="020B0604020202020204" pitchFamily="34" charset="0"/>
              <a:buChar char="•"/>
            </a:pPr>
            <a:r>
              <a:rPr lang="zh-CN" altLang="en-US"/>
              <a:t>使用动态链接库的程序在开始运行之前不会将所用库中的段和符号绑定到确切的地址上。</a:t>
            </a:r>
            <a:endParaRPr lang="zh-CN" altLang="en-US"/>
          </a:p>
          <a:p>
            <a:pPr marL="285750" indent="-285750" algn="l">
              <a:lnSpc>
                <a:spcPct val="120000"/>
              </a:lnSpc>
              <a:buFont typeface="Arial" panose="020B0604020202020204" pitchFamily="34" charset="0"/>
              <a:buChar char="•"/>
            </a:pPr>
            <a:r>
              <a:rPr lang="zh-CN" altLang="en-US"/>
              <a:t>有时这种绑定还会更为延迟：</a:t>
            </a:r>
            <a:endParaRPr lang="zh-CN" altLang="en-US"/>
          </a:p>
          <a:p>
            <a:pPr marL="742950" lvl="1" indent="-285750" algn="l">
              <a:lnSpc>
                <a:spcPct val="120000"/>
              </a:lnSpc>
              <a:buFont typeface="Arial" panose="020B0604020202020204" pitchFamily="34" charset="0"/>
              <a:buChar char="•"/>
            </a:pPr>
            <a:r>
              <a:rPr lang="zh-CN" altLang="en-US"/>
              <a:t>在完全的动态链接中，</a:t>
            </a:r>
            <a:r>
              <a:rPr lang="zh-CN" altLang="en-US">
                <a:solidFill>
                  <a:srgbClr val="FF0000"/>
                </a:solidFill>
              </a:rPr>
              <a:t>被调用例程的地址在第一次调用前都不会被绑定</a:t>
            </a:r>
            <a:r>
              <a:rPr lang="zh-CN" altLang="en-US"/>
              <a:t>。</a:t>
            </a:r>
            <a:endParaRPr lang="zh-CN" altLang="en-US"/>
          </a:p>
          <a:p>
            <a:pPr marL="742950" lvl="1" indent="-285750" algn="l">
              <a:lnSpc>
                <a:spcPct val="120000"/>
              </a:lnSpc>
              <a:buFont typeface="Arial" panose="020B0604020202020204" pitchFamily="34" charset="0"/>
              <a:buChar char="•"/>
            </a:pPr>
            <a:r>
              <a:rPr lang="zh-CN" altLang="en-US"/>
              <a:t>此外在程序</a:t>
            </a:r>
            <a:r>
              <a:rPr lang="zh-CN" altLang="en-US">
                <a:solidFill>
                  <a:srgbClr val="FF0000"/>
                </a:solidFill>
              </a:rPr>
              <a:t>运行过程中也可以加载库并进行绑定</a:t>
            </a:r>
            <a:r>
              <a:rPr lang="zh-CN" altLang="en-US"/>
              <a:t>。这提供了一种强大且高性能的扩展程序能的方法。</a:t>
            </a:r>
            <a:r>
              <a:rPr lang="en-US" altLang="zh-CN"/>
              <a:t>(</a:t>
            </a:r>
            <a:r>
              <a:rPr lang="zh-CN" altLang="en-US"/>
              <a:t>尤其是微软</a:t>
            </a:r>
            <a:r>
              <a:rPr lang="en-US" altLang="zh-CN"/>
              <a:t> Windows </a:t>
            </a:r>
            <a:r>
              <a:rPr lang="zh-CN" altLang="en-US"/>
              <a:t>广泛的使用了运行时加载共享库（如我们所知的</a:t>
            </a:r>
            <a:r>
              <a:rPr lang="en-US" altLang="zh-CN"/>
              <a:t> DLL</a:t>
            </a:r>
            <a:r>
              <a:rPr lang="zh-CN" altLang="en-US"/>
              <a:t>，</a:t>
            </a:r>
            <a:r>
              <a:rPr lang="en-US" altLang="zh-CN"/>
              <a:t>Dynamiclly Linked Libraries</a:t>
            </a:r>
            <a:r>
              <a:rPr lang="zh-CN" altLang="en-US"/>
              <a:t>）对程序进行构建和扩展。）</a:t>
            </a:r>
            <a:endParaRPr lang="zh-CN" altLang="en-US"/>
          </a:p>
          <a:p>
            <a:endParaRPr lang="zh-CN" altLang="en-US"/>
          </a:p>
        </p:txBody>
      </p:sp>
      <p:sp>
        <p:nvSpPr>
          <p:cNvPr id="4" name="文本框 3"/>
          <p:cNvSpPr txBox="1"/>
          <p:nvPr userDrawn="1"/>
        </p:nvSpPr>
        <p:spPr>
          <a:xfrm>
            <a:off x="1694815" y="4109714"/>
            <a:ext cx="7267058" cy="2574190"/>
          </a:xfrm>
          <a:prstGeom prst="rect">
            <a:avLst/>
          </a:prstGeom>
          <a:ln w="12700">
            <a:solidFill>
              <a:srgbClr val="AEB5C0">
                <a:alpha val="100000"/>
              </a:srgbClr>
            </a:solidFill>
            <a:miter lim="800000"/>
          </a:ln>
        </p:spPr>
        <p:txBody>
          <a:bodyPr wrap="square" rtlCol="0">
            <a:noAutofit/>
          </a:bodyPr>
          <a:p>
            <a:pPr algn="l"/>
            <a:r>
              <a:rPr lang="zh-CN" altLang="en-US" sz="1200">
                <a:latin typeface="Fira Code" charset="0"/>
                <a:ea typeface="Fira Code" charset="0"/>
                <a:cs typeface="Fira Code" charset="0"/>
              </a:rPr>
              <a:t>复制代码</a:t>
            </a:r>
            <a:endParaRPr lang="zh-CN" altLang="en-US" sz="1200">
              <a:latin typeface="Fira Code" charset="0"/>
              <a:ea typeface="Fira Code" charset="0"/>
              <a:cs typeface="Fira Code" charset="0"/>
            </a:endParaRPr>
          </a:p>
          <a:p>
            <a:pPr algn="l"/>
            <a:r>
              <a:rPr lang="en-US" altLang="zh-CN" sz="1200">
                <a:latin typeface="Fira Code" charset="0"/>
                <a:ea typeface="Fira Code" charset="0"/>
                <a:cs typeface="Fira Code" charset="0"/>
              </a:rPr>
              <a:t>from ctypes import *</a:t>
            </a:r>
            <a:endParaRPr lang="en-US" altLang="zh-CN" sz="1200">
              <a:latin typeface="Fira Code" charset="0"/>
              <a:ea typeface="Fira Code" charset="0"/>
              <a:cs typeface="Fira Code" charset="0"/>
            </a:endParaRPr>
          </a:p>
          <a:p>
            <a:pPr algn="l"/>
            <a:endParaRPr lang="en-US" altLang="zh-CN" sz="1200">
              <a:latin typeface="Fira Code" charset="0"/>
              <a:ea typeface="Fira Code" charset="0"/>
              <a:cs typeface="Fira Code" charset="0"/>
            </a:endParaRPr>
          </a:p>
          <a:p>
            <a:pPr algn="l"/>
            <a:r>
              <a:rPr lang="en-US" altLang="zh-CN" sz="1200">
                <a:latin typeface="Fira Code" charset="0"/>
                <a:ea typeface="Fira Code" charset="0"/>
                <a:cs typeface="Fira Code" charset="0"/>
              </a:rPr>
              <a:t>#----------</a:t>
            </a:r>
            <a:r>
              <a:rPr lang="zh-CN" altLang="en-US" sz="1200">
                <a:latin typeface="Fira Code" charset="0"/>
                <a:ea typeface="Fira Code" charset="0"/>
                <a:cs typeface="Fira Code" charset="0"/>
              </a:rPr>
              <a:t>以下四种加载</a:t>
            </a:r>
            <a:r>
              <a:rPr lang="en-US" altLang="zh-CN" sz="1200">
                <a:latin typeface="Fira Code" charset="0"/>
                <a:ea typeface="Fira Code" charset="0"/>
                <a:cs typeface="Fira Code" charset="0"/>
              </a:rPr>
              <a:t>DLL</a:t>
            </a:r>
            <a:r>
              <a:rPr lang="zh-CN" altLang="en-US" sz="1200">
                <a:latin typeface="Fira Code" charset="0"/>
                <a:ea typeface="Fira Code" charset="0"/>
                <a:cs typeface="Fira Code" charset="0"/>
              </a:rPr>
              <a:t>方式皆可</a:t>
            </a:r>
            <a:r>
              <a:rPr lang="en-US" altLang="zh-CN" sz="1200">
                <a:latin typeface="Fira Code" charset="0"/>
                <a:ea typeface="Fira Code" charset="0"/>
                <a:cs typeface="Fira Code" charset="0"/>
              </a:rPr>
              <a:t>—————————</a:t>
            </a:r>
            <a:endParaRPr lang="en-US" altLang="zh-CN" sz="1200">
              <a:latin typeface="Fira Code" charset="0"/>
              <a:ea typeface="Fira Code" charset="0"/>
              <a:cs typeface="Fira Code" charset="0"/>
            </a:endParaRPr>
          </a:p>
          <a:p>
            <a:pPr algn="l"/>
            <a:r>
              <a:rPr lang="en-US" altLang="zh-CN" sz="1200">
                <a:latin typeface="Fira Code" charset="0"/>
                <a:ea typeface="Fira Code" charset="0"/>
                <a:cs typeface="Fira Code" charset="0"/>
              </a:rPr>
              <a:t># pDLL = WinDLL("./myTest.dll")</a:t>
            </a:r>
            <a:endParaRPr lang="en-US" altLang="zh-CN" sz="1200">
              <a:latin typeface="Fira Code" charset="0"/>
              <a:ea typeface="Fira Code" charset="0"/>
              <a:cs typeface="Fira Code" charset="0"/>
            </a:endParaRPr>
          </a:p>
          <a:p>
            <a:pPr algn="l"/>
            <a:r>
              <a:rPr lang="en-US" altLang="zh-CN" sz="1200">
                <a:latin typeface="Fira Code" charset="0"/>
                <a:ea typeface="Fira Code" charset="0"/>
                <a:cs typeface="Fira Code" charset="0"/>
              </a:rPr>
              <a:t># pDll = windll.LoadLibrary("./myTest.dll")</a:t>
            </a:r>
            <a:endParaRPr lang="en-US" altLang="zh-CN" sz="1200">
              <a:latin typeface="Fira Code" charset="0"/>
              <a:ea typeface="Fira Code" charset="0"/>
              <a:cs typeface="Fira Code" charset="0"/>
            </a:endParaRPr>
          </a:p>
          <a:p>
            <a:pPr algn="l"/>
            <a:r>
              <a:rPr lang="en-US" altLang="zh-CN" sz="1200">
                <a:latin typeface="Fira Code" charset="0"/>
                <a:ea typeface="Fira Code" charset="0"/>
                <a:cs typeface="Fira Code" charset="0"/>
              </a:rPr>
              <a:t># pDll = cdll.LoadLibrary("./myTest.dll")</a:t>
            </a:r>
            <a:endParaRPr lang="en-US" altLang="zh-CN" sz="1200">
              <a:latin typeface="Fira Code" charset="0"/>
              <a:ea typeface="Fira Code" charset="0"/>
              <a:cs typeface="Fira Code" charset="0"/>
            </a:endParaRPr>
          </a:p>
          <a:p>
            <a:pPr algn="l"/>
            <a:r>
              <a:rPr lang="en-US" altLang="zh-CN" sz="1200">
                <a:latin typeface="Fira Code" charset="0"/>
                <a:ea typeface="Fira Code" charset="0"/>
                <a:cs typeface="Fira Code" charset="0"/>
              </a:rPr>
              <a:t>pDll = CDLL("./myTest.dll")</a:t>
            </a:r>
            <a:endParaRPr lang="en-US" altLang="zh-CN" sz="1200">
              <a:latin typeface="Fira Code" charset="0"/>
              <a:ea typeface="Fira Code" charset="0"/>
              <a:cs typeface="Fira Code" charset="0"/>
            </a:endParaRPr>
          </a:p>
          <a:p>
            <a:pPr algn="l"/>
            <a:endParaRPr lang="en-US" altLang="zh-CN" sz="1200">
              <a:latin typeface="Fira Code" charset="0"/>
              <a:ea typeface="Fira Code" charset="0"/>
              <a:cs typeface="Fira Code" charset="0"/>
            </a:endParaRPr>
          </a:p>
          <a:p>
            <a:pPr algn="l"/>
            <a:r>
              <a:rPr lang="en-US" altLang="zh-CN" sz="1200">
                <a:latin typeface="Fira Code" charset="0"/>
                <a:ea typeface="Fira Code" charset="0"/>
                <a:cs typeface="Fira Code" charset="0"/>
              </a:rPr>
              <a:t>#</a:t>
            </a:r>
            <a:r>
              <a:rPr lang="zh-CN" altLang="en-US" sz="1200">
                <a:latin typeface="Fira Code" charset="0"/>
                <a:ea typeface="Fira Code" charset="0"/>
                <a:cs typeface="Fira Code" charset="0"/>
              </a:rPr>
              <a:t>调用动态链接库函数</a:t>
            </a:r>
            <a:endParaRPr lang="zh-CN" altLang="en-US" sz="1200">
              <a:latin typeface="Fira Code" charset="0"/>
              <a:ea typeface="Fira Code" charset="0"/>
              <a:cs typeface="Fira Code" charset="0"/>
            </a:endParaRPr>
          </a:p>
          <a:p>
            <a:pPr algn="l"/>
            <a:r>
              <a:rPr lang="en-US" altLang="zh-CN" sz="1200">
                <a:latin typeface="Fira Code" charset="0"/>
                <a:ea typeface="Fira Code" charset="0"/>
                <a:cs typeface="Fira Code" charset="0"/>
              </a:rPr>
              <a:t>res = pDll.sum(1,2)</a:t>
            </a:r>
            <a:endParaRPr lang="en-US" altLang="zh-CN" sz="1200">
              <a:latin typeface="Fira Code" charset="0"/>
              <a:ea typeface="Fira Code" charset="0"/>
              <a:cs typeface="Fira Code" charset="0"/>
            </a:endParaRPr>
          </a:p>
          <a:p>
            <a:pPr algn="l"/>
            <a:r>
              <a:rPr lang="en-US" altLang="zh-CN" sz="1200">
                <a:latin typeface="Fira Code" charset="0"/>
                <a:ea typeface="Fira Code" charset="0"/>
                <a:cs typeface="Fira Code" charset="0"/>
              </a:rPr>
              <a:t>#</a:t>
            </a:r>
            <a:r>
              <a:rPr lang="zh-CN" altLang="en-US" sz="1200">
                <a:latin typeface="Fira Code" charset="0"/>
                <a:ea typeface="Fira Code" charset="0"/>
                <a:cs typeface="Fira Code" charset="0"/>
              </a:rPr>
              <a:t>打印返回结果</a:t>
            </a:r>
            <a:endParaRPr lang="zh-CN" altLang="en-US" sz="1200">
              <a:latin typeface="Fira Code" charset="0"/>
              <a:ea typeface="Fira Code" charset="0"/>
              <a:cs typeface="Fira Code" charset="0"/>
            </a:endParaRPr>
          </a:p>
          <a:p>
            <a:pPr algn="l"/>
            <a:r>
              <a:rPr lang="en-US" altLang="zh-CN" sz="1200">
                <a:latin typeface="Fira Code" charset="0"/>
                <a:ea typeface="Fira Code" charset="0"/>
                <a:cs typeface="Fira Code" charset="0"/>
              </a:rPr>
              <a:t>print(res)</a:t>
            </a:r>
            <a:endParaRPr lang="en-US" altLang="zh-CN" sz="1200">
              <a:latin typeface="Fira Code" charset="0"/>
              <a:ea typeface="Fira Code" charset="0"/>
              <a:cs typeface="Fira Code" charset="0"/>
            </a:endParaRPr>
          </a:p>
          <a:p>
            <a:endParaRPr lang="zh-CN" altLang="en-US" sz="1200">
              <a:latin typeface="Fira Code" charset="0"/>
              <a:ea typeface="Fira Code" charset="0"/>
              <a:cs typeface="Fira Code"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第</a:t>
            </a:r>
            <a:r>
              <a:rPr lang="en-US" altLang="zh-CN"/>
              <a:t> 1 </a:t>
            </a:r>
            <a:r>
              <a:rPr lang="zh-CN" altLang="en-US"/>
              <a:t>章</a:t>
            </a:r>
            <a:r>
              <a:rPr lang="en-US" altLang="zh-CN"/>
              <a:t> </a:t>
            </a:r>
            <a:r>
              <a:rPr lang="zh-CN" altLang="en-US"/>
              <a:t>链接和加载</a:t>
            </a:r>
            <a:endParaRPr lang="zh-CN" altLang="en-US"/>
          </a:p>
        </p:txBody>
      </p:sp>
      <p:sp>
        <p:nvSpPr>
          <p:cNvPr id="4" name="文本占位符 3"/>
          <p:cNvSpPr>
            <a:spLocks noGrp="1"/>
          </p:cNvSpPr>
          <p:nvPr>
            <p:ph type="body" idx="1"/>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链接与加载</a:t>
            </a:r>
            <a:endParaRPr lang="zh-CN" altLang="en-US"/>
          </a:p>
        </p:txBody>
      </p:sp>
      <p:pic>
        <p:nvPicPr>
          <p:cNvPr id="4" name="图片 3" descr="upload_post_object_v2_138848626"/>
          <p:cNvPicPr>
            <a:picLocks noChangeAspect="1"/>
          </p:cNvPicPr>
          <p:nvPr/>
        </p:nvPicPr>
        <p:blipFill>
          <a:blip r:embed="rId1"/>
          <a:stretch>
            <a:fillRect/>
          </a:stretch>
        </p:blipFill>
        <p:spPr>
          <a:xfrm>
            <a:off x="838165" y="1848703"/>
            <a:ext cx="5336782" cy="4426824"/>
          </a:xfrm>
          <a:prstGeom prst="rect">
            <a:avLst/>
          </a:prstGeom>
        </p:spPr>
      </p:pic>
      <p:pic>
        <p:nvPicPr>
          <p:cNvPr id="3" name="图片 2" descr="upload_post_object_v2_4067325876"/>
          <p:cNvPicPr>
            <a:picLocks noChangeAspect="1"/>
          </p:cNvPicPr>
          <p:nvPr/>
        </p:nvPicPr>
        <p:blipFill>
          <a:blip r:embed="rId2"/>
          <a:stretch>
            <a:fillRect/>
          </a:stretch>
        </p:blipFill>
        <p:spPr>
          <a:xfrm>
            <a:off x="6412617" y="1848703"/>
            <a:ext cx="5533559" cy="44268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微软雅黑" charset="0"/>
                <a:ea typeface="微软雅黑" charset="0"/>
              </a:rPr>
              <a:t>链接</a:t>
            </a:r>
            <a:r>
              <a:rPr lang="zh-CN" altLang="en-US"/>
              <a:t>器两遍扫描</a:t>
            </a:r>
            <a:endParaRPr lang="zh-CN" altLang="en-US"/>
          </a:p>
        </p:txBody>
      </p:sp>
      <p:sp>
        <p:nvSpPr>
          <p:cNvPr id="3" name="文本框 2"/>
          <p:cNvSpPr txBox="1"/>
          <p:nvPr/>
        </p:nvSpPr>
        <p:spPr>
          <a:xfrm>
            <a:off x="430549" y="1654082"/>
            <a:ext cx="10923228" cy="5397450"/>
          </a:xfrm>
          <a:prstGeom prst="rect">
            <a:avLst/>
          </a:prstGeom>
          <a:noFill/>
        </p:spPr>
        <p:txBody>
          <a:bodyPr wrap="square" rtlCol="0" anchor="t">
            <a:noAutofit/>
          </a:bodyPr>
          <a:p>
            <a:r>
              <a:rPr lang="zh-CN" altLang="en-US"/>
              <a:t>每个输入文件都包含一系列的段（</a:t>
            </a:r>
            <a:r>
              <a:rPr lang="en-US" altLang="zh-CN"/>
              <a:t>segments</a:t>
            </a:r>
            <a:r>
              <a:rPr lang="zh-CN" altLang="en-US"/>
              <a:t>），即会被连续存放在输出文件中的代码</a:t>
            </a:r>
            <a:endParaRPr lang="zh-CN" altLang="en-US"/>
          </a:p>
          <a:p>
            <a:r>
              <a:rPr lang="zh-CN" altLang="en-US"/>
              <a:t>或数据块。</a:t>
            </a:r>
            <a:endParaRPr lang="zh-CN" altLang="en-US"/>
          </a:p>
          <a:p>
            <a:pPr indent="457200"/>
            <a:r>
              <a:rPr lang="zh-CN" altLang="en-US"/>
              <a:t>每一个输入文件至少还包含一个符号表（</a:t>
            </a:r>
            <a:r>
              <a:rPr lang="en-US" altLang="zh-CN"/>
              <a:t>symbol table</a:t>
            </a:r>
            <a:r>
              <a:rPr lang="zh-CN" altLang="en-US"/>
              <a:t>）。</a:t>
            </a:r>
            <a:endParaRPr lang="zh-CN" altLang="en-US"/>
          </a:p>
          <a:p>
            <a:pPr lvl="1" indent="457200"/>
            <a:r>
              <a:rPr lang="zh-CN" altLang="en-US"/>
              <a:t>有一些符号会作为导出符号，他们在当前文件中定义并在其他文件中使用，通常都是可以在其它地方被调用的当前文件内例程的名字。</a:t>
            </a:r>
            <a:endParaRPr lang="zh-CN" altLang="en-US"/>
          </a:p>
          <a:p>
            <a:pPr lvl="1" indent="457200"/>
            <a:r>
              <a:rPr lang="zh-CN" altLang="en-US"/>
              <a:t>其它符号会作为导入符号，在当前文件中使用但不在当前文件中定义，通常都是在该文件中调用但不存在于该文件中的例程的名字。</a:t>
            </a:r>
            <a:endParaRPr lang="zh-CN" altLang="en-US"/>
          </a:p>
          <a:p>
            <a:endParaRPr lang="zh-CN" altLang="en-US"/>
          </a:p>
          <a:p>
            <a:r>
              <a:rPr lang="zh-CN" altLang="en-US"/>
              <a:t>当链接器运行时，会首先对输入文件进行扫描，得到各个段的大小，并收集对所有符</a:t>
            </a:r>
            <a:endParaRPr lang="zh-CN" altLang="en-US"/>
          </a:p>
          <a:p>
            <a:r>
              <a:rPr lang="zh-CN" altLang="en-US"/>
              <a:t>号的定义和引用。它会创建一个列出输入文件中定义的所有段的段表，和包含所有导出、导</a:t>
            </a:r>
            <a:endParaRPr lang="zh-CN" altLang="en-US"/>
          </a:p>
          <a:p>
            <a:r>
              <a:rPr lang="zh-CN" altLang="en-US"/>
              <a:t>入符号的符号表。</a:t>
            </a:r>
            <a:endParaRPr lang="zh-CN" altLang="en-US"/>
          </a:p>
          <a:p>
            <a:endParaRPr lang="zh-CN" altLang="en-US"/>
          </a:p>
          <a:p>
            <a:pPr indent="0"/>
            <a:r>
              <a:rPr lang="zh-CN" altLang="en-US"/>
              <a:t>利用第一遍扫描得到的数据，链接器可以为符号分配数字地址，决定各个段在输出地</a:t>
            </a:r>
            <a:endParaRPr lang="zh-CN" altLang="en-US"/>
          </a:p>
          <a:p>
            <a:r>
              <a:rPr lang="zh-CN" altLang="en-US"/>
              <a:t>址空间中的大小和位置，并确定每一部分在输出文件中的布局。</a:t>
            </a:r>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链接器两遍扫描</a:t>
            </a:r>
            <a:endParaRPr lang="zh-CN" altLang="en-US"/>
          </a:p>
        </p:txBody>
      </p:sp>
      <p:sp>
        <p:nvSpPr>
          <p:cNvPr id="3" name="文本框 2"/>
          <p:cNvSpPr txBox="1"/>
          <p:nvPr userDrawn="1"/>
        </p:nvSpPr>
        <p:spPr>
          <a:xfrm>
            <a:off x="838165" y="1742300"/>
            <a:ext cx="10515612" cy="4096459"/>
          </a:xfrm>
          <a:prstGeom prst="rect">
            <a:avLst/>
          </a:prstGeom>
        </p:spPr>
        <p:txBody>
          <a:bodyPr wrap="square" rtlCol="0">
            <a:noAutofit/>
          </a:bodyPr>
          <a:p>
            <a:pPr algn="l">
              <a:lnSpc>
                <a:spcPct val="150000"/>
              </a:lnSpc>
            </a:pPr>
            <a:r>
              <a:rPr lang="zh-CN" altLang="en-US"/>
              <a:t>第二遍扫描会利用第一遍扫描中收集的信息来控制实际的链接过程。</a:t>
            </a:r>
            <a:endParaRPr lang="zh-CN" altLang="en-US"/>
          </a:p>
          <a:p>
            <a:pPr algn="l">
              <a:lnSpc>
                <a:spcPct val="150000"/>
              </a:lnSpc>
            </a:pPr>
            <a:endParaRPr lang="zh-CN" altLang="en-US"/>
          </a:p>
          <a:p>
            <a:pPr marL="285750" indent="-285750" algn="l">
              <a:lnSpc>
                <a:spcPct val="150000"/>
              </a:lnSpc>
              <a:buFont typeface="Arial" panose="020B0604020202020204" pitchFamily="34" charset="0"/>
              <a:buChar char="•"/>
            </a:pPr>
            <a:r>
              <a:rPr lang="zh-CN" altLang="en-US"/>
              <a:t>它会读取并重定位目标代码，为符号引用替换数字地址，调整代码和数据的内存地址以反映重定位的段地址，并将重定位后的代码写入到输出文件中。</a:t>
            </a:r>
            <a:endParaRPr lang="zh-CN" altLang="en-US"/>
          </a:p>
          <a:p>
            <a:pPr marL="285750" indent="-285750" algn="l">
              <a:lnSpc>
                <a:spcPct val="150000"/>
              </a:lnSpc>
              <a:buFont typeface="Arial" panose="020B0604020202020204" pitchFamily="34" charset="0"/>
              <a:buChar char="•"/>
            </a:pPr>
            <a:r>
              <a:rPr lang="zh-CN" altLang="en-US"/>
              <a:t>通常还会再向输出文件中写入文件头部信息，重定位的段和符号表信息。</a:t>
            </a:r>
            <a:endParaRPr lang="zh-CN" altLang="en-US"/>
          </a:p>
          <a:p>
            <a:pPr marL="285750" indent="-285750" algn="l">
              <a:lnSpc>
                <a:spcPct val="150000"/>
              </a:lnSpc>
              <a:buFont typeface="Arial" panose="020B0604020202020204" pitchFamily="34" charset="0"/>
              <a:buChar char="•"/>
            </a:pPr>
            <a:r>
              <a:rPr lang="zh-CN" altLang="en-US"/>
              <a:t>如果程序使用了动态链接，那么符号表中还要包含运行时链接器解析动态符号时所需的信息。</a:t>
            </a:r>
            <a:endParaRPr lang="zh-CN" altLang="en-US"/>
          </a:p>
          <a:p>
            <a:pPr marL="285750" indent="-285750" algn="l">
              <a:lnSpc>
                <a:spcPct val="150000"/>
              </a:lnSpc>
              <a:buFont typeface="Arial" panose="020B0604020202020204" pitchFamily="34" charset="0"/>
              <a:buChar char="•"/>
            </a:pPr>
            <a:r>
              <a:rPr lang="zh-CN" altLang="en-US"/>
              <a:t>在很多情况下，链接器自己将会在输出文件中生成少量代码或数据，例如用来调用覆盖中或动态链接库中的例程的</a:t>
            </a:r>
            <a:r>
              <a:rPr lang="en-US" altLang="zh-CN"/>
              <a:t>“</a:t>
            </a:r>
            <a:r>
              <a:rPr lang="zh-CN" altLang="en-US"/>
              <a:t>胶水代码</a:t>
            </a:r>
            <a:r>
              <a:rPr lang="en-US" altLang="zh-CN"/>
              <a:t>”</a:t>
            </a:r>
            <a:r>
              <a:rPr lang="zh-CN" altLang="en-US"/>
              <a:t>，或在程序启动时需要被调用的指向各初始化例程的函数指针数组。</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链接器命令语言</a:t>
            </a:r>
            <a:endParaRPr lang="zh-CN" altLang="en-US"/>
          </a:p>
        </p:txBody>
      </p:sp>
      <p:sp>
        <p:nvSpPr>
          <p:cNvPr id="3" name="文本框 2"/>
          <p:cNvSpPr txBox="1"/>
          <p:nvPr userDrawn="1"/>
        </p:nvSpPr>
        <p:spPr>
          <a:xfrm>
            <a:off x="838165" y="1848703"/>
            <a:ext cx="11057613" cy="3222489"/>
          </a:xfrm>
          <a:prstGeom prst="rect">
            <a:avLst/>
          </a:prstGeom>
        </p:spPr>
        <p:txBody>
          <a:bodyPr wrap="square" rtlCol="0">
            <a:noAutofit/>
          </a:bodyPr>
          <a:p>
            <a:pPr marL="285750" indent="-285750" algn="l">
              <a:lnSpc>
                <a:spcPct val="130000"/>
              </a:lnSpc>
              <a:buFont typeface="Arial" panose="020B0604020202020204" pitchFamily="34" charset="0"/>
              <a:buChar char="•"/>
            </a:pPr>
            <a:r>
              <a:rPr lang="zh-CN" altLang="en-US"/>
              <a:t>命令行</a:t>
            </a:r>
            <a:endParaRPr lang="zh-CN" altLang="en-US"/>
          </a:p>
          <a:p>
            <a:pPr marL="285750" indent="-285750" algn="l">
              <a:lnSpc>
                <a:spcPct val="130000"/>
              </a:lnSpc>
              <a:buFont typeface="Arial" panose="020B0604020202020204" pitchFamily="34" charset="0"/>
              <a:buChar char="•"/>
            </a:pPr>
            <a:r>
              <a:rPr lang="zh-CN" altLang="en-US"/>
              <a:t>与目标文件混在一起</a:t>
            </a:r>
            <a:endParaRPr lang="zh-CN" altLang="en-US"/>
          </a:p>
          <a:p>
            <a:pPr marL="285750" indent="-285750" algn="l">
              <a:lnSpc>
                <a:spcPct val="130000"/>
              </a:lnSpc>
              <a:buFont typeface="Arial" panose="020B0604020202020204" pitchFamily="34" charset="0"/>
              <a:buChar char="•"/>
            </a:pPr>
            <a:r>
              <a:rPr lang="zh-CN" altLang="en-US"/>
              <a:t>嵌入在目标文件中：有一些目标代码格式，特别是微软的，允许将链接器命令嵌入到目标文件中。这就允许编译器将链接一个目标文件时所需要的任何选项通过文件自身来传递。例如</a:t>
            </a:r>
            <a:r>
              <a:rPr lang="en-US" altLang="zh-CN"/>
              <a:t> C </a:t>
            </a:r>
            <a:r>
              <a:rPr lang="zh-CN" altLang="en-US"/>
              <a:t>编译器将搜索标准</a:t>
            </a:r>
            <a:r>
              <a:rPr lang="en-US" altLang="zh-CN"/>
              <a:t> C </a:t>
            </a:r>
            <a:r>
              <a:rPr lang="zh-CN" altLang="en-US"/>
              <a:t>库的命令嵌入到文件中（来传递给链接过程）。</a:t>
            </a:r>
            <a:endParaRPr lang="en-US" altLang="zh-CN"/>
          </a:p>
          <a:p>
            <a:pPr marL="285750" indent="-285750" algn="l">
              <a:lnSpc>
                <a:spcPct val="130000"/>
              </a:lnSpc>
              <a:buFont typeface="Arial" panose="020B0604020202020204" pitchFamily="34" charset="0"/>
              <a:buChar char="•"/>
            </a:pPr>
            <a:r>
              <a:rPr lang="zh-CN" altLang="en-US"/>
              <a:t>单独的配置语言</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第</a:t>
            </a:r>
            <a:r>
              <a:rPr lang="en-US" altLang="zh-CN"/>
              <a:t> 2 </a:t>
            </a:r>
            <a:r>
              <a:rPr lang="zh-CN" altLang="en-US"/>
              <a:t>章</a:t>
            </a:r>
            <a:r>
              <a:rPr lang="en-US" altLang="zh-CN"/>
              <a:t> </a:t>
            </a:r>
            <a:r>
              <a:rPr lang="zh-CN" altLang="en-US"/>
              <a:t>体系结构的问题</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应用程序二进制接口</a:t>
            </a:r>
            <a:endParaRPr lang="zh-CN" altLang="en-US"/>
          </a:p>
        </p:txBody>
      </p:sp>
      <p:sp>
        <p:nvSpPr>
          <p:cNvPr id="3" name="文本框 2"/>
          <p:cNvSpPr txBox="1"/>
          <p:nvPr userDrawn="1"/>
        </p:nvSpPr>
        <p:spPr>
          <a:xfrm>
            <a:off x="838165" y="2843786"/>
            <a:ext cx="10515612" cy="1753235"/>
          </a:xfrm>
          <a:prstGeom prst="rect">
            <a:avLst/>
          </a:prstGeom>
        </p:spPr>
        <p:txBody>
          <a:bodyPr wrap="square" rtlCol="0">
            <a:noAutofit/>
          </a:bodyPr>
          <a:p>
            <a:pPr indent="0" algn="l">
              <a:buNone/>
            </a:pPr>
            <a:r>
              <a:rPr lang="zh-CN" altLang="en-US"/>
              <a:t>注意：下面这些讨论只适用于函数调用实际发生的情况，如果函数被完全内联，函数传参这一行为并不会发生。</a:t>
            </a:r>
            <a:endParaRPr lang="zh-CN" altLang="en-US"/>
          </a:p>
          <a:p>
            <a:pPr marL="285750" indent="-285750" algn="l">
              <a:buFont typeface="Arial" panose="020B0604020202020204" pitchFamily="34" charset="0"/>
              <a:buChar char="•"/>
            </a:pPr>
            <a:r>
              <a:rPr lang="zh-CN" altLang="en-US"/>
              <a:t>目前</a:t>
            </a:r>
            <a:r>
              <a:rPr lang="en-US" altLang="zh-CN"/>
              <a:t> C++ </a:t>
            </a:r>
            <a:r>
              <a:rPr lang="zh-CN" altLang="en-US"/>
              <a:t>代码的内联优化主要发生在同一编译单元内（单个文件）</a:t>
            </a:r>
            <a:endParaRPr lang="zh-CN" altLang="en-US"/>
          </a:p>
          <a:p>
            <a:pPr marL="285750" indent="-285750" algn="l">
              <a:buFont typeface="Arial" panose="020B0604020202020204" pitchFamily="34" charset="0"/>
              <a:buChar char="•"/>
            </a:pPr>
            <a:r>
              <a:rPr lang="zh-CN" altLang="en-US"/>
              <a:t>对于跨编译单元的代码</a:t>
            </a:r>
            <a:endParaRPr lang="zh-CN" altLang="en-US"/>
          </a:p>
          <a:p>
            <a:pPr marL="285750" indent="-285750" algn="l">
              <a:buFont typeface="Arial" panose="020B0604020202020204" pitchFamily="34" charset="0"/>
              <a:buChar char="•"/>
            </a:pPr>
            <a:r>
              <a:rPr lang="zh-CN" altLang="en-US"/>
              <a:t>必须要打开</a:t>
            </a:r>
            <a:r>
              <a:rPr lang="en-US" altLang="zh-CN"/>
              <a:t> LTO</a:t>
            </a:r>
            <a:r>
              <a:rPr lang="zh-CN" altLang="en-US"/>
              <a:t>（</a:t>
            </a:r>
            <a:r>
              <a:rPr lang="en-US" altLang="zh-CN"/>
              <a:t>Link Time Optimization</a:t>
            </a:r>
            <a:r>
              <a:rPr lang="zh-CN" altLang="en-US"/>
              <a:t>）才行</a:t>
            </a:r>
            <a:endParaRPr lang="zh-CN" altLang="en-US"/>
          </a:p>
          <a:p>
            <a:pPr marL="285750" indent="-285750" algn="l">
              <a:buFont typeface="Arial" panose="020B0604020202020204" pitchFamily="34" charset="0"/>
              <a:buChar char="•"/>
            </a:pPr>
            <a:r>
              <a:rPr lang="zh-CN" altLang="en-US"/>
              <a:t>跨动态库的代码目前还不能内联。</a:t>
            </a:r>
            <a:endParaRPr lang="zh-CN" altLang="en-US"/>
          </a:p>
          <a:p>
            <a:endParaRPr lang="zh-CN" altLang="en-US"/>
          </a:p>
        </p:txBody>
      </p:sp>
      <p:sp>
        <p:nvSpPr>
          <p:cNvPr id="4" name="文本框 3"/>
          <p:cNvSpPr txBox="1"/>
          <p:nvPr userDrawn="1"/>
        </p:nvSpPr>
        <p:spPr>
          <a:xfrm>
            <a:off x="1182146" y="4923480"/>
            <a:ext cx="11119485" cy="368300"/>
          </a:xfrm>
          <a:prstGeom prst="rect">
            <a:avLst/>
          </a:prstGeom>
        </p:spPr>
        <p:txBody>
          <a:bodyPr wrap="none" rtlCol="0">
            <a:spAutoFit/>
          </a:bodyPr>
          <a:p>
            <a:pPr algn="l"/>
            <a:r>
              <a:rPr lang="en-US" altLang="zh-CN"/>
              <a:t>libcurl</a:t>
            </a:r>
            <a:r>
              <a:rPr lang="zh-CN" altLang="en-US"/>
              <a:t>坚持十八年的</a:t>
            </a:r>
            <a:r>
              <a:rPr lang="en-US" altLang="zh-CN"/>
              <a:t>ABI</a:t>
            </a:r>
            <a:r>
              <a:rPr lang="zh-CN" altLang="en-US"/>
              <a:t>稳定性</a:t>
            </a:r>
            <a:r>
              <a:rPr lang="en-US" altLang="zh-CN"/>
              <a:t> </a:t>
            </a:r>
            <a:r>
              <a:rPr lang="en-US" altLang="zh-CN">
                <a:hlinkClick r:id="rId1"/>
              </a:rPr>
              <a:t>https://daniel.haxx.se/blog/2024/10/30/eighteen</a:t>
            </a:r>
            <a:r>
              <a:rPr lang="zh-CN" altLang="en-US">
                <a:hlinkClick r:id="rId1"/>
              </a:rPr>
              <a:t>-</a:t>
            </a:r>
            <a:r>
              <a:rPr lang="en-US" altLang="zh-CN">
                <a:hlinkClick r:id="rId1"/>
              </a:rPr>
              <a:t>years</a:t>
            </a:r>
            <a:r>
              <a:rPr lang="zh-CN" altLang="en-US">
                <a:hlinkClick r:id="rId1"/>
              </a:rPr>
              <a:t>-</a:t>
            </a:r>
            <a:r>
              <a:rPr lang="en-US" altLang="zh-CN">
                <a:hlinkClick r:id="rId1"/>
              </a:rPr>
              <a:t>of</a:t>
            </a:r>
            <a:r>
              <a:rPr lang="zh-CN" altLang="en-US">
                <a:hlinkClick r:id="rId1"/>
              </a:rPr>
              <a:t>-</a:t>
            </a:r>
            <a:r>
              <a:rPr lang="en-US" altLang="zh-CN">
                <a:hlinkClick r:id="rId1"/>
              </a:rPr>
              <a:t>abi</a:t>
            </a:r>
            <a:r>
              <a:rPr lang="zh-CN" altLang="en-US">
                <a:hlinkClick r:id="rId1"/>
              </a:rPr>
              <a:t>-</a:t>
            </a:r>
            <a:r>
              <a:rPr lang="en-US" altLang="zh-CN">
                <a:hlinkClick r:id="rId1"/>
              </a:rPr>
              <a:t>stability/</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p:txBody>
          <a:bodyPr/>
          <a:p>
            <a:r>
              <a:rPr lang="en-US" altLang="zh-CN"/>
              <a:t>Thanks</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常见的</a:t>
            </a:r>
            <a:r>
              <a:rPr lang="zh-CN" altLang="en-US">
                <a:cs typeface="Arial" panose="020B0604020202020204" pitchFamily="34" charset="0"/>
              </a:rPr>
              <a:t>链接器</a:t>
            </a:r>
            <a:endParaRPr lang="zh-CN" altLang="en-US"/>
          </a:p>
        </p:txBody>
      </p:sp>
      <p:pic>
        <p:nvPicPr>
          <p:cNvPr id="3" name="图片 2" descr="upload_post_object_v2_1162530108"/>
          <p:cNvPicPr>
            <a:picLocks noChangeAspect="1"/>
          </p:cNvPicPr>
          <p:nvPr/>
        </p:nvPicPr>
        <p:blipFill>
          <a:blip r:embed="rId1"/>
          <a:stretch>
            <a:fillRect/>
          </a:stretch>
        </p:blipFill>
        <p:spPr>
          <a:xfrm>
            <a:off x="838165" y="2126860"/>
            <a:ext cx="5810250" cy="3590925"/>
          </a:xfrm>
          <a:prstGeom prst="rect">
            <a:avLst/>
          </a:prstGeom>
        </p:spPr>
      </p:pic>
      <p:graphicFrame>
        <p:nvGraphicFramePr>
          <p:cNvPr id="4" name="表格 3"/>
          <p:cNvGraphicFramePr/>
          <p:nvPr/>
        </p:nvGraphicFramePr>
        <p:xfrm>
          <a:off x="6648444" y="3105712"/>
          <a:ext cx="5356225" cy="1814195"/>
        </p:xfrm>
        <a:graphic>
          <a:graphicData uri="http://schemas.openxmlformats.org/drawingml/2006/table">
            <a:tbl>
              <a:tblPr/>
              <a:tblGrid>
                <a:gridCol w="1449705"/>
                <a:gridCol w="746125"/>
                <a:gridCol w="1052830"/>
                <a:gridCol w="1054100"/>
                <a:gridCol w="1053465"/>
              </a:tblGrid>
              <a:tr h="462915">
                <a:tc>
                  <a:txBody>
                    <a:bodyPr/>
                    <a:p>
                      <a:pPr indent="0" algn="ctr">
                        <a:buNone/>
                      </a:pPr>
                      <a:r>
                        <a:rPr lang="en-US" sz="900" b="0">
                          <a:solidFill>
                            <a:srgbClr val="1F2328"/>
                          </a:solidFill>
                          <a:latin typeface="-apple-system" charset="0"/>
                        </a:rPr>
                        <a:t>Program (linker output size)</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900" b="0">
                          <a:solidFill>
                            <a:srgbClr val="1F2328"/>
                          </a:solidFill>
                          <a:latin typeface="-apple-system" charset="0"/>
                        </a:rPr>
                        <a:t>GNU ld</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900" b="0">
                          <a:solidFill>
                            <a:srgbClr val="1F2328"/>
                          </a:solidFill>
                          <a:latin typeface="-apple-system" charset="0"/>
                        </a:rPr>
                        <a:t>GNU gold</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900" b="0">
                          <a:solidFill>
                            <a:srgbClr val="1F2328"/>
                          </a:solidFill>
                          <a:latin typeface="-apple-system" charset="0"/>
                        </a:rPr>
                        <a:t>LLVM lld</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900" b="0">
                          <a:solidFill>
                            <a:srgbClr val="1F2328"/>
                          </a:solidFill>
                          <a:latin typeface="-apple-system" charset="0"/>
                        </a:rPr>
                        <a:t>mold</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462280">
                <a:tc>
                  <a:txBody>
                    <a:bodyPr/>
                    <a:p>
                      <a:pPr indent="0">
                        <a:buNone/>
                      </a:pPr>
                      <a:r>
                        <a:rPr lang="en-US" sz="900" b="0">
                          <a:solidFill>
                            <a:srgbClr val="1F2328"/>
                          </a:solidFill>
                          <a:latin typeface="-apple-system" charset="0"/>
                        </a:rPr>
                        <a:t>MySQL 8.3 (0.47 GiB)</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10.84s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7.47s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1.64s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0.46s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462280">
                <a:tc>
                  <a:txBody>
                    <a:bodyPr/>
                    <a:p>
                      <a:pPr indent="0">
                        <a:buNone/>
                      </a:pPr>
                      <a:r>
                        <a:rPr lang="en-US" sz="900" b="0">
                          <a:solidFill>
                            <a:srgbClr val="1F2328"/>
                          </a:solidFill>
                          <a:latin typeface="-apple-system" charset="0"/>
                        </a:rPr>
                        <a:t>Clang 19 (1.56 GiB)</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42.07s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33.13s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5.20s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1.35s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r h="426720">
                <a:tc>
                  <a:txBody>
                    <a:bodyPr/>
                    <a:p>
                      <a:pPr indent="0">
                        <a:buNone/>
                      </a:pPr>
                      <a:r>
                        <a:rPr lang="en-US" sz="900" b="0">
                          <a:solidFill>
                            <a:srgbClr val="1F2328"/>
                          </a:solidFill>
                          <a:latin typeface="-apple-system" charset="0"/>
                        </a:rPr>
                        <a:t>Chromium 124 (1.35 GiB)</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N/A</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27.40s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6.10s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1F2328"/>
                          </a:solidFill>
                          <a:latin typeface="-apple-system" charset="0"/>
                        </a:rPr>
                        <a:t>1.52s</a:t>
                      </a:r>
                      <a:endParaRPr lang="zh-CN" altLang="en-US" sz="900"/>
                    </a:p>
                  </a:txBody>
                  <a:tcPr marL="165100" marR="165100" marT="76200" marB="7620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连接器，加载器发展历史</a:t>
            </a:r>
            <a:endParaRPr lang="zh-CN" altLang="en-US"/>
          </a:p>
        </p:txBody>
      </p:sp>
      <p:sp>
        <p:nvSpPr>
          <p:cNvPr id="3" name="文本框 2"/>
          <p:cNvSpPr txBox="1"/>
          <p:nvPr userDrawn="1"/>
        </p:nvSpPr>
        <p:spPr>
          <a:xfrm>
            <a:off x="838165" y="1848703"/>
            <a:ext cx="10324956" cy="4661535"/>
          </a:xfrm>
          <a:prstGeom prst="rect">
            <a:avLst/>
          </a:prstGeom>
        </p:spPr>
        <p:txBody>
          <a:bodyPr wrap="square" rtlCol="0">
            <a:noAutofit/>
          </a:bodyPr>
          <a:p>
            <a:pPr algn="l">
              <a:lnSpc>
                <a:spcPct val="150000"/>
              </a:lnSpc>
            </a:pPr>
            <a:r>
              <a:rPr lang="en-US" altLang="zh-CN"/>
              <a:t>&gt;</a:t>
            </a:r>
            <a:r>
              <a:rPr lang="en-US" altLang="zh-CN">
                <a:cs typeface="Arial" panose="020B0604020202020204" pitchFamily="34" charset="0"/>
              </a:rPr>
              <a:t> </a:t>
            </a:r>
            <a:r>
              <a:rPr lang="zh-CN" altLang="en-US"/>
              <a:t>几乎从有计算机以来，链接器和加载器就是软件开发工具包中的一部分，因为他们是</a:t>
            </a:r>
            <a:endParaRPr lang="zh-CN" altLang="en-US"/>
          </a:p>
          <a:p>
            <a:pPr algn="l">
              <a:lnSpc>
                <a:spcPct val="150000"/>
              </a:lnSpc>
            </a:pPr>
            <a:r>
              <a:rPr lang="zh-CN" altLang="en-US"/>
              <a:t>支持使用模块（而不是一个单独的大文件）来构建程序的关键工具。</a:t>
            </a:r>
            <a:endParaRPr lang="zh-CN" altLang="en-US"/>
          </a:p>
          <a:p>
            <a:pPr algn="l">
              <a:lnSpc>
                <a:spcPct val="150000"/>
              </a:lnSpc>
            </a:pPr>
            <a:endParaRPr lang="zh-CN" altLang="en-US"/>
          </a:p>
          <a:p>
            <a:pPr marL="285750" indent="-285750" algn="l">
              <a:lnSpc>
                <a:spcPct val="150000"/>
              </a:lnSpc>
              <a:buFont typeface="Arial" panose="020B0604020202020204" pitchFamily="34" charset="0"/>
              <a:buChar char="•"/>
            </a:pPr>
            <a:r>
              <a:rPr lang="zh-CN" altLang="en-US"/>
              <a:t>早在</a:t>
            </a:r>
            <a:r>
              <a:rPr lang="en-US" altLang="zh-CN"/>
              <a:t> 1947 </a:t>
            </a:r>
            <a:r>
              <a:rPr lang="zh-CN" altLang="en-US"/>
              <a:t>年，程序员们就开始使用原始的加载器：将程序的例程存储在多个不同的磁</a:t>
            </a:r>
            <a:endParaRPr lang="zh-CN" altLang="en-US"/>
          </a:p>
          <a:p>
            <a:pPr algn="l">
              <a:lnSpc>
                <a:spcPct val="150000"/>
              </a:lnSpc>
            </a:pPr>
            <a:r>
              <a:rPr lang="zh-CN" altLang="en-US"/>
              <a:t>带上，并将他们合并、重定位为一个程序。</a:t>
            </a:r>
            <a:endParaRPr lang="zh-CN" altLang="en-US"/>
          </a:p>
          <a:p>
            <a:pPr marL="285750" indent="-285750" algn="l">
              <a:lnSpc>
                <a:spcPct val="150000"/>
              </a:lnSpc>
              <a:buFont typeface="Arial" panose="020B0604020202020204" pitchFamily="34" charset="0"/>
              <a:buChar char="•"/>
            </a:pPr>
            <a:r>
              <a:rPr lang="zh-CN" altLang="en-US"/>
              <a:t>上世纪</a:t>
            </a:r>
            <a:r>
              <a:rPr lang="en-US" altLang="zh-CN"/>
              <a:t> 70 </a:t>
            </a:r>
            <a:r>
              <a:rPr lang="zh-CN" altLang="en-US"/>
              <a:t>到</a:t>
            </a:r>
            <a:r>
              <a:rPr lang="en-US" altLang="zh-CN"/>
              <a:t> 80 </a:t>
            </a:r>
            <a:r>
              <a:rPr lang="zh-CN" altLang="en-US"/>
              <a:t>年代，链接技术几乎没有什么进展。链接器趋向于更加简单，虚拟内存</a:t>
            </a:r>
            <a:endParaRPr lang="zh-CN" altLang="en-US"/>
          </a:p>
          <a:p>
            <a:pPr algn="l">
              <a:lnSpc>
                <a:spcPct val="150000"/>
              </a:lnSpc>
            </a:pPr>
            <a:r>
              <a:rPr lang="zh-CN" altLang="en-US"/>
              <a:t>技术将应用程序和覆盖机制中的大多数存储管理工作都转移给了操作系统</a:t>
            </a:r>
            <a:endParaRPr lang="zh-CN" altLang="en-US"/>
          </a:p>
          <a:p>
            <a:pPr marL="285750" indent="-285750" algn="l">
              <a:lnSpc>
                <a:spcPct val="150000"/>
              </a:lnSpc>
              <a:buFont typeface="Arial" panose="020B0604020202020204" pitchFamily="34" charset="0"/>
              <a:buChar char="•"/>
            </a:pPr>
            <a:r>
              <a:rPr lang="zh-CN" altLang="en-US"/>
              <a:t>从上世纪</a:t>
            </a:r>
            <a:r>
              <a:rPr lang="en-US" altLang="zh-CN"/>
              <a:t> 90 </a:t>
            </a:r>
            <a:r>
              <a:rPr lang="zh-CN" altLang="en-US"/>
              <a:t>年代起，由于增加了诸如动态链接共享库和</a:t>
            </a:r>
            <a:r>
              <a:rPr lang="en-US" altLang="zh-CN"/>
              <a:t> C++</a:t>
            </a:r>
            <a:r>
              <a:rPr lang="zh-CN" altLang="en-US"/>
              <a:t>的诸多现代特性，链接</a:t>
            </a:r>
            <a:endParaRPr lang="zh-CN" altLang="en-US"/>
          </a:p>
          <a:p>
            <a:pPr algn="l">
              <a:lnSpc>
                <a:spcPct val="150000"/>
              </a:lnSpc>
            </a:pPr>
            <a:r>
              <a:rPr lang="zh-CN" altLang="en-US"/>
              <a:t>器又开始变得复杂起来</a:t>
            </a:r>
            <a:endParaRPr lang="zh-CN" altLang="en-US"/>
          </a:p>
          <a:p>
            <a:pPr algn="l">
              <a:lnSpc>
                <a:spcPct val="150000"/>
              </a:lnSpc>
            </a:pPr>
            <a:r>
              <a:rPr lang="zh-CN" altLang="en-US"/>
              <a:t>  </a:t>
            </a:r>
            <a:r>
              <a:rPr lang="en-US" altLang="zh-CN"/>
              <a:t>&gt; </a:t>
            </a:r>
            <a:r>
              <a:rPr lang="zh-CN" altLang="en-US"/>
              <a:t>增量链接，链接时垃圾收集，链接时代码生成和优化，加载时代码生成，统计和性能监视</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链接器和加载器做什么？</a:t>
            </a:r>
            <a:endParaRPr lang="zh-CN" altLang="en-US"/>
          </a:p>
        </p:txBody>
      </p:sp>
      <p:sp>
        <p:nvSpPr>
          <p:cNvPr id="3" name="文本框 2"/>
          <p:cNvSpPr txBox="1"/>
          <p:nvPr userDrawn="1"/>
        </p:nvSpPr>
        <p:spPr>
          <a:xfrm>
            <a:off x="838165" y="1848703"/>
            <a:ext cx="6827604" cy="1640205"/>
          </a:xfrm>
          <a:prstGeom prst="rect">
            <a:avLst/>
          </a:prstGeom>
        </p:spPr>
        <p:txBody>
          <a:bodyPr wrap="square" rtlCol="0">
            <a:noAutofit/>
          </a:bodyPr>
          <a:p>
            <a:pPr algn="l">
              <a:lnSpc>
                <a:spcPct val="140000"/>
              </a:lnSpc>
            </a:pPr>
            <a:r>
              <a:rPr lang="zh-CN" altLang="en-US"/>
              <a:t>任何一个链接器和加载器的基本工作都非常简单</a:t>
            </a:r>
            <a:r>
              <a:rPr lang="en-US" altLang="zh-CN"/>
              <a:t>: </a:t>
            </a:r>
            <a:endParaRPr lang="en-US" altLang="zh-CN"/>
          </a:p>
          <a:p>
            <a:pPr algn="l">
              <a:lnSpc>
                <a:spcPct val="140000"/>
              </a:lnSpc>
            </a:pPr>
            <a:r>
              <a:rPr lang="zh-CN" altLang="en-US"/>
              <a:t>将更</a:t>
            </a:r>
            <a:r>
              <a:rPr lang="zh-CN" altLang="en-US" b="1"/>
              <a:t>抽象的名字</a:t>
            </a:r>
            <a:r>
              <a:rPr lang="zh-CN" altLang="en-US"/>
              <a:t>与</a:t>
            </a:r>
            <a:r>
              <a:rPr lang="zh-CN" altLang="en-US" b="1"/>
              <a:t>更底层的名字</a:t>
            </a:r>
            <a:r>
              <a:rPr lang="zh-CN" altLang="en-US"/>
              <a:t>绑定起来，好让程序员使用更抽象的名字编写代码。</a:t>
            </a:r>
            <a:endParaRPr lang="zh-CN" altLang="en-US"/>
          </a:p>
          <a:p>
            <a:pPr algn="l">
              <a:lnSpc>
                <a:spcPct val="140000"/>
              </a:lnSpc>
            </a:pPr>
            <a:r>
              <a:rPr lang="zh-CN" altLang="en-US"/>
              <a:t>- 将程序员写的一个例如 </a:t>
            </a:r>
            <a:r>
              <a:rPr lang="zh-CN" altLang="en-US">
                <a:solidFill>
                  <a:schemeClr val="tx1"/>
                </a:solidFill>
              </a:rPr>
              <a:t>printf</a:t>
            </a:r>
            <a:r>
              <a:rPr lang="en-US" altLang="zh-CN"/>
              <a:t> </a:t>
            </a:r>
            <a:r>
              <a:rPr lang="zh-CN" altLang="en-US"/>
              <a:t>的名字 绑定到</a:t>
            </a:r>
            <a:r>
              <a:rPr lang="en-US" altLang="zh-CN"/>
              <a:t>“stdio </a:t>
            </a:r>
            <a:r>
              <a:rPr lang="zh-CN" altLang="en-US"/>
              <a:t>模块内可执行代码的</a:t>
            </a:r>
            <a:r>
              <a:rPr lang="en-US" altLang="zh-CN"/>
              <a:t> 612 </a:t>
            </a:r>
            <a:r>
              <a:rPr lang="zh-CN" altLang="en-US"/>
              <a:t>字节处</a:t>
            </a:r>
            <a:r>
              <a:rPr lang="en-US" altLang="zh-CN"/>
              <a:t>”</a:t>
            </a:r>
            <a:endParaRPr lang="en-US" altLang="zh-CN"/>
          </a:p>
          <a:p>
            <a:pPr algn="l">
              <a:lnSpc>
                <a:spcPct val="140000"/>
              </a:lnSpc>
            </a:pPr>
            <a:r>
              <a:rPr lang="zh-CN" altLang="en-US"/>
              <a:t>-</a:t>
            </a:r>
            <a:r>
              <a:rPr lang="en-US" altLang="zh-CN"/>
              <a:t> </a:t>
            </a:r>
            <a:r>
              <a:rPr lang="zh-CN" altLang="en-US"/>
              <a:t>或者</a:t>
            </a:r>
            <a:r>
              <a:rPr lang="en-US" altLang="zh-CN"/>
              <a:t>“</a:t>
            </a:r>
            <a:r>
              <a:rPr lang="zh-CN" altLang="en-US"/>
              <a:t>这个模块的静态数据开始的第</a:t>
            </a:r>
            <a:r>
              <a:rPr lang="en-US" altLang="zh-CN"/>
              <a:t> 450 </a:t>
            </a:r>
            <a:r>
              <a:rPr lang="zh-CN" altLang="en-US"/>
              <a:t>个字节处</a:t>
            </a:r>
            <a:r>
              <a:rPr lang="en-US" altLang="zh-CN"/>
              <a:t>”</a:t>
            </a:r>
            <a:r>
              <a:rPr lang="zh-CN" altLang="en-US"/>
              <a:t>（</a:t>
            </a:r>
            <a:r>
              <a:rPr lang="en-US" altLang="zh-CN"/>
              <a:t>extern int bss_start;</a:t>
            </a:r>
            <a:r>
              <a:rPr lang="zh-CN" altLang="en-US"/>
              <a:t>）</a:t>
            </a:r>
            <a:endParaRPr lang="zh-CN" altLang="en-US"/>
          </a:p>
        </p:txBody>
      </p:sp>
      <p:pic>
        <p:nvPicPr>
          <p:cNvPr id="9" name="图片 8" descr="upload_post_object_v2_1618937311"/>
          <p:cNvPicPr>
            <a:picLocks noChangeAspect="1"/>
          </p:cNvPicPr>
          <p:nvPr/>
        </p:nvPicPr>
        <p:blipFill>
          <a:blip r:embed="rId1"/>
          <a:stretch>
            <a:fillRect/>
          </a:stretch>
        </p:blipFill>
        <p:spPr>
          <a:xfrm>
            <a:off x="7592168" y="1848703"/>
            <a:ext cx="2985575" cy="38992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地址绑定：从历史的角度</a:t>
            </a:r>
            <a:endParaRPr lang="zh-CN" altLang="en-US"/>
          </a:p>
        </p:txBody>
      </p:sp>
      <p:sp>
        <p:nvSpPr>
          <p:cNvPr id="3" name="文本框 2"/>
          <p:cNvSpPr txBox="1"/>
          <p:nvPr userDrawn="1"/>
        </p:nvSpPr>
        <p:spPr>
          <a:xfrm>
            <a:off x="838165" y="1848703"/>
            <a:ext cx="8641080" cy="645160"/>
          </a:xfrm>
          <a:prstGeom prst="rect">
            <a:avLst/>
          </a:prstGeom>
        </p:spPr>
        <p:txBody>
          <a:bodyPr wrap="none" rtlCol="0">
            <a:spAutoFit/>
          </a:bodyPr>
          <a:p>
            <a:pPr algn="l"/>
            <a:r>
              <a:rPr lang="zh-CN" altLang="en-US"/>
              <a:t>一个有助于深入理解链接器和加载器做了什么的方法就是看看他们在计算机编程系统</a:t>
            </a:r>
            <a:endParaRPr lang="zh-CN" altLang="en-US"/>
          </a:p>
          <a:p>
            <a:pPr algn="l"/>
            <a:r>
              <a:rPr lang="zh-CN" altLang="en-US"/>
              <a:t>的发展中承担了什么角色。</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（一）机器语言时期</a:t>
            </a:r>
            <a:endParaRPr lang="zh-CN" altLang="en-US"/>
          </a:p>
        </p:txBody>
      </p:sp>
      <p:sp>
        <p:nvSpPr>
          <p:cNvPr id="8" name="文本框 7"/>
          <p:cNvSpPr txBox="1"/>
          <p:nvPr userDrawn="1"/>
        </p:nvSpPr>
        <p:spPr>
          <a:xfrm>
            <a:off x="7454055" y="1848703"/>
            <a:ext cx="2039620" cy="1753235"/>
          </a:xfrm>
          <a:prstGeom prst="rect">
            <a:avLst/>
          </a:prstGeom>
        </p:spPr>
        <p:txBody>
          <a:bodyPr wrap="none" rtlCol="0">
            <a:spAutoFit/>
          </a:bodyPr>
          <a:p>
            <a:pPr algn="l"/>
            <a:r>
              <a:rPr lang="en-US" altLang="zh-CN">
                <a:solidFill>
                  <a:schemeClr val="tx1"/>
                </a:solidFill>
              </a:rPr>
              <a:t>0x0 (add) </a:t>
            </a:r>
            <a:r>
              <a:rPr lang="en-US" altLang="zh-CN"/>
              <a:t>:</a:t>
            </a:r>
            <a:endParaRPr lang="en-US" altLang="zh-CN"/>
          </a:p>
          <a:p>
            <a:pPr indent="457200" algn="l"/>
            <a:r>
              <a:rPr lang="en-US" altLang="zh-CN"/>
              <a:t>0x00b5053b</a:t>
            </a:r>
            <a:endParaRPr lang="en-US" altLang="zh-CN"/>
          </a:p>
          <a:p>
            <a:pPr algn="l"/>
            <a:r>
              <a:rPr lang="en-US" altLang="zh-CN"/>
              <a:t>0x4:</a:t>
            </a:r>
            <a:endParaRPr lang="en-US" altLang="zh-CN"/>
          </a:p>
          <a:p>
            <a:pPr indent="457200" algn="l"/>
            <a:r>
              <a:rPr lang="en-US" altLang="zh-CN"/>
              <a:t>call 0x0</a:t>
            </a:r>
            <a:endParaRPr lang="en-US" altLang="zh-CN"/>
          </a:p>
          <a:p>
            <a:pPr indent="457200" algn="l"/>
            <a:endParaRPr lang="en-US" altLang="zh-CN"/>
          </a:p>
          <a:p>
            <a:pPr indent="457200" algn="l"/>
            <a:endParaRPr lang="en-US" altLang="zh-CN"/>
          </a:p>
        </p:txBody>
      </p:sp>
      <p:sp>
        <p:nvSpPr>
          <p:cNvPr id="4" name="文本框 3"/>
          <p:cNvSpPr txBox="1"/>
          <p:nvPr userDrawn="1"/>
        </p:nvSpPr>
        <p:spPr>
          <a:xfrm>
            <a:off x="838165" y="1848703"/>
            <a:ext cx="6364768" cy="4135151"/>
          </a:xfrm>
          <a:prstGeom prst="rect">
            <a:avLst/>
          </a:prstGeom>
        </p:spPr>
        <p:txBody>
          <a:bodyPr wrap="square" rtlCol="0">
            <a:noAutofit/>
          </a:bodyPr>
          <a:p>
            <a:pPr marL="285750" indent="-285750" algn="l">
              <a:buFont typeface="Arial" panose="020B0604020202020204" pitchFamily="34" charset="0"/>
              <a:buChar char="•"/>
            </a:pPr>
            <a:r>
              <a:rPr lang="zh-CN" altLang="en-US"/>
              <a:t>最早的计算机完全是用机器语言进行编程的。程序员需要在纸质表格上写下符号化程序，然后手工将其汇编为机器码，</a:t>
            </a: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r>
              <a:rPr lang="zh-CN" altLang="en-US"/>
              <a:t>如果程序员使用符号化的地址，那他就得手工完成符号到地址的绑定。</a:t>
            </a:r>
            <a:endParaRPr lang="zh-CN" altLang="en-US"/>
          </a:p>
          <a:p>
            <a:pPr marL="285750" indent="-285750" algn="l">
              <a:buFont typeface="Arial" panose="020B0604020202020204" pitchFamily="34" charset="0"/>
              <a:buChar char="•"/>
            </a:pPr>
            <a:endParaRPr lang="zh-CN" altLang="en-US"/>
          </a:p>
          <a:p>
            <a:pPr marL="285750" indent="-285750" algn="l">
              <a:buFont typeface="Arial" panose="020B0604020202020204" pitchFamily="34" charset="0"/>
              <a:buChar char="•"/>
            </a:pPr>
            <a:r>
              <a:rPr lang="zh-CN" altLang="en-US"/>
              <a:t>如果后来发现需要添加或删除一条指令，那么整个程序都必须手工检查一遍并将所有被添加或删除的指令影响的地址都进行修改。</a:t>
            </a:r>
            <a:endParaRPr lang="zh-CN" altLang="en-US"/>
          </a:p>
        </p:txBody>
      </p:sp>
      <p:sp>
        <p:nvSpPr>
          <p:cNvPr id="6" name="文本框 5"/>
          <p:cNvSpPr txBox="1"/>
          <p:nvPr userDrawn="1"/>
        </p:nvSpPr>
        <p:spPr>
          <a:xfrm>
            <a:off x="9713729" y="1848713"/>
            <a:ext cx="2039620" cy="2030095"/>
          </a:xfrm>
          <a:prstGeom prst="rect">
            <a:avLst/>
          </a:prstGeom>
        </p:spPr>
        <p:txBody>
          <a:bodyPr wrap="none" rtlCol="0">
            <a:spAutoFit/>
          </a:bodyPr>
          <a:p>
            <a:pPr algn="l"/>
            <a:r>
              <a:rPr lang="en-US" altLang="zh-CN"/>
              <a:t>0x0:</a:t>
            </a:r>
            <a:endParaRPr lang="en-US" altLang="zh-CN"/>
          </a:p>
          <a:p>
            <a:pPr indent="457200" algn="l"/>
            <a:r>
              <a:rPr lang="en-US" altLang="zh-CN">
                <a:solidFill>
                  <a:srgbClr val="00B0F0"/>
                </a:solidFill>
              </a:rPr>
              <a:t>0xxxxx</a:t>
            </a:r>
            <a:endParaRPr lang="en-US" altLang="zh-CN">
              <a:solidFill>
                <a:srgbClr val="00B0F0"/>
              </a:solidFill>
            </a:endParaRPr>
          </a:p>
          <a:p>
            <a:pPr algn="l"/>
            <a:r>
              <a:rPr lang="en-US" altLang="zh-CN"/>
              <a:t>0x4 (add) :</a:t>
            </a:r>
            <a:endParaRPr lang="en-US" altLang="zh-CN"/>
          </a:p>
          <a:p>
            <a:pPr lvl="1" algn="l"/>
            <a:r>
              <a:rPr lang="en-US" altLang="zh-CN"/>
              <a:t>0x00b5053b</a:t>
            </a:r>
            <a:endParaRPr lang="en-US" altLang="zh-CN"/>
          </a:p>
          <a:p>
            <a:pPr algn="l"/>
            <a:r>
              <a:rPr lang="en-US" altLang="zh-CN"/>
              <a:t>0x8:</a:t>
            </a:r>
            <a:endParaRPr lang="en-US" altLang="zh-CN"/>
          </a:p>
          <a:p>
            <a:pPr indent="457200" algn="l"/>
            <a:r>
              <a:rPr lang="en-US" altLang="zh-CN"/>
              <a:t>call </a:t>
            </a:r>
            <a:r>
              <a:rPr lang="en-US" altLang="zh-CN">
                <a:solidFill>
                  <a:srgbClr val="00B0F0"/>
                </a:solidFill>
              </a:rPr>
              <a:t>0x</a:t>
            </a:r>
            <a:r>
              <a:rPr lang="en-US" altLang="zh-CN">
                <a:solidFill>
                  <a:srgbClr val="00B0F0"/>
                </a:solidFill>
              </a:rPr>
              <a:t>4</a:t>
            </a:r>
            <a:endParaRPr lang="en-US" altLang="zh-CN">
              <a:solidFill>
                <a:srgbClr val="00B0F0"/>
              </a:solidFill>
            </a:endParaRPr>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汇编</a:t>
            </a:r>
            <a:endParaRPr lang="zh-CN" altLang="en-US"/>
          </a:p>
        </p:txBody>
      </p:sp>
      <p:sp>
        <p:nvSpPr>
          <p:cNvPr id="4" name="文本框 3"/>
          <p:cNvSpPr txBox="1"/>
          <p:nvPr userDrawn="1"/>
        </p:nvSpPr>
        <p:spPr>
          <a:xfrm>
            <a:off x="998359" y="2940515"/>
            <a:ext cx="309880" cy="368300"/>
          </a:xfrm>
          <a:prstGeom prst="rect">
            <a:avLst/>
          </a:prstGeom>
        </p:spPr>
        <p:txBody>
          <a:bodyPr wrap="none" rtlCol="0">
            <a:spAutoFit/>
          </a:bodyPr>
          <a:p>
            <a:pPr algn="l"/>
            <a:endParaRPr lang="zh-CN" altLang="en-US"/>
          </a:p>
        </p:txBody>
      </p:sp>
      <p:pic>
        <p:nvPicPr>
          <p:cNvPr id="5" name="图片 4" descr="upload_post_object_v2_59632520"/>
          <p:cNvPicPr>
            <a:picLocks noChangeAspect="1"/>
          </p:cNvPicPr>
          <p:nvPr/>
        </p:nvPicPr>
        <p:blipFill>
          <a:blip r:embed="rId1"/>
          <a:stretch>
            <a:fillRect/>
          </a:stretch>
        </p:blipFill>
        <p:spPr>
          <a:xfrm>
            <a:off x="838165" y="1848703"/>
            <a:ext cx="3453586" cy="3295863"/>
          </a:xfrm>
          <a:prstGeom prst="rect">
            <a:avLst/>
          </a:prstGeom>
        </p:spPr>
      </p:pic>
      <p:pic>
        <p:nvPicPr>
          <p:cNvPr id="7" name="图片 6" descr="upload_post_object_v2_433563109"/>
          <p:cNvPicPr>
            <a:picLocks noChangeAspect="1"/>
          </p:cNvPicPr>
          <p:nvPr/>
        </p:nvPicPr>
        <p:blipFill>
          <a:blip r:embed="rId2"/>
          <a:stretch>
            <a:fillRect/>
          </a:stretch>
        </p:blipFill>
        <p:spPr>
          <a:xfrm>
            <a:off x="4612755" y="1889699"/>
            <a:ext cx="5251350" cy="3078564"/>
          </a:xfrm>
          <a:prstGeom prst="rect">
            <a:avLst/>
          </a:prstGeom>
        </p:spPr>
      </p:pic>
      <p:sp>
        <p:nvSpPr>
          <p:cNvPr id="8" name="文本框 7"/>
          <p:cNvSpPr txBox="1"/>
          <p:nvPr userDrawn="1"/>
        </p:nvSpPr>
        <p:spPr>
          <a:xfrm>
            <a:off x="7580841" y="2837628"/>
            <a:ext cx="3545205" cy="2584450"/>
          </a:xfrm>
          <a:prstGeom prst="rect">
            <a:avLst/>
          </a:prstGeom>
        </p:spPr>
        <p:txBody>
          <a:bodyPr wrap="none" rtlCol="0">
            <a:spAutoFit/>
          </a:bodyPr>
          <a:p>
            <a:pPr algn="l"/>
            <a:r>
              <a:rPr lang="en-US" altLang="zh-CN">
                <a:solidFill>
                  <a:schemeClr val="tx1"/>
                </a:solidFill>
              </a:rPr>
              <a:t>0x0</a:t>
            </a:r>
            <a:r>
              <a:rPr lang="en-US" altLang="zh-CN"/>
              <a:t>:</a:t>
            </a:r>
            <a:endParaRPr lang="en-US" altLang="zh-CN"/>
          </a:p>
          <a:p>
            <a:pPr indent="457200" algn="l"/>
            <a:r>
              <a:rPr lang="en-US" altLang="zh-CN"/>
              <a:t>0x00b5053b</a:t>
            </a:r>
            <a:endParaRPr lang="en-US" altLang="zh-CN"/>
          </a:p>
          <a:p>
            <a:pPr indent="457200" algn="l"/>
            <a:r>
              <a:rPr lang="en-US" altLang="zh-CN"/>
              <a:t>0x00000067</a:t>
            </a:r>
            <a:endParaRPr lang="en-US" altLang="zh-CN"/>
          </a:p>
          <a:p>
            <a:pPr algn="l"/>
            <a:r>
              <a:rPr lang="en-US" altLang="zh-CN"/>
              <a:t>0x8:</a:t>
            </a:r>
            <a:endParaRPr lang="en-US" altLang="zh-CN"/>
          </a:p>
          <a:p>
            <a:pPr indent="457200" algn="l"/>
            <a:r>
              <a:rPr lang="en-US" altLang="zh-CN"/>
              <a:t>0x00258593</a:t>
            </a:r>
            <a:endParaRPr lang="en-US" altLang="zh-CN"/>
          </a:p>
          <a:p>
            <a:pPr indent="457200" algn="l"/>
            <a:r>
              <a:rPr lang="en-US" altLang="zh-CN"/>
              <a:t>0x00150513</a:t>
            </a:r>
            <a:endParaRPr lang="en-US" altLang="zh-CN"/>
          </a:p>
          <a:p>
            <a:pPr indent="457200" algn="l"/>
            <a:r>
              <a:rPr lang="en-US" altLang="zh-CN"/>
              <a:t>0xxxxxxxxxx</a:t>
            </a:r>
            <a:r>
              <a:rPr lang="zh-CN" altLang="en-US"/>
              <a:t>（</a:t>
            </a:r>
            <a:r>
              <a:rPr lang="zh-CN" altLang="en-US">
                <a:solidFill>
                  <a:schemeClr val="tx1"/>
                </a:solidFill>
              </a:rPr>
              <a:t>c</a:t>
            </a:r>
            <a:r>
              <a:rPr lang="en-US" altLang="zh-CN">
                <a:solidFill>
                  <a:schemeClr val="tx1"/>
                </a:solidFill>
              </a:rPr>
              <a:t>all</a:t>
            </a:r>
            <a:r>
              <a:rPr lang="en-US" altLang="zh-CN"/>
              <a:t> 0x100</a:t>
            </a:r>
            <a:r>
              <a:rPr lang="zh-CN" altLang="en-US"/>
              <a:t>）</a:t>
            </a:r>
            <a:endParaRPr lang="en-US" altLang="zh-CN"/>
          </a:p>
          <a:p>
            <a:pPr indent="457200" algn="l"/>
            <a:endParaRPr lang="en-US" altLang="zh-CN"/>
          </a:p>
          <a:p>
            <a:pPr indent="457200" algn="l"/>
            <a:endParaRPr lang="en-US" altLang="zh-CN"/>
          </a:p>
        </p:txBody>
      </p:sp>
      <p:pic>
        <p:nvPicPr>
          <p:cNvPr id="10" name="图片 9" descr="upload_post_object_v2_1542854285"/>
          <p:cNvPicPr>
            <a:picLocks noChangeAspect="1"/>
          </p:cNvPicPr>
          <p:nvPr/>
        </p:nvPicPr>
        <p:blipFill>
          <a:blip r:embed="rId3"/>
          <a:stretch>
            <a:fillRect/>
          </a:stretch>
        </p:blipFill>
        <p:spPr>
          <a:xfrm>
            <a:off x="760781" y="5318740"/>
            <a:ext cx="7569604" cy="626284"/>
          </a:xfrm>
          <a:prstGeom prst="rect">
            <a:avLst/>
          </a:prstGeom>
        </p:spPr>
      </p:pic>
      <p:pic>
        <p:nvPicPr>
          <p:cNvPr id="13" name="图片 12" descr="upload_post_object_v2_3585594191"/>
          <p:cNvPicPr>
            <a:picLocks noChangeAspect="1"/>
          </p:cNvPicPr>
          <p:nvPr/>
        </p:nvPicPr>
        <p:blipFill>
          <a:blip r:embed="rId4"/>
          <a:stretch>
            <a:fillRect/>
          </a:stretch>
        </p:blipFill>
        <p:spPr>
          <a:xfrm>
            <a:off x="838165" y="5819232"/>
            <a:ext cx="8951127" cy="6783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a:t>
            </a:r>
            <a:r>
              <a:rPr lang="zh-CN" altLang="en-US">
                <a:cs typeface="Arial" panose="020B0604020202020204" pitchFamily="34" charset="0"/>
              </a:rPr>
              <a:t>）</a:t>
            </a:r>
            <a:r>
              <a:rPr lang="zh-CN" altLang="en-US"/>
              <a:t>机器语言时期</a:t>
            </a:r>
            <a:endParaRPr lang="zh-CN" altLang="en-US"/>
          </a:p>
        </p:txBody>
      </p:sp>
      <p:sp>
        <p:nvSpPr>
          <p:cNvPr id="8" name="文本框 7"/>
          <p:cNvSpPr txBox="1"/>
          <p:nvPr userDrawn="1"/>
        </p:nvSpPr>
        <p:spPr>
          <a:xfrm>
            <a:off x="7454055" y="1848703"/>
            <a:ext cx="2039620" cy="1753235"/>
          </a:xfrm>
          <a:prstGeom prst="rect">
            <a:avLst/>
          </a:prstGeom>
        </p:spPr>
        <p:txBody>
          <a:bodyPr wrap="none" rtlCol="0">
            <a:spAutoFit/>
          </a:bodyPr>
          <a:p>
            <a:pPr algn="l"/>
            <a:r>
              <a:rPr lang="en-US" altLang="zh-CN">
                <a:solidFill>
                  <a:schemeClr val="tx1"/>
                </a:solidFill>
              </a:rPr>
              <a:t>0x0 (add) </a:t>
            </a:r>
            <a:r>
              <a:rPr lang="en-US" altLang="zh-CN"/>
              <a:t>:</a:t>
            </a:r>
            <a:endParaRPr lang="en-US" altLang="zh-CN"/>
          </a:p>
          <a:p>
            <a:pPr indent="457200" algn="l"/>
            <a:r>
              <a:rPr lang="en-US" altLang="zh-CN"/>
              <a:t>0x00b5053b</a:t>
            </a:r>
            <a:endParaRPr lang="en-US" altLang="zh-CN"/>
          </a:p>
          <a:p>
            <a:pPr algn="l"/>
            <a:r>
              <a:rPr lang="en-US" altLang="zh-CN"/>
              <a:t>0x4:</a:t>
            </a:r>
            <a:endParaRPr lang="en-US" altLang="zh-CN"/>
          </a:p>
          <a:p>
            <a:pPr indent="457200" algn="l"/>
            <a:r>
              <a:rPr lang="en-US" altLang="zh-CN"/>
              <a:t>call 0x0</a:t>
            </a:r>
            <a:endParaRPr lang="en-US" altLang="zh-CN"/>
          </a:p>
          <a:p>
            <a:pPr indent="457200" algn="l"/>
            <a:endParaRPr lang="en-US" altLang="zh-CN"/>
          </a:p>
          <a:p>
            <a:pPr indent="457200" algn="l"/>
            <a:endParaRPr lang="en-US" altLang="zh-CN"/>
          </a:p>
        </p:txBody>
      </p:sp>
      <p:sp>
        <p:nvSpPr>
          <p:cNvPr id="4" name="文本框 3"/>
          <p:cNvSpPr txBox="1"/>
          <p:nvPr userDrawn="1"/>
        </p:nvSpPr>
        <p:spPr>
          <a:xfrm>
            <a:off x="838165" y="1848703"/>
            <a:ext cx="6364768" cy="4135151"/>
          </a:xfrm>
          <a:prstGeom prst="rect">
            <a:avLst/>
          </a:prstGeom>
        </p:spPr>
        <p:txBody>
          <a:bodyPr wrap="square" rtlCol="0">
            <a:noAutofit/>
          </a:bodyPr>
          <a:p>
            <a:pPr marL="285750" indent="-285750" algn="l">
              <a:lnSpc>
                <a:spcPct val="140000"/>
              </a:lnSpc>
              <a:buFont typeface="Arial" panose="020B0604020202020204" pitchFamily="34" charset="0"/>
              <a:buChar char="•"/>
            </a:pPr>
            <a:r>
              <a:rPr lang="zh-CN" altLang="en-US">
                <a:solidFill>
                  <a:srgbClr val="FF0000"/>
                </a:solidFill>
              </a:rPr>
              <a:t>汇编器</a:t>
            </a:r>
            <a:r>
              <a:rPr lang="zh-CN" altLang="en-US">
                <a:solidFill>
                  <a:schemeClr val="tx1"/>
                </a:solidFill>
              </a:rPr>
              <a:t>允许</a:t>
            </a:r>
            <a:r>
              <a:rPr lang="zh-CN" altLang="en-US"/>
              <a:t>程序员使用符号化名字编写程序，</a:t>
            </a:r>
            <a:r>
              <a:rPr lang="zh-CN" altLang="en-US">
                <a:solidFill>
                  <a:srgbClr val="FF0000"/>
                </a:solidFill>
              </a:rPr>
              <a:t>然后由链接器将名字绑定到机器地址</a:t>
            </a:r>
            <a:endParaRPr lang="zh-CN" altLang="en-US">
              <a:solidFill>
                <a:srgbClr val="FF0000"/>
              </a:solidFill>
            </a:endParaRPr>
          </a:p>
          <a:p>
            <a:pPr marL="285750" indent="-285750" algn="l">
              <a:lnSpc>
                <a:spcPct val="140000"/>
              </a:lnSpc>
              <a:buFont typeface="Arial" panose="020B0604020202020204" pitchFamily="34" charset="0"/>
              <a:buChar char="•"/>
            </a:pPr>
            <a:r>
              <a:rPr lang="zh-CN" altLang="en-US"/>
              <a:t>如果程序被改变了，那么程序员必须重新编写汇编，但是地址分配的工作已经从程序员推给计算机了。</a:t>
            </a:r>
            <a:endParaRPr lang="zh-CN" altLang="en-US"/>
          </a:p>
          <a:p>
            <a:pPr marL="285750" indent="-285750" algn="l">
              <a:buFont typeface="Arial" panose="020B0604020202020204" pitchFamily="34" charset="0"/>
              <a:buChar char="•"/>
            </a:pPr>
            <a:endParaRPr lang="zh-CN" altLang="en-US"/>
          </a:p>
        </p:txBody>
      </p:sp>
      <p:sp>
        <p:nvSpPr>
          <p:cNvPr id="6" name="文本框 5"/>
          <p:cNvSpPr txBox="1"/>
          <p:nvPr userDrawn="1"/>
        </p:nvSpPr>
        <p:spPr>
          <a:xfrm>
            <a:off x="9713729" y="1848713"/>
            <a:ext cx="2039620" cy="2030095"/>
          </a:xfrm>
          <a:prstGeom prst="rect">
            <a:avLst/>
          </a:prstGeom>
        </p:spPr>
        <p:txBody>
          <a:bodyPr wrap="none" rtlCol="0">
            <a:spAutoFit/>
          </a:bodyPr>
          <a:p>
            <a:pPr algn="l"/>
            <a:r>
              <a:rPr lang="en-US" altLang="zh-CN"/>
              <a:t>0x0:</a:t>
            </a:r>
            <a:endParaRPr lang="en-US" altLang="zh-CN"/>
          </a:p>
          <a:p>
            <a:pPr indent="457200" algn="l"/>
            <a:r>
              <a:rPr lang="en-US" altLang="zh-CN">
                <a:solidFill>
                  <a:srgbClr val="00B0F0"/>
                </a:solidFill>
              </a:rPr>
              <a:t>0xxxxx</a:t>
            </a:r>
            <a:endParaRPr lang="en-US" altLang="zh-CN">
              <a:solidFill>
                <a:srgbClr val="00B0F0"/>
              </a:solidFill>
            </a:endParaRPr>
          </a:p>
          <a:p>
            <a:pPr algn="l"/>
            <a:r>
              <a:rPr lang="en-US" altLang="zh-CN"/>
              <a:t>0x4 (add) :</a:t>
            </a:r>
            <a:endParaRPr lang="en-US" altLang="zh-CN"/>
          </a:p>
          <a:p>
            <a:pPr lvl="1" algn="l"/>
            <a:r>
              <a:rPr lang="en-US" altLang="zh-CN"/>
              <a:t>0x00b5053b</a:t>
            </a:r>
            <a:endParaRPr lang="en-US" altLang="zh-CN"/>
          </a:p>
          <a:p>
            <a:pPr algn="l"/>
            <a:r>
              <a:rPr lang="en-US" altLang="zh-CN"/>
              <a:t>0x8:</a:t>
            </a:r>
            <a:endParaRPr lang="en-US" altLang="zh-CN"/>
          </a:p>
          <a:p>
            <a:pPr indent="457200" algn="l"/>
            <a:r>
              <a:rPr lang="en-US" altLang="zh-CN"/>
              <a:t>call </a:t>
            </a:r>
            <a:r>
              <a:rPr lang="en-US" altLang="zh-CN">
                <a:solidFill>
                  <a:srgbClr val="00B0F0"/>
                </a:solidFill>
              </a:rPr>
              <a:t>0x</a:t>
            </a:r>
            <a:r>
              <a:rPr lang="en-US" altLang="zh-CN">
                <a:solidFill>
                  <a:srgbClr val="00B0F0"/>
                </a:solidFill>
              </a:rPr>
              <a:t>4</a:t>
            </a:r>
            <a:endParaRPr lang="en-US" altLang="zh-CN">
              <a:solidFill>
                <a:srgbClr val="00B0F0"/>
              </a:solidFill>
            </a:endParaRPr>
          </a:p>
          <a:p>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4668</Words>
  <Application>WPS Office WWO_wpscloud_20250319220634-bbde9b6bd9</Application>
  <PresentationFormat>宽屏</PresentationFormat>
  <Paragraphs>369</Paragraphs>
  <Slides>26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Arial</vt:lpstr>
      <vt:lpstr>宋体</vt:lpstr>
      <vt:lpstr>Wingdings</vt:lpstr>
      <vt:lpstr>微软雅黑</vt:lpstr>
      <vt:lpstr>汉仪旗黑KW 55S</vt:lpstr>
      <vt:lpstr>-apple-system</vt:lpstr>
      <vt:lpstr>微软雅黑</vt:lpstr>
      <vt:lpstr>Fira Code</vt:lpstr>
      <vt:lpstr>汉仪书宋二KW</vt:lpstr>
      <vt:lpstr>Kingsoft Confetti</vt:lpstr>
      <vt:lpstr>Office 主题</vt:lpstr>
      <vt:lpstr>Linkers and Loaders 阅读分享</vt:lpstr>
      <vt:lpstr>第 1 章 链接和加载</vt:lpstr>
      <vt:lpstr>常见的链接器</vt:lpstr>
      <vt:lpstr>连接器，加载器发展历史</vt:lpstr>
      <vt:lpstr>链接器和加载器做什么？</vt:lpstr>
      <vt:lpstr>地址绑定：从历史的角度</vt:lpstr>
      <vt:lpstr>（一）机器语言时期</vt:lpstr>
      <vt:lpstr>汇编</vt:lpstr>
      <vt:lpstr>（一）机器语言时期</vt:lpstr>
      <vt:lpstr>（一）机器语言时期</vt:lpstr>
      <vt:lpstr>（一）机器语言时期</vt:lpstr>
      <vt:lpstr>（二）代码库使得地址分配工作更加复杂</vt:lpstr>
      <vt:lpstr>固定地址的子例程</vt:lpstr>
      <vt:lpstr>（三）单程序多实例，共享代码</vt:lpstr>
      <vt:lpstr>（四）多道程序</vt:lpstr>
      <vt:lpstr>（四）多道程序</vt:lpstr>
      <vt:lpstr>加载器不得不工作</vt:lpstr>
      <vt:lpstr>静态链接</vt:lpstr>
      <vt:lpstr>动态链接库</vt:lpstr>
      <vt:lpstr>链接与加载</vt:lpstr>
      <vt:lpstr>链接器两遍扫描</vt:lpstr>
      <vt:lpstr>链接器两遍扫描</vt:lpstr>
      <vt:lpstr>链接器命令语言</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Linkers and Loaders 阅读分享</dc:title>
  <dc:creator/>
  <cp:lastModifiedBy>weboffice</cp:lastModifiedBy>
  <dcterms:created xsi:type="dcterms:W3CDTF">2025-03-31T09:27:52Z</dcterms:created>
  <dcterms:modified xsi:type="dcterms:W3CDTF">2025-03-31T09:27:52Z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2052-12.9.0.20720</vt:lpwstr>
  </property>
  <property fmtid="{D5CDD505-2E9C-101B-9397-08002B2CF9AE}" pid="3" name="ICV">
    <vt:lpwstr>B75C98F4C40948689CB49D1002CA5FAC</vt:lpwstr>
  </property>
</Properties>
</file>