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3" r:id="rId11"/>
    <p:sldId id="270" r:id="rId12"/>
    <p:sldId id="269" r:id="rId13"/>
    <p:sldId id="271" r:id="rId14"/>
    <p:sldId id="272" r:id="rId15"/>
    <p:sldId id="264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65" r:id="rId31"/>
    <p:sldId id="288" r:id="rId32"/>
    <p:sldId id="266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 Definition" id="{8601FAEA-025A-48C4-AD36-E2565C76F05A}">
          <p14:sldIdLst>
            <p14:sldId id="292"/>
            <p14:sldId id="256"/>
          </p14:sldIdLst>
        </p14:section>
        <p14:section name="Existing Solutions" id="{73222BDF-384D-45E8-B307-03E30CD76759}">
          <p14:sldIdLst>
            <p14:sldId id="257"/>
          </p14:sldIdLst>
        </p14:section>
        <p14:section name="Our Solution" id="{628A3695-0130-41A1-805B-2A38FCEBFEAD}">
          <p14:sldIdLst>
            <p14:sldId id="258"/>
          </p14:sldIdLst>
        </p14:section>
        <p14:section name="Imports" id="{1A15956A-C24A-469F-8A9D-E47F31B4C574}">
          <p14:sldIdLst>
            <p14:sldId id="259"/>
          </p14:sldIdLst>
        </p14:section>
        <p14:section name="Data Aquisition" id="{CE94C0E8-25F5-46DC-936A-BD9E971BC3BE}">
          <p14:sldIdLst>
            <p14:sldId id="260"/>
          </p14:sldIdLst>
        </p14:section>
        <p14:section name="Data Cleanning" id="{8CDFD54C-B235-44A3-A78B-CA75AAFBB302}">
          <p14:sldIdLst>
            <p14:sldId id="267"/>
          </p14:sldIdLst>
        </p14:section>
        <p14:section name="Feature Engineering" id="{6F6D0C07-B66C-4A1B-AFE0-D19197567FED}">
          <p14:sldIdLst>
            <p14:sldId id="261"/>
            <p14:sldId id="268"/>
          </p14:sldIdLst>
        </p14:section>
        <p14:section name="Normalization" id="{BE41E27C-FF36-41B9-8A15-1281FCEEFCE1}">
          <p14:sldIdLst>
            <p14:sldId id="263"/>
            <p14:sldId id="270"/>
          </p14:sldIdLst>
        </p14:section>
        <p14:section name="Making model data" id="{F4D23E35-DD32-40F6-A1EE-E6D049FFA3D8}">
          <p14:sldIdLst>
            <p14:sldId id="269"/>
            <p14:sldId id="271"/>
            <p14:sldId id="272"/>
          </p14:sldIdLst>
        </p14:section>
        <p14:section name="Define and Tune the Model" id="{DCA04C5C-8F07-40F6-B3BE-6EFBFF74A393}">
          <p14:sldIdLst>
            <p14:sldId id="264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</p14:sldIdLst>
        </p14:section>
        <p14:section name="Evaluation" id="{BBFE4101-9252-453A-9574-C8F65C1D3D93}">
          <p14:sldIdLst>
            <p14:sldId id="265"/>
            <p14:sldId id="288"/>
          </p14:sldIdLst>
        </p14:section>
        <p14:section name="Plotting" id="{18943BB8-933E-4826-ABF6-BBDBC40A6F49}">
          <p14:sldIdLst>
            <p14:sldId id="266"/>
          </p14:sldIdLst>
        </p14:section>
        <p14:section name="Drawbacks" id="{03A02B0F-FB10-4F94-BDF7-27A873A4625C}">
          <p14:sldIdLst>
            <p14:sldId id="289"/>
          </p14:sldIdLst>
        </p14:section>
        <p14:section name="Thanks" id="{F301FC8F-C48E-489B-8B99-48975B28CA16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orient="horz" pos="3974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96"/>
      </p:cViewPr>
      <p:guideLst>
        <p:guide orient="horz" pos="981"/>
        <p:guide orient="horz" pos="39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6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0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B6E6-9A3D-4F10-8E2E-620A416582E1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2ACE-47B2-4C46-9EDC-36002659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IOEC Stock Predictor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9679"/>
            <a:ext cx="10515600" cy="17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>
            <a:norm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We have used Min Max normalization on stock prices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that approach  we yield values between 0 to 1 that are much easier for machine learning model to comprehend.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1026" name="Picture 2" descr="Min–max normalization - Regression Analysis with R [Book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40" y="2708136"/>
            <a:ext cx="6518519" cy="15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8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>
            <a:normAutofit/>
          </a:bodyPr>
          <a:lstStyle/>
          <a:p>
            <a:r>
              <a:rPr lang="en-US" dirty="0"/>
              <a:t>Normalization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228" y="1758429"/>
            <a:ext cx="6302587" cy="1356030"/>
          </a:xfrm>
          <a:prstGeom prst="rect">
            <a:avLst/>
          </a:prstGeom>
        </p:spPr>
      </p:pic>
      <p:sp>
        <p:nvSpPr>
          <p:cNvPr id="11" name="Bent Arrow 10"/>
          <p:cNvSpPr/>
          <p:nvPr/>
        </p:nvSpPr>
        <p:spPr>
          <a:xfrm flipV="1">
            <a:off x="1828225" y="3540883"/>
            <a:ext cx="1574417" cy="160645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609" y="3354391"/>
            <a:ext cx="6820852" cy="2657846"/>
          </a:xfrm>
          <a:prstGeom prst="rect">
            <a:avLst/>
          </a:prstGeom>
        </p:spPr>
      </p:pic>
      <p:pic>
        <p:nvPicPr>
          <p:cNvPr id="13" name="Content Placeholder 1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01049" y="1761248"/>
            <a:ext cx="4122179" cy="13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Making learnable data for the model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Split the data into 0.7 </a:t>
            </a:r>
            <a:r>
              <a:rPr lang="en-US" dirty="0">
                <a:solidFill>
                  <a:srgbClr val="0070C0"/>
                </a:solidFill>
              </a:rPr>
              <a:t>train</a:t>
            </a:r>
            <a:r>
              <a:rPr lang="en-US" dirty="0"/>
              <a:t> and 0.3 </a:t>
            </a:r>
            <a:r>
              <a:rPr lang="en-US" dirty="0">
                <a:solidFill>
                  <a:srgbClr val="FB7979"/>
                </a:solidFill>
              </a:rPr>
              <a:t>validation</a:t>
            </a:r>
            <a:r>
              <a:rPr lang="en-US" dirty="0"/>
              <a:t>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600" y="2384681"/>
            <a:ext cx="6620799" cy="3858163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3361967" y="2633197"/>
            <a:ext cx="4186989" cy="2598821"/>
          </a:xfrm>
          <a:prstGeom prst="frame">
            <a:avLst>
              <a:gd name="adj1" fmla="val 9826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7548956" y="2633197"/>
            <a:ext cx="1857443" cy="2598821"/>
          </a:xfrm>
          <a:prstGeom prst="frame">
            <a:avLst>
              <a:gd name="adj1" fmla="val 12047"/>
            </a:avLst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7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Input Size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9100"/>
            <a:ext cx="2419350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92874" y="2303189"/>
            <a:ext cx="289689" cy="4675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463484" y="1904427"/>
            <a:ext cx="289689" cy="3987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4030" y="1717040"/>
            <a:ext cx="8215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That dimension – commonly known as ‘depth’ on 3D is the number of samples taken.</a:t>
            </a:r>
          </a:p>
          <a:p>
            <a:r>
              <a:rPr lang="en-US" dirty="0">
                <a:solidFill>
                  <a:srgbClr val="0070C0"/>
                </a:solidFill>
              </a:rPr>
              <a:t>The total value of that dimension is 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(Total Days / jump) – Days ahead to predict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r>
              <a:rPr lang="en-US" dirty="0">
                <a:solidFill>
                  <a:srgbClr val="0070C0"/>
                </a:solidFill>
              </a:rPr>
              <a:t>* Jump – a parameter passed and make the algorithm skip “jump” amount 		of days. That value defaults to ‘1’ – no jump.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137718" y="3765156"/>
            <a:ext cx="0" cy="6154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463484" y="3938182"/>
            <a:ext cx="0" cy="6154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75716" y="3499470"/>
            <a:ext cx="797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amount of rows when each row is a trainable day.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value of that dimension defaults to 550 and recognized 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days_batch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– the days ahead to forecast.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29728" y="5190768"/>
            <a:ext cx="763146" cy="7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81911" y="5804857"/>
            <a:ext cx="763146" cy="7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44469" y="5218270"/>
            <a:ext cx="790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columns are the features selected by the client.</a:t>
            </a:r>
          </a:p>
          <a:p>
            <a:r>
              <a:rPr lang="en-US" dirty="0">
                <a:solidFill>
                  <a:srgbClr val="FF0000"/>
                </a:solidFill>
              </a:rPr>
              <a:t>It has various options as a result of tunable indicators</a:t>
            </a:r>
          </a:p>
        </p:txBody>
      </p:sp>
    </p:spTree>
    <p:extLst>
      <p:ext uri="{BB962C8B-B14F-4D97-AF65-F5344CB8AC3E}">
        <p14:creationId xmlns:p14="http://schemas.microsoft.com/office/powerpoint/2010/main" val="209069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Input Size - Example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0891"/>
            <a:ext cx="3328164" cy="14294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ight Arrow 18"/>
          <p:cNvSpPr/>
          <p:nvPr/>
        </p:nvSpPr>
        <p:spPr>
          <a:xfrm>
            <a:off x="4386371" y="2137250"/>
            <a:ext cx="1010652" cy="708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65775" y="2252795"/>
            <a:ext cx="6414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(</a:t>
            </a:r>
            <a:r>
              <a:rPr lang="en-US" sz="2500" dirty="0" err="1">
                <a:solidFill>
                  <a:srgbClr val="0070C0"/>
                </a:solidFill>
              </a:rPr>
              <a:t>Num_of_Samples,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</a:rPr>
              <a:t>Days_Batch</a:t>
            </a:r>
            <a:r>
              <a:rPr lang="en-US" sz="2500" dirty="0" err="1">
                <a:solidFill>
                  <a:srgbClr val="0070C0"/>
                </a:solidFill>
              </a:rPr>
              <a:t>,</a:t>
            </a:r>
            <a:r>
              <a:rPr lang="en-US" sz="2500" dirty="0" err="1">
                <a:solidFill>
                  <a:srgbClr val="FF0000"/>
                </a:solidFill>
              </a:rPr>
              <a:t>Features_Num</a:t>
            </a:r>
            <a:r>
              <a:rPr lang="en-US" sz="25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007" y="3963551"/>
            <a:ext cx="5790300" cy="19771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015791" y="2760444"/>
            <a:ext cx="729657" cy="1543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2"/>
          </p:cNvCxnSpPr>
          <p:nvPr/>
        </p:nvCxnSpPr>
        <p:spPr>
          <a:xfrm flipH="1">
            <a:off x="6955142" y="2729849"/>
            <a:ext cx="1717908" cy="15740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62666" y="2729849"/>
            <a:ext cx="2615120" cy="1574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7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72" y="1669115"/>
            <a:ext cx="5916128" cy="4527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3471367"/>
            <a:ext cx="364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following slides all of the model layers will be explained.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6958" y="2322235"/>
            <a:ext cx="522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/>
              <a:t>---</a:t>
            </a:r>
          </a:p>
          <a:p>
            <a:r>
              <a:rPr lang="en-US" sz="1250" b="1" dirty="0"/>
              <a:t>1.</a:t>
            </a:r>
          </a:p>
          <a:p>
            <a:r>
              <a:rPr lang="en-US" sz="1250" b="1" dirty="0"/>
              <a:t>---</a:t>
            </a:r>
          </a:p>
          <a:p>
            <a:r>
              <a:rPr lang="en-US" sz="1250" b="1" dirty="0"/>
              <a:t>2.</a:t>
            </a:r>
          </a:p>
          <a:p>
            <a:r>
              <a:rPr lang="en-US" sz="1250" b="1" dirty="0"/>
              <a:t>---</a:t>
            </a:r>
          </a:p>
          <a:p>
            <a:r>
              <a:rPr lang="en-US" sz="1250" b="1" dirty="0"/>
              <a:t>3.</a:t>
            </a:r>
          </a:p>
          <a:p>
            <a:r>
              <a:rPr lang="en-US" sz="1250" b="1" dirty="0"/>
              <a:t>---</a:t>
            </a:r>
          </a:p>
          <a:p>
            <a:r>
              <a:rPr lang="en-US" sz="1250" b="1" dirty="0"/>
              <a:t>4.</a:t>
            </a:r>
          </a:p>
          <a:p>
            <a:r>
              <a:rPr lang="en-US" sz="1250" b="1" dirty="0"/>
              <a:t>---</a:t>
            </a:r>
          </a:p>
          <a:p>
            <a:r>
              <a:rPr lang="en-US" sz="1250" b="1" dirty="0"/>
              <a:t>5.</a:t>
            </a:r>
          </a:p>
          <a:p>
            <a:r>
              <a:rPr lang="en-US" sz="1250" b="1" dirty="0"/>
              <a:t>---</a:t>
            </a:r>
          </a:p>
          <a:p>
            <a:r>
              <a:rPr lang="en-US" sz="1250" b="1" dirty="0"/>
              <a:t>6.</a:t>
            </a:r>
          </a:p>
          <a:p>
            <a:r>
              <a:rPr lang="en-US" sz="1250" b="1" dirty="0"/>
              <a:t>---</a:t>
            </a:r>
          </a:p>
          <a:p>
            <a:r>
              <a:rPr lang="en-US" sz="1250" b="1" dirty="0"/>
              <a:t>7.</a:t>
            </a:r>
          </a:p>
          <a:p>
            <a:r>
              <a:rPr lang="en-US" sz="1250" b="1" dirty="0"/>
              <a:t>---</a:t>
            </a:r>
          </a:p>
          <a:p>
            <a:r>
              <a:rPr lang="en-US" sz="1250" b="1" dirty="0"/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366195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convolutional neural network or CNN or </a:t>
            </a:r>
            <a:r>
              <a:rPr lang="en-US" dirty="0" err="1"/>
              <a:t>ConvNet</a:t>
            </a:r>
            <a:r>
              <a:rPr lang="en-US" dirty="0"/>
              <a:t> is a network that is based on a sliding window mechanism.</a:t>
            </a:r>
          </a:p>
          <a:p>
            <a:pPr>
              <a:lnSpc>
                <a:spcPct val="150000"/>
              </a:lnSpc>
            </a:pPr>
            <a:r>
              <a:rPr lang="en-US" dirty="0"/>
              <a:t>Each input window is multiplied with specific filter values</a:t>
            </a:r>
          </a:p>
          <a:p>
            <a:pPr>
              <a:lnSpc>
                <a:spcPct val="150000"/>
              </a:lnSpc>
            </a:pPr>
            <a:r>
              <a:rPr lang="en-US" dirty="0"/>
              <a:t>Those filters are also called “kernels”</a:t>
            </a:r>
          </a:p>
          <a:p>
            <a:pPr>
              <a:lnSpc>
                <a:spcPct val="150000"/>
              </a:lnSpc>
            </a:pPr>
            <a:r>
              <a:rPr lang="en-US" dirty="0"/>
              <a:t>The number of kernels yields different manipulations to the input.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819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04" y="2491324"/>
            <a:ext cx="8073689" cy="3809621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5549577" y="4169436"/>
            <a:ext cx="1456240" cy="1256004"/>
          </a:xfrm>
          <a:prstGeom prst="frame">
            <a:avLst>
              <a:gd name="adj1" fmla="val 3003"/>
            </a:avLst>
          </a:prstGeom>
          <a:solidFill>
            <a:schemeClr val="accent6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831852" y="3343874"/>
            <a:ext cx="1457098" cy="1266226"/>
          </a:xfrm>
          <a:prstGeom prst="frame">
            <a:avLst>
              <a:gd name="adj1" fmla="val 4274"/>
            </a:avLst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004" y="1709459"/>
                <a:ext cx="3705727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004" y="1709459"/>
                <a:ext cx="3705727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3485722" y="2274321"/>
            <a:ext cx="1340660" cy="1603285"/>
          </a:xfrm>
          <a:prstGeom prst="straightConnector1">
            <a:avLst/>
          </a:prstGeom>
          <a:ln w="25400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59780" y="2236534"/>
            <a:ext cx="52882" cy="177158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  <a:alpha val="5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71441" y="2296180"/>
            <a:ext cx="595219" cy="1346180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ame 23"/>
          <p:cNvSpPr/>
          <p:nvPr/>
        </p:nvSpPr>
        <p:spPr>
          <a:xfrm>
            <a:off x="7358009" y="3733800"/>
            <a:ext cx="597271" cy="533400"/>
          </a:xfrm>
          <a:prstGeom prst="frame">
            <a:avLst>
              <a:gd name="adj1" fmla="val 8497"/>
            </a:avLst>
          </a:prstGeom>
          <a:solidFill>
            <a:schemeClr val="bg1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7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4306"/>
            <a:ext cx="3445293" cy="30244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74" y="1858951"/>
            <a:ext cx="5194126" cy="3377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58951"/>
            <a:ext cx="5018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computation can not succeed on the corners as a result of mismatch dimension.</a:t>
            </a:r>
          </a:p>
          <a:p>
            <a:r>
              <a:rPr lang="en-US" dirty="0"/>
              <a:t>Thus, a technique called ‘padding’ add pre defined values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79495" y="4468872"/>
            <a:ext cx="1890676" cy="6875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3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8150" y="2164531"/>
            <a:ext cx="4400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process in charge of activating or deactivating certain neurons regarding their results.</a:t>
            </a:r>
          </a:p>
          <a:p>
            <a:endParaRPr lang="en-US" dirty="0"/>
          </a:p>
          <a:p>
            <a:r>
              <a:rPr lang="en-US" dirty="0"/>
              <a:t>We use “</a:t>
            </a:r>
            <a:r>
              <a:rPr lang="en-US" dirty="0" err="1"/>
              <a:t>relu</a:t>
            </a:r>
            <a:r>
              <a:rPr lang="en-US" dirty="0"/>
              <a:t>” activation which behaves as following:</a:t>
            </a:r>
          </a:p>
        </p:txBody>
      </p:sp>
      <p:pic>
        <p:nvPicPr>
          <p:cNvPr id="1026" name="Picture 2" descr="ReLU — PyTorch 1.8.1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33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ttention mechanism + relu activation function: adaptive parameterized relu  activation function | Develop Pap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0" t="20281" r="9921" b="57461"/>
          <a:stretch/>
        </p:blipFill>
        <p:spPr bwMode="auto">
          <a:xfrm>
            <a:off x="6912546" y="4255743"/>
            <a:ext cx="2992763" cy="97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ame 3"/>
          <p:cNvSpPr/>
          <p:nvPr/>
        </p:nvSpPr>
        <p:spPr>
          <a:xfrm>
            <a:off x="8380854" y="2166895"/>
            <a:ext cx="2351314" cy="1751962"/>
          </a:xfrm>
          <a:prstGeom prst="frame">
            <a:avLst>
              <a:gd name="adj1" fmla="val 6439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6029540" y="2166895"/>
            <a:ext cx="2351314" cy="1751962"/>
          </a:xfrm>
          <a:prstGeom prst="frame">
            <a:avLst>
              <a:gd name="adj1" fmla="val 6439"/>
            </a:avLst>
          </a:prstGeom>
          <a:solidFill>
            <a:srgbClr val="FF000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Stock Market Prediction Is Hard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The stock market is an unpredictable mechanism. </a:t>
            </a:r>
          </a:p>
          <a:p>
            <a:r>
              <a:rPr lang="en-US" dirty="0"/>
              <a:t>There are so much parameters affecting it, for instance, news, politics, weather etc.</a:t>
            </a:r>
          </a:p>
          <a:p>
            <a:r>
              <a:rPr lang="en-US" dirty="0"/>
              <a:t>This project tries to predict the market on the basis of the numerical data that has been recorded continuously since any of the stock present on the market with </a:t>
            </a:r>
            <a:r>
              <a:rPr lang="en-US" dirty="0" err="1"/>
              <a:t>IPOd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4879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Conv2D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838200" y="1979531"/>
            <a:ext cx="5727033" cy="498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41" y="2667503"/>
            <a:ext cx="1200318" cy="3496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9791" y="2667503"/>
            <a:ext cx="4536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that layer we use 3 row by 1 column kernel</a:t>
            </a:r>
          </a:p>
          <a:p>
            <a:r>
              <a:rPr lang="en-US" dirty="0"/>
              <a:t>We use 64 of these.</a:t>
            </a:r>
          </a:p>
          <a:p>
            <a:endParaRPr lang="en-US" dirty="0"/>
          </a:p>
          <a:p>
            <a:r>
              <a:rPr lang="en-US" dirty="0"/>
              <a:t>That kernel looks on 3 days on same </a:t>
            </a:r>
            <a:r>
              <a:rPr lang="en-US" dirty="0" err="1"/>
              <a:t>fuature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1353" y="404439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567" y="4160899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5267" y="4038675"/>
            <a:ext cx="445179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= 192 + bias = 256</a:t>
            </a:r>
          </a:p>
          <a:p>
            <a:r>
              <a:rPr lang="en-US" sz="4000" dirty="0"/>
              <a:t>Tunable parameters 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8149962" y="1804819"/>
            <a:ext cx="3155712" cy="1725672"/>
          </a:xfrm>
          <a:prstGeom prst="wedgeEllipseCallou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 is a tunable vector in the size of [1,1].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ensures more activations will occur</a:t>
            </a:r>
          </a:p>
        </p:txBody>
      </p:sp>
    </p:spTree>
    <p:extLst>
      <p:ext uri="{BB962C8B-B14F-4D97-AF65-F5344CB8AC3E}">
        <p14:creationId xmlns:p14="http://schemas.microsoft.com/office/powerpoint/2010/main" val="198443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Conv2D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162306"/>
            <a:ext cx="3391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that layer we use 1 row by </a:t>
            </a:r>
            <a:r>
              <a:rPr lang="en-US" dirty="0" err="1"/>
              <a:t>features_num</a:t>
            </a:r>
            <a:r>
              <a:rPr lang="en-US" dirty="0"/>
              <a:t> column kernel</a:t>
            </a:r>
          </a:p>
          <a:p>
            <a:r>
              <a:rPr lang="en-US" dirty="0"/>
              <a:t>We use 64 of these.</a:t>
            </a:r>
          </a:p>
          <a:p>
            <a:endParaRPr lang="en-US" dirty="0"/>
          </a:p>
          <a:p>
            <a:r>
              <a:rPr lang="en-US" dirty="0"/>
              <a:t>That kernel looks on the same day and try to comprehend the result on that day between all the features present on thein put data.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3294" y="2931387"/>
            <a:ext cx="575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64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9093" y="2994552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*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3294" y="4192000"/>
            <a:ext cx="5467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= 768 * 256 from previous layer =</a:t>
            </a:r>
          </a:p>
          <a:p>
            <a:r>
              <a:rPr lang="en-US" sz="3000" dirty="0"/>
              <a:t>= 49152+bias = 49216 Tunable parameters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1427"/>
            <a:ext cx="6981458" cy="561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781" y="2872328"/>
            <a:ext cx="4244563" cy="672117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8431845" y="1778252"/>
            <a:ext cx="2921955" cy="853284"/>
          </a:xfrm>
          <a:prstGeom prst="wedgeEllipseCallou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= 12,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Thus [1,12]</a:t>
            </a:r>
          </a:p>
        </p:txBody>
      </p:sp>
    </p:spTree>
    <p:extLst>
      <p:ext uri="{BB962C8B-B14F-4D97-AF65-F5344CB8AC3E}">
        <p14:creationId xmlns:p14="http://schemas.microsoft.com/office/powerpoint/2010/main" val="384295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37" y="2580311"/>
            <a:ext cx="2854777" cy="296851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760816"/>
            <a:ext cx="5257800" cy="396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580311"/>
            <a:ext cx="3183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Pooling is a process that uses sliding window mechanism and pull the maximum value from the viewed window.</a:t>
            </a:r>
          </a:p>
          <a:p>
            <a:endParaRPr lang="en-US" sz="1600" dirty="0"/>
          </a:p>
          <a:p>
            <a:r>
              <a:rPr lang="en-US" sz="1600" dirty="0"/>
              <a:t>This process emphasizes strongly activated neurons.</a:t>
            </a:r>
          </a:p>
          <a:p>
            <a:endParaRPr lang="en-US" sz="1600" dirty="0"/>
          </a:p>
          <a:p>
            <a:r>
              <a:rPr lang="en-US" sz="1600" dirty="0"/>
              <a:t>We use [2,1] which means it emphasizes strongest market day between two following days pulled with the </a:t>
            </a:r>
            <a:r>
              <a:rPr lang="en-US" sz="1600" dirty="0" err="1"/>
              <a:t>api</a:t>
            </a:r>
            <a:r>
              <a:rPr lang="en-US" sz="1600" dirty="0"/>
              <a:t>.</a:t>
            </a:r>
          </a:p>
        </p:txBody>
      </p:sp>
      <p:sp>
        <p:nvSpPr>
          <p:cNvPr id="18" name="Frame 17"/>
          <p:cNvSpPr/>
          <p:nvPr/>
        </p:nvSpPr>
        <p:spPr>
          <a:xfrm>
            <a:off x="4200738" y="2580311"/>
            <a:ext cx="680643" cy="1052901"/>
          </a:xfrm>
          <a:prstGeom prst="frame">
            <a:avLst>
              <a:gd name="adj1" fmla="val 8291"/>
            </a:avLst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4200737" y="3558943"/>
            <a:ext cx="680643" cy="1052901"/>
          </a:xfrm>
          <a:prstGeom prst="frame">
            <a:avLst>
              <a:gd name="adj1" fmla="val 8291"/>
            </a:avLst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4200737" y="4526986"/>
            <a:ext cx="680643" cy="1021839"/>
          </a:xfrm>
          <a:prstGeom prst="frame">
            <a:avLst>
              <a:gd name="adj1" fmla="val 8291"/>
            </a:avLst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413023" y="3645634"/>
            <a:ext cx="1010652" cy="708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428" y="3274800"/>
            <a:ext cx="2979152" cy="16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ReShape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4933"/>
            <a:ext cx="10515599" cy="772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199" y="3103916"/>
            <a:ext cx="10515599" cy="238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reshape the layer in order to fit for the LSTM model after pooling process.</a:t>
            </a:r>
          </a:p>
          <a:p>
            <a:endParaRPr lang="en-US" dirty="0"/>
          </a:p>
          <a:p>
            <a:r>
              <a:rPr lang="en-US" dirty="0"/>
              <a:t>We use the following formula : (T/2) * </a:t>
            </a:r>
            <a:r>
              <a:rPr lang="en-US" dirty="0" err="1"/>
              <a:t>features_num</a:t>
            </a:r>
            <a:r>
              <a:rPr lang="en-US" dirty="0"/>
              <a:t> when T = </a:t>
            </a:r>
            <a:r>
              <a:rPr lang="en-US" dirty="0" err="1"/>
              <a:t>days_batch</a:t>
            </a:r>
            <a:r>
              <a:rPr lang="en-US" dirty="0"/>
              <a:t> = the number of days observed as a single input.</a:t>
            </a:r>
          </a:p>
          <a:p>
            <a:endParaRPr lang="en-US" dirty="0"/>
          </a:p>
          <a:p>
            <a:r>
              <a:rPr lang="en-US" dirty="0"/>
              <a:t>We default this value to 500</a:t>
            </a:r>
          </a:p>
          <a:p>
            <a:endParaRPr lang="en-US" dirty="0"/>
          </a:p>
          <a:p>
            <a:r>
              <a:rPr lang="en-US" dirty="0"/>
              <a:t>We left with (250*12,64) = (3000,64)</a:t>
            </a:r>
          </a:p>
        </p:txBody>
      </p:sp>
    </p:spTree>
    <p:extLst>
      <p:ext uri="{BB962C8B-B14F-4D97-AF65-F5344CB8AC3E}">
        <p14:creationId xmlns:p14="http://schemas.microsoft.com/office/powerpoint/2010/main" val="154803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257800" cy="432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2488817"/>
            <a:ext cx="5257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– Recurrent Neural Network – This type of neural network differs significantly from other networks on one key roll : It uses the former output as the current input. This behavior make the model decisions consider all of the inputs to account.</a:t>
            </a:r>
          </a:p>
          <a:p>
            <a:r>
              <a:rPr lang="en-US" dirty="0"/>
              <a:t>That approach suffers from vanishing  and exploding gradients.</a:t>
            </a:r>
          </a:p>
          <a:p>
            <a:endParaRPr lang="en-US" dirty="0"/>
          </a:p>
          <a:p>
            <a:r>
              <a:rPr lang="en-US" dirty="0"/>
              <a:t>LSTM – Long Short Term Memory -  an RNN based that handles the gradients problem by selecting the appropriate input.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26" y="1690688"/>
            <a:ext cx="3737074" cy="2317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16726" y="4133750"/>
                <a:ext cx="373707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params</a:t>
                </a:r>
                <a:r>
                  <a:rPr lang="en-US" dirty="0"/>
                  <a:t> formula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When </a:t>
                </a:r>
              </a:p>
              <a:p>
                <a:r>
                  <a:rPr lang="en-US" dirty="0"/>
                  <a:t>n = output vector size = </a:t>
                </a:r>
                <a:r>
                  <a:rPr lang="en-US" dirty="0">
                    <a:solidFill>
                      <a:srgbClr val="00B050"/>
                    </a:solidFill>
                  </a:rPr>
                  <a:t>64</a:t>
                </a:r>
              </a:p>
              <a:p>
                <a:r>
                  <a:rPr lang="en-US" dirty="0"/>
                  <a:t>m = input vector size = </a:t>
                </a:r>
                <a:r>
                  <a:rPr lang="en-US" dirty="0">
                    <a:solidFill>
                      <a:srgbClr val="00B050"/>
                    </a:solidFill>
                  </a:rPr>
                  <a:t>64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33024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726" y="4133750"/>
                <a:ext cx="3737074" cy="2308324"/>
              </a:xfrm>
              <a:prstGeom prst="rect">
                <a:avLst/>
              </a:prstGeom>
              <a:blipFill>
                <a:blip r:embed="rId5"/>
                <a:stretch>
                  <a:fillRect l="-130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5754533" y="1980056"/>
            <a:ext cx="1911302" cy="41953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8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80693"/>
            <a:ext cx="5257800" cy="400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1" y="2899831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Dropout layers have created to address overfitting problems. </a:t>
            </a:r>
          </a:p>
          <a:p>
            <a:r>
              <a:rPr lang="en-US" dirty="0"/>
              <a:t>Those layers behavior is easily self-explained by their name “dropout” – the layer let a certain percentage of the values to precede to the next layer and “dropping” a percentage of the input data.</a:t>
            </a:r>
          </a:p>
          <a:p>
            <a:r>
              <a:rPr lang="en-US" dirty="0"/>
              <a:t>The percentage dropped is the dropout value.</a:t>
            </a:r>
          </a:p>
          <a:p>
            <a:r>
              <a:rPr lang="en-US" dirty="0"/>
              <a:t>It is important to acknowledge the fact, the actual neurons dropped are selected randomly.</a:t>
            </a:r>
          </a:p>
          <a:p>
            <a:endParaRPr lang="en-US" dirty="0"/>
          </a:p>
          <a:p>
            <a:r>
              <a:rPr lang="en-US" dirty="0"/>
              <a:t>We used on our model a dropout value of 0.2</a:t>
            </a:r>
          </a:p>
        </p:txBody>
      </p:sp>
      <p:pic>
        <p:nvPicPr>
          <p:cNvPr id="2052" name="Picture 4" descr="Coding Neural Network — Dropout. Dropout is a regularization technique… |  by Imad Dabbura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46" y="2899832"/>
            <a:ext cx="3747725" cy="27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ame 10"/>
          <p:cNvSpPr/>
          <p:nvPr/>
        </p:nvSpPr>
        <p:spPr>
          <a:xfrm>
            <a:off x="8814363" y="2899832"/>
            <a:ext cx="866274" cy="2790704"/>
          </a:xfrm>
          <a:prstGeom prst="frame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16146" y="1848514"/>
            <a:ext cx="256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example below the dropout value is </a:t>
            </a:r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54163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2509443"/>
                <a:ext cx="52578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Dense layers are actually fully connected layers. </a:t>
                </a:r>
              </a:p>
              <a:p>
                <a:r>
                  <a:rPr lang="en-US" dirty="0"/>
                  <a:t>Those layers neurons, as their name strongly suggest, are connected to every neuron of the former layer.</a:t>
                </a:r>
              </a:p>
              <a:p>
                <a:endParaRPr lang="en-US" dirty="0"/>
              </a:p>
              <a:p>
                <a:r>
                  <a:rPr lang="en-US" dirty="0"/>
                  <a:t>The amount of tunable parameters formula is 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 = Input layer amount of neurons = 64</a:t>
                </a:r>
              </a:p>
              <a:p>
                <a:r>
                  <a:rPr lang="en-US" dirty="0"/>
                  <a:t>N = Output layer amount of neurons = 10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9443"/>
                <a:ext cx="5257800" cy="2862322"/>
              </a:xfrm>
              <a:prstGeom prst="rect">
                <a:avLst/>
              </a:prstGeom>
              <a:blipFill>
                <a:blip r:embed="rId3"/>
                <a:stretch>
                  <a:fillRect l="-1044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76435"/>
            <a:ext cx="5257800" cy="394436"/>
          </a:xfrm>
          <a:prstGeom prst="rect">
            <a:avLst/>
          </a:prstGeom>
        </p:spPr>
      </p:pic>
      <p:pic>
        <p:nvPicPr>
          <p:cNvPr id="6146" name="Picture 2" descr="Complete bipartite graph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65086" y="3107124"/>
            <a:ext cx="3802018" cy="18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40650" y="177123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 = 64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41206" y="242071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 = 10</a:t>
            </a:r>
          </a:p>
        </p:txBody>
      </p:sp>
      <p:sp>
        <p:nvSpPr>
          <p:cNvPr id="7" name="Oval 6"/>
          <p:cNvSpPr/>
          <p:nvPr/>
        </p:nvSpPr>
        <p:spPr>
          <a:xfrm>
            <a:off x="8638675" y="2636944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38675" y="2830595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983919" y="4294796"/>
            <a:ext cx="82502" cy="11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983919" y="4488447"/>
            <a:ext cx="82502" cy="11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983919" y="3478356"/>
            <a:ext cx="82502" cy="11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983919" y="3672007"/>
            <a:ext cx="82502" cy="110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638675" y="3456474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38675" y="3650125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38675" y="4276004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38675" y="4469655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638675" y="5108608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638675" y="5302259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9069365" y="2263721"/>
            <a:ext cx="593459" cy="3471969"/>
          </a:xfrm>
          <a:prstGeom prst="frame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55093" y="3326693"/>
                <a:ext cx="1684421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640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650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93" y="3326693"/>
                <a:ext cx="1684421" cy="910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76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9" y="2505815"/>
            <a:ext cx="2038350" cy="413385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Dense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442" y="23442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 =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0998" y="29937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 = 1</a:t>
            </a:r>
          </a:p>
        </p:txBody>
      </p:sp>
      <p:sp>
        <p:nvSpPr>
          <p:cNvPr id="7" name="Oval 6"/>
          <p:cNvSpPr/>
          <p:nvPr/>
        </p:nvSpPr>
        <p:spPr>
          <a:xfrm>
            <a:off x="1048467" y="3209979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8467" y="3403630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48467" y="4029509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48467" y="4223160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48467" y="4849039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48467" y="5042690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48467" y="5681643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48467" y="5875294"/>
            <a:ext cx="82502" cy="1100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1479157" y="2836756"/>
            <a:ext cx="593459" cy="3471969"/>
          </a:xfrm>
          <a:prstGeom prst="frame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818" y="2828697"/>
                <a:ext cx="452444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8" y="2828697"/>
                <a:ext cx="452444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1799434"/>
            <a:ext cx="7074852" cy="4642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86340" y="4388074"/>
            <a:ext cx="630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That is the output neuron which predicts the stock price</a:t>
            </a:r>
          </a:p>
        </p:txBody>
      </p:sp>
    </p:spTree>
    <p:extLst>
      <p:ext uri="{BB962C8B-B14F-4D97-AF65-F5344CB8AC3E}">
        <p14:creationId xmlns:p14="http://schemas.microsoft.com/office/powerpoint/2010/main" val="197997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905"/>
            <a:ext cx="4754880" cy="2929255"/>
          </a:xfrm>
        </p:spPr>
        <p:txBody>
          <a:bodyPr>
            <a:normAutofit/>
          </a:bodyPr>
          <a:lstStyle/>
          <a:p>
            <a:r>
              <a:rPr lang="en-US" dirty="0"/>
              <a:t>The optimizer is in charge of optimizing the learning process.</a:t>
            </a:r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adam</a:t>
            </a:r>
            <a:r>
              <a:rPr lang="en-US" dirty="0"/>
              <a:t> optimizer.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764" y="1827848"/>
            <a:ext cx="5643036" cy="40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7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764"/>
            <a:ext cx="3429000" cy="1275715"/>
          </a:xfrm>
        </p:spPr>
        <p:txBody>
          <a:bodyPr>
            <a:normAutofit/>
          </a:bodyPr>
          <a:lstStyle/>
          <a:p>
            <a:r>
              <a:rPr lang="en-US" dirty="0"/>
              <a:t>The loss we use is mean squared error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4233"/>
            <a:ext cx="5068792" cy="247875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pic>
        <p:nvPicPr>
          <p:cNvPr id="8194" name="Picture 2" descr="https://cdn.discordapp.com/attachments/565459728264593418/848250458665254982/M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4233"/>
            <a:ext cx="5257800" cy="333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82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predict the market without a Machine Learning Model 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Data can be reviewed manually, for many years market analysts have used that data with statistics knowledge to try and predict the market behavior.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two major analytical approaches: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Technical Analysis – Drawing indicators and scalers on a given  graph.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Fundamental Analysis – Learn and analyze the company financials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5167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evaluate our model performance we used Accuracy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</a:t>
            </a:r>
          </a:p>
        </p:txBody>
      </p:sp>
      <p:pic>
        <p:nvPicPr>
          <p:cNvPr id="7170" name="Picture 2" descr="Accuracy, Recall &amp; Precision. When it comes to evaluating how well a… | by  Erika D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58366"/>
            <a:ext cx="10515601" cy="151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77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753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 order to evaluate the model, we had to change regression value into binary.</a:t>
            </a:r>
          </a:p>
          <a:p>
            <a:r>
              <a:rPr lang="en-US" sz="2000" dirty="0"/>
              <a:t>For that we have used the following formula: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Compare that to the actual value that was present:</a:t>
            </a:r>
          </a:p>
          <a:p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73344" y="3246322"/>
                <a:ext cx="464531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𝑎𝑐𝑡𝑢𝑎𝑙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44" y="3246322"/>
                <a:ext cx="4645311" cy="830997"/>
              </a:xfrm>
              <a:prstGeom prst="rect">
                <a:avLst/>
              </a:prstGeom>
              <a:blipFill>
                <a:blip r:embed="rId3"/>
                <a:stretch>
                  <a:fillRect l="-1312" t="-1471" r="-656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73344" y="5193215"/>
                <a:ext cx="430226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𝑎𝑐𝑡𝑢𝑎𝑙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𝑎𝑐𝑡𝑢𝑎𝑙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44" y="5193215"/>
                <a:ext cx="4302267" cy="830997"/>
              </a:xfrm>
              <a:prstGeom prst="rect">
                <a:avLst/>
              </a:prstGeom>
              <a:blipFill>
                <a:blip r:embed="rId4"/>
                <a:stretch>
                  <a:fillRect l="-850" r="-708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175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>
            <a:normAutofit/>
          </a:bodyPr>
          <a:lstStyle/>
          <a:p>
            <a:r>
              <a:rPr lang="en-US" dirty="0"/>
              <a:t>Plotting the conclusions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8575"/>
            <a:ext cx="4149335" cy="2089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6028"/>
            <a:ext cx="4149336" cy="1999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08" y="1758575"/>
            <a:ext cx="6305250" cy="43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93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of our approach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Singular prediction – we predict one and only stock price with a precise value of days ahead.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We split the data into fixed ratio – that is problematic when the stock behavior vary drastically on a relatively short amount of time.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Model Construction – a lot of model variations can be achieved, hence, we can and will not guarantee that ours is the way to go.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002199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We will finish with a Warren Buffet quote: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5500" i="1" dirty="0">
                <a:latin typeface="+mj-lt"/>
              </a:rPr>
              <a:t>“Our Advice, Beware of geeks bearing formulas.”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We say: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5500" i="1" dirty="0">
                <a:latin typeface="+mj-lt"/>
              </a:rPr>
              <a:t>“Our Advice, </a:t>
            </a:r>
            <a:r>
              <a:rPr lang="en-US" sz="5500" b="1" i="1" u="sng" dirty="0">
                <a:latin typeface="+mj-lt"/>
              </a:rPr>
              <a:t>Be aware</a:t>
            </a:r>
            <a:r>
              <a:rPr lang="en-US" sz="5500" i="1" dirty="0">
                <a:latin typeface="+mj-lt"/>
              </a:rPr>
              <a:t> of geeks bearing formulas.”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5500" i="1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86611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r>
              <a:rPr lang="en-US" dirty="0"/>
              <a:t>Our project is using Machine Learning methodologies and Algorithms.</a:t>
            </a:r>
          </a:p>
          <a:p>
            <a:endParaRPr lang="en-US" dirty="0"/>
          </a:p>
          <a:p>
            <a:r>
              <a:rPr lang="en-US" dirty="0"/>
              <a:t>It consists of 9 Major sections: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Acquisition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Cleanning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Making learnable data for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and Tune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Plotting the conclusions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94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en-US" dirty="0" err="1"/>
              <a:t>yfinance</a:t>
            </a:r>
            <a:r>
              <a:rPr lang="en-US" dirty="0"/>
              <a:t> – python library that wraps yahoo finance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ta – a python library to extract financial indicators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Mathplotlib.pyplot</a:t>
            </a:r>
            <a:r>
              <a:rPr lang="en-US" dirty="0"/>
              <a:t> </a:t>
            </a:r>
          </a:p>
          <a:p>
            <a:r>
              <a:rPr lang="en-US" dirty="0" err="1"/>
              <a:t>Seaborn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r>
              <a:rPr lang="en-US" dirty="0" err="1"/>
              <a:t>datetime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2215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780"/>
            <a:ext cx="3028950" cy="1514475"/>
          </a:xfrm>
        </p:spPr>
      </p:pic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07555"/>
            <a:ext cx="303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</a:t>
            </a:r>
            <a:r>
              <a:rPr lang="en-US" dirty="0" err="1"/>
              <a:t>yfinance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365745" y="2709945"/>
            <a:ext cx="1010652" cy="708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174"/>
          <a:stretch/>
        </p:blipFill>
        <p:spPr>
          <a:xfrm>
            <a:off x="5809533" y="2580813"/>
            <a:ext cx="5434831" cy="9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3. Data Cleaning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174"/>
          <a:stretch/>
        </p:blipFill>
        <p:spPr>
          <a:xfrm>
            <a:off x="838200" y="1876970"/>
            <a:ext cx="8403071" cy="1494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723" y="3809525"/>
            <a:ext cx="5753903" cy="2181529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flipV="1">
            <a:off x="3526973" y="3809525"/>
            <a:ext cx="1574417" cy="160645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6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Adding prediction value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0010" y="3575311"/>
            <a:ext cx="6971980" cy="228873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0010" y="2104660"/>
            <a:ext cx="4746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‘Change’ – The value of the stock after 240 days.</a:t>
            </a:r>
          </a:p>
          <a:p>
            <a:endParaRPr lang="en-US" dirty="0"/>
          </a:p>
          <a:p>
            <a:r>
              <a:rPr lang="en-US" dirty="0"/>
              <a:t>This is the value we predict</a:t>
            </a:r>
          </a:p>
        </p:txBody>
      </p:sp>
      <p:sp>
        <p:nvSpPr>
          <p:cNvPr id="11" name="Bent Arrow 10"/>
          <p:cNvSpPr/>
          <p:nvPr/>
        </p:nvSpPr>
        <p:spPr>
          <a:xfrm rot="5400000">
            <a:off x="7914381" y="1849151"/>
            <a:ext cx="1152580" cy="18526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2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660"/>
          </a:xfrm>
        </p:spPr>
        <p:txBody>
          <a:bodyPr/>
          <a:lstStyle/>
          <a:p>
            <a:r>
              <a:rPr lang="en-US" dirty="0"/>
              <a:t>Adding some indicators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557338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1893"/>
            <a:ext cx="10515600" cy="2262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93880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indicators that represents the price the stock had BEFORE X days.</a:t>
            </a:r>
          </a:p>
          <a:p>
            <a:r>
              <a:rPr lang="en-US" dirty="0"/>
              <a:t>When X we used is a list containing the values : 120,60,30,15,10,5,3</a:t>
            </a:r>
          </a:p>
          <a:p>
            <a:r>
              <a:rPr lang="en-US" dirty="0"/>
              <a:t>We selected those values to ensure the model is consuming a good picture of the stock past.</a:t>
            </a:r>
          </a:p>
        </p:txBody>
      </p:sp>
    </p:spTree>
    <p:extLst>
      <p:ext uri="{BB962C8B-B14F-4D97-AF65-F5344CB8AC3E}">
        <p14:creationId xmlns:p14="http://schemas.microsoft.com/office/powerpoint/2010/main" val="36377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1400</Words>
  <Application>Microsoft Office PowerPoint</Application>
  <PresentationFormat>מסך רחב</PresentationFormat>
  <Paragraphs>237</Paragraphs>
  <Slides>34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IOEC Stock Predictor</vt:lpstr>
      <vt:lpstr>Stock Market Prediction Is Hard</vt:lpstr>
      <vt:lpstr>How can we predict the market without a Machine Learning Model ?</vt:lpstr>
      <vt:lpstr>Our Approach</vt:lpstr>
      <vt:lpstr>Imports</vt:lpstr>
      <vt:lpstr>Data Acquisition</vt:lpstr>
      <vt:lpstr>3. Data Cleaning</vt:lpstr>
      <vt:lpstr>Adding prediction value</vt:lpstr>
      <vt:lpstr>Adding some indicators</vt:lpstr>
      <vt:lpstr>Normalization</vt:lpstr>
      <vt:lpstr>Normalization</vt:lpstr>
      <vt:lpstr>Making learnable data for the model</vt:lpstr>
      <vt:lpstr>Input Size</vt:lpstr>
      <vt:lpstr>Input Size - Example</vt:lpstr>
      <vt:lpstr>The model</vt:lpstr>
      <vt:lpstr>Convolutional Neural Network</vt:lpstr>
      <vt:lpstr>Convolutional Neural Network</vt:lpstr>
      <vt:lpstr>Padding</vt:lpstr>
      <vt:lpstr>Activation</vt:lpstr>
      <vt:lpstr>First Conv2D</vt:lpstr>
      <vt:lpstr>Second Conv2D</vt:lpstr>
      <vt:lpstr>Max Pooling</vt:lpstr>
      <vt:lpstr>ReShape</vt:lpstr>
      <vt:lpstr>LSTM</vt:lpstr>
      <vt:lpstr>Dropout</vt:lpstr>
      <vt:lpstr>Dense</vt:lpstr>
      <vt:lpstr>Another Dense</vt:lpstr>
      <vt:lpstr>Optimizer</vt:lpstr>
      <vt:lpstr>Loss</vt:lpstr>
      <vt:lpstr>Model Evaluation</vt:lpstr>
      <vt:lpstr>Model Evaluation</vt:lpstr>
      <vt:lpstr>Plotting the conclusions </vt:lpstr>
      <vt:lpstr>Drawbacks of our approach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Elad</cp:lastModifiedBy>
  <cp:revision>98</cp:revision>
  <dcterms:created xsi:type="dcterms:W3CDTF">2021-05-27T10:57:09Z</dcterms:created>
  <dcterms:modified xsi:type="dcterms:W3CDTF">2021-05-30T16:16:59Z</dcterms:modified>
</cp:coreProperties>
</file>