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4391515" r:id="rId2"/>
    <p:sldId id="2134391535" r:id="rId3"/>
    <p:sldId id="2134391536" r:id="rId4"/>
    <p:sldId id="2134391537" r:id="rId5"/>
    <p:sldId id="2134391538" r:id="rId6"/>
    <p:sldId id="2134391539" r:id="rId7"/>
    <p:sldId id="2134391540" r:id="rId8"/>
    <p:sldId id="2134391541" r:id="rId9"/>
    <p:sldId id="213439154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1BE0-5C39-42CD-99CB-9D455331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A1DD-C5C5-465A-BB58-7CF240A1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4F48-8038-4A98-821B-1D844542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5DE5-379C-4874-B896-B9953634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E8BD-2C0F-426B-BD16-FE88ABFC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74C8-A19F-435E-82CB-74E2C8A5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EF12-C351-48C4-A2BB-CCB31D170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013E-2F0E-495B-A814-BB391E48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F274B-C961-477C-9855-809F6325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42D5-61F1-4920-9713-C4A0429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7C550-26CE-442E-BCE8-34C43947F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3AAD5-347B-493E-B78B-81259763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E282-892F-443A-9228-B24AF8B9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B010-6556-4F5E-A6A1-2F4733A5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2D06-CC89-44F7-97CB-17501AC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20799" y="2537691"/>
            <a:ext cx="4961468" cy="1434541"/>
          </a:xfrm>
        </p:spPr>
        <p:txBody>
          <a:bodyPr lIns="0" tIns="0" rIns="0" bIns="0"/>
          <a:lstStyle>
            <a:lvl1pPr marL="0" indent="0">
              <a:buNone/>
              <a:defRPr sz="3733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5577" y="2537691"/>
            <a:ext cx="601127" cy="517001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7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5FAF1-F041-48CD-A27E-2318C80FEE14}"/>
              </a:ext>
            </a:extLst>
          </p:cNvPr>
          <p:cNvGrpSpPr/>
          <p:nvPr userDrawn="1"/>
        </p:nvGrpSpPr>
        <p:grpSpPr bwMode="gray">
          <a:xfrm>
            <a:off x="6197601" y="933278"/>
            <a:ext cx="5343188" cy="4590285"/>
            <a:chOff x="6531873" y="1076325"/>
            <a:chExt cx="2283515" cy="19617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FB59F3-B6F9-4201-8EBA-C5BFF3AC8E64}"/>
                </a:ext>
              </a:extLst>
            </p:cNvPr>
            <p:cNvSpPr/>
            <p:nvPr/>
          </p:nvSpPr>
          <p:spPr bwMode="gray">
            <a:xfrm>
              <a:off x="7320724" y="1076325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B0092C-A810-4877-ACCC-9DACCDF6D711}"/>
                </a:ext>
              </a:extLst>
            </p:cNvPr>
            <p:cNvSpPr/>
            <p:nvPr/>
          </p:nvSpPr>
          <p:spPr bwMode="gray">
            <a:xfrm>
              <a:off x="6531873" y="1543408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BC279C8-0AC1-4152-A13A-BB32EFA76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08311" y="1316765"/>
            <a:ext cx="560832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defRPr/>
            </a:lvl1pPr>
            <a:lvl2pPr>
              <a:lnSpc>
                <a:spcPct val="100000"/>
              </a:lnSpc>
              <a:spcAft>
                <a:spcPts val="533"/>
              </a:spcAft>
              <a:defRPr/>
            </a:lvl2pPr>
            <a:lvl3pPr>
              <a:lnSpc>
                <a:spcPct val="100000"/>
              </a:lnSpc>
              <a:spcAft>
                <a:spcPts val="533"/>
              </a:spcAft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877802" marR="0" lvl="3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gray">
          <a:xfrm>
            <a:off x="6131324" y="1316765"/>
            <a:ext cx="560832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defRPr/>
            </a:lvl1pPr>
            <a:lvl2pPr>
              <a:lnSpc>
                <a:spcPct val="100000"/>
              </a:lnSpc>
              <a:spcAft>
                <a:spcPts val="533"/>
              </a:spcAft>
              <a:defRPr/>
            </a:lvl2pPr>
            <a:lvl3pPr>
              <a:lnSpc>
                <a:spcPct val="100000"/>
              </a:lnSpc>
              <a:spcAft>
                <a:spcPts val="533"/>
              </a:spcAft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877802" marR="0" lvl="3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DEE2C-DCC8-4415-9CAB-60540861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BDA73-A1CA-4046-A0D5-BDDA5C2E2A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D39AFC-ED8E-47CB-AD21-A33C3CF5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99318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0507-A3CA-4A8F-B2F1-7466D388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00A6-B582-48C7-8803-1FC83A39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B4E3-7CA8-4146-B43D-5054D7D2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B3B6-D11D-49CC-87E2-CA0DFA47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A83C-40C2-49BB-91EC-594C25B6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16A3-72DA-43F8-A91C-92C73003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F4641-46A6-4DA8-BA2F-E2E3103A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AD90-CA5D-4E9B-8AE2-CA0F2CB9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CF63-E053-46F7-8AD7-09092E15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5668-24F6-497B-BACC-7802BADE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0F4B-3F08-4497-AB27-6FF4319C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4249-5096-49C6-B7AD-E2B910DE4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E368-68D5-436C-802E-DD831665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CD65-28F9-4DA5-88F3-DF726DA1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2757-CFB9-4256-880E-27C52D8E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FEF0-E9AD-4D64-80EE-76A8DB4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6BCB-1A29-411D-9D69-69C8EEF3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7231-770F-4DC6-9323-B5192E92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729BB-CD66-4731-B9D6-2815619C0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8C5C0-17B3-428E-A6BD-680AF1FE0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09596-4824-486D-9D77-0229CC57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4251A-700F-4B5C-B730-160B85FE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62ADF-A604-4F49-BE6D-7F949F4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780DF-B576-458E-BE79-AF016870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A4C0-82EA-4830-A705-5BF25400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5BC70-2F5A-487C-BFCB-AB912A31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CB022-1199-4670-B745-B84D035E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6BF49-D1A4-4956-A21A-48968358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45C6B-4598-4479-8C70-F2DA8C1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BB403-BEA7-45FE-9425-37B92A3C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FFB5-44D1-4139-A73F-113F7BA6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EB50-E571-4F1D-A5CC-CDD166C2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F801-A69F-4185-94BB-8C7B6F53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A0041-9C08-4A86-8456-C2B2AA76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A0D8A-8518-43D6-8EB1-EF768CA4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E4E0-A6F5-4E2F-8D8E-FAB49BAE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D236-D688-4370-8F42-9C15B7AE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4B4-9F5A-4682-8A6B-9A97C7C6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ED24F-9323-4E33-B6E3-3E4F27A3F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0919-C29A-4341-8E93-EC6AB647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5F85-B7CD-4D6F-8D9E-A73B2D7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E3D0-A730-4E4D-A6C7-3764A32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A22C8-9822-4EEC-8BDD-34CCCEF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F157A-66DA-4BBE-969F-44ACD779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B0820-B77E-4C5F-97B5-E63B3932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F000-F29D-4ED2-A01A-6878548DA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4745-B5A1-44CE-A551-086747FFC70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F850-DF23-47CD-8F23-D1406ADE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C4B0-7215-45BB-8272-C18CE7D79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C1F3-C8CB-4388-B87B-AD99D1DB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DC0E48-A71C-435B-95C8-D59A3684A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0800" y="2537691"/>
            <a:ext cx="5356665" cy="1434541"/>
          </a:xfrm>
        </p:spPr>
        <p:txBody>
          <a:bodyPr>
            <a:normAutofit fontScale="92500" lnSpcReduction="20000"/>
          </a:bodyPr>
          <a:lstStyle/>
          <a:p>
            <a:r>
              <a:rPr lang="fr" dirty="0"/>
              <a:t>IO-SEA Task 3.4:</a:t>
            </a:r>
          </a:p>
          <a:p>
            <a:r>
              <a:rPr lang="fr" dirty="0"/>
              <a:t>Progress on the </a:t>
            </a:r>
          </a:p>
          <a:p>
            <a:r>
              <a:rPr lang="fr" dirty="0"/>
              <a:t>Recommendation System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F445D1-2B0E-4546-B3C8-E8A2FB1AAB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576" y="2537691"/>
            <a:ext cx="65" cy="51700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85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CE1E27C-B1C2-6110-3D08-A7CAC6C7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11" y="1316765"/>
            <a:ext cx="5608320" cy="47792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objective is to recommend through the WDF the optimal placement of data:</a:t>
            </a:r>
          </a:p>
          <a:p>
            <a:pPr lvl="1"/>
            <a:r>
              <a:rPr lang="en-US" dirty="0"/>
              <a:t>In terms of performance (execution time)</a:t>
            </a:r>
          </a:p>
          <a:p>
            <a:pPr lvl="1"/>
            <a:r>
              <a:rPr lang="en-US" dirty="0"/>
              <a:t>In terms of energy consumption (eco mode)</a:t>
            </a:r>
          </a:p>
          <a:p>
            <a:r>
              <a:rPr lang="en-US" dirty="0"/>
              <a:t>IO Instrumentation:</a:t>
            </a:r>
          </a:p>
          <a:p>
            <a:pPr lvl="1"/>
            <a:r>
              <a:rPr lang="en-US" dirty="0"/>
              <a:t>Collects I/O data during the execution of an application</a:t>
            </a:r>
          </a:p>
          <a:p>
            <a:r>
              <a:rPr lang="en-US"/>
              <a:t>App Decomposer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Decomposes time series in order to be able to replay them in a different execution environment</a:t>
            </a:r>
          </a:p>
          <a:p>
            <a:r>
              <a:rPr lang="en-US" dirty="0"/>
              <a:t>Execution Simulator:</a:t>
            </a:r>
          </a:p>
          <a:p>
            <a:pPr lvl="1"/>
            <a:r>
              <a:rPr lang="en-US" dirty="0"/>
              <a:t>Allows simulating/replaying a job in a specified resource environment</a:t>
            </a:r>
          </a:p>
          <a:p>
            <a:r>
              <a:rPr lang="en-US" dirty="0"/>
              <a:t>Performance Model:</a:t>
            </a:r>
          </a:p>
          <a:p>
            <a:pPr lvl="1"/>
            <a:r>
              <a:rPr lang="en-US" dirty="0"/>
              <a:t>Stores the characteristics of a storage tier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7968FDD-002D-49DE-BC92-A8F8C3CCD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93" y="3666997"/>
            <a:ext cx="6110707" cy="242900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C01F7-A426-4567-BAB6-C3B77102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48" y="164637"/>
            <a:ext cx="11436096" cy="975360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E78C0A4-E7B8-18C3-E5BB-09654FD17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547" y="761999"/>
            <a:ext cx="11436096" cy="37514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80991-A768-4185-8E20-9AE819DF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fld id="{DAF489CC-3B7A-4DA5-A8C0-4984788D0EC5}" type="slidenum">
              <a:rPr lang="nl-NL" smtClean="0"/>
              <a:pPr>
                <a:spcAft>
                  <a:spcPts val="800"/>
                </a:spcAft>
              </a:pPr>
              <a:t>2</a:t>
            </a:fld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6C2B32-73DC-4CF5-BA53-21471314A29A}"/>
              </a:ext>
            </a:extLst>
          </p:cNvPr>
          <p:cNvSpPr/>
          <p:nvPr/>
        </p:nvSpPr>
        <p:spPr>
          <a:xfrm>
            <a:off x="6081294" y="3692396"/>
            <a:ext cx="5129343" cy="104893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B380B-2BCA-42AA-85D0-B1761727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06" y="1266892"/>
            <a:ext cx="3086316" cy="23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FB85E-B307-4F0D-85C3-352CC62E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11" y="1316765"/>
            <a:ext cx="3320028" cy="4779235"/>
          </a:xfrm>
        </p:spPr>
        <p:txBody>
          <a:bodyPr>
            <a:normAutofit/>
          </a:bodyPr>
          <a:lstStyle/>
          <a:p>
            <a:r>
              <a:rPr lang="en-US" sz="2000" dirty="0"/>
              <a:t>Detects I/O phases from compute phases</a:t>
            </a:r>
          </a:p>
          <a:p>
            <a:r>
              <a:rPr lang="en-US" sz="2000" dirty="0"/>
              <a:t>Identify each I/O phases with characteristics (block size, pattern,…)</a:t>
            </a:r>
          </a:p>
          <a:p>
            <a:r>
              <a:rPr lang="en-US" sz="2000" dirty="0"/>
              <a:t>Keep the chronology of the I/O phases and compute phase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2B490-1E17-4030-AC28-ED937B96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AppDecomposer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00DE2-FFD9-46C9-88A9-B33181CD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547" y="849106"/>
            <a:ext cx="11436096" cy="28803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71ED-B790-4001-9797-17C295DC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D0DA99-E0A0-4BE6-A749-DD67C355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76" y="1137139"/>
            <a:ext cx="7646267" cy="336530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F5EA55-08B4-4088-A33D-DC81B225E607}"/>
              </a:ext>
            </a:extLst>
          </p:cNvPr>
          <p:cNvSpPr/>
          <p:nvPr/>
        </p:nvSpPr>
        <p:spPr>
          <a:xfrm>
            <a:off x="3238405" y="5024294"/>
            <a:ext cx="1219200" cy="51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8A0793-DC15-4A8F-AF47-94DBA306490C}"/>
              </a:ext>
            </a:extLst>
          </p:cNvPr>
          <p:cNvSpPr/>
          <p:nvPr/>
        </p:nvSpPr>
        <p:spPr>
          <a:xfrm>
            <a:off x="5479410" y="5143139"/>
            <a:ext cx="1697824" cy="842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/>
              <a:t>AppDecomposer</a:t>
            </a:r>
            <a:endParaRPr lang="en-US" sz="1333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470A11-0C62-4FB9-8C25-E8F65C626937}"/>
              </a:ext>
            </a:extLst>
          </p:cNvPr>
          <p:cNvSpPr/>
          <p:nvPr/>
        </p:nvSpPr>
        <p:spPr>
          <a:xfrm>
            <a:off x="7341221" y="5915514"/>
            <a:ext cx="1961323" cy="77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Execution</a:t>
            </a:r>
          </a:p>
          <a:p>
            <a:pPr algn="ctr"/>
            <a:r>
              <a:rPr lang="en-US" sz="1333" dirty="0"/>
              <a:t>Simulator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14BD73-9F06-49F9-BECF-9BD3277C381F}"/>
              </a:ext>
            </a:extLst>
          </p:cNvPr>
          <p:cNvSpPr/>
          <p:nvPr/>
        </p:nvSpPr>
        <p:spPr>
          <a:xfrm>
            <a:off x="9949699" y="5112625"/>
            <a:ext cx="1376951" cy="873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Performance Model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F63A51-96E3-4A97-810E-7BC5F1616800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6200000" flipH="1">
            <a:off x="6676981" y="5637151"/>
            <a:ext cx="315581" cy="10128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10338E0-9DD8-494A-8323-4F59293FCB3E}"/>
              </a:ext>
            </a:extLst>
          </p:cNvPr>
          <p:cNvCxnSpPr>
            <a:cxnSpLocks/>
            <a:stCxn id="21" idx="0"/>
            <a:endCxn id="23" idx="0"/>
          </p:cNvCxnSpPr>
          <p:nvPr/>
        </p:nvCxnSpPr>
        <p:spPr>
          <a:xfrm rot="5400000" flipH="1" flipV="1">
            <a:off x="8467990" y="2972957"/>
            <a:ext cx="30515" cy="4309852"/>
          </a:xfrm>
          <a:prstGeom prst="bentConnector3">
            <a:avLst>
              <a:gd name="adj1" fmla="val 10988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EE05A88-3BA9-491C-AD98-2A2E16BFEA15}"/>
              </a:ext>
            </a:extLst>
          </p:cNvPr>
          <p:cNvCxnSpPr>
            <a:cxnSpLocks/>
            <a:stCxn id="23" idx="2"/>
            <a:endCxn id="22" idx="3"/>
          </p:cNvCxnSpPr>
          <p:nvPr/>
        </p:nvCxnSpPr>
        <p:spPr>
          <a:xfrm rot="5400000">
            <a:off x="9812569" y="5475786"/>
            <a:ext cx="315581" cy="13356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37A7C3-53F4-45A4-AF63-9D1D47E9C70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457605" y="5282765"/>
            <a:ext cx="1021805" cy="281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900F5-43FE-4527-ACAF-5B4DA2F6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Representation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1F562D-AE11-4DCB-874D-2B6432E5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and phases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28D15-796C-4BC8-8A3A-43F6DECBA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952" y="813362"/>
            <a:ext cx="11436096" cy="375139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88F7-25F3-4865-9A4A-D9C16F7D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05D72C-B5FE-41C6-B341-8E42B4DE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01" y="4356946"/>
            <a:ext cx="6940241" cy="940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BDDEE0-4A09-489B-B8B1-B0DE6234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32" y="1854555"/>
            <a:ext cx="4766968" cy="173192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DE7D8E-94AB-412A-AA4C-1E438F7D4E23}"/>
              </a:ext>
            </a:extLst>
          </p:cNvPr>
          <p:cNvSpPr/>
          <p:nvPr/>
        </p:nvSpPr>
        <p:spPr>
          <a:xfrm>
            <a:off x="5743651" y="3159363"/>
            <a:ext cx="1219200" cy="51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F4AA5F-80EE-4F14-9D10-173F4D7CE38F}"/>
              </a:ext>
            </a:extLst>
          </p:cNvPr>
          <p:cNvSpPr/>
          <p:nvPr/>
        </p:nvSpPr>
        <p:spPr>
          <a:xfrm>
            <a:off x="7592931" y="3019739"/>
            <a:ext cx="1543701" cy="79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App</a:t>
            </a:r>
            <a:br>
              <a:rPr lang="en-US" sz="1333" dirty="0"/>
            </a:br>
            <a:r>
              <a:rPr lang="en-US" sz="1333" dirty="0"/>
              <a:t>Decomposer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5BA0B0-6DB9-4F2E-A7EF-3A80CD7D3283}"/>
              </a:ext>
            </a:extLst>
          </p:cNvPr>
          <p:cNvSpPr/>
          <p:nvPr/>
        </p:nvSpPr>
        <p:spPr>
          <a:xfrm>
            <a:off x="8737461" y="4178152"/>
            <a:ext cx="1961323" cy="77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Execution</a:t>
            </a:r>
          </a:p>
          <a:p>
            <a:pPr algn="ctr"/>
            <a:r>
              <a:rPr lang="en-US" sz="1333" dirty="0"/>
              <a:t>Simulator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CD86C3-44DF-42CF-8C19-D82240ECAFA5}"/>
              </a:ext>
            </a:extLst>
          </p:cNvPr>
          <p:cNvSpPr/>
          <p:nvPr/>
        </p:nvSpPr>
        <p:spPr>
          <a:xfrm>
            <a:off x="10232419" y="2936040"/>
            <a:ext cx="1376951" cy="873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Performance Model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97BA6B3-88CB-40BE-AB2F-77EBF830D533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8177072" y="4003639"/>
            <a:ext cx="748099" cy="3726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9CA946-2ACD-4034-B0F8-8B53350FE651}"/>
              </a:ext>
            </a:extLst>
          </p:cNvPr>
          <p:cNvCxnSpPr>
            <a:cxnSpLocks/>
            <a:stCxn id="23" idx="0"/>
            <a:endCxn id="25" idx="0"/>
          </p:cNvCxnSpPr>
          <p:nvPr/>
        </p:nvCxnSpPr>
        <p:spPr>
          <a:xfrm rot="5400000" flipH="1" flipV="1">
            <a:off x="9600989" y="1699834"/>
            <a:ext cx="83700" cy="2556113"/>
          </a:xfrm>
          <a:prstGeom prst="bentConnector3">
            <a:avLst>
              <a:gd name="adj1" fmla="val 4641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7C612E3-BF06-4FAB-B06D-5F6FF3E6908C}"/>
              </a:ext>
            </a:extLst>
          </p:cNvPr>
          <p:cNvCxnSpPr>
            <a:cxnSpLocks/>
            <a:stCxn id="25" idx="2"/>
            <a:endCxn id="24" idx="3"/>
          </p:cNvCxnSpPr>
          <p:nvPr/>
        </p:nvCxnSpPr>
        <p:spPr>
          <a:xfrm rot="5400000">
            <a:off x="10432439" y="4075571"/>
            <a:ext cx="754804" cy="222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9FE9CF2-4C18-452E-8C93-8AD945B528A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962851" y="3417834"/>
            <a:ext cx="6300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D06367-8075-4C16-8D9C-52178942FE29}"/>
              </a:ext>
            </a:extLst>
          </p:cNvPr>
          <p:cNvSpPr txBox="1"/>
          <p:nvPr/>
        </p:nvSpPr>
        <p:spPr>
          <a:xfrm>
            <a:off x="9186531" y="2139850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phases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A56B65-FFD3-4893-AC03-70530199C021}"/>
              </a:ext>
            </a:extLst>
          </p:cNvPr>
          <p:cNvSpPr txBox="1"/>
          <p:nvPr/>
        </p:nvSpPr>
        <p:spPr>
          <a:xfrm>
            <a:off x="6096001" y="3999482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172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F2083CC3-0B36-425C-8F76-19A64E5DE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762"/>
            <a:ext cx="11665396" cy="365035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C2B410-FC0B-42A5-962E-E3350761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4A625-A43A-4A84-AFD9-ABF0F17AE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547" y="883578"/>
            <a:ext cx="11436096" cy="253561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BB24-4301-4722-A299-0E3B73AA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63EB5-E9EE-472A-805B-26D388B23F6D}"/>
              </a:ext>
            </a:extLst>
          </p:cNvPr>
          <p:cNvGrpSpPr/>
          <p:nvPr/>
        </p:nvGrpSpPr>
        <p:grpSpPr>
          <a:xfrm>
            <a:off x="740356" y="3538098"/>
            <a:ext cx="7172336" cy="1866129"/>
            <a:chOff x="555267" y="2653573"/>
            <a:chExt cx="5379252" cy="13995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C4ADEB-1D41-42EF-AEA1-DAE2575E8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67" y="2840191"/>
              <a:ext cx="4004047" cy="1212979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20F888-03FA-4E40-A803-3B4919B96434}"/>
                </a:ext>
              </a:extLst>
            </p:cNvPr>
            <p:cNvSpPr/>
            <p:nvPr/>
          </p:nvSpPr>
          <p:spPr>
            <a:xfrm>
              <a:off x="3993503" y="2840191"/>
              <a:ext cx="591186" cy="12129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DF5D25D-9198-4300-B7B0-3578BED8B768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 flipV="1">
              <a:off x="4584689" y="2653573"/>
              <a:ext cx="1349830" cy="793107"/>
            </a:xfrm>
            <a:prstGeom prst="bentConnector3">
              <a:avLst>
                <a:gd name="adj1" fmla="val -23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30A1B3-5113-41BF-9BA5-5C47F32982CD}"/>
              </a:ext>
            </a:extLst>
          </p:cNvPr>
          <p:cNvSpPr txBox="1"/>
          <p:nvPr/>
        </p:nvSpPr>
        <p:spPr>
          <a:xfrm>
            <a:off x="894572" y="5815173"/>
            <a:ext cx="107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 we could have a column for each storage tier storing measured energy consumption for each I/O phase </a:t>
            </a:r>
          </a:p>
        </p:txBody>
      </p:sp>
    </p:spTree>
    <p:extLst>
      <p:ext uri="{BB962C8B-B14F-4D97-AF65-F5344CB8AC3E}">
        <p14:creationId xmlns:p14="http://schemas.microsoft.com/office/powerpoint/2010/main" val="12473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9DD62F-7DE5-43D2-8215-1203507B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3" y="1342257"/>
            <a:ext cx="5866547" cy="4779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dominant pattern per phase (instead of a distribution)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One average block size per phase (instead of a distribution)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drop the cache, used exclusive mode and uses </a:t>
            </a:r>
            <a:r>
              <a:rPr lang="en-US" dirty="0" err="1"/>
              <a:t>slurm</a:t>
            </a:r>
            <a:r>
              <a:rPr lang="en-US" dirty="0"/>
              <a:t> real time as latency reference (maybe some overhead)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Measured tier may experience other workloads ;-(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C96B6-4228-4C3C-808A-CE32E80B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EA96C-DA65-43B9-B6FF-BB7CC5F3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952" y="897515"/>
            <a:ext cx="11436096" cy="2880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Approximations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E722-EB5B-4185-BA3B-DA8A2E2DA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EE053A-BD6B-4DFD-B72C-203F3BE4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00" y="1446047"/>
            <a:ext cx="3298445" cy="2189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7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998AD9-D16A-489E-BF95-9994DC9A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job with execution simulator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6009B-9A15-47B9-9E56-BEE853580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547" y="849106"/>
            <a:ext cx="11436096" cy="288033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2F48-37E6-45A6-8AD9-96A8107F7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7416BF-7DAC-4AFE-85D1-58637B51AEF2}"/>
              </a:ext>
            </a:extLst>
          </p:cNvPr>
          <p:cNvSpPr/>
          <p:nvPr/>
        </p:nvSpPr>
        <p:spPr>
          <a:xfrm>
            <a:off x="1004088" y="2393117"/>
            <a:ext cx="1543701" cy="79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/>
              <a:t>AppDecomposer</a:t>
            </a:r>
            <a:endParaRPr lang="en-US" sz="1333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F52D2B-C053-4C39-BFCB-090B93A97017}"/>
              </a:ext>
            </a:extLst>
          </p:cNvPr>
          <p:cNvSpPr/>
          <p:nvPr/>
        </p:nvSpPr>
        <p:spPr>
          <a:xfrm>
            <a:off x="5115339" y="3558234"/>
            <a:ext cx="1961323" cy="77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Execution</a:t>
            </a:r>
          </a:p>
          <a:p>
            <a:pPr algn="ctr"/>
            <a:r>
              <a:rPr lang="en-US" sz="1333" dirty="0"/>
              <a:t>Simulator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7A577-7177-4E02-ADF5-96B0C118189E}"/>
              </a:ext>
            </a:extLst>
          </p:cNvPr>
          <p:cNvSpPr/>
          <p:nvPr/>
        </p:nvSpPr>
        <p:spPr>
          <a:xfrm>
            <a:off x="8032697" y="2316121"/>
            <a:ext cx="1376951" cy="873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Performance Model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9F861-254A-4117-8823-834402CF2A70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068238" y="1897008"/>
            <a:ext cx="754804" cy="33394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EBDFEEB-B28F-41CA-9E83-D339981F1ABB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rot="5400000" flipH="1" flipV="1">
            <a:off x="5210058" y="-1117997"/>
            <a:ext cx="76996" cy="6945233"/>
          </a:xfrm>
          <a:prstGeom prst="bentConnector3">
            <a:avLst>
              <a:gd name="adj1" fmla="val 4958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D494B8-162C-46D9-84C4-8705F7FBA132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rot="5400000">
            <a:off x="7521515" y="2744454"/>
            <a:ext cx="754805" cy="16445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4929FE-62AC-4A6D-82BC-1702D499D82B}"/>
              </a:ext>
            </a:extLst>
          </p:cNvPr>
          <p:cNvSpPr txBox="1"/>
          <p:nvPr/>
        </p:nvSpPr>
        <p:spPr>
          <a:xfrm>
            <a:off x="2150127" y="3944110"/>
            <a:ext cx="209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Representation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C2FBE-6B11-448B-A73B-6DEFA5E51087}"/>
              </a:ext>
            </a:extLst>
          </p:cNvPr>
          <p:cNvSpPr txBox="1"/>
          <p:nvPr/>
        </p:nvSpPr>
        <p:spPr>
          <a:xfrm>
            <a:off x="4227763" y="1437804"/>
            <a:ext cx="174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Phases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3ABDA-62F7-4A8C-AB7D-66405866A917}"/>
              </a:ext>
            </a:extLst>
          </p:cNvPr>
          <p:cNvSpPr txBox="1"/>
          <p:nvPr/>
        </p:nvSpPr>
        <p:spPr>
          <a:xfrm>
            <a:off x="8804547" y="3189306"/>
            <a:ext cx="1923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Tiers </a:t>
            </a:r>
          </a:p>
          <a:p>
            <a:pPr algn="l"/>
            <a:r>
              <a:rPr lang="en-US" sz="2400" dirty="0"/>
              <a:t>performances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4EA2BB4-4BA4-40AC-94D1-503374D3E003}"/>
              </a:ext>
            </a:extLst>
          </p:cNvPr>
          <p:cNvSpPr/>
          <p:nvPr/>
        </p:nvSpPr>
        <p:spPr>
          <a:xfrm>
            <a:off x="5816600" y="4329987"/>
            <a:ext cx="558800" cy="368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C157A6-12E7-4A6C-9052-4A744B64A03C}"/>
              </a:ext>
            </a:extLst>
          </p:cNvPr>
          <p:cNvSpPr txBox="1"/>
          <p:nvPr/>
        </p:nvSpPr>
        <p:spPr>
          <a:xfrm>
            <a:off x="4855540" y="4786018"/>
            <a:ext cx="3492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Time series reconstruction</a:t>
            </a:r>
          </a:p>
          <a:p>
            <a:pPr algn="l"/>
            <a:r>
              <a:rPr lang="en-US" sz="2400" dirty="0"/>
              <a:t>Execution time prediction</a:t>
            </a:r>
          </a:p>
          <a:p>
            <a:pPr algn="l"/>
            <a:r>
              <a:rPr lang="en-US" sz="2400" dirty="0"/>
              <a:t>Energy consumption </a:t>
            </a:r>
          </a:p>
        </p:txBody>
      </p:sp>
    </p:spTree>
    <p:extLst>
      <p:ext uri="{BB962C8B-B14F-4D97-AF65-F5344CB8AC3E}">
        <p14:creationId xmlns:p14="http://schemas.microsoft.com/office/powerpoint/2010/main" val="3196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7" grpId="0"/>
      <p:bldP spid="18" grpId="0"/>
      <p:bldP spid="21" grpId="0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34AB1-5D25-425E-B467-CA954E2D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94CBD-0BF4-4676-909E-80544D61D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751E-0456-4605-9DF0-3B2BB85B3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37B99-179E-4E68-9419-A8BBBE91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025"/>
            <a:ext cx="12192000" cy="3472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920D3-736D-4443-AC8A-F78C4109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592" y="4490677"/>
            <a:ext cx="4839376" cy="143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3631E0-9510-45A7-85AA-27154C2FD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754" y="1529111"/>
            <a:ext cx="2925245" cy="1167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314D29-C3E3-4755-95A0-5AE6AA566C8E}"/>
              </a:ext>
            </a:extLst>
          </p:cNvPr>
          <p:cNvCxnSpPr/>
          <p:nvPr/>
        </p:nvCxnSpPr>
        <p:spPr>
          <a:xfrm flipV="1">
            <a:off x="10363200" y="1904525"/>
            <a:ext cx="0" cy="185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3BF570-F76B-43C0-9AC7-17060E5B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613"/>
          <a:stretch/>
        </p:blipFill>
        <p:spPr>
          <a:xfrm>
            <a:off x="599060" y="4038644"/>
            <a:ext cx="1024211" cy="1887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7196C5-3135-4FF1-B9F0-89F5389DC9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605"/>
          <a:stretch/>
        </p:blipFill>
        <p:spPr>
          <a:xfrm>
            <a:off x="1677311" y="4038643"/>
            <a:ext cx="952092" cy="188733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C6B8FA-A34E-4825-9AD2-F30B33A077A0}"/>
              </a:ext>
            </a:extLst>
          </p:cNvPr>
          <p:cNvSpPr/>
          <p:nvPr/>
        </p:nvSpPr>
        <p:spPr>
          <a:xfrm>
            <a:off x="1689198" y="4076410"/>
            <a:ext cx="952092" cy="2177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065AF2-A629-4526-B06D-DC35A7654390}"/>
              </a:ext>
            </a:extLst>
          </p:cNvPr>
          <p:cNvCxnSpPr>
            <a:stCxn id="2" idx="3"/>
          </p:cNvCxnSpPr>
          <p:nvPr/>
        </p:nvCxnSpPr>
        <p:spPr>
          <a:xfrm flipV="1">
            <a:off x="2641290" y="5156797"/>
            <a:ext cx="583541" cy="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48-14B1-44B8-B587-7E101BFED87E}"/>
              </a:ext>
            </a:extLst>
          </p:cNvPr>
          <p:cNvSpPr txBox="1"/>
          <p:nvPr/>
        </p:nvSpPr>
        <p:spPr>
          <a:xfrm>
            <a:off x="3213686" y="4959853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96AC1D-0A15-48F4-87CB-78270EB94F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567"/>
          <a:stretch/>
        </p:blipFill>
        <p:spPr>
          <a:xfrm>
            <a:off x="666936" y="4299748"/>
            <a:ext cx="902254" cy="17467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36F1C-5DFF-49AD-B20E-2A843F6A0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1849" y="4305105"/>
            <a:ext cx="857330" cy="17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DD6AA-6160-4989-A30C-98545FE2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phases performance measurements are not accurate enough.</a:t>
            </a:r>
          </a:p>
          <a:p>
            <a:r>
              <a:rPr lang="en-US" dirty="0"/>
              <a:t>This incurs cumulative shifts on the time series chronology</a:t>
            </a:r>
          </a:p>
          <a:p>
            <a:r>
              <a:rPr lang="en-US" dirty="0"/>
              <a:t>Writing phases performance measurements are enough accurate on SBB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3A2A91-C02D-4CC7-92E5-4C467DBA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25575-2AD7-4A32-9B6C-C03926512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362F-90A4-4937-8184-FA8C7675D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F32DC-7209-4EE6-9514-16998E33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1" y="3728283"/>
            <a:ext cx="8934151" cy="2544485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8ABFA73-464A-4F60-9DE7-26C2486D2A59}"/>
              </a:ext>
            </a:extLst>
          </p:cNvPr>
          <p:cNvSpPr txBox="1">
            <a:spLocks/>
          </p:cNvSpPr>
          <p:nvPr/>
        </p:nvSpPr>
        <p:spPr bwMode="gray">
          <a:xfrm>
            <a:off x="6275372" y="1316765"/>
            <a:ext cx="5608320" cy="47792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164592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defRPr>
            </a:lvl1pPr>
            <a:lvl2pPr marL="32918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2pPr>
            <a:lvl3pPr marL="493776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000" kern="1200" baseline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/>
              <a:t>Sequence of write checkpoints are quite similar.</a:t>
            </a:r>
          </a:p>
          <a:p>
            <a:r>
              <a:rPr lang="en-US" sz="1867" dirty="0"/>
              <a:t>The execution time is the endpoint of the simulated signal --</a:t>
            </a:r>
          </a:p>
          <a:p>
            <a:endParaRPr lang="en-US" sz="1867" dirty="0"/>
          </a:p>
          <a:p>
            <a:pPr marL="0" indent="0">
              <a:buNone/>
            </a:pPr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C8B399-9AB6-4AC5-9096-A7D3F856C1CF}"/>
              </a:ext>
            </a:extLst>
          </p:cNvPr>
          <p:cNvCxnSpPr/>
          <p:nvPr/>
        </p:nvCxnSpPr>
        <p:spPr>
          <a:xfrm flipV="1">
            <a:off x="8178800" y="4078765"/>
            <a:ext cx="0" cy="185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7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314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Medium</vt:lpstr>
      <vt:lpstr>Office Theme</vt:lpstr>
      <vt:lpstr>PowerPoint Presentation</vt:lpstr>
      <vt:lpstr>Introduction</vt:lpstr>
      <vt:lpstr>AppDecomposer</vt:lpstr>
      <vt:lpstr>Representation and phases</vt:lpstr>
      <vt:lpstr>Performance Model</vt:lpstr>
      <vt:lpstr>Performance Model</vt:lpstr>
      <vt:lpstr>Simulating job with execution simulator</vt:lpstr>
      <vt:lpstr>Results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SALIM MIMOUNI</dc:creator>
  <cp:lastModifiedBy>SALIM MIMOUNI</cp:lastModifiedBy>
  <cp:revision>18</cp:revision>
  <dcterms:created xsi:type="dcterms:W3CDTF">2023-01-04T10:34:32Z</dcterms:created>
  <dcterms:modified xsi:type="dcterms:W3CDTF">2023-01-05T13:01:49Z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2023-01-04T10:34:32Z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d15532d7-9f91-4e9b-a3dd-13d4146d6328</vt:lpwstr>
  </property>
  <property fmtid="{D5CDD505-2E9C-101B-9397-08002B2CF9AE}" pid="8" name="MSIP_Label_e463cba9-5f6c-478d-9329-7b2295e4e8ed_ContentBits">
    <vt:lpwstr>0</vt:lpwstr>
  </property>
</Properties>
</file>