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58"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320"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F62835-D6DD-B94A-A183-3BD5F7911050}"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4126396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62835-D6DD-B94A-A183-3BD5F7911050}"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2875273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62835-D6DD-B94A-A183-3BD5F7911050}"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77037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62835-D6DD-B94A-A183-3BD5F7911050}"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3647519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F62835-D6DD-B94A-A183-3BD5F7911050}"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151737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F62835-D6DD-B94A-A183-3BD5F7911050}" type="datetimeFigureOut">
              <a:rPr lang="en-US" smtClean="0"/>
              <a:t>10/7/21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361275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F62835-D6DD-B94A-A183-3BD5F7911050}" type="datetimeFigureOut">
              <a:rPr lang="en-US" smtClean="0"/>
              <a:t>10/7/21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2040865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F62835-D6DD-B94A-A183-3BD5F7911050}" type="datetimeFigureOut">
              <a:rPr lang="en-US" smtClean="0"/>
              <a:t>10/7/21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704307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62835-D6DD-B94A-A183-3BD5F7911050}" type="datetimeFigureOut">
              <a:rPr lang="en-US" smtClean="0"/>
              <a:t>10/7/21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756088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62835-D6DD-B94A-A183-3BD5F7911050}" type="datetimeFigureOut">
              <a:rPr lang="en-US" smtClean="0"/>
              <a:t>10/7/21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318375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62835-D6DD-B94A-A183-3BD5F7911050}" type="datetimeFigureOut">
              <a:rPr lang="en-US" smtClean="0"/>
              <a:t>10/7/21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3137889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62835-D6DD-B94A-A183-3BD5F7911050}" type="datetimeFigureOut">
              <a:rPr lang="en-US" smtClean="0"/>
              <a:t>10/7/21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2C0DF6-D4DA-9543-832C-DCB02C93C41D}" type="slidenum">
              <a:rPr lang="en-US" smtClean="0"/>
              <a:t>‹#›</a:t>
            </a:fld>
            <a:endParaRPr lang="en-US"/>
          </a:p>
        </p:txBody>
      </p:sp>
    </p:spTree>
    <p:extLst>
      <p:ext uri="{BB962C8B-B14F-4D97-AF65-F5344CB8AC3E}">
        <p14:creationId xmlns:p14="http://schemas.microsoft.com/office/powerpoint/2010/main" val="3222968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print.iacr.org/2020/1137.pdf" TargetMode="External"/><Relationship Id="rId3" Type="http://schemas.openxmlformats.org/officeDocument/2006/relationships/hyperlink" Target="https://github.com/encryptogroup/MO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MPC-Compiler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Compiler</a:t>
            </a:r>
          </a:p>
          <a:p>
            <a:pPr lvl="1"/>
            <a:r>
              <a:rPr lang="en-US" dirty="0" smtClean="0"/>
              <a:t>Source: IMP-like source</a:t>
            </a:r>
          </a:p>
          <a:p>
            <a:pPr lvl="1"/>
            <a:r>
              <a:rPr lang="en-US" dirty="0">
                <a:solidFill>
                  <a:srgbClr val="FF0000"/>
                </a:solidFill>
              </a:rPr>
              <a:t>A</a:t>
            </a:r>
            <a:r>
              <a:rPr lang="en-US" dirty="0" smtClean="0">
                <a:solidFill>
                  <a:srgbClr val="FF0000"/>
                </a:solidFill>
              </a:rPr>
              <a:t>nalysis on source or MPC-source</a:t>
            </a:r>
          </a:p>
          <a:p>
            <a:pPr lvl="2"/>
            <a:r>
              <a:rPr lang="en-US" dirty="0">
                <a:solidFill>
                  <a:srgbClr val="FF0000"/>
                </a:solidFill>
              </a:rPr>
              <a:t>A</a:t>
            </a:r>
            <a:r>
              <a:rPr lang="en-US" dirty="0" smtClean="0">
                <a:solidFill>
                  <a:srgbClr val="FF0000"/>
                </a:solidFill>
              </a:rPr>
              <a:t>dvantages over analysis over circuits?</a:t>
            </a:r>
          </a:p>
          <a:p>
            <a:pPr lvl="1"/>
            <a:r>
              <a:rPr lang="en-US" dirty="0" smtClean="0"/>
              <a:t>Target: straight-line MPC (i.e., schedule)</a:t>
            </a:r>
          </a:p>
          <a:p>
            <a:pPr lvl="1"/>
            <a:r>
              <a:rPr lang="en-US" dirty="0"/>
              <a:t>F</a:t>
            </a:r>
            <a:r>
              <a:rPr lang="en-US" dirty="0" smtClean="0"/>
              <a:t>inal step: translate into ABY or MOTION circuits</a:t>
            </a:r>
            <a:endParaRPr lang="en-US" dirty="0"/>
          </a:p>
          <a:p>
            <a:r>
              <a:rPr lang="en-US" dirty="0" smtClean="0"/>
              <a:t>Optimality model and theoretical analysis</a:t>
            </a:r>
          </a:p>
          <a:p>
            <a:pPr lvl="1"/>
            <a:r>
              <a:rPr lang="en-US" dirty="0" smtClean="0"/>
              <a:t>Longest common super-sequence stuff</a:t>
            </a:r>
          </a:p>
          <a:p>
            <a:pPr lvl="1"/>
            <a:r>
              <a:rPr lang="en-US" dirty="0" smtClean="0"/>
              <a:t>Theoretical analysis of our schedules</a:t>
            </a:r>
          </a:p>
          <a:p>
            <a:r>
              <a:rPr lang="en-US" dirty="0" smtClean="0"/>
              <a:t>Experiments</a:t>
            </a:r>
          </a:p>
          <a:p>
            <a:pPr lvl="1"/>
            <a:r>
              <a:rPr lang="en-US" dirty="0" smtClean="0">
                <a:solidFill>
                  <a:srgbClr val="FF0000"/>
                </a:solidFill>
              </a:rPr>
              <a:t>Benchmarks?</a:t>
            </a:r>
          </a:p>
          <a:p>
            <a:pPr lvl="1"/>
            <a:r>
              <a:rPr lang="en-US" dirty="0" smtClean="0"/>
              <a:t>Compare with ABY/MOTION?</a:t>
            </a:r>
          </a:p>
          <a:p>
            <a:pPr lvl="2"/>
            <a:r>
              <a:rPr lang="en-US" dirty="0" smtClean="0"/>
              <a:t>Compilation is faster, running time is faster?</a:t>
            </a:r>
            <a:endParaRPr lang="en-US" dirty="0"/>
          </a:p>
        </p:txBody>
      </p:sp>
    </p:spTree>
    <p:extLst>
      <p:ext uri="{BB962C8B-B14F-4D97-AF65-F5344CB8AC3E}">
        <p14:creationId xmlns:p14="http://schemas.microsoft.com/office/powerpoint/2010/main" val="1781615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a:t>
            </a:r>
            <a:endParaRPr lang="en-US" dirty="0"/>
          </a:p>
        </p:txBody>
      </p:sp>
      <p:sp>
        <p:nvSpPr>
          <p:cNvPr id="3" name="Content Placeholder 2"/>
          <p:cNvSpPr>
            <a:spLocks noGrp="1"/>
          </p:cNvSpPr>
          <p:nvPr>
            <p:ph idx="1"/>
          </p:nvPr>
        </p:nvSpPr>
        <p:spPr/>
        <p:txBody>
          <a:bodyPr/>
          <a:lstStyle/>
          <a:p>
            <a:r>
              <a:rPr lang="en-US" dirty="0" smtClean="0"/>
              <a:t>Translation into three-address CFG IR</a:t>
            </a:r>
          </a:p>
          <a:p>
            <a:endParaRPr lang="en-US" dirty="0"/>
          </a:p>
          <a:p>
            <a:r>
              <a:rPr lang="en-US" dirty="0" smtClean="0"/>
              <a:t>Taint analysis (on CFG IR)?</a:t>
            </a:r>
          </a:p>
          <a:p>
            <a:r>
              <a:rPr lang="en-US" dirty="0" smtClean="0"/>
              <a:t>Bound checks?</a:t>
            </a:r>
          </a:p>
          <a:p>
            <a:endParaRPr lang="en-US" dirty="0"/>
          </a:p>
          <a:p>
            <a:r>
              <a:rPr lang="en-US" dirty="0" smtClean="0"/>
              <a:t>(I’m sure things will come out in discussion)</a:t>
            </a:r>
            <a:endParaRPr lang="en-US" dirty="0"/>
          </a:p>
        </p:txBody>
      </p:sp>
    </p:spTree>
    <p:extLst>
      <p:ext uri="{BB962C8B-B14F-4D97-AF65-F5344CB8AC3E}">
        <p14:creationId xmlns:p14="http://schemas.microsoft.com/office/powerpoint/2010/main" val="303050928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Phase 2: Array Access “</a:t>
            </a:r>
            <a:r>
              <a:rPr lang="en-US" dirty="0" err="1" smtClean="0"/>
              <a:t>Scalarization</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Main purpose is to allow fine-grained reasoning about array accesses after SSA</a:t>
            </a:r>
          </a:p>
          <a:p>
            <a:pPr lvl="1"/>
            <a:r>
              <a:rPr lang="en-US" dirty="0" smtClean="0"/>
              <a:t>SSA treats arrays as aggregates, which may cause spurious loop-carried dependences and prohibit </a:t>
            </a:r>
            <a:r>
              <a:rPr lang="en-US" dirty="0" err="1" smtClean="0"/>
              <a:t>vectorization</a:t>
            </a:r>
            <a:endParaRPr lang="en-US" dirty="0" smtClean="0"/>
          </a:p>
          <a:p>
            <a:pPr lvl="1"/>
            <a:r>
              <a:rPr lang="en-US" dirty="0" smtClean="0"/>
              <a:t>A bit of an overkill for the typical MPC bench</a:t>
            </a:r>
            <a:r>
              <a:rPr lang="is-IS" dirty="0" smtClean="0"/>
              <a:t>mark...</a:t>
            </a:r>
            <a:endParaRPr lang="en-US" dirty="0" smtClean="0"/>
          </a:p>
          <a:p>
            <a:r>
              <a:rPr lang="en-US" dirty="0" smtClean="0"/>
              <a:t>Alex Aiken’s example (array writes)</a:t>
            </a:r>
          </a:p>
          <a:p>
            <a:pPr marL="0" indent="0">
              <a:buNone/>
            </a:pPr>
            <a:r>
              <a:rPr lang="en-US" dirty="0" smtClean="0"/>
              <a:t>	for </a:t>
            </a:r>
            <a:r>
              <a:rPr lang="en-US" dirty="0" err="1"/>
              <a:t>i</a:t>
            </a:r>
            <a:r>
              <a:rPr lang="en-US" dirty="0"/>
              <a:t> in range(0,len):</a:t>
            </a:r>
          </a:p>
          <a:p>
            <a:pPr marL="0" indent="0">
              <a:buNone/>
            </a:pPr>
            <a:r>
              <a:rPr lang="de-DE" dirty="0"/>
              <a:t>	</a:t>
            </a:r>
            <a:r>
              <a:rPr lang="de-DE" dirty="0" smtClean="0"/>
              <a:t>   </a:t>
            </a:r>
            <a:r>
              <a:rPr lang="de-DE" dirty="0"/>
              <a:t>A[i] = B</a:t>
            </a:r>
            <a:r>
              <a:rPr lang="de-DE" dirty="0" smtClean="0"/>
              <a:t>[i]*i 			A &lt;- update(</a:t>
            </a:r>
            <a:r>
              <a:rPr lang="de-DE" dirty="0" err="1" smtClean="0"/>
              <a:t>A,i</a:t>
            </a:r>
            <a:r>
              <a:rPr lang="de-DE" dirty="0" smtClean="0"/>
              <a:t>, f(B))</a:t>
            </a:r>
            <a:endParaRPr lang="de-DE" dirty="0"/>
          </a:p>
          <a:p>
            <a:pPr marL="0" indent="0">
              <a:buNone/>
            </a:pPr>
            <a:r>
              <a:rPr lang="en-US" dirty="0"/>
              <a:t>	</a:t>
            </a:r>
            <a:r>
              <a:rPr lang="en-US" dirty="0" smtClean="0"/>
              <a:t>   </a:t>
            </a:r>
            <a:r>
              <a:rPr lang="en-US" dirty="0"/>
              <a:t>B[</a:t>
            </a:r>
            <a:r>
              <a:rPr lang="en-US" dirty="0" err="1"/>
              <a:t>i</a:t>
            </a:r>
            <a:r>
              <a:rPr lang="en-US" dirty="0"/>
              <a:t>] = A[</a:t>
            </a:r>
            <a:r>
              <a:rPr lang="en-US" dirty="0" err="1"/>
              <a:t>i</a:t>
            </a:r>
            <a:r>
              <a:rPr lang="en-US" dirty="0"/>
              <a:t>]*D[i-1</a:t>
            </a:r>
            <a:r>
              <a:rPr lang="en-US" dirty="0" smtClean="0"/>
              <a:t>]          B &lt;- update(</a:t>
            </a:r>
            <a:r>
              <a:rPr lang="en-US" dirty="0" err="1" smtClean="0"/>
              <a:t>B,i</a:t>
            </a:r>
            <a:r>
              <a:rPr lang="en-US" dirty="0" smtClean="0"/>
              <a:t>,</a:t>
            </a:r>
            <a:r>
              <a:rPr lang="is-IS" dirty="0"/>
              <a:t> </a:t>
            </a:r>
            <a:r>
              <a:rPr lang="is-IS" dirty="0" smtClean="0"/>
              <a:t>g(A,D))</a:t>
            </a:r>
            <a:endParaRPr lang="en-US" dirty="0"/>
          </a:p>
          <a:p>
            <a:pPr marL="0" indent="0">
              <a:buNone/>
            </a:pPr>
            <a:r>
              <a:rPr lang="en-US" dirty="0"/>
              <a:t>	</a:t>
            </a:r>
            <a:r>
              <a:rPr lang="en-US" dirty="0" smtClean="0"/>
              <a:t>   </a:t>
            </a:r>
            <a:r>
              <a:rPr lang="en-US" dirty="0"/>
              <a:t>C[</a:t>
            </a:r>
            <a:r>
              <a:rPr lang="en-US" dirty="0" err="1"/>
              <a:t>i</a:t>
            </a:r>
            <a:r>
              <a:rPr lang="en-US" dirty="0"/>
              <a:t>] = A[</a:t>
            </a:r>
            <a:r>
              <a:rPr lang="en-US" dirty="0" err="1"/>
              <a:t>i</a:t>
            </a:r>
            <a:r>
              <a:rPr lang="en-US" dirty="0"/>
              <a:t>]*D[i-1</a:t>
            </a:r>
            <a:r>
              <a:rPr lang="en-US" dirty="0" smtClean="0"/>
              <a:t>]			</a:t>
            </a:r>
            <a:r>
              <a:rPr lang="is-IS" dirty="0" smtClean="0"/>
              <a:t>…</a:t>
            </a:r>
            <a:endParaRPr lang="en-US" dirty="0"/>
          </a:p>
          <a:p>
            <a:pPr marL="0" indent="0">
              <a:buNone/>
            </a:pPr>
            <a:r>
              <a:rPr lang="de-DE" dirty="0"/>
              <a:t>	</a:t>
            </a:r>
            <a:r>
              <a:rPr lang="de-DE" dirty="0" smtClean="0"/>
              <a:t>   </a:t>
            </a:r>
            <a:r>
              <a:rPr lang="de-DE" dirty="0"/>
              <a:t>D[i] = B[i]+C[i</a:t>
            </a:r>
            <a:r>
              <a:rPr lang="de-DE" dirty="0" smtClean="0"/>
              <a:t>] </a:t>
            </a:r>
            <a:endParaRPr lang="en-US" dirty="0" smtClean="0"/>
          </a:p>
        </p:txBody>
      </p:sp>
      <p:cxnSp>
        <p:nvCxnSpPr>
          <p:cNvPr id="5" name="Straight Arrow Connector 4"/>
          <p:cNvCxnSpPr/>
          <p:nvPr/>
        </p:nvCxnSpPr>
        <p:spPr>
          <a:xfrm>
            <a:off x="4086241" y="4321198"/>
            <a:ext cx="0" cy="5798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Freeform 10"/>
          <p:cNvSpPr/>
          <p:nvPr/>
        </p:nvSpPr>
        <p:spPr>
          <a:xfrm>
            <a:off x="7164727" y="4362615"/>
            <a:ext cx="851225" cy="510813"/>
          </a:xfrm>
          <a:custGeom>
            <a:avLst/>
            <a:gdLst>
              <a:gd name="connsiteX0" fmla="*/ 372731 w 851225"/>
              <a:gd name="connsiteY0" fmla="*/ 510813 h 510813"/>
              <a:gd name="connsiteX1" fmla="*/ 842097 w 851225"/>
              <a:gd name="connsiteY1" fmla="*/ 110446 h 510813"/>
              <a:gd name="connsiteX2" fmla="*/ 0 w 851225"/>
              <a:gd name="connsiteY2" fmla="*/ 0 h 510813"/>
            </a:gdLst>
            <a:ahLst/>
            <a:cxnLst>
              <a:cxn ang="0">
                <a:pos x="connsiteX0" y="connsiteY0"/>
              </a:cxn>
              <a:cxn ang="0">
                <a:pos x="connsiteX1" y="connsiteY1"/>
              </a:cxn>
              <a:cxn ang="0">
                <a:pos x="connsiteX2" y="connsiteY2"/>
              </a:cxn>
            </a:cxnLst>
            <a:rect l="l" t="t" r="r" b="b"/>
            <a:pathLst>
              <a:path w="851225" h="510813">
                <a:moveTo>
                  <a:pt x="372731" y="510813"/>
                </a:moveTo>
                <a:cubicBezTo>
                  <a:pt x="638475" y="353197"/>
                  <a:pt x="904219" y="195581"/>
                  <a:pt x="842097" y="110446"/>
                </a:cubicBezTo>
                <a:cubicBezTo>
                  <a:pt x="779975" y="25311"/>
                  <a:pt x="0" y="0"/>
                  <a:pt x="0" y="0"/>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014389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Phase 2: Array Access “</a:t>
            </a:r>
            <a:r>
              <a:rPr lang="en-US" dirty="0" err="1" smtClean="0"/>
              <a:t>Scalarization</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Treat array access as “scalars”, B[</a:t>
            </a:r>
            <a:r>
              <a:rPr lang="en-US" dirty="0" err="1" smtClean="0"/>
              <a:t>i</a:t>
            </a:r>
            <a:r>
              <a:rPr lang="en-US" dirty="0" smtClean="0"/>
              <a:t>], D[</a:t>
            </a:r>
            <a:r>
              <a:rPr lang="en-US" dirty="0" err="1" smtClean="0"/>
              <a:t>i</a:t>
            </a:r>
            <a:r>
              <a:rPr lang="en-US" dirty="0" smtClean="0"/>
              <a:t>], D[i-1], etc. for the purpose of SSA construction</a:t>
            </a:r>
          </a:p>
          <a:p>
            <a:r>
              <a:rPr lang="en-US" dirty="0" smtClean="0"/>
              <a:t>Alex Aiken’s example (array writes)</a:t>
            </a:r>
          </a:p>
          <a:p>
            <a:pPr marL="0" indent="0">
              <a:buNone/>
            </a:pPr>
            <a:r>
              <a:rPr lang="en-US" dirty="0" smtClean="0"/>
              <a:t>	for </a:t>
            </a:r>
            <a:r>
              <a:rPr lang="en-US" dirty="0" err="1"/>
              <a:t>i</a:t>
            </a:r>
            <a:r>
              <a:rPr lang="en-US" dirty="0"/>
              <a:t> in range(0,len):</a:t>
            </a:r>
          </a:p>
          <a:p>
            <a:pPr marL="0" indent="0">
              <a:buNone/>
            </a:pPr>
            <a:r>
              <a:rPr lang="de-DE" dirty="0"/>
              <a:t>	</a:t>
            </a:r>
            <a:r>
              <a:rPr lang="de-DE" dirty="0" smtClean="0"/>
              <a:t>   </a:t>
            </a:r>
            <a:r>
              <a:rPr lang="de-DE" dirty="0">
                <a:solidFill>
                  <a:srgbClr val="FF0000"/>
                </a:solidFill>
              </a:rPr>
              <a:t>A[i]</a:t>
            </a:r>
            <a:r>
              <a:rPr lang="de-DE" dirty="0"/>
              <a:t> = B</a:t>
            </a:r>
            <a:r>
              <a:rPr lang="de-DE" dirty="0" smtClean="0"/>
              <a:t>[i]*i 			</a:t>
            </a:r>
          </a:p>
          <a:p>
            <a:pPr marL="0" indent="0">
              <a:buNone/>
            </a:pPr>
            <a:r>
              <a:rPr lang="en-US" dirty="0"/>
              <a:t>	</a:t>
            </a:r>
            <a:r>
              <a:rPr lang="en-US" dirty="0" smtClean="0"/>
              <a:t>   </a:t>
            </a:r>
            <a:r>
              <a:rPr lang="en-US" dirty="0"/>
              <a:t>B[</a:t>
            </a:r>
            <a:r>
              <a:rPr lang="en-US" dirty="0" err="1"/>
              <a:t>i</a:t>
            </a:r>
            <a:r>
              <a:rPr lang="en-US" dirty="0"/>
              <a:t>] = </a:t>
            </a:r>
            <a:r>
              <a:rPr lang="en-US" dirty="0">
                <a:solidFill>
                  <a:srgbClr val="FF0000"/>
                </a:solidFill>
              </a:rPr>
              <a:t>A[</a:t>
            </a:r>
            <a:r>
              <a:rPr lang="en-US" dirty="0" err="1">
                <a:solidFill>
                  <a:srgbClr val="FF0000"/>
                </a:solidFill>
              </a:rPr>
              <a:t>i</a:t>
            </a:r>
            <a:r>
              <a:rPr lang="en-US" dirty="0">
                <a:solidFill>
                  <a:srgbClr val="FF0000"/>
                </a:solidFill>
              </a:rPr>
              <a:t>]</a:t>
            </a:r>
            <a:r>
              <a:rPr lang="en-US" dirty="0"/>
              <a:t>*</a:t>
            </a:r>
            <a:r>
              <a:rPr lang="en-US" dirty="0">
                <a:solidFill>
                  <a:srgbClr val="008000"/>
                </a:solidFill>
              </a:rPr>
              <a:t>D[i-1</a:t>
            </a:r>
            <a:r>
              <a:rPr lang="en-US" dirty="0" smtClean="0">
                <a:solidFill>
                  <a:srgbClr val="008000"/>
                </a:solidFill>
              </a:rPr>
              <a:t>]</a:t>
            </a:r>
            <a:endParaRPr lang="en-US" dirty="0">
              <a:solidFill>
                <a:srgbClr val="008000"/>
              </a:solidFill>
            </a:endParaRPr>
          </a:p>
          <a:p>
            <a:pPr marL="0" indent="0">
              <a:buNone/>
            </a:pPr>
            <a:r>
              <a:rPr lang="en-US" dirty="0"/>
              <a:t>	</a:t>
            </a:r>
            <a:r>
              <a:rPr lang="en-US" dirty="0" smtClean="0"/>
              <a:t>   </a:t>
            </a:r>
            <a:r>
              <a:rPr lang="en-US" dirty="0">
                <a:solidFill>
                  <a:srgbClr val="0000FF"/>
                </a:solidFill>
              </a:rPr>
              <a:t>C[</a:t>
            </a:r>
            <a:r>
              <a:rPr lang="en-US" dirty="0" err="1">
                <a:solidFill>
                  <a:srgbClr val="0000FF"/>
                </a:solidFill>
              </a:rPr>
              <a:t>i</a:t>
            </a:r>
            <a:r>
              <a:rPr lang="en-US" dirty="0">
                <a:solidFill>
                  <a:srgbClr val="0000FF"/>
                </a:solidFill>
              </a:rPr>
              <a:t>]</a:t>
            </a:r>
            <a:r>
              <a:rPr lang="en-US" dirty="0"/>
              <a:t> = </a:t>
            </a:r>
            <a:r>
              <a:rPr lang="en-US" dirty="0">
                <a:solidFill>
                  <a:srgbClr val="FF0000"/>
                </a:solidFill>
              </a:rPr>
              <a:t>A[</a:t>
            </a:r>
            <a:r>
              <a:rPr lang="en-US" dirty="0" err="1">
                <a:solidFill>
                  <a:srgbClr val="FF0000"/>
                </a:solidFill>
              </a:rPr>
              <a:t>i</a:t>
            </a:r>
            <a:r>
              <a:rPr lang="en-US" dirty="0">
                <a:solidFill>
                  <a:srgbClr val="FF0000"/>
                </a:solidFill>
              </a:rPr>
              <a:t>]</a:t>
            </a:r>
            <a:r>
              <a:rPr lang="en-US" dirty="0"/>
              <a:t>*</a:t>
            </a:r>
            <a:r>
              <a:rPr lang="en-US" dirty="0">
                <a:solidFill>
                  <a:srgbClr val="008000"/>
                </a:solidFill>
              </a:rPr>
              <a:t>D[i-1</a:t>
            </a:r>
            <a:r>
              <a:rPr lang="en-US" dirty="0" smtClean="0">
                <a:solidFill>
                  <a:srgbClr val="008000"/>
                </a:solidFill>
              </a:rPr>
              <a:t>]</a:t>
            </a:r>
            <a:r>
              <a:rPr lang="en-US" dirty="0" smtClean="0"/>
              <a:t>		</a:t>
            </a:r>
            <a:endParaRPr lang="en-US" dirty="0"/>
          </a:p>
          <a:p>
            <a:pPr marL="0" indent="0">
              <a:buNone/>
            </a:pPr>
            <a:r>
              <a:rPr lang="de-DE" dirty="0"/>
              <a:t>	</a:t>
            </a:r>
            <a:r>
              <a:rPr lang="de-DE" dirty="0" smtClean="0"/>
              <a:t>   </a:t>
            </a:r>
            <a:r>
              <a:rPr lang="de-DE" dirty="0">
                <a:solidFill>
                  <a:srgbClr val="800000"/>
                </a:solidFill>
              </a:rPr>
              <a:t>D[i]</a:t>
            </a:r>
            <a:r>
              <a:rPr lang="de-DE" dirty="0"/>
              <a:t> = B[i]+</a:t>
            </a:r>
            <a:r>
              <a:rPr lang="de-DE" dirty="0">
                <a:solidFill>
                  <a:srgbClr val="0000FF"/>
                </a:solidFill>
              </a:rPr>
              <a:t>C[i</a:t>
            </a:r>
            <a:r>
              <a:rPr lang="de-DE" dirty="0" smtClean="0">
                <a:solidFill>
                  <a:srgbClr val="0000FF"/>
                </a:solidFill>
              </a:rPr>
              <a:t>]</a:t>
            </a:r>
            <a:r>
              <a:rPr lang="de-DE" dirty="0" smtClean="0"/>
              <a:t> </a:t>
            </a:r>
          </a:p>
        </p:txBody>
      </p:sp>
    </p:spTree>
    <p:extLst>
      <p:ext uri="{BB962C8B-B14F-4D97-AF65-F5344CB8AC3E}">
        <p14:creationId xmlns:p14="http://schemas.microsoft.com/office/powerpoint/2010/main" val="87022754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a:t>
            </a:r>
            <a:r>
              <a:rPr lang="en-US" dirty="0" err="1" smtClean="0"/>
              <a:t>Scalarization</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de-DE" dirty="0" smtClean="0"/>
              <a:t>Array </a:t>
            </a:r>
            <a:r>
              <a:rPr lang="de-DE" dirty="0" err="1" smtClean="0"/>
              <a:t>def</a:t>
            </a:r>
            <a:r>
              <a:rPr lang="de-DE" dirty="0" smtClean="0"/>
              <a:t>: A[f(i)] = ... </a:t>
            </a:r>
          </a:p>
          <a:p>
            <a:r>
              <a:rPr lang="de-DE" dirty="0" smtClean="0"/>
              <a:t>Array </a:t>
            </a:r>
            <a:r>
              <a:rPr lang="de-DE" dirty="0" err="1" smtClean="0"/>
              <a:t>use</a:t>
            </a:r>
            <a:r>
              <a:rPr lang="de-DE" dirty="0" smtClean="0"/>
              <a:t>: ... = </a:t>
            </a:r>
            <a:r>
              <a:rPr lang="de-DE" dirty="0" smtClean="0"/>
              <a:t>... A</a:t>
            </a:r>
            <a:r>
              <a:rPr lang="de-DE" dirty="0" smtClean="0"/>
              <a:t>[f‘(i)</a:t>
            </a:r>
            <a:r>
              <a:rPr lang="de-DE" dirty="0" smtClean="0"/>
              <a:t>] ...</a:t>
            </a:r>
            <a:endParaRPr lang="de-DE" dirty="0" smtClean="0"/>
          </a:p>
          <a:p>
            <a:r>
              <a:rPr lang="de-DE" dirty="0" smtClean="0"/>
              <a:t>Key </a:t>
            </a:r>
            <a:r>
              <a:rPr lang="de-DE" dirty="0" err="1" smtClean="0"/>
              <a:t>restriction</a:t>
            </a:r>
            <a:r>
              <a:rPr lang="de-DE" dirty="0" smtClean="0"/>
              <a:t>: </a:t>
            </a:r>
            <a:r>
              <a:rPr lang="de-DE" dirty="0" err="1" smtClean="0"/>
              <a:t>for</a:t>
            </a:r>
            <a:r>
              <a:rPr lang="de-DE" dirty="0" smtClean="0"/>
              <a:t> </a:t>
            </a:r>
            <a:r>
              <a:rPr lang="de-DE" dirty="0" err="1" smtClean="0"/>
              <a:t>every</a:t>
            </a:r>
            <a:r>
              <a:rPr lang="de-DE" dirty="0" smtClean="0"/>
              <a:t> </a:t>
            </a:r>
            <a:r>
              <a:rPr lang="de-DE" dirty="0" err="1" smtClean="0"/>
              <a:t>def-use</a:t>
            </a:r>
            <a:r>
              <a:rPr lang="de-DE" dirty="0" smtClean="0"/>
              <a:t> pair A[f(i)],A[f‘(i)], f(i) </a:t>
            </a:r>
            <a:r>
              <a:rPr lang="de-DE" dirty="0" err="1" smtClean="0"/>
              <a:t>and</a:t>
            </a:r>
            <a:r>
              <a:rPr lang="de-DE" dirty="0" smtClean="0"/>
              <a:t> f‘(i) </a:t>
            </a:r>
            <a:r>
              <a:rPr lang="de-DE" dirty="0" err="1" smtClean="0"/>
              <a:t>are</a:t>
            </a:r>
            <a:r>
              <a:rPr lang="de-DE" dirty="0" smtClean="0"/>
              <a:t> </a:t>
            </a:r>
            <a:r>
              <a:rPr lang="de-DE" dirty="0" err="1" smtClean="0"/>
              <a:t>either</a:t>
            </a:r>
            <a:r>
              <a:rPr lang="de-DE" dirty="0" smtClean="0"/>
              <a:t> </a:t>
            </a:r>
            <a:r>
              <a:rPr lang="de-DE" dirty="0" err="1" smtClean="0"/>
              <a:t>equivalent</a:t>
            </a:r>
            <a:r>
              <a:rPr lang="de-DE" dirty="0" smtClean="0"/>
              <a:t> </a:t>
            </a:r>
            <a:r>
              <a:rPr lang="de-DE" dirty="0" err="1" smtClean="0"/>
              <a:t>or</a:t>
            </a:r>
            <a:r>
              <a:rPr lang="de-DE" dirty="0" smtClean="0"/>
              <a:t> non-</a:t>
            </a:r>
            <a:r>
              <a:rPr lang="de-DE" dirty="0" err="1" smtClean="0"/>
              <a:t>equivalent</a:t>
            </a:r>
            <a:endParaRPr lang="de-DE" dirty="0"/>
          </a:p>
          <a:p>
            <a:pPr lvl="1"/>
            <a:r>
              <a:rPr lang="de-DE" dirty="0" err="1" smtClean="0"/>
              <a:t>Equivalent</a:t>
            </a:r>
            <a:r>
              <a:rPr lang="de-DE" dirty="0" smtClean="0"/>
              <a:t>: </a:t>
            </a:r>
            <a:r>
              <a:rPr lang="de-DE" dirty="0" err="1" smtClean="0">
                <a:solidFill>
                  <a:srgbClr val="FF0000"/>
                </a:solidFill>
              </a:rPr>
              <a:t>for</a:t>
            </a:r>
            <a:r>
              <a:rPr lang="de-DE" dirty="0" smtClean="0">
                <a:solidFill>
                  <a:srgbClr val="FF0000"/>
                </a:solidFill>
              </a:rPr>
              <a:t> </a:t>
            </a:r>
            <a:r>
              <a:rPr lang="de-DE" dirty="0" err="1" smtClean="0">
                <a:solidFill>
                  <a:srgbClr val="FF0000"/>
                </a:solidFill>
              </a:rPr>
              <a:t>every</a:t>
            </a:r>
            <a:r>
              <a:rPr lang="de-DE" dirty="0" smtClean="0">
                <a:solidFill>
                  <a:srgbClr val="FF0000"/>
                </a:solidFill>
              </a:rPr>
              <a:t> i in </a:t>
            </a:r>
            <a:r>
              <a:rPr lang="de-DE" dirty="0" err="1" smtClean="0">
                <a:solidFill>
                  <a:srgbClr val="FF0000"/>
                </a:solidFill>
              </a:rPr>
              <a:t>range</a:t>
            </a:r>
            <a:r>
              <a:rPr lang="de-DE" dirty="0" smtClean="0">
                <a:solidFill>
                  <a:srgbClr val="FF0000"/>
                </a:solidFill>
              </a:rPr>
              <a:t>(</a:t>
            </a:r>
            <a:r>
              <a:rPr lang="de-DE" dirty="0" err="1" smtClean="0">
                <a:solidFill>
                  <a:srgbClr val="FF0000"/>
                </a:solidFill>
              </a:rPr>
              <a:t>len</a:t>
            </a:r>
            <a:r>
              <a:rPr lang="de-DE" dirty="0" smtClean="0">
                <a:solidFill>
                  <a:srgbClr val="FF0000"/>
                </a:solidFill>
              </a:rPr>
              <a:t>): f(i) = f‘(i)</a:t>
            </a:r>
            <a:endParaRPr lang="en-US" dirty="0" smtClean="0">
              <a:solidFill>
                <a:srgbClr val="FF0000"/>
              </a:solidFill>
            </a:endParaRPr>
          </a:p>
          <a:p>
            <a:pPr lvl="1"/>
            <a:r>
              <a:rPr lang="en-US" dirty="0" smtClean="0">
                <a:solidFill>
                  <a:srgbClr val="000000"/>
                </a:solidFill>
              </a:rPr>
              <a:t>Non-equivalent: for every </a:t>
            </a:r>
            <a:r>
              <a:rPr lang="en-US" dirty="0" err="1" smtClean="0">
                <a:solidFill>
                  <a:srgbClr val="000000"/>
                </a:solidFill>
              </a:rPr>
              <a:t>i</a:t>
            </a:r>
            <a:r>
              <a:rPr lang="en-US" dirty="0" smtClean="0">
                <a:solidFill>
                  <a:srgbClr val="000000"/>
                </a:solidFill>
              </a:rPr>
              <a:t> in range(</a:t>
            </a:r>
            <a:r>
              <a:rPr lang="en-US" dirty="0" err="1" smtClean="0">
                <a:solidFill>
                  <a:srgbClr val="000000"/>
                </a:solidFill>
              </a:rPr>
              <a:t>len</a:t>
            </a:r>
            <a:r>
              <a:rPr lang="en-US" dirty="0" smtClean="0">
                <a:solidFill>
                  <a:srgbClr val="000000"/>
                </a:solidFill>
              </a:rPr>
              <a:t>): f(</a:t>
            </a:r>
            <a:r>
              <a:rPr lang="en-US" dirty="0" err="1" smtClean="0">
                <a:solidFill>
                  <a:srgbClr val="000000"/>
                </a:solidFill>
              </a:rPr>
              <a:t>i</a:t>
            </a:r>
            <a:r>
              <a:rPr lang="en-US" dirty="0" smtClean="0">
                <a:solidFill>
                  <a:srgbClr val="000000"/>
                </a:solidFill>
              </a:rPr>
              <a:t>) =/= f’(</a:t>
            </a:r>
            <a:r>
              <a:rPr lang="en-US" dirty="0" err="1" smtClean="0">
                <a:solidFill>
                  <a:srgbClr val="000000"/>
                </a:solidFill>
              </a:rPr>
              <a:t>i</a:t>
            </a:r>
            <a:r>
              <a:rPr lang="en-US" dirty="0" smtClean="0">
                <a:solidFill>
                  <a:srgbClr val="000000"/>
                </a:solidFill>
              </a:rPr>
              <a:t>)</a:t>
            </a:r>
          </a:p>
          <a:p>
            <a:pPr lvl="1"/>
            <a:r>
              <a:rPr lang="en-US" dirty="0" smtClean="0">
                <a:solidFill>
                  <a:srgbClr val="000000"/>
                </a:solidFill>
              </a:rPr>
              <a:t>Intuition: for every iteration </a:t>
            </a:r>
            <a:r>
              <a:rPr lang="en-US" dirty="0" err="1" smtClean="0">
                <a:solidFill>
                  <a:srgbClr val="000000"/>
                </a:solidFill>
              </a:rPr>
              <a:t>i</a:t>
            </a:r>
            <a:r>
              <a:rPr lang="en-US" dirty="0" smtClean="0">
                <a:solidFill>
                  <a:srgbClr val="000000"/>
                </a:solidFill>
              </a:rPr>
              <a:t>, A[f(</a:t>
            </a:r>
            <a:r>
              <a:rPr lang="en-US" dirty="0" err="1" smtClean="0">
                <a:solidFill>
                  <a:srgbClr val="000000"/>
                </a:solidFill>
              </a:rPr>
              <a:t>i</a:t>
            </a:r>
            <a:r>
              <a:rPr lang="en-US" dirty="0" smtClean="0">
                <a:solidFill>
                  <a:srgbClr val="000000"/>
                </a:solidFill>
              </a:rPr>
              <a:t>)] and A[f’(</a:t>
            </a:r>
            <a:r>
              <a:rPr lang="en-US" dirty="0" err="1" smtClean="0">
                <a:solidFill>
                  <a:srgbClr val="000000"/>
                </a:solidFill>
              </a:rPr>
              <a:t>i</a:t>
            </a:r>
            <a:r>
              <a:rPr lang="en-US" dirty="0" smtClean="0">
                <a:solidFill>
                  <a:srgbClr val="000000"/>
                </a:solidFill>
              </a:rPr>
              <a:t>)] either refer to the same location, or to different locations</a:t>
            </a:r>
          </a:p>
          <a:p>
            <a:r>
              <a:rPr lang="en-US" dirty="0" smtClean="0">
                <a:solidFill>
                  <a:srgbClr val="000000"/>
                </a:solidFill>
              </a:rPr>
              <a:t>Also, for every </a:t>
            </a:r>
            <a:r>
              <a:rPr lang="en-US" dirty="0" err="1" smtClean="0">
                <a:solidFill>
                  <a:srgbClr val="000000"/>
                </a:solidFill>
              </a:rPr>
              <a:t>def-def</a:t>
            </a:r>
            <a:r>
              <a:rPr lang="en-US" dirty="0" smtClean="0">
                <a:solidFill>
                  <a:srgbClr val="000000"/>
                </a:solidFill>
              </a:rPr>
              <a:t> pair A[f(</a:t>
            </a:r>
            <a:r>
              <a:rPr lang="en-US" dirty="0" err="1" smtClean="0">
                <a:solidFill>
                  <a:srgbClr val="000000"/>
                </a:solidFill>
              </a:rPr>
              <a:t>i</a:t>
            </a:r>
            <a:r>
              <a:rPr lang="en-US" dirty="0" smtClean="0">
                <a:solidFill>
                  <a:srgbClr val="000000"/>
                </a:solidFill>
              </a:rPr>
              <a:t>)] and A[f’(</a:t>
            </a:r>
            <a:r>
              <a:rPr lang="en-US" dirty="0" err="1" smtClean="0">
                <a:solidFill>
                  <a:srgbClr val="000000"/>
                </a:solidFill>
              </a:rPr>
              <a:t>i</a:t>
            </a:r>
            <a:r>
              <a:rPr lang="en-US" dirty="0" smtClean="0">
                <a:solidFill>
                  <a:srgbClr val="000000"/>
                </a:solidFill>
              </a:rPr>
              <a:t>)</a:t>
            </a:r>
            <a:r>
              <a:rPr lang="en-US" dirty="0" smtClean="0">
                <a:solidFill>
                  <a:srgbClr val="000000"/>
                </a:solidFill>
              </a:rPr>
              <a:t>], f(</a:t>
            </a:r>
            <a:r>
              <a:rPr lang="en-US" dirty="0" err="1" smtClean="0">
                <a:solidFill>
                  <a:srgbClr val="000000"/>
                </a:solidFill>
              </a:rPr>
              <a:t>i</a:t>
            </a:r>
            <a:r>
              <a:rPr lang="en-US" dirty="0" smtClean="0">
                <a:solidFill>
                  <a:srgbClr val="000000"/>
                </a:solidFill>
              </a:rPr>
              <a:t>) and f’(</a:t>
            </a:r>
            <a:r>
              <a:rPr lang="en-US" dirty="0" err="1" smtClean="0">
                <a:solidFill>
                  <a:srgbClr val="000000"/>
                </a:solidFill>
              </a:rPr>
              <a:t>i</a:t>
            </a:r>
            <a:r>
              <a:rPr lang="en-US" dirty="0" smtClean="0">
                <a:solidFill>
                  <a:srgbClr val="000000"/>
                </a:solidFill>
              </a:rPr>
              <a:t>) are either equivalent or nonequivalent </a:t>
            </a:r>
            <a:endParaRPr lang="en-US" dirty="0" smtClean="0">
              <a:solidFill>
                <a:srgbClr val="000000"/>
              </a:solidFill>
            </a:endParaRPr>
          </a:p>
          <a:p>
            <a:r>
              <a:rPr lang="en-US" dirty="0" smtClean="0">
                <a:solidFill>
                  <a:srgbClr val="000000"/>
                </a:solidFill>
              </a:rPr>
              <a:t>Some other restrictions (don’t remember </a:t>
            </a:r>
            <a:r>
              <a:rPr lang="en-US" dirty="0" smtClean="0">
                <a:solidFill>
                  <a:srgbClr val="000000"/>
                </a:solidFill>
              </a:rPr>
              <a:t>exactly </a:t>
            </a:r>
            <a:r>
              <a:rPr lang="en-US" dirty="0" smtClean="0">
                <a:solidFill>
                  <a:srgbClr val="000000"/>
                </a:solidFill>
              </a:rPr>
              <a:t>now</a:t>
            </a:r>
            <a:r>
              <a:rPr lang="is-IS" dirty="0" smtClean="0">
                <a:solidFill>
                  <a:srgbClr val="000000"/>
                </a:solidFill>
              </a:rPr>
              <a:t>…</a:t>
            </a:r>
            <a:r>
              <a:rPr lang="en-US" dirty="0" smtClean="0">
                <a:solidFill>
                  <a:srgbClr val="000000"/>
                </a:solidFill>
              </a:rPr>
              <a:t>)</a:t>
            </a:r>
            <a:endParaRPr lang="en-US" dirty="0" smtClean="0">
              <a:solidFill>
                <a:srgbClr val="000000"/>
              </a:solidFill>
            </a:endParaRPr>
          </a:p>
          <a:p>
            <a:endParaRPr lang="en-US" dirty="0" smtClean="0">
              <a:solidFill>
                <a:srgbClr val="000000"/>
              </a:solidFill>
            </a:endParaRPr>
          </a:p>
          <a:p>
            <a:endParaRPr lang="de-DE" dirty="0" smtClean="0">
              <a:solidFill>
                <a:srgbClr val="000000"/>
              </a:solidFill>
            </a:endParaRPr>
          </a:p>
        </p:txBody>
      </p:sp>
    </p:spTree>
    <p:extLst>
      <p:ext uri="{BB962C8B-B14F-4D97-AF65-F5344CB8AC3E}">
        <p14:creationId xmlns:p14="http://schemas.microsoft.com/office/powerpoint/2010/main" val="1862760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a:t>
            </a:r>
            <a:r>
              <a:rPr lang="en-US" dirty="0" err="1" smtClean="0"/>
              <a:t>Scalarization</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000000"/>
                </a:solidFill>
              </a:rPr>
              <a:t>If we are able to prove the restrictions hold </a:t>
            </a:r>
            <a:r>
              <a:rPr lang="en-US" dirty="0" smtClean="0">
                <a:solidFill>
                  <a:srgbClr val="000000"/>
                </a:solidFill>
              </a:rPr>
              <a:t>for some array A (</a:t>
            </a:r>
            <a:r>
              <a:rPr lang="en-US" dirty="0" smtClean="0">
                <a:solidFill>
                  <a:srgbClr val="000000"/>
                </a:solidFill>
              </a:rPr>
              <a:t>we used Z3), then “</a:t>
            </a:r>
            <a:r>
              <a:rPr lang="en-US" dirty="0" err="1" smtClean="0">
                <a:solidFill>
                  <a:srgbClr val="000000"/>
                </a:solidFill>
              </a:rPr>
              <a:t>scalarize</a:t>
            </a:r>
            <a:r>
              <a:rPr lang="en-US" dirty="0" smtClean="0">
                <a:solidFill>
                  <a:srgbClr val="000000"/>
                </a:solidFill>
              </a:rPr>
              <a:t>” accesses to A, </a:t>
            </a:r>
            <a:r>
              <a:rPr lang="en-US" dirty="0" smtClean="0">
                <a:solidFill>
                  <a:srgbClr val="000000"/>
                </a:solidFill>
              </a:rPr>
              <a:t>otherwise default to “aggregate” </a:t>
            </a:r>
            <a:r>
              <a:rPr lang="en-US" dirty="0" smtClean="0">
                <a:solidFill>
                  <a:srgbClr val="000000"/>
                </a:solidFill>
              </a:rPr>
              <a:t>array A</a:t>
            </a:r>
            <a:endParaRPr lang="en-US" dirty="0" smtClean="0">
              <a:solidFill>
                <a:srgbClr val="000000"/>
              </a:solidFill>
            </a:endParaRPr>
          </a:p>
          <a:p>
            <a:r>
              <a:rPr lang="en-US" dirty="0" smtClean="0">
                <a:solidFill>
                  <a:srgbClr val="000000"/>
                </a:solidFill>
              </a:rPr>
              <a:t>Open problem: extend these notions and analysis to nested loops</a:t>
            </a:r>
          </a:p>
          <a:p>
            <a:endParaRPr lang="en-US" dirty="0">
              <a:solidFill>
                <a:srgbClr val="000000"/>
              </a:solidFill>
            </a:endParaRPr>
          </a:p>
          <a:p>
            <a:r>
              <a:rPr lang="en-US" dirty="0" smtClean="0">
                <a:solidFill>
                  <a:srgbClr val="000000"/>
                </a:solidFill>
              </a:rPr>
              <a:t>“</a:t>
            </a:r>
            <a:r>
              <a:rPr lang="en-US" dirty="0" err="1" smtClean="0">
                <a:solidFill>
                  <a:srgbClr val="000000"/>
                </a:solidFill>
              </a:rPr>
              <a:t>Scalarization</a:t>
            </a:r>
            <a:r>
              <a:rPr lang="en-US" dirty="0" smtClean="0">
                <a:solidFill>
                  <a:srgbClr val="000000"/>
                </a:solidFill>
              </a:rPr>
              <a:t>”: A[f(</a:t>
            </a:r>
            <a:r>
              <a:rPr lang="en-US" dirty="0" err="1" smtClean="0">
                <a:solidFill>
                  <a:srgbClr val="000000"/>
                </a:solidFill>
              </a:rPr>
              <a:t>i</a:t>
            </a:r>
            <a:r>
              <a:rPr lang="en-US" dirty="0" smtClean="0">
                <a:solidFill>
                  <a:srgbClr val="000000"/>
                </a:solidFill>
              </a:rPr>
              <a:t>)] becomes either </a:t>
            </a:r>
            <a:r>
              <a:rPr lang="en-US" dirty="0" err="1" smtClean="0">
                <a:solidFill>
                  <a:srgbClr val="000000"/>
                </a:solidFill>
              </a:rPr>
              <a:t>A_f</a:t>
            </a:r>
            <a:r>
              <a:rPr lang="en-US" dirty="0" smtClean="0">
                <a:solidFill>
                  <a:srgbClr val="000000"/>
                </a:solidFill>
              </a:rPr>
              <a:t>(</a:t>
            </a:r>
            <a:r>
              <a:rPr lang="en-US" dirty="0" err="1" smtClean="0">
                <a:solidFill>
                  <a:srgbClr val="000000"/>
                </a:solidFill>
              </a:rPr>
              <a:t>i</a:t>
            </a:r>
            <a:r>
              <a:rPr lang="en-US" dirty="0" smtClean="0">
                <a:solidFill>
                  <a:srgbClr val="000000"/>
                </a:solidFill>
              </a:rPr>
              <a:t>) or A and is treated like a “scalar”</a:t>
            </a:r>
            <a:r>
              <a:rPr lang="en-US" dirty="0">
                <a:solidFill>
                  <a:srgbClr val="000000"/>
                </a:solidFill>
              </a:rPr>
              <a:t> </a:t>
            </a:r>
            <a:r>
              <a:rPr lang="en-US" dirty="0" smtClean="0">
                <a:solidFill>
                  <a:srgbClr val="000000"/>
                </a:solidFill>
              </a:rPr>
              <a:t>during </a:t>
            </a:r>
            <a:r>
              <a:rPr lang="en-US" dirty="0" smtClean="0">
                <a:solidFill>
                  <a:srgbClr val="000000"/>
                </a:solidFill>
              </a:rPr>
              <a:t>SSA construction</a:t>
            </a:r>
            <a:endParaRPr lang="en-US" dirty="0" smtClean="0">
              <a:solidFill>
                <a:srgbClr val="000000"/>
              </a:solidFill>
            </a:endParaRPr>
          </a:p>
          <a:p>
            <a:endParaRPr lang="de-DE" dirty="0" smtClean="0">
              <a:solidFill>
                <a:srgbClr val="000000"/>
              </a:solidFill>
            </a:endParaRPr>
          </a:p>
        </p:txBody>
      </p:sp>
    </p:spTree>
    <p:extLst>
      <p:ext uri="{BB962C8B-B14F-4D97-AF65-F5344CB8AC3E}">
        <p14:creationId xmlns:p14="http://schemas.microsoft.com/office/powerpoint/2010/main" val="2482873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a:t>
            </a:r>
            <a:r>
              <a:rPr lang="en-US" dirty="0" err="1" smtClean="0"/>
              <a:t>Scalarization</a:t>
            </a:r>
            <a:r>
              <a:rPr lang="en-US" dirty="0" smtClean="0"/>
              <a:t>” Examples </a:t>
            </a:r>
            <a:endParaRPr lang="en-US" dirty="0"/>
          </a:p>
        </p:txBody>
      </p:sp>
      <p:sp>
        <p:nvSpPr>
          <p:cNvPr id="3" name="Content Placeholder 2"/>
          <p:cNvSpPr>
            <a:spLocks noGrp="1"/>
          </p:cNvSpPr>
          <p:nvPr>
            <p:ph idx="1"/>
          </p:nvPr>
        </p:nvSpPr>
        <p:spPr>
          <a:xfrm>
            <a:off x="457200" y="1600200"/>
            <a:ext cx="4043187" cy="4525963"/>
          </a:xfrm>
        </p:spPr>
        <p:txBody>
          <a:bodyPr/>
          <a:lstStyle/>
          <a:p>
            <a:pPr marL="0" indent="0">
              <a:buNone/>
            </a:pPr>
            <a:r>
              <a:rPr lang="en-US" dirty="0" smtClean="0"/>
              <a:t>Aiken:</a:t>
            </a:r>
          </a:p>
          <a:p>
            <a:pPr marL="0" indent="0">
              <a:buNone/>
            </a:pPr>
            <a:r>
              <a:rPr lang="en-US" dirty="0" smtClean="0"/>
              <a:t>for </a:t>
            </a:r>
            <a:r>
              <a:rPr lang="en-US" dirty="0" err="1"/>
              <a:t>i</a:t>
            </a:r>
            <a:r>
              <a:rPr lang="en-US" dirty="0"/>
              <a:t> in range(0,len)</a:t>
            </a:r>
            <a:r>
              <a:rPr lang="en-US" dirty="0" smtClean="0"/>
              <a:t>:</a:t>
            </a:r>
          </a:p>
          <a:p>
            <a:pPr marL="0" indent="0">
              <a:buNone/>
            </a:pPr>
            <a:r>
              <a:rPr lang="en-US" dirty="0">
                <a:solidFill>
                  <a:srgbClr val="FF0000"/>
                </a:solidFill>
              </a:rPr>
              <a:t> </a:t>
            </a:r>
            <a:r>
              <a:rPr lang="en-US" dirty="0" smtClean="0">
                <a:solidFill>
                  <a:srgbClr val="FF0000"/>
                </a:solidFill>
              </a:rPr>
              <a:t>   </a:t>
            </a:r>
            <a:r>
              <a:rPr lang="de-DE" dirty="0" err="1" smtClean="0">
                <a:solidFill>
                  <a:srgbClr val="FF0000"/>
                </a:solidFill>
              </a:rPr>
              <a:t>A_i</a:t>
            </a:r>
            <a:r>
              <a:rPr lang="de-DE" dirty="0" smtClean="0"/>
              <a:t> </a:t>
            </a:r>
            <a:r>
              <a:rPr lang="de-DE" dirty="0"/>
              <a:t>= </a:t>
            </a:r>
            <a:r>
              <a:rPr lang="de-DE" dirty="0" err="1" smtClean="0"/>
              <a:t>B_i</a:t>
            </a:r>
            <a:r>
              <a:rPr lang="de-DE" dirty="0" smtClean="0"/>
              <a:t>*</a:t>
            </a:r>
            <a:r>
              <a:rPr lang="de-DE" dirty="0"/>
              <a:t>i 			</a:t>
            </a:r>
            <a:endParaRPr lang="de-DE" dirty="0" smtClean="0"/>
          </a:p>
          <a:p>
            <a:pPr marL="0" indent="0">
              <a:buNone/>
            </a:pPr>
            <a:r>
              <a:rPr lang="de-DE" dirty="0"/>
              <a:t> </a:t>
            </a:r>
            <a:r>
              <a:rPr lang="de-DE" dirty="0" smtClean="0"/>
              <a:t>   </a:t>
            </a:r>
            <a:r>
              <a:rPr lang="en-US" dirty="0" err="1" smtClean="0"/>
              <a:t>B_i</a:t>
            </a:r>
            <a:r>
              <a:rPr lang="en-US" dirty="0" smtClean="0"/>
              <a:t> </a:t>
            </a:r>
            <a:r>
              <a:rPr lang="en-US" dirty="0"/>
              <a:t>= </a:t>
            </a:r>
            <a:r>
              <a:rPr lang="en-US" dirty="0" err="1" smtClean="0">
                <a:solidFill>
                  <a:srgbClr val="FF0000"/>
                </a:solidFill>
              </a:rPr>
              <a:t>A_i</a:t>
            </a:r>
            <a:r>
              <a:rPr lang="en-US" dirty="0" smtClean="0"/>
              <a:t>*</a:t>
            </a:r>
            <a:r>
              <a:rPr lang="en-US" dirty="0" smtClean="0">
                <a:solidFill>
                  <a:srgbClr val="008000"/>
                </a:solidFill>
              </a:rPr>
              <a:t>D_(i</a:t>
            </a:r>
            <a:r>
              <a:rPr lang="en-US" dirty="0">
                <a:solidFill>
                  <a:srgbClr val="008000"/>
                </a:solidFill>
              </a:rPr>
              <a:t>-</a:t>
            </a:r>
            <a:r>
              <a:rPr lang="en-US" dirty="0" smtClean="0">
                <a:solidFill>
                  <a:srgbClr val="008000"/>
                </a:solidFill>
              </a:rPr>
              <a:t>1)</a:t>
            </a:r>
            <a:endParaRPr lang="en-US" dirty="0">
              <a:solidFill>
                <a:srgbClr val="008000"/>
              </a:solidFill>
            </a:endParaRPr>
          </a:p>
          <a:p>
            <a:pPr marL="0" indent="0">
              <a:buNone/>
            </a:pPr>
            <a:r>
              <a:rPr lang="en-US" dirty="0" smtClean="0"/>
              <a:t>    </a:t>
            </a:r>
            <a:r>
              <a:rPr lang="en-US" dirty="0" err="1" smtClean="0">
                <a:solidFill>
                  <a:srgbClr val="0000FF"/>
                </a:solidFill>
              </a:rPr>
              <a:t>C_i</a:t>
            </a:r>
            <a:r>
              <a:rPr lang="en-US" dirty="0" smtClean="0"/>
              <a:t> </a:t>
            </a:r>
            <a:r>
              <a:rPr lang="en-US" dirty="0"/>
              <a:t>= </a:t>
            </a:r>
            <a:r>
              <a:rPr lang="en-US" dirty="0" err="1" smtClean="0">
                <a:solidFill>
                  <a:srgbClr val="FF0000"/>
                </a:solidFill>
              </a:rPr>
              <a:t>A_i</a:t>
            </a:r>
            <a:r>
              <a:rPr lang="en-US" dirty="0" smtClean="0"/>
              <a:t>*</a:t>
            </a:r>
            <a:r>
              <a:rPr lang="en-US" dirty="0" smtClean="0">
                <a:solidFill>
                  <a:srgbClr val="008000"/>
                </a:solidFill>
              </a:rPr>
              <a:t>D_(i</a:t>
            </a:r>
            <a:r>
              <a:rPr lang="en-US" dirty="0">
                <a:solidFill>
                  <a:srgbClr val="008000"/>
                </a:solidFill>
              </a:rPr>
              <a:t>-</a:t>
            </a:r>
            <a:r>
              <a:rPr lang="en-US" dirty="0" smtClean="0">
                <a:solidFill>
                  <a:srgbClr val="008000"/>
                </a:solidFill>
              </a:rPr>
              <a:t>1)</a:t>
            </a:r>
            <a:r>
              <a:rPr lang="en-US" dirty="0"/>
              <a:t>	</a:t>
            </a:r>
          </a:p>
          <a:p>
            <a:pPr marL="0" indent="0">
              <a:buNone/>
            </a:pPr>
            <a:r>
              <a:rPr lang="de-DE" dirty="0" smtClean="0"/>
              <a:t>    </a:t>
            </a:r>
            <a:r>
              <a:rPr lang="de-DE" dirty="0" err="1" smtClean="0">
                <a:solidFill>
                  <a:srgbClr val="800000"/>
                </a:solidFill>
              </a:rPr>
              <a:t>D_i</a:t>
            </a:r>
            <a:r>
              <a:rPr lang="de-DE" dirty="0" smtClean="0"/>
              <a:t> </a:t>
            </a:r>
            <a:r>
              <a:rPr lang="de-DE" dirty="0"/>
              <a:t>= </a:t>
            </a:r>
            <a:r>
              <a:rPr lang="de-DE" dirty="0" err="1" smtClean="0"/>
              <a:t>B_i+</a:t>
            </a:r>
            <a:r>
              <a:rPr lang="de-DE" dirty="0" err="1" smtClean="0">
                <a:solidFill>
                  <a:srgbClr val="0000FF"/>
                </a:solidFill>
              </a:rPr>
              <a:t>C_i</a:t>
            </a:r>
            <a:r>
              <a:rPr lang="de-DE" dirty="0" smtClean="0"/>
              <a:t> </a:t>
            </a:r>
            <a:endParaRPr lang="de-DE" dirty="0"/>
          </a:p>
          <a:p>
            <a:pPr marL="0" indent="0">
              <a:buNone/>
            </a:pPr>
            <a:endParaRPr lang="en-US" dirty="0"/>
          </a:p>
        </p:txBody>
      </p:sp>
      <p:sp>
        <p:nvSpPr>
          <p:cNvPr id="4" name="Content Placeholder 2"/>
          <p:cNvSpPr txBox="1">
            <a:spLocks/>
          </p:cNvSpPr>
          <p:nvPr/>
        </p:nvSpPr>
        <p:spPr>
          <a:xfrm>
            <a:off x="4680943" y="1600734"/>
            <a:ext cx="404318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IP:</a:t>
            </a:r>
          </a:p>
          <a:p>
            <a:pPr marL="0" indent="0">
              <a:buNone/>
            </a:pPr>
            <a:r>
              <a:rPr lang="en-US" dirty="0" smtClean="0"/>
              <a:t>for </a:t>
            </a:r>
            <a:r>
              <a:rPr lang="en-US" dirty="0" err="1" smtClean="0"/>
              <a:t>i</a:t>
            </a:r>
            <a:r>
              <a:rPr lang="en-US" dirty="0" smtClean="0"/>
              <a:t> in range(</a:t>
            </a:r>
            <a:r>
              <a:rPr lang="en-US" dirty="0" err="1" smtClean="0"/>
              <a:t>len</a:t>
            </a:r>
            <a:r>
              <a:rPr lang="en-US" dirty="0" smtClean="0"/>
              <a:t>):</a:t>
            </a:r>
          </a:p>
          <a:p>
            <a:pPr marL="0" indent="0">
              <a:buNone/>
            </a:pPr>
            <a:r>
              <a:rPr lang="en-US" dirty="0"/>
              <a:t> </a:t>
            </a:r>
            <a:r>
              <a:rPr lang="en-US" dirty="0" smtClean="0"/>
              <a:t>   t = </a:t>
            </a:r>
            <a:r>
              <a:rPr lang="en-US" dirty="0" err="1" smtClean="0">
                <a:solidFill>
                  <a:srgbClr val="FF0000"/>
                </a:solidFill>
              </a:rPr>
              <a:t>A_i</a:t>
            </a:r>
            <a:r>
              <a:rPr lang="en-US" dirty="0" smtClean="0"/>
              <a:t> * </a:t>
            </a:r>
            <a:r>
              <a:rPr lang="en-US" dirty="0" err="1" smtClean="0">
                <a:solidFill>
                  <a:srgbClr val="0000FF"/>
                </a:solidFill>
              </a:rPr>
              <a:t>B_i</a:t>
            </a:r>
            <a:endParaRPr lang="en-US" dirty="0" smtClean="0">
              <a:solidFill>
                <a:srgbClr val="0000FF"/>
              </a:solidFill>
            </a:endParaRPr>
          </a:p>
          <a:p>
            <a:pPr marL="0" indent="0">
              <a:buNone/>
            </a:pPr>
            <a:r>
              <a:rPr lang="en-US" dirty="0"/>
              <a:t> </a:t>
            </a:r>
            <a:r>
              <a:rPr lang="en-US" dirty="0" smtClean="0"/>
              <a:t>   sum = sum + t</a:t>
            </a:r>
            <a:endParaRPr lang="en-US" dirty="0"/>
          </a:p>
        </p:txBody>
      </p:sp>
    </p:spTree>
    <p:extLst>
      <p:ext uri="{BB962C8B-B14F-4D97-AF65-F5344CB8AC3E}">
        <p14:creationId xmlns:p14="http://schemas.microsoft.com/office/powerpoint/2010/main" val="1270999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3: SSA/MUX Conversion</a:t>
            </a:r>
            <a:endParaRPr lang="en-US" dirty="0"/>
          </a:p>
        </p:txBody>
      </p:sp>
      <p:sp>
        <p:nvSpPr>
          <p:cNvPr id="3" name="Content Placeholder 2"/>
          <p:cNvSpPr>
            <a:spLocks noGrp="1"/>
          </p:cNvSpPr>
          <p:nvPr>
            <p:ph idx="1"/>
          </p:nvPr>
        </p:nvSpPr>
        <p:spPr/>
        <p:txBody>
          <a:bodyPr/>
          <a:lstStyle/>
          <a:p>
            <a:r>
              <a:rPr lang="en-US" dirty="0" smtClean="0"/>
              <a:t>Modify classical </a:t>
            </a:r>
            <a:r>
              <a:rPr lang="en-US" dirty="0" err="1" smtClean="0"/>
              <a:t>Cytron</a:t>
            </a:r>
            <a:r>
              <a:rPr lang="en-US" dirty="0" smtClean="0"/>
              <a:t> et al. algorithm from ‘91 </a:t>
            </a:r>
            <a:r>
              <a:rPr lang="en-US" dirty="0" smtClean="0"/>
              <a:t>paper</a:t>
            </a:r>
            <a:endParaRPr lang="en-US" dirty="0" smtClean="0"/>
          </a:p>
          <a:p>
            <a:pPr lvl="1"/>
            <a:r>
              <a:rPr lang="en-US" dirty="0" smtClean="0"/>
              <a:t>0’s are essentially the phi-nodes</a:t>
            </a:r>
          </a:p>
          <a:p>
            <a:pPr lvl="2"/>
            <a:r>
              <a:rPr lang="en-US" dirty="0" smtClean="0"/>
              <a:t>var_0 at iteration </a:t>
            </a:r>
            <a:r>
              <a:rPr lang="en-US" dirty="0" err="1" smtClean="0"/>
              <a:t>i</a:t>
            </a:r>
            <a:r>
              <a:rPr lang="en-US" dirty="0" smtClean="0"/>
              <a:t> = </a:t>
            </a:r>
            <a:r>
              <a:rPr lang="en-US" dirty="0" err="1" smtClean="0"/>
              <a:t>var_max</a:t>
            </a:r>
            <a:r>
              <a:rPr lang="en-US" dirty="0" smtClean="0"/>
              <a:t> at iteration i</a:t>
            </a:r>
            <a:r>
              <a:rPr lang="en-US" dirty="0" smtClean="0"/>
              <a:t>-</a:t>
            </a:r>
            <a:r>
              <a:rPr lang="en-US" dirty="0"/>
              <a:t>1</a:t>
            </a:r>
            <a:endParaRPr lang="en-US" dirty="0" smtClean="0"/>
          </a:p>
        </p:txBody>
      </p:sp>
      <p:sp>
        <p:nvSpPr>
          <p:cNvPr id="4" name="Content Placeholder 2"/>
          <p:cNvSpPr txBox="1">
            <a:spLocks/>
          </p:cNvSpPr>
          <p:nvPr/>
        </p:nvSpPr>
        <p:spPr>
          <a:xfrm>
            <a:off x="650470" y="4140472"/>
            <a:ext cx="3753283" cy="270719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Aiken:</a:t>
            </a:r>
          </a:p>
          <a:p>
            <a:pPr marL="0" indent="0">
              <a:buFont typeface="Arial"/>
              <a:buNone/>
            </a:pPr>
            <a:r>
              <a:rPr lang="en-US" dirty="0" smtClean="0"/>
              <a:t>for </a:t>
            </a:r>
            <a:r>
              <a:rPr lang="en-US" dirty="0" err="1" smtClean="0"/>
              <a:t>i</a:t>
            </a:r>
            <a:r>
              <a:rPr lang="en-US" dirty="0" smtClean="0"/>
              <a:t> in range(0,len):</a:t>
            </a:r>
          </a:p>
          <a:p>
            <a:pPr marL="0" indent="0">
              <a:buFont typeface="Arial"/>
              <a:buNone/>
            </a:pPr>
            <a:r>
              <a:rPr lang="en-US" dirty="0" smtClean="0">
                <a:solidFill>
                  <a:srgbClr val="FF0000"/>
                </a:solidFill>
              </a:rPr>
              <a:t>    </a:t>
            </a:r>
            <a:r>
              <a:rPr lang="de-DE" dirty="0" smtClean="0">
                <a:solidFill>
                  <a:srgbClr val="FF0000"/>
                </a:solidFill>
              </a:rPr>
              <a:t>A_i</a:t>
            </a:r>
            <a:r>
              <a:rPr lang="de-DE" b="1" dirty="0" smtClean="0">
                <a:solidFill>
                  <a:srgbClr val="FF0000"/>
                </a:solidFill>
              </a:rPr>
              <a:t>_1</a:t>
            </a:r>
            <a:r>
              <a:rPr lang="de-DE" dirty="0" smtClean="0"/>
              <a:t> = B_i_0*i 	</a:t>
            </a:r>
          </a:p>
          <a:p>
            <a:pPr marL="0" indent="0">
              <a:buFont typeface="Arial"/>
              <a:buNone/>
            </a:pPr>
            <a:r>
              <a:rPr lang="de-DE" dirty="0" smtClean="0"/>
              <a:t>    </a:t>
            </a:r>
            <a:r>
              <a:rPr lang="en-US" dirty="0" smtClean="0"/>
              <a:t>B_i</a:t>
            </a:r>
            <a:r>
              <a:rPr lang="en-US" b="1" dirty="0" smtClean="0"/>
              <a:t>_1</a:t>
            </a:r>
            <a:r>
              <a:rPr lang="en-US" dirty="0" smtClean="0"/>
              <a:t> = </a:t>
            </a:r>
            <a:r>
              <a:rPr lang="en-US" dirty="0" smtClean="0">
                <a:solidFill>
                  <a:srgbClr val="FF0000"/>
                </a:solidFill>
              </a:rPr>
              <a:t>A_i</a:t>
            </a:r>
            <a:r>
              <a:rPr lang="en-US" b="1" dirty="0" smtClean="0">
                <a:solidFill>
                  <a:srgbClr val="FF0000"/>
                </a:solidFill>
              </a:rPr>
              <a:t>_1</a:t>
            </a:r>
            <a:r>
              <a:rPr lang="en-US" dirty="0" smtClean="0"/>
              <a:t>*</a:t>
            </a:r>
            <a:r>
              <a:rPr lang="en-US" dirty="0" smtClean="0">
                <a:solidFill>
                  <a:srgbClr val="008000"/>
                </a:solidFill>
              </a:rPr>
              <a:t>D_(i-1)</a:t>
            </a:r>
            <a:r>
              <a:rPr lang="en-US" b="1" dirty="0" smtClean="0">
                <a:solidFill>
                  <a:srgbClr val="008000"/>
                </a:solidFill>
              </a:rPr>
              <a:t>_0</a:t>
            </a:r>
          </a:p>
          <a:p>
            <a:pPr marL="0" indent="0">
              <a:buFont typeface="Arial"/>
              <a:buNone/>
            </a:pPr>
            <a:r>
              <a:rPr lang="en-US" dirty="0" smtClean="0"/>
              <a:t>    </a:t>
            </a:r>
            <a:r>
              <a:rPr lang="en-US" dirty="0" smtClean="0">
                <a:solidFill>
                  <a:srgbClr val="0000FF"/>
                </a:solidFill>
              </a:rPr>
              <a:t>C_i</a:t>
            </a:r>
            <a:r>
              <a:rPr lang="en-US" b="1" dirty="0" smtClean="0">
                <a:solidFill>
                  <a:srgbClr val="0000FF"/>
                </a:solidFill>
              </a:rPr>
              <a:t>_1</a:t>
            </a:r>
            <a:r>
              <a:rPr lang="en-US" dirty="0" smtClean="0"/>
              <a:t> = </a:t>
            </a:r>
            <a:r>
              <a:rPr lang="en-US" dirty="0" smtClean="0">
                <a:solidFill>
                  <a:srgbClr val="FF0000"/>
                </a:solidFill>
              </a:rPr>
              <a:t>A_i</a:t>
            </a:r>
            <a:r>
              <a:rPr lang="en-US" b="1" dirty="0" smtClean="0">
                <a:solidFill>
                  <a:srgbClr val="FF0000"/>
                </a:solidFill>
              </a:rPr>
              <a:t>_1</a:t>
            </a:r>
            <a:r>
              <a:rPr lang="en-US" dirty="0" smtClean="0"/>
              <a:t>*</a:t>
            </a:r>
            <a:r>
              <a:rPr lang="en-US" dirty="0" smtClean="0">
                <a:solidFill>
                  <a:srgbClr val="008000"/>
                </a:solidFill>
              </a:rPr>
              <a:t>D_(i-1)</a:t>
            </a:r>
            <a:r>
              <a:rPr lang="en-US" b="1" dirty="0" smtClean="0">
                <a:solidFill>
                  <a:srgbClr val="008000"/>
                </a:solidFill>
              </a:rPr>
              <a:t>_0</a:t>
            </a:r>
            <a:endParaRPr lang="en-US" b="1" dirty="0" smtClean="0"/>
          </a:p>
          <a:p>
            <a:pPr marL="0" indent="0">
              <a:buFont typeface="Arial"/>
              <a:buNone/>
            </a:pPr>
            <a:r>
              <a:rPr lang="de-DE" dirty="0" smtClean="0"/>
              <a:t>    </a:t>
            </a:r>
            <a:r>
              <a:rPr lang="de-DE" dirty="0" smtClean="0">
                <a:solidFill>
                  <a:srgbClr val="800000"/>
                </a:solidFill>
              </a:rPr>
              <a:t>D_i</a:t>
            </a:r>
            <a:r>
              <a:rPr lang="de-DE" b="1" dirty="0" smtClean="0">
                <a:solidFill>
                  <a:srgbClr val="800000"/>
                </a:solidFill>
              </a:rPr>
              <a:t>_1</a:t>
            </a:r>
            <a:r>
              <a:rPr lang="de-DE" dirty="0" smtClean="0"/>
              <a:t> = B_i</a:t>
            </a:r>
            <a:r>
              <a:rPr lang="de-DE" b="1" dirty="0" smtClean="0"/>
              <a:t>_1</a:t>
            </a:r>
            <a:r>
              <a:rPr lang="de-DE" dirty="0" smtClean="0"/>
              <a:t>+</a:t>
            </a:r>
            <a:r>
              <a:rPr lang="de-DE" dirty="0" smtClean="0">
                <a:solidFill>
                  <a:srgbClr val="0000FF"/>
                </a:solidFill>
              </a:rPr>
              <a:t>C_i</a:t>
            </a:r>
            <a:r>
              <a:rPr lang="de-DE" b="1" dirty="0" smtClean="0">
                <a:solidFill>
                  <a:srgbClr val="0000FF"/>
                </a:solidFill>
              </a:rPr>
              <a:t>_1</a:t>
            </a:r>
            <a:r>
              <a:rPr lang="de-DE" dirty="0" smtClean="0"/>
              <a:t> </a:t>
            </a:r>
          </a:p>
          <a:p>
            <a:pPr marL="0" indent="0">
              <a:buFont typeface="Arial"/>
              <a:buNone/>
            </a:pPr>
            <a:endParaRPr lang="en-US" dirty="0"/>
          </a:p>
        </p:txBody>
      </p:sp>
      <p:sp>
        <p:nvSpPr>
          <p:cNvPr id="5" name="Content Placeholder 2"/>
          <p:cNvSpPr txBox="1">
            <a:spLocks/>
          </p:cNvSpPr>
          <p:nvPr/>
        </p:nvSpPr>
        <p:spPr>
          <a:xfrm>
            <a:off x="4874213" y="4030558"/>
            <a:ext cx="3812587" cy="27071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IP:</a:t>
            </a:r>
          </a:p>
          <a:p>
            <a:pPr marL="0" indent="0">
              <a:buNone/>
            </a:pPr>
            <a:r>
              <a:rPr lang="en-US" dirty="0" smtClean="0"/>
              <a:t>for </a:t>
            </a:r>
            <a:r>
              <a:rPr lang="en-US" dirty="0" err="1" smtClean="0"/>
              <a:t>i</a:t>
            </a:r>
            <a:r>
              <a:rPr lang="en-US" dirty="0" smtClean="0"/>
              <a:t> in range(</a:t>
            </a:r>
            <a:r>
              <a:rPr lang="en-US" dirty="0" err="1" smtClean="0"/>
              <a:t>len</a:t>
            </a:r>
            <a:r>
              <a:rPr lang="en-US" dirty="0" smtClean="0"/>
              <a:t>):</a:t>
            </a:r>
          </a:p>
          <a:p>
            <a:pPr marL="0" indent="0">
              <a:buNone/>
            </a:pPr>
            <a:r>
              <a:rPr lang="en-US" dirty="0"/>
              <a:t> </a:t>
            </a:r>
            <a:r>
              <a:rPr lang="en-US" dirty="0" smtClean="0"/>
              <a:t>   t = </a:t>
            </a:r>
            <a:r>
              <a:rPr lang="en-US" dirty="0" smtClean="0">
                <a:solidFill>
                  <a:srgbClr val="FF0000"/>
                </a:solidFill>
              </a:rPr>
              <a:t>A_i_0</a:t>
            </a:r>
            <a:r>
              <a:rPr lang="en-US" dirty="0" smtClean="0"/>
              <a:t> * </a:t>
            </a:r>
            <a:r>
              <a:rPr lang="en-US" dirty="0" smtClean="0">
                <a:solidFill>
                  <a:srgbClr val="0000FF"/>
                </a:solidFill>
              </a:rPr>
              <a:t>B_i_0</a:t>
            </a:r>
          </a:p>
          <a:p>
            <a:pPr marL="0" indent="0">
              <a:buNone/>
            </a:pPr>
            <a:r>
              <a:rPr lang="en-US" dirty="0"/>
              <a:t> </a:t>
            </a:r>
            <a:r>
              <a:rPr lang="en-US" dirty="0" smtClean="0"/>
              <a:t>   sum_1 = sum_0 + t</a:t>
            </a:r>
            <a:endParaRPr lang="en-US" dirty="0"/>
          </a:p>
        </p:txBody>
      </p:sp>
    </p:spTree>
    <p:extLst>
      <p:ext uri="{BB962C8B-B14F-4D97-AF65-F5344CB8AC3E}">
        <p14:creationId xmlns:p14="http://schemas.microsoft.com/office/powerpoint/2010/main" val="1162497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3: SSA/MUX Conversion</a:t>
            </a:r>
            <a:endParaRPr lang="en-US" dirty="0"/>
          </a:p>
        </p:txBody>
      </p:sp>
      <p:sp>
        <p:nvSpPr>
          <p:cNvPr id="3" name="Content Placeholder 2"/>
          <p:cNvSpPr>
            <a:spLocks noGrp="1"/>
          </p:cNvSpPr>
          <p:nvPr>
            <p:ph idx="1"/>
          </p:nvPr>
        </p:nvSpPr>
        <p:spPr/>
        <p:txBody>
          <a:bodyPr/>
          <a:lstStyle/>
          <a:p>
            <a:r>
              <a:rPr lang="en-US" dirty="0" smtClean="0"/>
              <a:t>Note: if-then-else examples are interesting</a:t>
            </a:r>
            <a:r>
              <a:rPr lang="is-IS" dirty="0" smtClean="0"/>
              <a:t>…</a:t>
            </a:r>
            <a:endParaRPr lang="en-US" dirty="0"/>
          </a:p>
        </p:txBody>
      </p:sp>
      <p:sp>
        <p:nvSpPr>
          <p:cNvPr id="4" name="Content Placeholder 2"/>
          <p:cNvSpPr txBox="1">
            <a:spLocks/>
          </p:cNvSpPr>
          <p:nvPr/>
        </p:nvSpPr>
        <p:spPr>
          <a:xfrm>
            <a:off x="194907" y="2593597"/>
            <a:ext cx="2869774" cy="2431691"/>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if </a:t>
            </a:r>
            <a:r>
              <a:rPr lang="en-US" dirty="0"/>
              <a:t>B[</a:t>
            </a:r>
            <a:r>
              <a:rPr lang="en-US" dirty="0" err="1"/>
              <a:t>i</a:t>
            </a:r>
            <a:r>
              <a:rPr lang="en-US" dirty="0"/>
              <a:t>] &gt; 0:</a:t>
            </a:r>
          </a:p>
          <a:p>
            <a:pPr marL="0" indent="0">
              <a:buNone/>
            </a:pPr>
            <a:r>
              <a:rPr lang="de-DE" dirty="0"/>
              <a:t>	</a:t>
            </a:r>
            <a:r>
              <a:rPr lang="de-DE" dirty="0" smtClean="0"/>
              <a:t>    </a:t>
            </a:r>
            <a:r>
              <a:rPr lang="de-DE" dirty="0"/>
              <a:t>A[i] </a:t>
            </a:r>
            <a:r>
              <a:rPr lang="de-DE" dirty="0" smtClean="0"/>
              <a:t>= ...</a:t>
            </a:r>
            <a:endParaRPr lang="de-DE" dirty="0"/>
          </a:p>
          <a:p>
            <a:pPr marL="0" indent="0">
              <a:buNone/>
            </a:pPr>
            <a:r>
              <a:rPr lang="hu-HU" dirty="0"/>
              <a:t>	</a:t>
            </a:r>
            <a:r>
              <a:rPr lang="hu-HU" dirty="0" smtClean="0"/>
              <a:t>else:</a:t>
            </a:r>
          </a:p>
          <a:p>
            <a:pPr marL="0" indent="0">
              <a:buNone/>
            </a:pPr>
            <a:r>
              <a:rPr lang="hu-HU" dirty="0"/>
              <a:t>	 </a:t>
            </a:r>
            <a:r>
              <a:rPr lang="hu-HU" dirty="0" smtClean="0"/>
              <a:t>   </a:t>
            </a:r>
            <a:r>
              <a:rPr lang="ro-RO" dirty="0" smtClean="0"/>
              <a:t>A</a:t>
            </a:r>
            <a:r>
              <a:rPr lang="ro-RO" dirty="0"/>
              <a:t>[i] = </a:t>
            </a:r>
            <a:r>
              <a:rPr lang="ro-RO" dirty="0" smtClean="0"/>
              <a:t>...</a:t>
            </a:r>
            <a:endParaRPr lang="ro-RO" dirty="0"/>
          </a:p>
          <a:p>
            <a:pPr marL="0" indent="0">
              <a:buNone/>
            </a:pPr>
            <a:r>
              <a:rPr lang="en-US" dirty="0"/>
              <a:t> </a:t>
            </a:r>
            <a:r>
              <a:rPr lang="en-US" dirty="0" smtClean="0"/>
              <a:t>     x </a:t>
            </a:r>
            <a:r>
              <a:rPr lang="en-US" dirty="0"/>
              <a:t>= A[</a:t>
            </a:r>
            <a:r>
              <a:rPr lang="en-US" dirty="0" err="1"/>
              <a:t>i</a:t>
            </a:r>
            <a:r>
              <a:rPr lang="en-US" dirty="0"/>
              <a:t>];</a:t>
            </a:r>
          </a:p>
        </p:txBody>
      </p:sp>
      <p:sp>
        <p:nvSpPr>
          <p:cNvPr id="6" name="Content Placeholder 2"/>
          <p:cNvSpPr txBox="1">
            <a:spLocks/>
          </p:cNvSpPr>
          <p:nvPr/>
        </p:nvSpPr>
        <p:spPr>
          <a:xfrm>
            <a:off x="3166474" y="2635015"/>
            <a:ext cx="2921473" cy="270719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if </a:t>
            </a:r>
            <a:r>
              <a:rPr lang="en-US" dirty="0" err="1" smtClean="0"/>
              <a:t>B_i</a:t>
            </a:r>
            <a:r>
              <a:rPr lang="en-US" dirty="0" smtClean="0"/>
              <a:t> </a:t>
            </a:r>
            <a:r>
              <a:rPr lang="en-US" dirty="0"/>
              <a:t>&gt; 0:</a:t>
            </a:r>
          </a:p>
          <a:p>
            <a:pPr marL="0" indent="0">
              <a:buNone/>
            </a:pPr>
            <a:r>
              <a:rPr lang="de-DE" dirty="0"/>
              <a:t>	</a:t>
            </a:r>
            <a:r>
              <a:rPr lang="de-DE" dirty="0" smtClean="0"/>
              <a:t>    </a:t>
            </a:r>
            <a:r>
              <a:rPr lang="de-DE" dirty="0" err="1" smtClean="0"/>
              <a:t>A_i</a:t>
            </a:r>
            <a:r>
              <a:rPr lang="de-DE" dirty="0" smtClean="0"/>
              <a:t> </a:t>
            </a:r>
            <a:r>
              <a:rPr lang="de-DE" dirty="0"/>
              <a:t>= </a:t>
            </a:r>
            <a:r>
              <a:rPr lang="de-DE" dirty="0" smtClean="0"/>
              <a:t>...</a:t>
            </a:r>
            <a:endParaRPr lang="de-DE" dirty="0"/>
          </a:p>
          <a:p>
            <a:pPr marL="0" indent="0">
              <a:buNone/>
            </a:pPr>
            <a:r>
              <a:rPr lang="hu-HU" dirty="0"/>
              <a:t>	</a:t>
            </a:r>
            <a:r>
              <a:rPr lang="hu-HU" dirty="0" smtClean="0"/>
              <a:t>else:</a:t>
            </a:r>
          </a:p>
          <a:p>
            <a:pPr marL="0" indent="0">
              <a:buNone/>
            </a:pPr>
            <a:r>
              <a:rPr lang="hu-HU" dirty="0"/>
              <a:t>	 </a:t>
            </a:r>
            <a:r>
              <a:rPr lang="hu-HU" dirty="0" smtClean="0"/>
              <a:t>   </a:t>
            </a:r>
            <a:r>
              <a:rPr lang="ro-RO" dirty="0" smtClean="0"/>
              <a:t>A_i </a:t>
            </a:r>
            <a:r>
              <a:rPr lang="ro-RO" dirty="0"/>
              <a:t>= </a:t>
            </a:r>
            <a:r>
              <a:rPr lang="ro-RO" dirty="0" smtClean="0"/>
              <a:t>...</a:t>
            </a:r>
            <a:endParaRPr lang="ro-RO" dirty="0"/>
          </a:p>
          <a:p>
            <a:pPr marL="0" indent="0">
              <a:buNone/>
            </a:pPr>
            <a:r>
              <a:rPr lang="en-US" dirty="0"/>
              <a:t> </a:t>
            </a:r>
            <a:r>
              <a:rPr lang="en-US" dirty="0" smtClean="0"/>
              <a:t>     x </a:t>
            </a:r>
            <a:r>
              <a:rPr lang="en-US" dirty="0"/>
              <a:t>= </a:t>
            </a:r>
            <a:r>
              <a:rPr lang="en-US" dirty="0" err="1" smtClean="0"/>
              <a:t>A_i</a:t>
            </a:r>
            <a:r>
              <a:rPr lang="en-US" dirty="0" smtClean="0"/>
              <a:t>;</a:t>
            </a:r>
            <a:endParaRPr lang="en-US" dirty="0"/>
          </a:p>
        </p:txBody>
      </p:sp>
      <p:sp>
        <p:nvSpPr>
          <p:cNvPr id="7" name="Right Arrow 6"/>
          <p:cNvSpPr/>
          <p:nvPr/>
        </p:nvSpPr>
        <p:spPr>
          <a:xfrm>
            <a:off x="2792469" y="3463809"/>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5608662" y="3463809"/>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6087947" y="2662627"/>
            <a:ext cx="2926632" cy="2362661"/>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if B_i</a:t>
            </a:r>
            <a:r>
              <a:rPr lang="en-US" b="1" dirty="0" smtClean="0"/>
              <a:t>_0</a:t>
            </a:r>
            <a:r>
              <a:rPr lang="en-US" dirty="0" smtClean="0"/>
              <a:t> </a:t>
            </a:r>
            <a:r>
              <a:rPr lang="en-US" dirty="0"/>
              <a:t>&gt; 0:</a:t>
            </a:r>
          </a:p>
          <a:p>
            <a:pPr marL="0" indent="0">
              <a:buNone/>
            </a:pPr>
            <a:r>
              <a:rPr lang="de-DE" dirty="0"/>
              <a:t>	</a:t>
            </a:r>
            <a:r>
              <a:rPr lang="de-DE" dirty="0" smtClean="0"/>
              <a:t>    A_i</a:t>
            </a:r>
            <a:r>
              <a:rPr lang="de-DE" b="1" dirty="0" smtClean="0"/>
              <a:t>_1</a:t>
            </a:r>
            <a:r>
              <a:rPr lang="de-DE" dirty="0" smtClean="0"/>
              <a:t> </a:t>
            </a:r>
            <a:r>
              <a:rPr lang="de-DE" dirty="0"/>
              <a:t>= </a:t>
            </a:r>
            <a:r>
              <a:rPr lang="de-DE" dirty="0" smtClean="0"/>
              <a:t>...</a:t>
            </a:r>
            <a:endParaRPr lang="de-DE" dirty="0"/>
          </a:p>
          <a:p>
            <a:pPr marL="0" indent="0">
              <a:buNone/>
            </a:pPr>
            <a:r>
              <a:rPr lang="hu-HU" dirty="0"/>
              <a:t>	</a:t>
            </a:r>
            <a:r>
              <a:rPr lang="hu-HU" dirty="0" smtClean="0"/>
              <a:t>else:</a:t>
            </a:r>
          </a:p>
          <a:p>
            <a:pPr marL="0" indent="0">
              <a:buNone/>
            </a:pPr>
            <a:r>
              <a:rPr lang="hu-HU" dirty="0"/>
              <a:t>	 </a:t>
            </a:r>
            <a:r>
              <a:rPr lang="hu-HU" dirty="0" smtClean="0"/>
              <a:t>   </a:t>
            </a:r>
            <a:r>
              <a:rPr lang="ro-RO" dirty="0" smtClean="0"/>
              <a:t>A_i</a:t>
            </a:r>
            <a:r>
              <a:rPr lang="ro-RO" b="1" dirty="0" smtClean="0"/>
              <a:t>_2</a:t>
            </a:r>
            <a:r>
              <a:rPr lang="ro-RO" dirty="0" smtClean="0"/>
              <a:t> </a:t>
            </a:r>
            <a:r>
              <a:rPr lang="ro-RO" dirty="0"/>
              <a:t>= </a:t>
            </a:r>
            <a:r>
              <a:rPr lang="ro-RO" dirty="0" smtClean="0"/>
              <a:t>...</a:t>
            </a:r>
            <a:endParaRPr lang="ro-RO" dirty="0"/>
          </a:p>
          <a:p>
            <a:pPr marL="0" indent="0">
              <a:buNone/>
            </a:pPr>
            <a:r>
              <a:rPr lang="en-US" dirty="0"/>
              <a:t> </a:t>
            </a:r>
            <a:r>
              <a:rPr lang="en-US" dirty="0" smtClean="0"/>
              <a:t>        x = </a:t>
            </a:r>
            <a:r>
              <a:rPr lang="en-US" dirty="0"/>
              <a:t> </a:t>
            </a:r>
            <a:r>
              <a:rPr lang="en-US" dirty="0" smtClean="0"/>
              <a:t>  </a:t>
            </a:r>
            <a:r>
              <a:rPr lang="en-US" dirty="0"/>
              <a:t> </a:t>
            </a:r>
            <a:r>
              <a:rPr lang="en-US" dirty="0" smtClean="0"/>
              <a:t> </a:t>
            </a:r>
          </a:p>
          <a:p>
            <a:pPr marL="0" indent="0">
              <a:buNone/>
            </a:pPr>
            <a:r>
              <a:rPr lang="en-US" dirty="0"/>
              <a:t> </a:t>
            </a:r>
            <a:r>
              <a:rPr lang="en-US" dirty="0" smtClean="0"/>
              <a:t>           phi(A_i</a:t>
            </a:r>
            <a:r>
              <a:rPr lang="en-US" b="1" dirty="0" smtClean="0"/>
              <a:t>_1</a:t>
            </a:r>
            <a:r>
              <a:rPr lang="en-US" dirty="0" smtClean="0"/>
              <a:t>,A_i</a:t>
            </a:r>
            <a:r>
              <a:rPr lang="en-US" b="1" dirty="0" smtClean="0"/>
              <a:t>_2</a:t>
            </a:r>
            <a:r>
              <a:rPr lang="en-US" dirty="0" smtClean="0"/>
              <a:t>);</a:t>
            </a:r>
          </a:p>
        </p:txBody>
      </p:sp>
    </p:spTree>
    <p:extLst>
      <p:ext uri="{BB962C8B-B14F-4D97-AF65-F5344CB8AC3E}">
        <p14:creationId xmlns:p14="http://schemas.microsoft.com/office/powerpoint/2010/main" val="414985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3: SSA/MUX Conversion</a:t>
            </a:r>
            <a:endParaRPr lang="en-US" dirty="0"/>
          </a:p>
        </p:txBody>
      </p:sp>
      <p:sp>
        <p:nvSpPr>
          <p:cNvPr id="3" name="Content Placeholder 2"/>
          <p:cNvSpPr>
            <a:spLocks noGrp="1"/>
          </p:cNvSpPr>
          <p:nvPr>
            <p:ph idx="1"/>
          </p:nvPr>
        </p:nvSpPr>
        <p:spPr/>
        <p:txBody>
          <a:bodyPr/>
          <a:lstStyle/>
          <a:p>
            <a:r>
              <a:rPr lang="en-US" dirty="0" smtClean="0"/>
              <a:t>Note: if-then-else examples are interesting</a:t>
            </a:r>
            <a:r>
              <a:rPr lang="is-IS" dirty="0" smtClean="0"/>
              <a:t>…</a:t>
            </a:r>
            <a:endParaRPr lang="en-US" dirty="0"/>
          </a:p>
        </p:txBody>
      </p:sp>
      <p:sp>
        <p:nvSpPr>
          <p:cNvPr id="8" name="Right Arrow 7"/>
          <p:cNvSpPr/>
          <p:nvPr/>
        </p:nvSpPr>
        <p:spPr>
          <a:xfrm>
            <a:off x="3946044" y="3637095"/>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457200" y="2702164"/>
            <a:ext cx="4033268" cy="2709685"/>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if B_i</a:t>
            </a:r>
            <a:r>
              <a:rPr lang="en-US" b="1" dirty="0" smtClean="0"/>
              <a:t>_0</a:t>
            </a:r>
            <a:r>
              <a:rPr lang="en-US" dirty="0" smtClean="0"/>
              <a:t> </a:t>
            </a:r>
            <a:r>
              <a:rPr lang="en-US" dirty="0"/>
              <a:t>&gt; 0:</a:t>
            </a:r>
          </a:p>
          <a:p>
            <a:pPr marL="0" indent="0">
              <a:buNone/>
            </a:pPr>
            <a:r>
              <a:rPr lang="de-DE" dirty="0"/>
              <a:t>	</a:t>
            </a:r>
            <a:r>
              <a:rPr lang="de-DE" dirty="0" smtClean="0"/>
              <a:t>    A_i</a:t>
            </a:r>
            <a:r>
              <a:rPr lang="de-DE" b="1" dirty="0" smtClean="0"/>
              <a:t>_1</a:t>
            </a:r>
            <a:r>
              <a:rPr lang="de-DE" dirty="0" smtClean="0"/>
              <a:t> </a:t>
            </a:r>
            <a:r>
              <a:rPr lang="de-DE" dirty="0"/>
              <a:t>= </a:t>
            </a:r>
            <a:r>
              <a:rPr lang="de-DE" dirty="0" smtClean="0"/>
              <a:t>...</a:t>
            </a:r>
            <a:endParaRPr lang="de-DE" dirty="0"/>
          </a:p>
          <a:p>
            <a:pPr marL="0" indent="0">
              <a:buNone/>
            </a:pPr>
            <a:r>
              <a:rPr lang="hu-HU" dirty="0"/>
              <a:t>	</a:t>
            </a:r>
            <a:r>
              <a:rPr lang="hu-HU" dirty="0" smtClean="0"/>
              <a:t>else:</a:t>
            </a:r>
          </a:p>
          <a:p>
            <a:pPr marL="0" indent="0">
              <a:buNone/>
            </a:pPr>
            <a:r>
              <a:rPr lang="hu-HU" dirty="0"/>
              <a:t>	 </a:t>
            </a:r>
            <a:r>
              <a:rPr lang="hu-HU" dirty="0" smtClean="0"/>
              <a:t>   </a:t>
            </a:r>
            <a:r>
              <a:rPr lang="ro-RO" dirty="0" smtClean="0"/>
              <a:t>A_i</a:t>
            </a:r>
            <a:r>
              <a:rPr lang="ro-RO" b="1" dirty="0" smtClean="0"/>
              <a:t>_2</a:t>
            </a:r>
            <a:r>
              <a:rPr lang="ro-RO" dirty="0" smtClean="0"/>
              <a:t> </a:t>
            </a:r>
            <a:r>
              <a:rPr lang="ro-RO" dirty="0"/>
              <a:t>= </a:t>
            </a:r>
            <a:r>
              <a:rPr lang="ro-RO" dirty="0" smtClean="0"/>
              <a:t>...</a:t>
            </a:r>
            <a:endParaRPr lang="ro-RO" dirty="0"/>
          </a:p>
          <a:p>
            <a:pPr marL="0" indent="0">
              <a:buNone/>
            </a:pPr>
            <a:r>
              <a:rPr lang="en-US" dirty="0"/>
              <a:t> </a:t>
            </a:r>
            <a:r>
              <a:rPr lang="en-US" dirty="0" smtClean="0"/>
              <a:t>     x = phi(A_i</a:t>
            </a:r>
            <a:r>
              <a:rPr lang="en-US" b="1" dirty="0" smtClean="0"/>
              <a:t>_1</a:t>
            </a:r>
            <a:r>
              <a:rPr lang="en-US" dirty="0" smtClean="0"/>
              <a:t>,A_i</a:t>
            </a:r>
            <a:r>
              <a:rPr lang="en-US" b="1" dirty="0" smtClean="0"/>
              <a:t>_2</a:t>
            </a:r>
            <a:r>
              <a:rPr lang="en-US" dirty="0" smtClean="0"/>
              <a:t>);</a:t>
            </a:r>
            <a:endParaRPr lang="en-US" dirty="0"/>
          </a:p>
        </p:txBody>
      </p:sp>
      <p:sp>
        <p:nvSpPr>
          <p:cNvPr id="10" name="Content Placeholder 2"/>
          <p:cNvSpPr txBox="1">
            <a:spLocks/>
          </p:cNvSpPr>
          <p:nvPr/>
        </p:nvSpPr>
        <p:spPr>
          <a:xfrm>
            <a:off x="4762680" y="2854564"/>
            <a:ext cx="4033268" cy="2709685"/>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MPC schedule of loop body:</a:t>
            </a:r>
          </a:p>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c = CMP(B_i</a:t>
            </a:r>
            <a:r>
              <a:rPr lang="en-US" b="1" dirty="0" smtClean="0"/>
              <a:t>_0</a:t>
            </a:r>
            <a:r>
              <a:rPr lang="en-US" dirty="0"/>
              <a:t>,</a:t>
            </a:r>
            <a:r>
              <a:rPr lang="en-US" dirty="0" smtClean="0"/>
              <a:t> 0)</a:t>
            </a:r>
            <a:endParaRPr lang="en-US" dirty="0"/>
          </a:p>
          <a:p>
            <a:pPr marL="0" indent="0">
              <a:buNone/>
            </a:pPr>
            <a:r>
              <a:rPr lang="de-DE" dirty="0"/>
              <a:t>	</a:t>
            </a:r>
            <a:r>
              <a:rPr lang="de-DE" dirty="0" smtClean="0"/>
              <a:t>A_i</a:t>
            </a:r>
            <a:r>
              <a:rPr lang="de-DE" b="1" dirty="0" smtClean="0"/>
              <a:t>_1</a:t>
            </a:r>
            <a:r>
              <a:rPr lang="de-DE" dirty="0" smtClean="0"/>
              <a:t> </a:t>
            </a:r>
            <a:r>
              <a:rPr lang="de-DE" dirty="0"/>
              <a:t>= </a:t>
            </a:r>
            <a:r>
              <a:rPr lang="de-DE" dirty="0" smtClean="0"/>
              <a:t>...</a:t>
            </a:r>
            <a:endParaRPr lang="hu-HU" dirty="0" smtClean="0"/>
          </a:p>
          <a:p>
            <a:pPr marL="0" indent="0">
              <a:buNone/>
            </a:pPr>
            <a:r>
              <a:rPr lang="hu-HU" dirty="0"/>
              <a:t>	</a:t>
            </a:r>
            <a:r>
              <a:rPr lang="ro-RO" dirty="0" smtClean="0"/>
              <a:t>A_i</a:t>
            </a:r>
            <a:r>
              <a:rPr lang="ro-RO" b="1" dirty="0" smtClean="0"/>
              <a:t>_2</a:t>
            </a:r>
            <a:r>
              <a:rPr lang="ro-RO" dirty="0" smtClean="0"/>
              <a:t> </a:t>
            </a:r>
            <a:r>
              <a:rPr lang="ro-RO" dirty="0"/>
              <a:t>= </a:t>
            </a:r>
            <a:r>
              <a:rPr lang="ro-RO" dirty="0" smtClean="0"/>
              <a:t>...</a:t>
            </a:r>
            <a:endParaRPr lang="ro-RO" dirty="0"/>
          </a:p>
          <a:p>
            <a:pPr marL="0" indent="0">
              <a:buNone/>
            </a:pPr>
            <a:r>
              <a:rPr lang="en-US" dirty="0"/>
              <a:t> </a:t>
            </a:r>
            <a:r>
              <a:rPr lang="en-US" dirty="0" smtClean="0"/>
              <a:t>     x = MUX(c,A_i</a:t>
            </a:r>
            <a:r>
              <a:rPr lang="en-US" b="1" dirty="0" smtClean="0"/>
              <a:t>_1</a:t>
            </a:r>
            <a:r>
              <a:rPr lang="en-US" dirty="0" smtClean="0"/>
              <a:t>,A_i</a:t>
            </a:r>
            <a:r>
              <a:rPr lang="en-US" b="1" dirty="0" smtClean="0"/>
              <a:t>_2</a:t>
            </a:r>
            <a:r>
              <a:rPr lang="en-US" dirty="0" smtClean="0"/>
              <a:t>)</a:t>
            </a:r>
            <a:endParaRPr lang="en-US" dirty="0"/>
          </a:p>
        </p:txBody>
      </p:sp>
    </p:spTree>
    <p:extLst>
      <p:ext uri="{BB962C8B-B14F-4D97-AF65-F5344CB8AC3E}">
        <p14:creationId xmlns:p14="http://schemas.microsoft.com/office/powerpoint/2010/main" val="1760439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4: Dependence </a:t>
            </a:r>
            <a:r>
              <a:rPr lang="en-US" dirty="0" smtClean="0"/>
              <a:t>Graph (DG)</a:t>
            </a:r>
            <a:endParaRPr lang="en-US" dirty="0"/>
          </a:p>
        </p:txBody>
      </p:sp>
      <p:sp>
        <p:nvSpPr>
          <p:cNvPr id="3" name="Content Placeholder 2"/>
          <p:cNvSpPr>
            <a:spLocks noGrp="1"/>
          </p:cNvSpPr>
          <p:nvPr>
            <p:ph idx="1"/>
          </p:nvPr>
        </p:nvSpPr>
        <p:spPr>
          <a:xfrm>
            <a:off x="457200" y="1600200"/>
            <a:ext cx="8474550" cy="4525963"/>
          </a:xfrm>
        </p:spPr>
        <p:txBody>
          <a:bodyPr>
            <a:normAutofit fontScale="77500" lnSpcReduction="20000"/>
          </a:bodyPr>
          <a:lstStyle/>
          <a:p>
            <a:r>
              <a:rPr lang="en-US" dirty="0" smtClean="0"/>
              <a:t>Analyze linear MPC loop body</a:t>
            </a:r>
          </a:p>
          <a:p>
            <a:pPr marL="457200" lvl="1" indent="0">
              <a:buNone/>
            </a:pPr>
            <a:endParaRPr lang="en-US" dirty="0" smtClean="0"/>
          </a:p>
          <a:p>
            <a:r>
              <a:rPr lang="en-US" dirty="0" smtClean="0"/>
              <a:t>Intra-loop </a:t>
            </a:r>
            <a:r>
              <a:rPr lang="en-US" dirty="0" smtClean="0"/>
              <a:t>dependences (impose ordering restrictions)</a:t>
            </a:r>
            <a:endParaRPr lang="en-US" dirty="0" smtClean="0"/>
          </a:p>
          <a:p>
            <a:pPr lvl="1"/>
            <a:r>
              <a:rPr lang="en-US" dirty="0" smtClean="0"/>
              <a:t>E.g., </a:t>
            </a:r>
            <a:r>
              <a:rPr lang="en-US" b="1" dirty="0" smtClean="0">
                <a:solidFill>
                  <a:srgbClr val="FF0000"/>
                </a:solidFill>
              </a:rPr>
              <a:t>c</a:t>
            </a:r>
            <a:r>
              <a:rPr lang="en-US" dirty="0" smtClean="0"/>
              <a:t> </a:t>
            </a:r>
            <a:r>
              <a:rPr lang="en-US" dirty="0"/>
              <a:t>= CMP(B_i</a:t>
            </a:r>
            <a:r>
              <a:rPr lang="en-US" b="1" dirty="0"/>
              <a:t>_0</a:t>
            </a:r>
            <a:r>
              <a:rPr lang="en-US" dirty="0"/>
              <a:t>, 0</a:t>
            </a:r>
            <a:r>
              <a:rPr lang="en-US" dirty="0" smtClean="0"/>
              <a:t>) </a:t>
            </a:r>
            <a:r>
              <a:rPr lang="en-US" dirty="0"/>
              <a:t> </a:t>
            </a:r>
            <a:r>
              <a:rPr lang="en-US" dirty="0" smtClean="0"/>
              <a:t>      </a:t>
            </a:r>
            <a:r>
              <a:rPr lang="en-US" dirty="0" smtClean="0"/>
              <a:t> </a:t>
            </a:r>
            <a:r>
              <a:rPr lang="en-US" dirty="0" smtClean="0"/>
              <a:t>x = MUX</a:t>
            </a:r>
            <a:r>
              <a:rPr lang="en-US" dirty="0"/>
              <a:t>(</a:t>
            </a:r>
            <a:r>
              <a:rPr lang="en-US" dirty="0">
                <a:solidFill>
                  <a:srgbClr val="FF0000"/>
                </a:solidFill>
              </a:rPr>
              <a:t>c</a:t>
            </a:r>
            <a:r>
              <a:rPr lang="en-US" dirty="0" smtClean="0"/>
              <a:t>, A_i</a:t>
            </a:r>
            <a:r>
              <a:rPr lang="en-US" b="1" dirty="0" smtClean="0"/>
              <a:t>_1</a:t>
            </a:r>
            <a:r>
              <a:rPr lang="en-US" dirty="0" smtClean="0"/>
              <a:t>, A_i</a:t>
            </a:r>
            <a:r>
              <a:rPr lang="en-US" b="1" dirty="0" smtClean="0"/>
              <a:t>_2</a:t>
            </a:r>
            <a:r>
              <a:rPr lang="en-US" dirty="0" smtClean="0"/>
              <a:t>)</a:t>
            </a:r>
          </a:p>
          <a:p>
            <a:pPr lvl="1"/>
            <a:r>
              <a:rPr lang="de-DE" dirty="0">
                <a:solidFill>
                  <a:srgbClr val="FF0000"/>
                </a:solidFill>
              </a:rPr>
              <a:t>A_i</a:t>
            </a:r>
            <a:r>
              <a:rPr lang="de-DE" b="1" dirty="0">
                <a:solidFill>
                  <a:srgbClr val="FF0000"/>
                </a:solidFill>
              </a:rPr>
              <a:t>_1</a:t>
            </a:r>
            <a:r>
              <a:rPr lang="de-DE" dirty="0"/>
              <a:t> = B_i_0*i </a:t>
            </a:r>
            <a:r>
              <a:rPr lang="de-DE" dirty="0" smtClean="0"/>
              <a:t> </a:t>
            </a:r>
            <a:r>
              <a:rPr lang="de-DE" dirty="0"/>
              <a:t> </a:t>
            </a:r>
            <a:r>
              <a:rPr lang="de-DE" dirty="0" smtClean="0"/>
              <a:t>     </a:t>
            </a:r>
            <a:r>
              <a:rPr lang="de-DE" dirty="0" smtClean="0"/>
              <a:t> </a:t>
            </a:r>
            <a:r>
              <a:rPr lang="en-US" dirty="0"/>
              <a:t>B_i</a:t>
            </a:r>
            <a:r>
              <a:rPr lang="en-US" b="1" dirty="0"/>
              <a:t>_1</a:t>
            </a:r>
            <a:r>
              <a:rPr lang="en-US" dirty="0"/>
              <a:t> = </a:t>
            </a:r>
            <a:r>
              <a:rPr lang="en-US" dirty="0">
                <a:solidFill>
                  <a:srgbClr val="FF0000"/>
                </a:solidFill>
              </a:rPr>
              <a:t>A_i</a:t>
            </a:r>
            <a:r>
              <a:rPr lang="en-US" b="1" dirty="0">
                <a:solidFill>
                  <a:srgbClr val="FF0000"/>
                </a:solidFill>
              </a:rPr>
              <a:t>_1</a:t>
            </a:r>
            <a:r>
              <a:rPr lang="en-US" dirty="0"/>
              <a:t>*D_(i-1)</a:t>
            </a:r>
            <a:r>
              <a:rPr lang="en-US" b="1" dirty="0" smtClean="0"/>
              <a:t>_0</a:t>
            </a:r>
          </a:p>
          <a:p>
            <a:r>
              <a:rPr lang="en-US" dirty="0" smtClean="0"/>
              <a:t>Loop-carried </a:t>
            </a:r>
            <a:r>
              <a:rPr lang="en-US" dirty="0" smtClean="0"/>
              <a:t>dependences </a:t>
            </a:r>
            <a:endParaRPr lang="en-US" dirty="0" smtClean="0"/>
          </a:p>
          <a:p>
            <a:pPr lvl="1"/>
            <a:r>
              <a:rPr lang="en-US" dirty="0" smtClean="0"/>
              <a:t>E.g., </a:t>
            </a:r>
            <a:r>
              <a:rPr lang="en-US" b="1" dirty="0" smtClean="0">
                <a:solidFill>
                  <a:srgbClr val="FF0000"/>
                </a:solidFill>
              </a:rPr>
              <a:t>sum_1</a:t>
            </a:r>
            <a:r>
              <a:rPr lang="en-US" dirty="0" smtClean="0"/>
              <a:t> = sum_0 + t in iteration </a:t>
            </a:r>
            <a:r>
              <a:rPr lang="en-US" dirty="0" err="1"/>
              <a:t>i</a:t>
            </a:r>
            <a:r>
              <a:rPr lang="en-US" dirty="0" smtClean="0"/>
              <a:t> </a:t>
            </a:r>
            <a:r>
              <a:rPr lang="en-US" dirty="0" smtClean="0"/>
              <a:t>       </a:t>
            </a:r>
            <a:r>
              <a:rPr lang="en-US" dirty="0" smtClean="0"/>
              <a:t> </a:t>
            </a:r>
            <a:r>
              <a:rPr lang="en-US" dirty="0"/>
              <a:t>sum_1 = </a:t>
            </a:r>
            <a:r>
              <a:rPr lang="en-US" b="1" dirty="0">
                <a:solidFill>
                  <a:srgbClr val="FF0000"/>
                </a:solidFill>
              </a:rPr>
              <a:t>sum_0</a:t>
            </a:r>
            <a:r>
              <a:rPr lang="en-US" dirty="0"/>
              <a:t> + </a:t>
            </a:r>
            <a:r>
              <a:rPr lang="en-US" dirty="0" smtClean="0"/>
              <a:t>t in iteration i+1 (since sum_1 in </a:t>
            </a:r>
            <a:r>
              <a:rPr lang="en-US" dirty="0" err="1" smtClean="0"/>
              <a:t>i</a:t>
            </a:r>
            <a:r>
              <a:rPr lang="en-US" dirty="0" smtClean="0"/>
              <a:t> is sum_0 in i+1)</a:t>
            </a:r>
          </a:p>
          <a:p>
            <a:pPr lvl="1"/>
            <a:r>
              <a:rPr lang="de-DE" dirty="0">
                <a:solidFill>
                  <a:srgbClr val="FF0000"/>
                </a:solidFill>
              </a:rPr>
              <a:t>D_i</a:t>
            </a:r>
            <a:r>
              <a:rPr lang="de-DE" b="1" dirty="0">
                <a:solidFill>
                  <a:srgbClr val="FF0000"/>
                </a:solidFill>
              </a:rPr>
              <a:t>_1</a:t>
            </a:r>
            <a:r>
              <a:rPr lang="de-DE" dirty="0"/>
              <a:t> = B_i</a:t>
            </a:r>
            <a:r>
              <a:rPr lang="de-DE" b="1" dirty="0"/>
              <a:t>_1</a:t>
            </a:r>
            <a:r>
              <a:rPr lang="de-DE" dirty="0"/>
              <a:t>+</a:t>
            </a:r>
            <a:r>
              <a:rPr lang="de-DE" dirty="0" smtClean="0"/>
              <a:t>C_i</a:t>
            </a:r>
            <a:r>
              <a:rPr lang="de-DE" b="1" dirty="0" smtClean="0"/>
              <a:t>_1</a:t>
            </a:r>
            <a:r>
              <a:rPr lang="de-DE" b="1" dirty="0" smtClean="0">
                <a:solidFill>
                  <a:srgbClr val="0000FF"/>
                </a:solidFill>
              </a:rPr>
              <a:t> </a:t>
            </a:r>
            <a:r>
              <a:rPr lang="de-DE" dirty="0" smtClean="0">
                <a:solidFill>
                  <a:srgbClr val="000000"/>
                </a:solidFill>
              </a:rPr>
              <a:t>in </a:t>
            </a:r>
            <a:r>
              <a:rPr lang="de-DE" dirty="0" err="1" smtClean="0">
                <a:solidFill>
                  <a:srgbClr val="000000"/>
                </a:solidFill>
              </a:rPr>
              <a:t>iteration</a:t>
            </a:r>
            <a:r>
              <a:rPr lang="de-DE" dirty="0" smtClean="0">
                <a:solidFill>
                  <a:srgbClr val="000000"/>
                </a:solidFill>
              </a:rPr>
              <a:t> i </a:t>
            </a:r>
            <a:r>
              <a:rPr lang="de-DE" dirty="0">
                <a:solidFill>
                  <a:srgbClr val="000000"/>
                </a:solidFill>
              </a:rPr>
              <a:t> </a:t>
            </a:r>
            <a:r>
              <a:rPr lang="de-DE" dirty="0" smtClean="0">
                <a:solidFill>
                  <a:srgbClr val="000000"/>
                </a:solidFill>
              </a:rPr>
              <a:t>     </a:t>
            </a:r>
            <a:r>
              <a:rPr lang="de-DE" b="1" dirty="0" smtClean="0">
                <a:solidFill>
                  <a:srgbClr val="0000FF"/>
                </a:solidFill>
              </a:rPr>
              <a:t>  </a:t>
            </a:r>
            <a:r>
              <a:rPr lang="en-US" dirty="0" smtClean="0"/>
              <a:t>B_i</a:t>
            </a:r>
            <a:r>
              <a:rPr lang="en-US" b="1" dirty="0" smtClean="0"/>
              <a:t>_1</a:t>
            </a:r>
            <a:r>
              <a:rPr lang="en-US" dirty="0" smtClean="0"/>
              <a:t> </a:t>
            </a:r>
            <a:r>
              <a:rPr lang="en-US" dirty="0">
                <a:solidFill>
                  <a:srgbClr val="000000"/>
                </a:solidFill>
              </a:rPr>
              <a:t>= A_i</a:t>
            </a:r>
            <a:r>
              <a:rPr lang="en-US" b="1" dirty="0">
                <a:solidFill>
                  <a:srgbClr val="000000"/>
                </a:solidFill>
              </a:rPr>
              <a:t>_1</a:t>
            </a:r>
            <a:r>
              <a:rPr lang="en-US" dirty="0"/>
              <a:t>*</a:t>
            </a:r>
            <a:r>
              <a:rPr lang="en-US" dirty="0">
                <a:solidFill>
                  <a:srgbClr val="FF0000"/>
                </a:solidFill>
              </a:rPr>
              <a:t>D_(i-1)</a:t>
            </a:r>
            <a:r>
              <a:rPr lang="en-US" b="1" dirty="0" smtClean="0">
                <a:solidFill>
                  <a:srgbClr val="FF0000"/>
                </a:solidFill>
              </a:rPr>
              <a:t>_0 </a:t>
            </a:r>
            <a:r>
              <a:rPr lang="en-US" dirty="0" smtClean="0">
                <a:solidFill>
                  <a:srgbClr val="000000"/>
                </a:solidFill>
              </a:rPr>
              <a:t>in iteration i+1</a:t>
            </a:r>
          </a:p>
          <a:p>
            <a:r>
              <a:rPr lang="en-US" dirty="0" smtClean="0">
                <a:solidFill>
                  <a:srgbClr val="000000"/>
                </a:solidFill>
              </a:rPr>
              <a:t>Open issues: Analysis that discovers loop carried dependences. Do we do at level of source (with equiv. and non-equiv.) or at this level?</a:t>
            </a:r>
          </a:p>
          <a:p>
            <a:pPr lvl="1"/>
            <a:endParaRPr lang="en-US" dirty="0"/>
          </a:p>
          <a:p>
            <a:pPr lvl="1"/>
            <a:endParaRPr lang="en-US" dirty="0" smtClean="0"/>
          </a:p>
          <a:p>
            <a:endParaRPr lang="en-US" dirty="0"/>
          </a:p>
        </p:txBody>
      </p:sp>
      <p:cxnSp>
        <p:nvCxnSpPr>
          <p:cNvPr id="5" name="Straight Arrow Connector 4"/>
          <p:cNvCxnSpPr/>
          <p:nvPr/>
        </p:nvCxnSpPr>
        <p:spPr>
          <a:xfrm>
            <a:off x="3911600" y="2870200"/>
            <a:ext cx="4191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3136900" y="3187700"/>
            <a:ext cx="4191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5511800" y="3937000"/>
            <a:ext cx="419100"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5118100" y="4521200"/>
            <a:ext cx="419100"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040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a:t>
            </a:r>
            <a:endParaRPr lang="en-US" dirty="0"/>
          </a:p>
        </p:txBody>
      </p:sp>
      <p:sp>
        <p:nvSpPr>
          <p:cNvPr id="3" name="Content Placeholder 2"/>
          <p:cNvSpPr>
            <a:spLocks noGrp="1"/>
          </p:cNvSpPr>
          <p:nvPr>
            <p:ph idx="1"/>
          </p:nvPr>
        </p:nvSpPr>
        <p:spPr>
          <a:xfrm>
            <a:off x="13471" y="1600200"/>
            <a:ext cx="3276138" cy="4525963"/>
          </a:xfrm>
        </p:spPr>
        <p:txBody>
          <a:bodyPr/>
          <a:lstStyle/>
          <a:p>
            <a:pPr marL="0" indent="0">
              <a:buNone/>
            </a:pPr>
            <a:r>
              <a:rPr lang="en-US" dirty="0" smtClean="0">
                <a:solidFill>
                  <a:srgbClr val="FF0000"/>
                </a:solidFill>
              </a:rPr>
              <a:t>#IMP-like IP(A,B):</a:t>
            </a:r>
          </a:p>
          <a:p>
            <a:pPr marL="0" indent="0">
              <a:buNone/>
            </a:pPr>
            <a:r>
              <a:rPr lang="en-US" dirty="0" smtClean="0"/>
              <a:t>sum = 0</a:t>
            </a:r>
          </a:p>
          <a:p>
            <a:pPr marL="0" indent="0">
              <a:buNone/>
            </a:pPr>
            <a:r>
              <a:rPr lang="en-US" dirty="0" smtClean="0"/>
              <a:t>for </a:t>
            </a:r>
            <a:r>
              <a:rPr lang="en-US" dirty="0" err="1" smtClean="0"/>
              <a:t>i</a:t>
            </a:r>
            <a:r>
              <a:rPr lang="en-US" dirty="0" smtClean="0"/>
              <a:t> in range(8):</a:t>
            </a:r>
          </a:p>
          <a:p>
            <a:pPr marL="0" indent="0">
              <a:buNone/>
            </a:pPr>
            <a:r>
              <a:rPr lang="en-US" dirty="0"/>
              <a:t> </a:t>
            </a:r>
            <a:r>
              <a:rPr lang="en-US" dirty="0" smtClean="0"/>
              <a:t>  t = A[</a:t>
            </a:r>
            <a:r>
              <a:rPr lang="en-US" dirty="0" err="1" smtClean="0"/>
              <a:t>i</a:t>
            </a:r>
            <a:r>
              <a:rPr lang="en-US" dirty="0" smtClean="0"/>
              <a:t>]*B[</a:t>
            </a:r>
            <a:r>
              <a:rPr lang="en-US" dirty="0" err="1" smtClean="0"/>
              <a:t>i</a:t>
            </a:r>
            <a:r>
              <a:rPr lang="en-US" dirty="0" smtClean="0"/>
              <a:t>]</a:t>
            </a:r>
          </a:p>
          <a:p>
            <a:pPr marL="0" indent="0">
              <a:buNone/>
            </a:pPr>
            <a:r>
              <a:rPr lang="en-US" dirty="0"/>
              <a:t> </a:t>
            </a:r>
            <a:r>
              <a:rPr lang="en-US" dirty="0" smtClean="0"/>
              <a:t>  sum = sum + t</a:t>
            </a:r>
          </a:p>
          <a:p>
            <a:pPr marL="0" indent="0">
              <a:buNone/>
            </a:pPr>
            <a:endParaRPr lang="en-US" dirty="0"/>
          </a:p>
        </p:txBody>
      </p:sp>
      <p:sp>
        <p:nvSpPr>
          <p:cNvPr id="4" name="Content Placeholder 2"/>
          <p:cNvSpPr txBox="1">
            <a:spLocks/>
          </p:cNvSpPr>
          <p:nvPr/>
        </p:nvSpPr>
        <p:spPr>
          <a:xfrm>
            <a:off x="5294000" y="1599610"/>
            <a:ext cx="3855741" cy="452596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#Straight-line MPC:</a:t>
            </a:r>
          </a:p>
          <a:p>
            <a:pPr marL="0" indent="0">
              <a:buFont typeface="Arial"/>
              <a:buNone/>
            </a:pPr>
            <a:r>
              <a:rPr lang="en-US" sz="2400" dirty="0" smtClean="0"/>
              <a:t>sum = 0</a:t>
            </a:r>
          </a:p>
          <a:p>
            <a:pPr marL="0" indent="0">
              <a:buFont typeface="Arial"/>
              <a:buNone/>
            </a:pPr>
            <a:r>
              <a:rPr lang="en-US" sz="2400" dirty="0" smtClean="0"/>
              <a:t>C = </a:t>
            </a:r>
            <a:r>
              <a:rPr lang="en-US" sz="2400" dirty="0" smtClean="0">
                <a:solidFill>
                  <a:srgbClr val="0000FF"/>
                </a:solidFill>
              </a:rPr>
              <a:t>MUL(A,B,8)</a:t>
            </a:r>
            <a:r>
              <a:rPr lang="en-US" sz="2400" dirty="0" smtClean="0"/>
              <a:t> # SIMD MUL</a:t>
            </a:r>
          </a:p>
          <a:p>
            <a:pPr marL="0" indent="0">
              <a:buFont typeface="Arial"/>
              <a:buNone/>
            </a:pPr>
            <a:r>
              <a:rPr lang="en-US" sz="2400" dirty="0" err="1" smtClean="0"/>
              <a:t>C_e,C_o</a:t>
            </a:r>
            <a:r>
              <a:rPr lang="en-US" sz="2400" dirty="0" smtClean="0"/>
              <a:t> = SPLIT(C,2i,2i+1)</a:t>
            </a:r>
          </a:p>
          <a:p>
            <a:pPr marL="0" indent="0">
              <a:buFont typeface="Arial"/>
              <a:buNone/>
            </a:pPr>
            <a:r>
              <a:rPr lang="en-US" sz="2400" dirty="0" smtClean="0"/>
              <a:t>C1 = </a:t>
            </a:r>
            <a:r>
              <a:rPr lang="en-US" sz="2400" dirty="0" smtClean="0">
                <a:solidFill>
                  <a:srgbClr val="0000FF"/>
                </a:solidFill>
              </a:rPr>
              <a:t>ADD(C_e,C_o,4)</a:t>
            </a:r>
          </a:p>
          <a:p>
            <a:pPr marL="0" indent="0">
              <a:buFont typeface="Arial"/>
              <a:buNone/>
            </a:pPr>
            <a:r>
              <a:rPr lang="en-US" sz="2400" dirty="0" smtClean="0"/>
              <a:t>C1_e,C1_o = SPLIT(C1,2i,2i+1)</a:t>
            </a:r>
          </a:p>
          <a:p>
            <a:pPr marL="0" indent="0">
              <a:buFont typeface="Arial"/>
              <a:buNone/>
            </a:pPr>
            <a:r>
              <a:rPr lang="en-US" sz="2400" dirty="0" smtClean="0"/>
              <a:t>C2 = </a:t>
            </a:r>
            <a:r>
              <a:rPr lang="en-US" sz="2400" dirty="0" smtClean="0">
                <a:solidFill>
                  <a:srgbClr val="0000FF"/>
                </a:solidFill>
              </a:rPr>
              <a:t>ADD(C1_e,C1_o,2)</a:t>
            </a:r>
          </a:p>
          <a:p>
            <a:pPr marL="0" indent="0">
              <a:buFont typeface="Arial"/>
              <a:buNone/>
            </a:pPr>
            <a:r>
              <a:rPr lang="en-US" sz="2400" dirty="0" smtClean="0"/>
              <a:t>C2_e,C2_o = </a:t>
            </a:r>
            <a:r>
              <a:rPr lang="en-US" sz="2400" dirty="0" smtClean="0">
                <a:solidFill>
                  <a:srgbClr val="000000"/>
                </a:solidFill>
              </a:rPr>
              <a:t>SPLIT(C2,2i,2i+1)</a:t>
            </a:r>
          </a:p>
          <a:p>
            <a:pPr marL="0" indent="0">
              <a:buFont typeface="Arial"/>
              <a:buNone/>
            </a:pPr>
            <a:r>
              <a:rPr lang="en-US" sz="2400" dirty="0" smtClean="0">
                <a:solidFill>
                  <a:srgbClr val="000000"/>
                </a:solidFill>
              </a:rPr>
              <a:t>C3 = </a:t>
            </a:r>
            <a:r>
              <a:rPr lang="en-US" sz="2400" dirty="0" smtClean="0">
                <a:solidFill>
                  <a:srgbClr val="0000FF"/>
                </a:solidFill>
              </a:rPr>
              <a:t>ADD(C2_e,C2_o,1)</a:t>
            </a:r>
          </a:p>
          <a:p>
            <a:pPr marL="0" indent="0">
              <a:buFont typeface="Arial"/>
              <a:buNone/>
            </a:pPr>
            <a:r>
              <a:rPr lang="en-US" sz="2400" dirty="0" smtClean="0">
                <a:solidFill>
                  <a:srgbClr val="000000"/>
                </a:solidFill>
              </a:rPr>
              <a:t>// C3[0] has final sum </a:t>
            </a:r>
          </a:p>
          <a:p>
            <a:pPr marL="0" indent="0">
              <a:buFont typeface="Arial"/>
              <a:buNone/>
            </a:pPr>
            <a:endParaRPr lang="en-US" sz="2400" dirty="0">
              <a:solidFill>
                <a:srgbClr val="0000FF"/>
              </a:solidFill>
            </a:endParaRPr>
          </a:p>
        </p:txBody>
      </p:sp>
      <p:sp>
        <p:nvSpPr>
          <p:cNvPr id="5" name="Right Arrow 4"/>
          <p:cNvSpPr/>
          <p:nvPr/>
        </p:nvSpPr>
        <p:spPr>
          <a:xfrm>
            <a:off x="3733338" y="4087428"/>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044812" y="1269873"/>
            <a:ext cx="2288983" cy="2862323"/>
          </a:xfrm>
          <a:prstGeom prst="rect">
            <a:avLst/>
          </a:prstGeom>
          <a:noFill/>
        </p:spPr>
        <p:txBody>
          <a:bodyPr wrap="none" rtlCol="0">
            <a:spAutoFit/>
          </a:bodyPr>
          <a:lstStyle/>
          <a:p>
            <a:r>
              <a:rPr lang="en-US" dirty="0" smtClean="0"/>
              <a:t>Program analysis/</a:t>
            </a:r>
          </a:p>
          <a:p>
            <a:r>
              <a:rPr lang="en-US" dirty="0"/>
              <a:t>c</a:t>
            </a:r>
            <a:r>
              <a:rPr lang="en-US" dirty="0" smtClean="0"/>
              <a:t>ompiler on </a:t>
            </a:r>
            <a:r>
              <a:rPr lang="en-US" u="sng" dirty="0" smtClean="0"/>
              <a:t>source</a:t>
            </a:r>
          </a:p>
          <a:p>
            <a:r>
              <a:rPr lang="en-US" u="sng" dirty="0" smtClean="0"/>
              <a:t>and MPC-source</a:t>
            </a:r>
            <a:r>
              <a:rPr lang="en-US" dirty="0" smtClean="0"/>
              <a:t>. </a:t>
            </a:r>
          </a:p>
          <a:p>
            <a:r>
              <a:rPr lang="en-US" dirty="0" smtClean="0"/>
              <a:t>Lindsey’s analyses:</a:t>
            </a:r>
          </a:p>
          <a:p>
            <a:r>
              <a:rPr lang="en-US" dirty="0" smtClean="0"/>
              <a:t>SSA, Arrays, MUX-SSA,</a:t>
            </a:r>
          </a:p>
          <a:p>
            <a:r>
              <a:rPr lang="en-US" dirty="0" err="1"/>
              <a:t>V</a:t>
            </a:r>
            <a:r>
              <a:rPr lang="en-US" dirty="0" err="1" smtClean="0"/>
              <a:t>ectorization</a:t>
            </a:r>
            <a:r>
              <a:rPr lang="en-US" dirty="0" smtClean="0"/>
              <a:t>,</a:t>
            </a:r>
          </a:p>
          <a:p>
            <a:r>
              <a:rPr lang="en-US" dirty="0" smtClean="0"/>
              <a:t>Divide-and-conquer, </a:t>
            </a:r>
          </a:p>
          <a:p>
            <a:r>
              <a:rPr lang="en-US" dirty="0" smtClean="0"/>
              <a:t>Mixed-modes and </a:t>
            </a:r>
          </a:p>
          <a:p>
            <a:r>
              <a:rPr lang="en-US" dirty="0" smtClean="0"/>
              <a:t>conversions, other?</a:t>
            </a:r>
          </a:p>
          <a:p>
            <a:endParaRPr lang="en-US" dirty="0"/>
          </a:p>
        </p:txBody>
      </p:sp>
    </p:spTree>
    <p:extLst>
      <p:ext uri="{BB962C8B-B14F-4D97-AF65-F5344CB8AC3E}">
        <p14:creationId xmlns:p14="http://schemas.microsoft.com/office/powerpoint/2010/main" val="2422603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5: </a:t>
            </a:r>
            <a:r>
              <a:rPr lang="en-US" dirty="0" err="1" smtClean="0"/>
              <a:t>Div</a:t>
            </a:r>
            <a:r>
              <a:rPr lang="en-US" dirty="0" smtClean="0"/>
              <a:t>-and-Conquer</a:t>
            </a:r>
            <a:endParaRPr lang="en-US" dirty="0"/>
          </a:p>
        </p:txBody>
      </p:sp>
      <p:sp>
        <p:nvSpPr>
          <p:cNvPr id="3" name="Content Placeholder 2"/>
          <p:cNvSpPr>
            <a:spLocks noGrp="1"/>
          </p:cNvSpPr>
          <p:nvPr>
            <p:ph idx="1"/>
          </p:nvPr>
        </p:nvSpPr>
        <p:spPr/>
        <p:txBody>
          <a:bodyPr/>
          <a:lstStyle/>
          <a:p>
            <a:r>
              <a:rPr lang="en-US" dirty="0" smtClean="0"/>
              <a:t>Use Z3 to prove transformation is safe</a:t>
            </a:r>
            <a:endParaRPr lang="en-US" dirty="0"/>
          </a:p>
        </p:txBody>
      </p:sp>
    </p:spTree>
    <p:extLst>
      <p:ext uri="{BB962C8B-B14F-4D97-AF65-F5344CB8AC3E}">
        <p14:creationId xmlns:p14="http://schemas.microsoft.com/office/powerpoint/2010/main" val="688215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6: </a:t>
            </a:r>
            <a:r>
              <a:rPr lang="en-US" dirty="0" err="1" smtClean="0"/>
              <a:t>Vectorized</a:t>
            </a:r>
            <a:r>
              <a:rPr lang="en-US" dirty="0" smtClean="0"/>
              <a:t> Schedule</a:t>
            </a:r>
            <a:endParaRPr lang="en-US" dirty="0"/>
          </a:p>
        </p:txBody>
      </p:sp>
      <p:sp>
        <p:nvSpPr>
          <p:cNvPr id="3" name="Content Placeholder 2"/>
          <p:cNvSpPr>
            <a:spLocks noGrp="1"/>
          </p:cNvSpPr>
          <p:nvPr>
            <p:ph idx="1"/>
          </p:nvPr>
        </p:nvSpPr>
        <p:spPr/>
        <p:txBody>
          <a:bodyPr/>
          <a:lstStyle/>
          <a:p>
            <a:r>
              <a:rPr lang="en-US" dirty="0" err="1" smtClean="0"/>
              <a:t>Vectorization</a:t>
            </a:r>
            <a:r>
              <a:rPr lang="en-US" dirty="0" smtClean="0"/>
              <a:t> + </a:t>
            </a:r>
            <a:r>
              <a:rPr lang="en-US" dirty="0" err="1" smtClean="0"/>
              <a:t>Div</a:t>
            </a:r>
            <a:r>
              <a:rPr lang="en-US" dirty="0" smtClean="0"/>
              <a:t>-and-conquer</a:t>
            </a:r>
            <a:endParaRPr lang="en-US" dirty="0"/>
          </a:p>
        </p:txBody>
      </p:sp>
      <p:sp>
        <p:nvSpPr>
          <p:cNvPr id="4" name="Content Placeholder 2"/>
          <p:cNvSpPr txBox="1">
            <a:spLocks/>
          </p:cNvSpPr>
          <p:nvPr/>
        </p:nvSpPr>
        <p:spPr>
          <a:xfrm>
            <a:off x="498615" y="2854564"/>
            <a:ext cx="4033268" cy="2709685"/>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MPC schedule of loop body:</a:t>
            </a:r>
          </a:p>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c_1 = CMP(B_i</a:t>
            </a:r>
            <a:r>
              <a:rPr lang="en-US" b="1" dirty="0" smtClean="0"/>
              <a:t>_0</a:t>
            </a:r>
            <a:r>
              <a:rPr lang="en-US" dirty="0"/>
              <a:t>,</a:t>
            </a:r>
            <a:r>
              <a:rPr lang="en-US" dirty="0" smtClean="0"/>
              <a:t> 0)</a:t>
            </a:r>
            <a:endParaRPr lang="en-US" dirty="0"/>
          </a:p>
          <a:p>
            <a:pPr marL="0" indent="0">
              <a:buNone/>
            </a:pPr>
            <a:r>
              <a:rPr lang="de-DE" dirty="0"/>
              <a:t>	</a:t>
            </a:r>
            <a:r>
              <a:rPr lang="de-DE" dirty="0" smtClean="0"/>
              <a:t>A_i</a:t>
            </a:r>
            <a:r>
              <a:rPr lang="de-DE" b="1" dirty="0" smtClean="0"/>
              <a:t>_1</a:t>
            </a:r>
            <a:r>
              <a:rPr lang="de-DE" dirty="0" smtClean="0"/>
              <a:t> </a:t>
            </a:r>
            <a:r>
              <a:rPr lang="de-DE" dirty="0"/>
              <a:t>= </a:t>
            </a:r>
            <a:r>
              <a:rPr lang="de-DE" dirty="0" smtClean="0"/>
              <a:t>...</a:t>
            </a:r>
            <a:endParaRPr lang="hu-HU" dirty="0" smtClean="0"/>
          </a:p>
          <a:p>
            <a:pPr marL="0" indent="0">
              <a:buNone/>
            </a:pPr>
            <a:r>
              <a:rPr lang="hu-HU" dirty="0"/>
              <a:t>	</a:t>
            </a:r>
            <a:r>
              <a:rPr lang="ro-RO" dirty="0" smtClean="0"/>
              <a:t>A_i</a:t>
            </a:r>
            <a:r>
              <a:rPr lang="ro-RO" b="1" dirty="0" smtClean="0"/>
              <a:t>_2</a:t>
            </a:r>
            <a:r>
              <a:rPr lang="ro-RO" dirty="0" smtClean="0"/>
              <a:t> </a:t>
            </a:r>
            <a:r>
              <a:rPr lang="ro-RO" dirty="0"/>
              <a:t>= </a:t>
            </a:r>
            <a:r>
              <a:rPr lang="ro-RO" dirty="0" smtClean="0"/>
              <a:t>...</a:t>
            </a:r>
            <a:endParaRPr lang="ro-RO" dirty="0"/>
          </a:p>
          <a:p>
            <a:pPr marL="0" indent="0">
              <a:buNone/>
            </a:pPr>
            <a:r>
              <a:rPr lang="en-US" dirty="0"/>
              <a:t> </a:t>
            </a:r>
            <a:r>
              <a:rPr lang="en-US" dirty="0" smtClean="0"/>
              <a:t>     x = MUX(c,A_i</a:t>
            </a:r>
            <a:r>
              <a:rPr lang="en-US" b="1" dirty="0" smtClean="0"/>
              <a:t>_1</a:t>
            </a:r>
            <a:r>
              <a:rPr lang="en-US" dirty="0" smtClean="0"/>
              <a:t>,A_i</a:t>
            </a:r>
            <a:r>
              <a:rPr lang="en-US" b="1" dirty="0" smtClean="0"/>
              <a:t>_2</a:t>
            </a:r>
            <a:r>
              <a:rPr lang="en-US" dirty="0" smtClean="0"/>
              <a:t>)</a:t>
            </a:r>
            <a:endParaRPr lang="en-US" dirty="0"/>
          </a:p>
        </p:txBody>
      </p:sp>
      <p:sp>
        <p:nvSpPr>
          <p:cNvPr id="5" name="Right Arrow 4"/>
          <p:cNvSpPr/>
          <p:nvPr/>
        </p:nvSpPr>
        <p:spPr>
          <a:xfrm>
            <a:off x="3946044" y="3637095"/>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4735070" y="2855098"/>
            <a:ext cx="4228728" cy="2709685"/>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err="1" smtClean="0"/>
              <a:t>Vectorized</a:t>
            </a:r>
            <a:r>
              <a:rPr lang="en-US" dirty="0" smtClean="0"/>
              <a:t> MPC schedule:</a:t>
            </a:r>
          </a:p>
          <a:p>
            <a:pPr marL="0" indent="0">
              <a:buNone/>
            </a:pPr>
            <a:r>
              <a:rPr lang="en-US" dirty="0" smtClean="0"/>
              <a:t>C = CMP_SIMD(B, 0, </a:t>
            </a:r>
            <a:r>
              <a:rPr lang="en-US" dirty="0" err="1" smtClean="0"/>
              <a:t>len</a:t>
            </a:r>
            <a:r>
              <a:rPr lang="en-US" dirty="0" smtClean="0"/>
              <a:t>)</a:t>
            </a:r>
            <a:endParaRPr lang="en-US" dirty="0"/>
          </a:p>
          <a:p>
            <a:pPr marL="0" indent="0">
              <a:buNone/>
            </a:pPr>
            <a:r>
              <a:rPr lang="de-DE" dirty="0" smtClean="0"/>
              <a:t>A1 </a:t>
            </a:r>
            <a:r>
              <a:rPr lang="de-DE" dirty="0"/>
              <a:t>= </a:t>
            </a:r>
            <a:r>
              <a:rPr lang="de-DE" dirty="0" smtClean="0"/>
              <a:t>SOME_MPC_SIMD(...)</a:t>
            </a:r>
            <a:endParaRPr lang="hu-HU" dirty="0" smtClean="0"/>
          </a:p>
          <a:p>
            <a:pPr marL="0" indent="0">
              <a:buNone/>
            </a:pPr>
            <a:r>
              <a:rPr lang="ro-RO" dirty="0" smtClean="0"/>
              <a:t>A2 </a:t>
            </a:r>
            <a:r>
              <a:rPr lang="ro-RO" dirty="0"/>
              <a:t>= </a:t>
            </a:r>
            <a:r>
              <a:rPr lang="de-DE" dirty="0"/>
              <a:t>SOME_MPC_SIMD(...)</a:t>
            </a:r>
            <a:endParaRPr lang="ro-RO" dirty="0"/>
          </a:p>
          <a:p>
            <a:pPr marL="0" indent="0">
              <a:buNone/>
            </a:pPr>
            <a:r>
              <a:rPr lang="en-US" dirty="0" smtClean="0"/>
              <a:t>X = MUX_SIMD(C,A1,A2</a:t>
            </a:r>
            <a:r>
              <a:rPr lang="en-US" dirty="0"/>
              <a:t>,</a:t>
            </a:r>
            <a:r>
              <a:rPr lang="en-US" dirty="0" smtClean="0"/>
              <a:t>len)</a:t>
            </a:r>
            <a:endParaRPr lang="en-US" dirty="0"/>
          </a:p>
        </p:txBody>
      </p:sp>
    </p:spTree>
    <p:extLst>
      <p:ext uri="{BB962C8B-B14F-4D97-AF65-F5344CB8AC3E}">
        <p14:creationId xmlns:p14="http://schemas.microsoft.com/office/powerpoint/2010/main" val="2037413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Open: Extend for nested loops</a:t>
            </a:r>
            <a:endParaRPr lang="en-US" dirty="0"/>
          </a:p>
        </p:txBody>
      </p:sp>
    </p:spTree>
    <p:extLst>
      <p:ext uri="{BB962C8B-B14F-4D97-AF65-F5344CB8AC3E}">
        <p14:creationId xmlns:p14="http://schemas.microsoft.com/office/powerpoint/2010/main" val="644623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a:t>
            </a:r>
            <a:endParaRPr lang="en-US" dirty="0"/>
          </a:p>
        </p:txBody>
      </p:sp>
      <p:sp>
        <p:nvSpPr>
          <p:cNvPr id="7" name="Content Placeholder 2"/>
          <p:cNvSpPr txBox="1">
            <a:spLocks/>
          </p:cNvSpPr>
          <p:nvPr/>
        </p:nvSpPr>
        <p:spPr>
          <a:xfrm>
            <a:off x="5674684" y="1600200"/>
            <a:ext cx="3276138"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#ABY or MOTION</a:t>
            </a:r>
          </a:p>
          <a:p>
            <a:pPr marL="0" indent="0">
              <a:buFont typeface="Arial"/>
              <a:buNone/>
            </a:pPr>
            <a:r>
              <a:rPr lang="en-US" dirty="0" smtClean="0">
                <a:solidFill>
                  <a:srgbClr val="FF0000"/>
                </a:solidFill>
              </a:rPr>
              <a:t>circuits</a:t>
            </a:r>
            <a:endParaRPr lang="en-US" dirty="0"/>
          </a:p>
        </p:txBody>
      </p:sp>
      <p:sp>
        <p:nvSpPr>
          <p:cNvPr id="8" name="Right Arrow 7"/>
          <p:cNvSpPr/>
          <p:nvPr/>
        </p:nvSpPr>
        <p:spPr>
          <a:xfrm>
            <a:off x="4391263" y="3184760"/>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054641" y="1943038"/>
            <a:ext cx="1595697" cy="369332"/>
          </a:xfrm>
          <a:prstGeom prst="rect">
            <a:avLst/>
          </a:prstGeom>
          <a:noFill/>
        </p:spPr>
        <p:txBody>
          <a:bodyPr wrap="none" rtlCol="0">
            <a:spAutoFit/>
          </a:bodyPr>
          <a:lstStyle/>
          <a:p>
            <a:r>
              <a:rPr lang="en-US" dirty="0" smtClean="0"/>
              <a:t>One final step?</a:t>
            </a:r>
          </a:p>
        </p:txBody>
      </p:sp>
      <p:sp>
        <p:nvSpPr>
          <p:cNvPr id="10" name="Content Placeholder 2"/>
          <p:cNvSpPr txBox="1">
            <a:spLocks noGrp="1"/>
          </p:cNvSpPr>
          <p:nvPr>
            <p:ph idx="1"/>
          </p:nvPr>
        </p:nvSpPr>
        <p:spPr>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#Straight-line MPC:</a:t>
            </a:r>
          </a:p>
          <a:p>
            <a:pPr marL="0" indent="0">
              <a:buFont typeface="Arial"/>
              <a:buNone/>
            </a:pPr>
            <a:r>
              <a:rPr lang="en-US" sz="2400" dirty="0" smtClean="0"/>
              <a:t>sum = 0</a:t>
            </a:r>
          </a:p>
          <a:p>
            <a:pPr marL="0" indent="0">
              <a:buFont typeface="Arial"/>
              <a:buNone/>
            </a:pPr>
            <a:r>
              <a:rPr lang="en-US" sz="2400" dirty="0" smtClean="0"/>
              <a:t>C = </a:t>
            </a:r>
            <a:r>
              <a:rPr lang="en-US" sz="2400" dirty="0" smtClean="0">
                <a:solidFill>
                  <a:srgbClr val="0000FF"/>
                </a:solidFill>
              </a:rPr>
              <a:t>MUL(A,B,8)</a:t>
            </a:r>
            <a:r>
              <a:rPr lang="en-US" sz="2400" dirty="0" smtClean="0"/>
              <a:t> # SIMD MUL</a:t>
            </a:r>
          </a:p>
          <a:p>
            <a:pPr marL="0" indent="0">
              <a:buFont typeface="Arial"/>
              <a:buNone/>
            </a:pPr>
            <a:r>
              <a:rPr lang="en-US" sz="2400" dirty="0" err="1" smtClean="0"/>
              <a:t>C_e,C_o</a:t>
            </a:r>
            <a:r>
              <a:rPr lang="en-US" sz="2400" dirty="0" smtClean="0"/>
              <a:t> = SPLIT(C,2i,2i+1)</a:t>
            </a:r>
          </a:p>
          <a:p>
            <a:pPr marL="0" indent="0">
              <a:buFont typeface="Arial"/>
              <a:buNone/>
            </a:pPr>
            <a:r>
              <a:rPr lang="en-US" sz="2400" dirty="0" smtClean="0"/>
              <a:t>C1 = </a:t>
            </a:r>
            <a:r>
              <a:rPr lang="en-US" sz="2400" dirty="0" smtClean="0">
                <a:solidFill>
                  <a:srgbClr val="0000FF"/>
                </a:solidFill>
              </a:rPr>
              <a:t>ADD(C_e,C_o,4)</a:t>
            </a:r>
          </a:p>
          <a:p>
            <a:pPr marL="0" indent="0">
              <a:buFont typeface="Arial"/>
              <a:buNone/>
            </a:pPr>
            <a:r>
              <a:rPr lang="en-US" sz="2400" dirty="0" smtClean="0"/>
              <a:t>C1_e,C1_o = SPLIT(C1,2i,2i+1)</a:t>
            </a:r>
          </a:p>
          <a:p>
            <a:pPr marL="0" indent="0">
              <a:buFont typeface="Arial"/>
              <a:buNone/>
            </a:pPr>
            <a:r>
              <a:rPr lang="en-US" sz="2400" dirty="0" smtClean="0"/>
              <a:t>C2 = </a:t>
            </a:r>
            <a:r>
              <a:rPr lang="en-US" sz="2400" dirty="0" smtClean="0">
                <a:solidFill>
                  <a:srgbClr val="0000FF"/>
                </a:solidFill>
              </a:rPr>
              <a:t>ADD(C1_e,C1_o,2)</a:t>
            </a:r>
          </a:p>
          <a:p>
            <a:pPr marL="0" indent="0">
              <a:buFont typeface="Arial"/>
              <a:buNone/>
            </a:pPr>
            <a:r>
              <a:rPr lang="en-US" sz="2400" dirty="0" smtClean="0"/>
              <a:t>C2_e,C2_o = </a:t>
            </a:r>
            <a:r>
              <a:rPr lang="en-US" sz="2400" dirty="0" smtClean="0">
                <a:solidFill>
                  <a:srgbClr val="000000"/>
                </a:solidFill>
              </a:rPr>
              <a:t>SPLIT(C2,2i,2i+1)</a:t>
            </a:r>
          </a:p>
          <a:p>
            <a:pPr marL="0" indent="0">
              <a:buFont typeface="Arial"/>
              <a:buNone/>
            </a:pPr>
            <a:r>
              <a:rPr lang="en-US" sz="2400" dirty="0" smtClean="0">
                <a:solidFill>
                  <a:srgbClr val="000000"/>
                </a:solidFill>
              </a:rPr>
              <a:t>C3 = </a:t>
            </a:r>
            <a:r>
              <a:rPr lang="en-US" sz="2400" dirty="0" smtClean="0">
                <a:solidFill>
                  <a:srgbClr val="0000FF"/>
                </a:solidFill>
              </a:rPr>
              <a:t>ADD(C2_e,C2_o,1)</a:t>
            </a:r>
          </a:p>
          <a:p>
            <a:pPr marL="0" indent="0">
              <a:buFont typeface="Arial"/>
              <a:buNone/>
            </a:pPr>
            <a:r>
              <a:rPr lang="en-US" sz="2400" dirty="0" smtClean="0">
                <a:solidFill>
                  <a:srgbClr val="000000"/>
                </a:solidFill>
              </a:rPr>
              <a:t>// C3[0] has final sum </a:t>
            </a:r>
          </a:p>
          <a:p>
            <a:pPr marL="0" indent="0">
              <a:buFont typeface="Arial"/>
              <a:buNone/>
            </a:pPr>
            <a:endParaRPr lang="en-US" sz="2400" dirty="0">
              <a:solidFill>
                <a:srgbClr val="0000FF"/>
              </a:solidFill>
            </a:endParaRPr>
          </a:p>
        </p:txBody>
      </p:sp>
    </p:spTree>
    <p:extLst>
      <p:ext uri="{BB962C8B-B14F-4D97-AF65-F5344CB8AC3E}">
        <p14:creationId xmlns:p14="http://schemas.microsoft.com/office/powerpoint/2010/main" val="2863530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Ishaq</a:t>
            </a:r>
            <a:r>
              <a:rPr lang="en-US" dirty="0" smtClean="0"/>
              <a:t> kills my proposal </a:t>
            </a:r>
            <a:r>
              <a:rPr lang="en-US" dirty="0" smtClean="0">
                <a:sym typeface="Wingdings"/>
              </a:rPr>
              <a:t></a:t>
            </a:r>
            <a:endParaRPr lang="en-US" dirty="0"/>
          </a:p>
        </p:txBody>
      </p:sp>
      <p:sp>
        <p:nvSpPr>
          <p:cNvPr id="3" name="Content Placeholder 2"/>
          <p:cNvSpPr>
            <a:spLocks noGrp="1"/>
          </p:cNvSpPr>
          <p:nvPr>
            <p:ph idx="1"/>
          </p:nvPr>
        </p:nvSpPr>
        <p:spPr/>
        <p:txBody>
          <a:bodyPr>
            <a:normAutofit fontScale="92500"/>
          </a:bodyPr>
          <a:lstStyle/>
          <a:p>
            <a:r>
              <a:rPr lang="en-US" dirty="0" smtClean="0"/>
              <a:t>Why analysis on source/MPC-source is better than on-the-fly analysis and circuit creation?</a:t>
            </a:r>
          </a:p>
          <a:p>
            <a:pPr lvl="1"/>
            <a:r>
              <a:rPr lang="en-US" dirty="0" smtClean="0"/>
              <a:t>Ours: O(1) to </a:t>
            </a:r>
            <a:r>
              <a:rPr lang="en-US" dirty="0" err="1" smtClean="0"/>
              <a:t>vectorize</a:t>
            </a:r>
            <a:r>
              <a:rPr lang="en-US" dirty="0" smtClean="0"/>
              <a:t>, </a:t>
            </a:r>
            <a:r>
              <a:rPr lang="en-US" dirty="0" smtClean="0">
                <a:solidFill>
                  <a:srgbClr val="008000"/>
                </a:solidFill>
              </a:rPr>
              <a:t>O(N)</a:t>
            </a:r>
            <a:r>
              <a:rPr lang="en-US" dirty="0" smtClean="0"/>
              <a:t> to get SIMD circuit</a:t>
            </a:r>
          </a:p>
          <a:p>
            <a:pPr lvl="1"/>
            <a:r>
              <a:rPr lang="en-US" dirty="0" smtClean="0"/>
              <a:t>ABY/MOTION: </a:t>
            </a:r>
            <a:r>
              <a:rPr lang="en-US" dirty="0" smtClean="0">
                <a:solidFill>
                  <a:srgbClr val="FF0000"/>
                </a:solidFill>
              </a:rPr>
              <a:t>O(N)</a:t>
            </a:r>
            <a:r>
              <a:rPr lang="en-US" dirty="0" smtClean="0"/>
              <a:t> to </a:t>
            </a:r>
            <a:r>
              <a:rPr lang="en-US" dirty="0" err="1" smtClean="0"/>
              <a:t>vectorize</a:t>
            </a:r>
            <a:r>
              <a:rPr lang="en-US" dirty="0" smtClean="0"/>
              <a:t> and create circuit</a:t>
            </a:r>
          </a:p>
          <a:p>
            <a:pPr lvl="1"/>
            <a:r>
              <a:rPr lang="en-US" dirty="0" smtClean="0"/>
              <a:t>But, I would expect that </a:t>
            </a:r>
            <a:r>
              <a:rPr lang="en-US" dirty="0" smtClean="0">
                <a:solidFill>
                  <a:srgbClr val="008000"/>
                </a:solidFill>
              </a:rPr>
              <a:t>O(N)</a:t>
            </a:r>
            <a:r>
              <a:rPr lang="en-US" dirty="0" smtClean="0"/>
              <a:t> is faster than </a:t>
            </a:r>
            <a:r>
              <a:rPr lang="en-US" dirty="0" smtClean="0">
                <a:solidFill>
                  <a:srgbClr val="FF0000"/>
                </a:solidFill>
              </a:rPr>
              <a:t>O(N)</a:t>
            </a:r>
            <a:r>
              <a:rPr lang="en-US" dirty="0" smtClean="0"/>
              <a:t>. There should be some way of creating the SIMD circuit faster, we can parallelize for example! Running times should be about the same but it is possible that the SIMD circuit is faster?</a:t>
            </a:r>
          </a:p>
          <a:p>
            <a:pPr lvl="1"/>
            <a:r>
              <a:rPr lang="en-US" dirty="0" smtClean="0"/>
              <a:t>Ours: O(1) to do divide-and-conquer and get O(</a:t>
            </a:r>
            <a:r>
              <a:rPr lang="en-US" dirty="0" err="1" smtClean="0"/>
              <a:t>logN</a:t>
            </a:r>
            <a:r>
              <a:rPr lang="en-US" dirty="0" smtClean="0"/>
              <a:t>)</a:t>
            </a:r>
            <a:endParaRPr lang="en-US" dirty="0"/>
          </a:p>
        </p:txBody>
      </p:sp>
    </p:spTree>
    <p:extLst>
      <p:ext uri="{BB962C8B-B14F-4D97-AF65-F5344CB8AC3E}">
        <p14:creationId xmlns:p14="http://schemas.microsoft.com/office/powerpoint/2010/main" val="73978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Concrete Steps?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Run MOTION on IMP IP vs. MOTION using SIMD MUL and Divide-and-conquer, see if we win </a:t>
            </a:r>
          </a:p>
          <a:p>
            <a:pPr marL="0" indent="0">
              <a:buNone/>
            </a:pPr>
            <a:r>
              <a:rPr lang="en-US" dirty="0">
                <a:solidFill>
                  <a:srgbClr val="FF0000"/>
                </a:solidFill>
              </a:rPr>
              <a:t>f</a:t>
            </a:r>
            <a:r>
              <a:rPr lang="en-US" dirty="0" smtClean="0">
                <a:solidFill>
                  <a:srgbClr val="FF0000"/>
                </a:solidFill>
              </a:rPr>
              <a:t>or </a:t>
            </a:r>
            <a:r>
              <a:rPr lang="en-US" dirty="0" err="1" smtClean="0">
                <a:solidFill>
                  <a:srgbClr val="FF0000"/>
                </a:solidFill>
              </a:rPr>
              <a:t>i</a:t>
            </a:r>
            <a:r>
              <a:rPr lang="en-US" dirty="0" smtClean="0">
                <a:solidFill>
                  <a:srgbClr val="FF0000"/>
                </a:solidFill>
              </a:rPr>
              <a:t> in range(8):</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t_out</a:t>
            </a:r>
            <a:r>
              <a:rPr lang="en-US" dirty="0" smtClean="0">
                <a:solidFill>
                  <a:srgbClr val="FF0000"/>
                </a:solidFill>
              </a:rPr>
              <a:t> = MUL(A[</a:t>
            </a:r>
            <a:r>
              <a:rPr lang="en-US" dirty="0" err="1" smtClean="0">
                <a:solidFill>
                  <a:srgbClr val="FF0000"/>
                </a:solidFill>
              </a:rPr>
              <a:t>i</a:t>
            </a:r>
            <a:r>
              <a:rPr lang="en-US" dirty="0" smtClean="0">
                <a:solidFill>
                  <a:srgbClr val="FF0000"/>
                </a:solidFill>
              </a:rPr>
              <a:t>],B[</a:t>
            </a:r>
            <a:r>
              <a:rPr lang="en-US" dirty="0" err="1" smtClean="0">
                <a:solidFill>
                  <a:srgbClr val="FF0000"/>
                </a:solidFill>
              </a:rPr>
              <a:t>i</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  sum = ADD(</a:t>
            </a:r>
            <a:r>
              <a:rPr lang="en-US" dirty="0" err="1" smtClean="0">
                <a:solidFill>
                  <a:srgbClr val="FF0000"/>
                </a:solidFill>
              </a:rPr>
              <a:t>sum,t_out</a:t>
            </a:r>
            <a:r>
              <a:rPr lang="en-US" dirty="0" smtClean="0">
                <a:solidFill>
                  <a:srgbClr val="FF0000"/>
                </a:solidFill>
              </a:rPr>
              <a:t>)</a:t>
            </a:r>
          </a:p>
          <a:p>
            <a:pPr marL="0" indent="0">
              <a:buNone/>
            </a:pPr>
            <a:r>
              <a:rPr lang="en-US" dirty="0"/>
              <a:t>v</a:t>
            </a:r>
            <a:r>
              <a:rPr lang="en-US" dirty="0" smtClean="0"/>
              <a:t>s. </a:t>
            </a:r>
          </a:p>
          <a:p>
            <a:pPr marL="0" indent="0">
              <a:buNone/>
            </a:pPr>
            <a:r>
              <a:rPr lang="en-US" dirty="0" smtClean="0">
                <a:solidFill>
                  <a:srgbClr val="0000FF"/>
                </a:solidFill>
              </a:rPr>
              <a:t>C = MUL_SIMD(A,B)</a:t>
            </a:r>
          </a:p>
          <a:p>
            <a:pPr marL="0" indent="0">
              <a:buNone/>
            </a:pPr>
            <a:r>
              <a:rPr lang="en-US" dirty="0" smtClean="0">
                <a:solidFill>
                  <a:srgbClr val="0000FF"/>
                </a:solidFill>
              </a:rPr>
              <a:t>for </a:t>
            </a:r>
            <a:r>
              <a:rPr lang="en-US" dirty="0" err="1" smtClean="0">
                <a:solidFill>
                  <a:srgbClr val="0000FF"/>
                </a:solidFill>
              </a:rPr>
              <a:t>i</a:t>
            </a:r>
            <a:r>
              <a:rPr lang="en-US" dirty="0" smtClean="0">
                <a:solidFill>
                  <a:srgbClr val="0000FF"/>
                </a:solidFill>
              </a:rPr>
              <a:t> in range(8):</a:t>
            </a:r>
            <a:br>
              <a:rPr lang="en-US" dirty="0" smtClean="0">
                <a:solidFill>
                  <a:srgbClr val="0000FF"/>
                </a:solidFill>
              </a:rPr>
            </a:br>
            <a:r>
              <a:rPr lang="en-US" dirty="0" smtClean="0">
                <a:solidFill>
                  <a:srgbClr val="0000FF"/>
                </a:solidFill>
              </a:rPr>
              <a:t>  sum = ADD(</a:t>
            </a:r>
            <a:r>
              <a:rPr lang="en-US" dirty="0" err="1" smtClean="0">
                <a:solidFill>
                  <a:srgbClr val="0000FF"/>
                </a:solidFill>
              </a:rPr>
              <a:t>sum,C</a:t>
            </a:r>
            <a:r>
              <a:rPr lang="en-US" dirty="0" smtClean="0">
                <a:solidFill>
                  <a:srgbClr val="0000FF"/>
                </a:solidFill>
              </a:rPr>
              <a:t>[</a:t>
            </a:r>
            <a:r>
              <a:rPr lang="en-US" dirty="0" err="1" smtClean="0">
                <a:solidFill>
                  <a:srgbClr val="0000FF"/>
                </a:solidFill>
              </a:rPr>
              <a:t>i</a:t>
            </a:r>
            <a:r>
              <a:rPr lang="en-US" dirty="0" smtClean="0">
                <a:solidFill>
                  <a:srgbClr val="0000FF"/>
                </a:solidFill>
              </a:rPr>
              <a:t>])</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4091937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Install MOTION, run a few benchmarks, try experiment of non-SIMD IP vs. SIMD IP</a:t>
            </a:r>
          </a:p>
          <a:p>
            <a:pPr marL="914400" lvl="1" indent="-514350">
              <a:buFont typeface="+mj-lt"/>
              <a:buAutoNum type="arabicPeriod"/>
            </a:pPr>
            <a:r>
              <a:rPr lang="en-US" dirty="0">
                <a:hlinkClick r:id="rId2"/>
              </a:rPr>
              <a:t>https://eprint.iacr.org/2020/1137.</a:t>
            </a:r>
            <a:r>
              <a:rPr lang="en-US" dirty="0" smtClean="0">
                <a:hlinkClick r:id="rId2"/>
              </a:rPr>
              <a:t>pdf</a:t>
            </a:r>
            <a:endParaRPr lang="en-US" dirty="0" smtClean="0"/>
          </a:p>
          <a:p>
            <a:pPr marL="914400" lvl="1" indent="-514350">
              <a:buFont typeface="+mj-lt"/>
              <a:buAutoNum type="arabicPeriod"/>
            </a:pPr>
            <a:r>
              <a:rPr lang="en-US" dirty="0">
                <a:hlinkClick r:id="rId3"/>
              </a:rPr>
              <a:t>https://github.com/encryptogroup/</a:t>
            </a:r>
            <a:r>
              <a:rPr lang="en-US" dirty="0" smtClean="0">
                <a:hlinkClick r:id="rId3"/>
              </a:rPr>
              <a:t>MOTION</a:t>
            </a:r>
            <a:endParaRPr lang="en-US" dirty="0" smtClean="0"/>
          </a:p>
          <a:p>
            <a:pPr marL="514350" indent="-514350">
              <a:buFont typeface="+mj-lt"/>
              <a:buAutoNum type="arabicPeriod"/>
            </a:pPr>
            <a:r>
              <a:rPr lang="en-US" dirty="0" smtClean="0"/>
              <a:t>Setup </a:t>
            </a:r>
            <a:r>
              <a:rPr lang="en-US" dirty="0" err="1" smtClean="0"/>
              <a:t>Github</a:t>
            </a:r>
            <a:r>
              <a:rPr lang="en-US" dirty="0" smtClean="0"/>
              <a:t>, Slack</a:t>
            </a:r>
          </a:p>
          <a:p>
            <a:pPr marL="514350" indent="-514350">
              <a:buFont typeface="+mj-lt"/>
              <a:buAutoNum type="arabicPeriod"/>
            </a:pPr>
            <a:r>
              <a:rPr lang="en-US" dirty="0" smtClean="0"/>
              <a:t>Python syntax checker</a:t>
            </a:r>
          </a:p>
          <a:p>
            <a:pPr marL="914400" lvl="1" indent="-514350">
              <a:buFont typeface="+mj-lt"/>
              <a:buAutoNum type="arabicPeriod"/>
            </a:pPr>
            <a:r>
              <a:rPr lang="en-US" dirty="0" smtClean="0"/>
              <a:t>Restricts Python programs to </a:t>
            </a:r>
            <a:r>
              <a:rPr lang="en-US" dirty="0" smtClean="0">
                <a:solidFill>
                  <a:srgbClr val="FF0000"/>
                </a:solidFill>
              </a:rPr>
              <a:t>simpler IMP-like syntax</a:t>
            </a:r>
          </a:p>
          <a:p>
            <a:pPr marL="914400" lvl="1" indent="-514350">
              <a:buFont typeface="+mj-lt"/>
              <a:buAutoNum type="arabicPeriod"/>
            </a:pPr>
            <a:r>
              <a:rPr lang="en-US" dirty="0"/>
              <a:t>I</a:t>
            </a:r>
            <a:r>
              <a:rPr lang="en-US" dirty="0" smtClean="0"/>
              <a:t>mplemented as an Attribute grammar over the Python AST by adding checks on Assign, For, If, Call, Subscript, </a:t>
            </a:r>
            <a:r>
              <a:rPr lang="en-US" dirty="0" err="1" smtClean="0"/>
              <a:t>BinOp</a:t>
            </a:r>
            <a:r>
              <a:rPr lang="en-US" dirty="0" smtClean="0"/>
              <a:t> AST Nodes</a:t>
            </a:r>
            <a:endParaRPr lang="en-US" dirty="0"/>
          </a:p>
        </p:txBody>
      </p:sp>
    </p:spTree>
    <p:extLst>
      <p:ext uri="{BB962C8B-B14F-4D97-AF65-F5344CB8AC3E}">
        <p14:creationId xmlns:p14="http://schemas.microsoft.com/office/powerpoint/2010/main" val="79810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cont.</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AutoNum type="arabicPeriod" startAt="4"/>
            </a:pPr>
            <a:r>
              <a:rPr lang="en-US" dirty="0" smtClean="0"/>
              <a:t>Collect a larger set of single-loop benchmarks</a:t>
            </a:r>
          </a:p>
          <a:p>
            <a:pPr marL="914400" lvl="1" indent="-514350">
              <a:buAutoNum type="arabicPeriod"/>
            </a:pPr>
            <a:r>
              <a:rPr lang="en-US" dirty="0" smtClean="0"/>
              <a:t>MPC literature (ABY, Motion)</a:t>
            </a:r>
          </a:p>
          <a:p>
            <a:pPr marL="914400" lvl="1" indent="-514350">
              <a:buAutoNum type="arabicPeriod"/>
            </a:pPr>
            <a:r>
              <a:rPr lang="en-US" dirty="0" smtClean="0"/>
              <a:t>HPC literature (not all obey our syntactic restrictions)</a:t>
            </a:r>
          </a:p>
          <a:p>
            <a:pPr marL="514350" indent="-514350">
              <a:buAutoNum type="arabicPeriod" startAt="4"/>
            </a:pPr>
            <a:r>
              <a:rPr lang="en-US" dirty="0" smtClean="0"/>
              <a:t>“</a:t>
            </a:r>
            <a:r>
              <a:rPr lang="en-US" dirty="0" err="1" smtClean="0"/>
              <a:t>Scalarization</a:t>
            </a:r>
            <a:r>
              <a:rPr lang="en-US" dirty="0" smtClean="0"/>
              <a:t> Analysis”</a:t>
            </a:r>
          </a:p>
          <a:p>
            <a:pPr marL="914400" lvl="1" indent="-514350">
              <a:buAutoNum type="arabicPeriod"/>
            </a:pPr>
            <a:r>
              <a:rPr lang="en-US" dirty="0" smtClean="0"/>
              <a:t>Will treat certain array accesses as “scalars” and allow for an Array-Like SSA</a:t>
            </a:r>
          </a:p>
          <a:p>
            <a:pPr marL="514350" indent="-514350">
              <a:buAutoNum type="arabicPeriod" startAt="4"/>
            </a:pPr>
            <a:r>
              <a:rPr lang="en-US" dirty="0" smtClean="0"/>
              <a:t>SSA Translation (depends on step 5)</a:t>
            </a:r>
          </a:p>
          <a:p>
            <a:pPr marL="914400" lvl="1" indent="-514350">
              <a:buAutoNum type="arabicPeriod"/>
            </a:pPr>
            <a:r>
              <a:rPr lang="en-US" dirty="0" smtClean="0"/>
              <a:t>Mostly standard SSA algorithm by </a:t>
            </a:r>
            <a:r>
              <a:rPr lang="en-US" dirty="0" err="1" smtClean="0"/>
              <a:t>Cytron</a:t>
            </a:r>
            <a:r>
              <a:rPr lang="en-US" dirty="0" smtClean="0"/>
              <a:t> et. al.</a:t>
            </a:r>
          </a:p>
          <a:p>
            <a:pPr marL="914400" lvl="1" indent="-514350">
              <a:buAutoNum type="arabicPeriod"/>
            </a:pPr>
            <a:r>
              <a:rPr lang="en-US" dirty="0"/>
              <a:t>T</a:t>
            </a:r>
            <a:r>
              <a:rPr lang="en-US" dirty="0" smtClean="0"/>
              <a:t>here is a tweak we need for MUX MPC nodes </a:t>
            </a:r>
            <a:endParaRPr lang="en-US" dirty="0"/>
          </a:p>
          <a:p>
            <a:pPr marL="914400" lvl="1" indent="-514350">
              <a:buAutoNum type="arabicPeriod"/>
            </a:pPr>
            <a:r>
              <a:rPr lang="en-US" dirty="0" smtClean="0"/>
              <a:t>This gives us “a schedule”. </a:t>
            </a:r>
            <a:r>
              <a:rPr lang="en-US" dirty="0"/>
              <a:t>W</a:t>
            </a:r>
            <a:r>
              <a:rPr lang="en-US" dirty="0" smtClean="0"/>
              <a:t>e can now translate our program into a straight-line sequence of MPC instructions (MUX, CMP, ADD, MUL, etc.) by unrolling each iteration of the loop</a:t>
            </a:r>
          </a:p>
        </p:txBody>
      </p:sp>
    </p:spTree>
    <p:extLst>
      <p:ext uri="{BB962C8B-B14F-4D97-AF65-F5344CB8AC3E}">
        <p14:creationId xmlns:p14="http://schemas.microsoft.com/office/powerpoint/2010/main" val="503532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cont.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6. Construct Dependence Graph (DG)</a:t>
            </a:r>
          </a:p>
          <a:p>
            <a:pPr marL="0" indent="0">
              <a:buNone/>
            </a:pPr>
            <a:r>
              <a:rPr lang="en-US" dirty="0"/>
              <a:t>	</a:t>
            </a:r>
            <a:r>
              <a:rPr lang="en-US" dirty="0" smtClean="0"/>
              <a:t>1. Intra-loop dependences</a:t>
            </a:r>
            <a:endParaRPr lang="en-US" dirty="0"/>
          </a:p>
          <a:p>
            <a:pPr marL="0" indent="0">
              <a:buNone/>
            </a:pPr>
            <a:r>
              <a:rPr lang="en-US" dirty="0" smtClean="0"/>
              <a:t>	2. Loop-carried dependences (often prohibit parallelization)</a:t>
            </a:r>
          </a:p>
          <a:p>
            <a:pPr marL="0" indent="0">
              <a:buNone/>
            </a:pPr>
            <a:r>
              <a:rPr lang="en-US" dirty="0" smtClean="0"/>
              <a:t>7. Program Analysis over DG to compute a schedule</a:t>
            </a:r>
            <a:endParaRPr lang="en-US" dirty="0"/>
          </a:p>
          <a:p>
            <a:pPr marL="0" indent="0">
              <a:buNone/>
            </a:pPr>
            <a:r>
              <a:rPr lang="en-US" dirty="0" smtClean="0"/>
              <a:t>	1. Works on one iteration of the loop</a:t>
            </a:r>
          </a:p>
          <a:p>
            <a:pPr marL="0" indent="0">
              <a:buNone/>
            </a:pPr>
            <a:r>
              <a:rPr lang="en-US" dirty="0"/>
              <a:t>	</a:t>
            </a:r>
            <a:r>
              <a:rPr lang="en-US" dirty="0" smtClean="0"/>
              <a:t>2. </a:t>
            </a:r>
            <a:r>
              <a:rPr lang="en-US" dirty="0" err="1"/>
              <a:t>V</a:t>
            </a:r>
            <a:r>
              <a:rPr lang="en-US" dirty="0" err="1" smtClean="0"/>
              <a:t>ectorize</a:t>
            </a:r>
            <a:r>
              <a:rPr lang="en-US" dirty="0" smtClean="0"/>
              <a:t>, divide-and-conquer, other opt.</a:t>
            </a:r>
          </a:p>
        </p:txBody>
      </p:sp>
    </p:spTree>
    <p:extLst>
      <p:ext uri="{BB962C8B-B14F-4D97-AF65-F5344CB8AC3E}">
        <p14:creationId xmlns:p14="http://schemas.microsoft.com/office/powerpoint/2010/main" val="2357740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Syntax Checker</a:t>
            </a:r>
            <a:endParaRPr lang="en-US" dirty="0"/>
          </a:p>
        </p:txBody>
      </p:sp>
      <p:sp>
        <p:nvSpPr>
          <p:cNvPr id="3" name="Content Placeholder 2"/>
          <p:cNvSpPr>
            <a:spLocks noGrp="1"/>
          </p:cNvSpPr>
          <p:nvPr>
            <p:ph idx="1"/>
          </p:nvPr>
        </p:nvSpPr>
        <p:spPr>
          <a:xfrm>
            <a:off x="457200" y="1600200"/>
            <a:ext cx="8493630" cy="4525963"/>
          </a:xfrm>
        </p:spPr>
        <p:txBody>
          <a:bodyPr>
            <a:normAutofit fontScale="62500" lnSpcReduction="20000"/>
          </a:bodyPr>
          <a:lstStyle/>
          <a:p>
            <a:r>
              <a:rPr lang="en-US" b="1" dirty="0"/>
              <a:t>M</a:t>
            </a:r>
            <a:r>
              <a:rPr lang="en-US" b="1" dirty="0" smtClean="0"/>
              <a:t>ain purpose</a:t>
            </a:r>
            <a:r>
              <a:rPr lang="en-US" dirty="0" smtClean="0"/>
              <a:t> of checker is to ensure that input program complies to a version of IMP syntax (and can safely translate into three-address CFG IR) </a:t>
            </a:r>
          </a:p>
          <a:p>
            <a:r>
              <a:rPr lang="en-US" dirty="0" smtClean="0"/>
              <a:t>Done in Python AST. For now, input is an </a:t>
            </a:r>
            <a:r>
              <a:rPr lang="en-US" dirty="0" err="1" smtClean="0"/>
              <a:t>ast.FunctionDef</a:t>
            </a:r>
            <a:endParaRPr lang="en-US" dirty="0" smtClean="0"/>
          </a:p>
          <a:p>
            <a:pPr lvl="1"/>
            <a:r>
              <a:rPr lang="en-US" dirty="0" smtClean="0"/>
              <a:t>Shared inputs are </a:t>
            </a:r>
            <a:r>
              <a:rPr lang="en-US" dirty="0" smtClean="0">
                <a:solidFill>
                  <a:srgbClr val="FF0000"/>
                </a:solidFill>
              </a:rPr>
              <a:t>annotated</a:t>
            </a:r>
            <a:r>
              <a:rPr lang="en-US" dirty="0" smtClean="0"/>
              <a:t>, plain ones are </a:t>
            </a:r>
            <a:r>
              <a:rPr lang="en-US" dirty="0" smtClean="0">
                <a:solidFill>
                  <a:srgbClr val="FF0000"/>
                </a:solidFill>
              </a:rPr>
              <a:t>NOT</a:t>
            </a:r>
          </a:p>
          <a:p>
            <a:pPr lvl="2"/>
            <a:r>
              <a:rPr lang="en-US" dirty="0" smtClean="0"/>
              <a:t>E.g., biometric(C: list[</a:t>
            </a:r>
            <a:r>
              <a:rPr lang="en-US" dirty="0" err="1" smtClean="0"/>
              <a:t>int</a:t>
            </a:r>
            <a:r>
              <a:rPr lang="en-US" dirty="0" smtClean="0"/>
              <a:t>], D, S: list[</a:t>
            </a:r>
            <a:r>
              <a:rPr lang="en-US" dirty="0" err="1" smtClean="0"/>
              <a:t>int</a:t>
            </a:r>
            <a:r>
              <a:rPr lang="en-US" dirty="0" smtClean="0"/>
              <a:t>], N). Here C is the vector we match and it is secret-shared. D is the dimension of C and it is plaintext</a:t>
            </a:r>
          </a:p>
          <a:p>
            <a:pPr lvl="1"/>
            <a:r>
              <a:rPr lang="en-US" dirty="0" smtClean="0"/>
              <a:t>Assign: lhs = </a:t>
            </a:r>
            <a:r>
              <a:rPr lang="en-US" dirty="0" err="1" smtClean="0"/>
              <a:t>rhs</a:t>
            </a:r>
            <a:endParaRPr lang="en-US" dirty="0"/>
          </a:p>
          <a:p>
            <a:pPr lvl="2"/>
            <a:r>
              <a:rPr lang="en-US" dirty="0" smtClean="0"/>
              <a:t>lhs is either a </a:t>
            </a:r>
            <a:r>
              <a:rPr lang="en-US" dirty="0" err="1" smtClean="0"/>
              <a:t>var</a:t>
            </a:r>
            <a:r>
              <a:rPr lang="en-US" dirty="0" smtClean="0"/>
              <a:t> (</a:t>
            </a:r>
            <a:r>
              <a:rPr lang="en-US" dirty="0" err="1" smtClean="0"/>
              <a:t>ast.Name</a:t>
            </a:r>
            <a:r>
              <a:rPr lang="en-US" dirty="0" smtClean="0"/>
              <a:t>) or an array access (</a:t>
            </a:r>
            <a:r>
              <a:rPr lang="en-US" dirty="0" err="1" smtClean="0"/>
              <a:t>ast.Subscript</a:t>
            </a:r>
            <a:r>
              <a:rPr lang="en-US" dirty="0" smtClean="0"/>
              <a:t>)</a:t>
            </a:r>
          </a:p>
          <a:p>
            <a:pPr lvl="2"/>
            <a:r>
              <a:rPr lang="en-US" dirty="0" err="1" smtClean="0"/>
              <a:t>rhs</a:t>
            </a:r>
            <a:r>
              <a:rPr lang="en-US" dirty="0" smtClean="0"/>
              <a:t> is either a </a:t>
            </a:r>
            <a:r>
              <a:rPr lang="en-US" dirty="0" err="1" smtClean="0"/>
              <a:t>var</a:t>
            </a:r>
            <a:r>
              <a:rPr lang="en-US" dirty="0" smtClean="0"/>
              <a:t> or a </a:t>
            </a:r>
            <a:r>
              <a:rPr lang="en-US" dirty="0" err="1" smtClean="0"/>
              <a:t>BinOp</a:t>
            </a:r>
            <a:r>
              <a:rPr lang="en-US" dirty="0" smtClean="0"/>
              <a:t> expression</a:t>
            </a:r>
          </a:p>
          <a:p>
            <a:pPr lvl="1"/>
            <a:r>
              <a:rPr lang="en-US" dirty="0" err="1" smtClean="0"/>
              <a:t>BinOp</a:t>
            </a:r>
            <a:r>
              <a:rPr lang="en-US" dirty="0" smtClean="0"/>
              <a:t>: </a:t>
            </a:r>
            <a:r>
              <a:rPr lang="en-US" dirty="0" err="1" smtClean="0"/>
              <a:t>left_operand</a:t>
            </a:r>
            <a:r>
              <a:rPr lang="en-US" dirty="0" smtClean="0"/>
              <a:t> </a:t>
            </a:r>
            <a:r>
              <a:rPr lang="en-US" dirty="0" smtClean="0"/>
              <a:t>operator </a:t>
            </a:r>
            <a:r>
              <a:rPr lang="en-US" dirty="0" err="1" smtClean="0"/>
              <a:t>right_operand</a:t>
            </a:r>
            <a:endParaRPr lang="en-US" dirty="0" smtClean="0"/>
          </a:p>
          <a:p>
            <a:pPr lvl="2"/>
            <a:r>
              <a:rPr lang="en-US" dirty="0" smtClean="0"/>
              <a:t>left and right share restrictions of lhs</a:t>
            </a:r>
          </a:p>
          <a:p>
            <a:pPr lvl="2"/>
            <a:r>
              <a:rPr lang="en-US" dirty="0"/>
              <a:t>o</a:t>
            </a:r>
            <a:r>
              <a:rPr lang="en-US" dirty="0" smtClean="0"/>
              <a:t>perator is the </a:t>
            </a:r>
          </a:p>
          <a:p>
            <a:pPr lvl="1"/>
            <a:r>
              <a:rPr lang="en-US" dirty="0" smtClean="0"/>
              <a:t>If: </a:t>
            </a:r>
            <a:r>
              <a:rPr lang="is-IS" dirty="0" smtClean="0"/>
              <a:t>…: restrict comparison to a logical operation </a:t>
            </a:r>
          </a:p>
          <a:p>
            <a:pPr lvl="1"/>
            <a:r>
              <a:rPr lang="en-US" dirty="0" smtClean="0"/>
              <a:t>F</a:t>
            </a:r>
            <a:r>
              <a:rPr lang="is-IS" dirty="0" smtClean="0"/>
              <a:t>or i in range(N): this is acceptable input, no other loops are allowed</a:t>
            </a:r>
          </a:p>
          <a:p>
            <a:pPr lvl="1"/>
            <a:r>
              <a:rPr lang="en-US" dirty="0"/>
              <a:t>a</a:t>
            </a:r>
            <a:r>
              <a:rPr lang="is-IS" dirty="0" smtClean="0"/>
              <a:t>st.Subscript(value,slice): value must be a var and slice an expression where all leaves are plaintex vars. (We don’t support subscripts that are shared values.)</a:t>
            </a:r>
          </a:p>
          <a:p>
            <a:pPr lvl="1"/>
            <a:r>
              <a:rPr lang="is-IS" dirty="0" smtClean="0"/>
              <a:t>No other ast.Node is allowed for now. Will extend with ast.Call eventually.</a:t>
            </a:r>
            <a:endParaRPr lang="en-US" dirty="0" smtClean="0"/>
          </a:p>
          <a:p>
            <a:pPr lvl="1"/>
            <a:endParaRPr lang="en-US" dirty="0"/>
          </a:p>
        </p:txBody>
      </p:sp>
    </p:spTree>
    <p:extLst>
      <p:ext uri="{BB962C8B-B14F-4D97-AF65-F5344CB8AC3E}">
        <p14:creationId xmlns:p14="http://schemas.microsoft.com/office/powerpoint/2010/main" val="1765753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5750</TotalTime>
  <Words>1900</Words>
  <Application>Microsoft Macintosh PowerPoint</Application>
  <PresentationFormat>On-screen Show (4:3)</PresentationFormat>
  <Paragraphs>233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MPC-Compiler</vt:lpstr>
      <vt:lpstr>Compiler</vt:lpstr>
      <vt:lpstr>Compiler</vt:lpstr>
      <vt:lpstr>Ishaq kills my proposal </vt:lpstr>
      <vt:lpstr>Concrete Steps?</vt:lpstr>
      <vt:lpstr>Plan</vt:lpstr>
      <vt:lpstr>Plan, cont.</vt:lpstr>
      <vt:lpstr>Plan, cont.</vt:lpstr>
      <vt:lpstr>Phase 1: Syntax Checker</vt:lpstr>
      <vt:lpstr>Phase 1 </vt:lpstr>
      <vt:lpstr>Phase 2: Array Access “Scalarization”</vt:lpstr>
      <vt:lpstr>Phase 2: Array Access “Scalarization”</vt:lpstr>
      <vt:lpstr>Phase 2: “Scalarization”</vt:lpstr>
      <vt:lpstr>Phase 2: “Scalarization”</vt:lpstr>
      <vt:lpstr>Phase 2: “Scalarization” Examples </vt:lpstr>
      <vt:lpstr>Phase 3: SSA/MUX Conversion</vt:lpstr>
      <vt:lpstr>Phase 3: SSA/MUX Conversion</vt:lpstr>
      <vt:lpstr>Phase 3: SSA/MUX Conversion</vt:lpstr>
      <vt:lpstr>Phase 4: Dependence Graph (DG)</vt:lpstr>
      <vt:lpstr>Phase 5: Div-and-Conquer</vt:lpstr>
      <vt:lpstr>Phase 6: Vectorized Schedule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dc:creator>
  <cp:lastModifiedBy>Ana</cp:lastModifiedBy>
  <cp:revision>120</cp:revision>
  <dcterms:created xsi:type="dcterms:W3CDTF">2021-09-20T13:40:56Z</dcterms:created>
  <dcterms:modified xsi:type="dcterms:W3CDTF">2021-10-07T22:57:09Z</dcterms:modified>
</cp:coreProperties>
</file>