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8" r:id="rId3"/>
    <p:sldId id="257" r:id="rId4"/>
    <p:sldId id="260" r:id="rId5"/>
    <p:sldId id="261" r:id="rId6"/>
    <p:sldId id="262" r:id="rId7"/>
    <p:sldId id="263" r:id="rId8"/>
    <p:sldId id="264" r:id="rId9"/>
    <p:sldId id="265" r:id="rId10"/>
    <p:sldId id="266" r:id="rId11"/>
    <p:sldId id="279"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1" r:id="rId25"/>
    <p:sldId id="27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محمد اسحٰق" initials="محمد" lastIdx="8" clrIdx="0">
    <p:extLst>
      <p:ext uri="{19B8F6BF-5375-455C-9EA6-DF929625EA0E}">
        <p15:presenceInfo xmlns:p15="http://schemas.microsoft.com/office/powerpoint/2012/main" userId="375f3c7716b841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80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9T15:01:48.271" idx="1">
    <p:pos x="3800" y="3581"/>
    <p:text>more detailed comparison (like the size of circuit, depth of the circuit, number of rounds/messages) would be even better</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19T15:47:32.407" idx="2">
    <p:pos x="5356" y="1817"/>
    <p:text>what is the value of i? what do the 2nd and 3rd argument to SPLIT do?</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0-20T17:06:21.052" idx="3">
    <p:pos x="10" y="10"/>
    <p:text>We also need to restrict ourselves to phi nodes that only merge two paths. I don't know what Python SSA gives us, but Soot could generate phi nodes for e.g. 3-way merge. But those are tricky for us to replace with MUX nodes.
For If statements: SSA will probably take care of simplifying complex conditions i.e. if(a &gt; b &amp;&amp; c &gt; d) would probably be simplified to something like:
x = a &gt; b;
y = c &gt; d;
if(x &amp;&amp; y) 
if SSA does not does not do it, we need to restrict to simple if conditions of the type if(op1 logicalOp op2).
translating phi-nodes to MUXes is not trivial. In my experience, phi nodes do not contain a reference to the condition that diverged paths, you have to go back and find it yourself. I had handled it in a patchy fashion. It would be helpful if we could come up with formal rules for this.</p:text>
    <p:extLst>
      <p:ext uri="{C676402C-5697-4E1C-873F-D02D1690AC5C}">
        <p15:threadingInfo xmlns:p15="http://schemas.microsoft.com/office/powerpoint/2012/main" timeZoneBias="240"/>
      </p:ext>
    </p:extLst>
  </p:cm>
  <p:cm authorId="1" dt="2021-10-20T17:07:35.749" idx="4">
    <p:pos x="106" y="106"/>
    <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0-20T17:46:34.194" idx="7">
    <p:pos x="5327" y="3100"/>
    <p:text>analysing loops at source-level would probably help with loop rewriting? I am not sure I understand this, would discuss.</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10-20T17:47:44.075" idx="8">
    <p:pos x="4560" y="1033"/>
    <p:text>Z3 at first iteration, and then using some python library? keep all our stuff in one place would help providing end-to-end compiler?</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10-20T17:31:57.679" idx="5">
    <p:pos x="2678" y="2999"/>
    <p:text>added these 2 slides</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10-20T17:41:56.803" idx="6">
    <p:pos x="5232" y="1033"/>
    <p:text>can we do nested loops if we only optimise non-nested ones? Users with nested loop programs may still want to use our compiler if they want optimisations for the non-nested loop portions of their programs.</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CF62835-D6DD-B94A-A183-3BD5F7911050}"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412639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F62835-D6DD-B94A-A183-3BD5F7911050}"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87527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F62835-D6DD-B94A-A183-3BD5F7911050}"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7037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F62835-D6DD-B94A-A183-3BD5F7911050}"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4751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62835-D6DD-B94A-A183-3BD5F7911050}"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15173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F62835-D6DD-B94A-A183-3BD5F7911050}"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1275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F62835-D6DD-B94A-A183-3BD5F7911050}" type="datetimeFigureOut">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04086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F62835-D6DD-B94A-A183-3BD5F7911050}" type="datetimeFigureOut">
              <a:rPr lang="en-US" smtClean="0"/>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0430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62835-D6DD-B94A-A183-3BD5F7911050}" type="datetimeFigureOut">
              <a:rPr lang="en-US" smtClean="0"/>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75608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837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378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62835-D6DD-B94A-A183-3BD5F7911050}" type="datetimeFigureOut">
              <a:rPr lang="en-US" smtClean="0"/>
              <a:t>10/19/2021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C0DF6-D4DA-9543-832C-DCB02C93C41D}" type="slidenum">
              <a:rPr lang="en-US" smtClean="0"/>
              <a:t>‹#›</a:t>
            </a:fld>
            <a:endParaRPr lang="en-US"/>
          </a:p>
        </p:txBody>
      </p:sp>
    </p:spTree>
    <p:extLst>
      <p:ext uri="{BB962C8B-B14F-4D97-AF65-F5344CB8AC3E}">
        <p14:creationId xmlns:p14="http://schemas.microsoft.com/office/powerpoint/2010/main" val="3222968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ncryptogroup/MOTION" TargetMode="External"/><Relationship Id="rId2" Type="http://schemas.openxmlformats.org/officeDocument/2006/relationships/hyperlink" Target="https://eprint.iacr.org/2020/1137.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MPC-Compiler</a:t>
            </a:r>
          </a:p>
        </p:txBody>
      </p:sp>
      <p:sp>
        <p:nvSpPr>
          <p:cNvPr id="3" name="Content Placeholder 2"/>
          <p:cNvSpPr>
            <a:spLocks noGrp="1"/>
          </p:cNvSpPr>
          <p:nvPr>
            <p:ph idx="1"/>
          </p:nvPr>
        </p:nvSpPr>
        <p:spPr/>
        <p:txBody>
          <a:bodyPr>
            <a:normAutofit fontScale="77500" lnSpcReduction="20000"/>
          </a:bodyPr>
          <a:lstStyle/>
          <a:p>
            <a:r>
              <a:rPr lang="en-US" dirty="0"/>
              <a:t>Compiler</a:t>
            </a:r>
          </a:p>
          <a:p>
            <a:pPr lvl="1"/>
            <a:r>
              <a:rPr lang="en-US" dirty="0"/>
              <a:t>Source: IMP-like source</a:t>
            </a:r>
          </a:p>
          <a:p>
            <a:pPr lvl="1"/>
            <a:r>
              <a:rPr lang="en-US" dirty="0">
                <a:solidFill>
                  <a:srgbClr val="FF0000"/>
                </a:solidFill>
              </a:rPr>
              <a:t>Analysis on source or MPC-source</a:t>
            </a:r>
          </a:p>
          <a:p>
            <a:pPr lvl="2"/>
            <a:r>
              <a:rPr lang="en-US" dirty="0">
                <a:solidFill>
                  <a:srgbClr val="FF0000"/>
                </a:solidFill>
              </a:rPr>
              <a:t>Advantages over analysis over circuits?</a:t>
            </a:r>
          </a:p>
          <a:p>
            <a:pPr lvl="1"/>
            <a:r>
              <a:rPr lang="en-US" dirty="0"/>
              <a:t>Target: straight-line MPC (i.e., schedule)</a:t>
            </a:r>
          </a:p>
          <a:p>
            <a:pPr lvl="1"/>
            <a:r>
              <a:rPr lang="en-US" dirty="0"/>
              <a:t>Final step: translate into ABY or MOTION circuits</a:t>
            </a:r>
          </a:p>
          <a:p>
            <a:r>
              <a:rPr lang="en-US" dirty="0"/>
              <a:t>Optimality model and theoretical analysis</a:t>
            </a:r>
          </a:p>
          <a:p>
            <a:pPr lvl="1"/>
            <a:r>
              <a:rPr lang="en-US" dirty="0"/>
              <a:t>Longest common super-sequence stuff</a:t>
            </a:r>
          </a:p>
          <a:p>
            <a:pPr lvl="1"/>
            <a:r>
              <a:rPr lang="en-US" dirty="0"/>
              <a:t>Theoretical analysis of our schedules</a:t>
            </a:r>
          </a:p>
          <a:p>
            <a:r>
              <a:rPr lang="en-US" dirty="0"/>
              <a:t>Experiments</a:t>
            </a:r>
          </a:p>
          <a:p>
            <a:pPr lvl="1"/>
            <a:r>
              <a:rPr lang="en-US" dirty="0">
                <a:solidFill>
                  <a:srgbClr val="FF0000"/>
                </a:solidFill>
              </a:rPr>
              <a:t>Benchmarks?</a:t>
            </a:r>
          </a:p>
          <a:p>
            <a:pPr lvl="1"/>
            <a:r>
              <a:rPr lang="en-US" dirty="0"/>
              <a:t>Compare with ABY/MOTION?</a:t>
            </a:r>
          </a:p>
          <a:p>
            <a:pPr lvl="2"/>
            <a:r>
              <a:rPr lang="en-US" dirty="0"/>
              <a:t>Compilation is faster, running time is faster?</a:t>
            </a:r>
          </a:p>
        </p:txBody>
      </p:sp>
    </p:spTree>
    <p:extLst>
      <p:ext uri="{BB962C8B-B14F-4D97-AF65-F5344CB8AC3E}">
        <p14:creationId xmlns:p14="http://schemas.microsoft.com/office/powerpoint/2010/main" val="178161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1 </a:t>
            </a:r>
          </a:p>
        </p:txBody>
      </p:sp>
      <p:sp>
        <p:nvSpPr>
          <p:cNvPr id="3" name="Content Placeholder 2"/>
          <p:cNvSpPr>
            <a:spLocks noGrp="1"/>
          </p:cNvSpPr>
          <p:nvPr>
            <p:ph idx="1"/>
          </p:nvPr>
        </p:nvSpPr>
        <p:spPr/>
        <p:txBody>
          <a:bodyPr/>
          <a:lstStyle/>
          <a:p>
            <a:r>
              <a:rPr lang="en-US" dirty="0"/>
              <a:t>Translation into three-address CFG IR</a:t>
            </a:r>
          </a:p>
          <a:p>
            <a:endParaRPr lang="en-US" dirty="0"/>
          </a:p>
          <a:p>
            <a:r>
              <a:rPr lang="en-US" dirty="0"/>
              <a:t>Taint analysis (on CFG IR)?</a:t>
            </a:r>
          </a:p>
          <a:p>
            <a:r>
              <a:rPr lang="en-US" dirty="0"/>
              <a:t>Bound checks?</a:t>
            </a:r>
          </a:p>
          <a:p>
            <a:endParaRPr lang="en-US" dirty="0"/>
          </a:p>
          <a:p>
            <a:r>
              <a:rPr lang="en-US" dirty="0"/>
              <a:t>(I’m sure things will come out in discussion)</a:t>
            </a:r>
          </a:p>
        </p:txBody>
      </p:sp>
    </p:spTree>
    <p:extLst>
      <p:ext uri="{BB962C8B-B14F-4D97-AF65-F5344CB8AC3E}">
        <p14:creationId xmlns:p14="http://schemas.microsoft.com/office/powerpoint/2010/main" val="303050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Phases 2 and on</a:t>
            </a:r>
          </a:p>
        </p:txBody>
      </p:sp>
      <p:sp>
        <p:nvSpPr>
          <p:cNvPr id="3" name="Content Placeholder 2"/>
          <p:cNvSpPr>
            <a:spLocks noGrp="1"/>
          </p:cNvSpPr>
          <p:nvPr>
            <p:ph idx="1"/>
          </p:nvPr>
        </p:nvSpPr>
        <p:spPr/>
        <p:txBody>
          <a:bodyPr>
            <a:normAutofit fontScale="92500" lnSpcReduction="10000"/>
          </a:bodyPr>
          <a:lstStyle/>
          <a:p>
            <a:r>
              <a:rPr lang="en-US" dirty="0"/>
              <a:t>Goal of phases 2-5 is to construct a dependence graph (DG) based on the code of the loop body</a:t>
            </a:r>
          </a:p>
          <a:p>
            <a:pPr lvl="1"/>
            <a:r>
              <a:rPr lang="en-US" dirty="0"/>
              <a:t>Intra-loop dependences </a:t>
            </a:r>
          </a:p>
          <a:p>
            <a:pPr lvl="2"/>
            <a:r>
              <a:rPr lang="en-US" dirty="0"/>
              <a:t>Impose ordering on </a:t>
            </a:r>
            <a:r>
              <a:rPr lang="en-US" dirty="0" err="1"/>
              <a:t>vectorized</a:t>
            </a:r>
            <a:r>
              <a:rPr lang="en-US" dirty="0"/>
              <a:t> schedule</a:t>
            </a:r>
          </a:p>
          <a:p>
            <a:pPr lvl="1"/>
            <a:r>
              <a:rPr lang="en-US" dirty="0"/>
              <a:t>Loop-carried dependences</a:t>
            </a:r>
          </a:p>
          <a:p>
            <a:pPr lvl="2"/>
            <a:r>
              <a:rPr lang="en-US" dirty="0"/>
              <a:t>Prevent </a:t>
            </a:r>
            <a:r>
              <a:rPr lang="en-US" dirty="0" err="1"/>
              <a:t>vectorization</a:t>
            </a:r>
            <a:r>
              <a:rPr lang="en-US" dirty="0"/>
              <a:t> because iteration i+1 depends on iteration </a:t>
            </a:r>
            <a:r>
              <a:rPr lang="en-US" dirty="0" err="1"/>
              <a:t>i</a:t>
            </a:r>
            <a:endParaRPr lang="en-US" dirty="0"/>
          </a:p>
          <a:p>
            <a:pPr lvl="2"/>
            <a:r>
              <a:rPr lang="en-US" dirty="0"/>
              <a:t>Divide-and-conquer can sometimes reduce number of iterations from N to </a:t>
            </a:r>
            <a:r>
              <a:rPr lang="en-US" dirty="0" err="1"/>
              <a:t>logN</a:t>
            </a:r>
            <a:r>
              <a:rPr lang="en-US" dirty="0"/>
              <a:t> (should have big impact in MPC)</a:t>
            </a:r>
          </a:p>
          <a:p>
            <a:r>
              <a:rPr lang="en-US" dirty="0"/>
              <a:t>Final phase constructs </a:t>
            </a:r>
            <a:r>
              <a:rPr lang="en-US" dirty="0" err="1"/>
              <a:t>vectorized</a:t>
            </a:r>
            <a:r>
              <a:rPr lang="en-US" dirty="0"/>
              <a:t> MPC schedule using DG</a:t>
            </a:r>
          </a:p>
          <a:p>
            <a:pPr lvl="1"/>
            <a:endParaRPr lang="en-US" dirty="0"/>
          </a:p>
        </p:txBody>
      </p:sp>
    </p:spTree>
    <p:extLst>
      <p:ext uri="{BB962C8B-B14F-4D97-AF65-F5344CB8AC3E}">
        <p14:creationId xmlns:p14="http://schemas.microsoft.com/office/powerpoint/2010/main" val="3900560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Phase 2: Array Access “</a:t>
            </a:r>
            <a:r>
              <a:rPr lang="en-US" dirty="0" err="1"/>
              <a:t>Scalarization</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Main purpose is to allow fine-grained reasoning about array accesses after SSA</a:t>
            </a:r>
          </a:p>
          <a:p>
            <a:pPr lvl="1"/>
            <a:r>
              <a:rPr lang="en-US" dirty="0"/>
              <a:t>SSA treats arrays as aggregates, which may cause spurious loop-carried dependences and prohibit </a:t>
            </a:r>
            <a:r>
              <a:rPr lang="en-US" dirty="0" err="1"/>
              <a:t>vectorization</a:t>
            </a:r>
            <a:endParaRPr lang="en-US" dirty="0"/>
          </a:p>
          <a:p>
            <a:pPr lvl="1"/>
            <a:r>
              <a:rPr lang="en-US" dirty="0"/>
              <a:t>A bit of an overkill for the typical MPC bench</a:t>
            </a:r>
            <a:r>
              <a:rPr lang="is-IS" dirty="0"/>
              <a:t>mark...</a:t>
            </a:r>
            <a:endParaRPr lang="en-US" dirty="0"/>
          </a:p>
          <a:p>
            <a:r>
              <a:rPr lang="en-US" dirty="0"/>
              <a:t>Alex Aiken’s example (array writes)</a:t>
            </a:r>
          </a:p>
          <a:p>
            <a:pPr marL="0" indent="0">
              <a:buNone/>
            </a:pPr>
            <a:r>
              <a:rPr lang="en-US" dirty="0"/>
              <a:t>	for </a:t>
            </a:r>
            <a:r>
              <a:rPr lang="en-US" dirty="0" err="1"/>
              <a:t>i</a:t>
            </a:r>
            <a:r>
              <a:rPr lang="en-US" dirty="0"/>
              <a:t> in range(0,len):</a:t>
            </a:r>
          </a:p>
          <a:p>
            <a:pPr marL="0" indent="0">
              <a:buNone/>
            </a:pPr>
            <a:r>
              <a:rPr lang="de-DE" dirty="0"/>
              <a:t>	   A[i] = B[i]*i 			A &lt;- update(</a:t>
            </a:r>
            <a:r>
              <a:rPr lang="de-DE" dirty="0" err="1"/>
              <a:t>A,i</a:t>
            </a:r>
            <a:r>
              <a:rPr lang="de-DE" dirty="0"/>
              <a:t>, f(B))</a:t>
            </a:r>
          </a:p>
          <a:p>
            <a:pPr marL="0" indent="0">
              <a:buNone/>
            </a:pPr>
            <a:r>
              <a:rPr lang="en-US" dirty="0"/>
              <a:t>	   B[</a:t>
            </a:r>
            <a:r>
              <a:rPr lang="en-US" dirty="0" err="1"/>
              <a:t>i</a:t>
            </a:r>
            <a:r>
              <a:rPr lang="en-US" dirty="0"/>
              <a:t>] = A[</a:t>
            </a:r>
            <a:r>
              <a:rPr lang="en-US" dirty="0" err="1"/>
              <a:t>i</a:t>
            </a:r>
            <a:r>
              <a:rPr lang="en-US" dirty="0"/>
              <a:t>]*D[i-1]          B &lt;- update(</a:t>
            </a:r>
            <a:r>
              <a:rPr lang="en-US" dirty="0" err="1"/>
              <a:t>B,i</a:t>
            </a:r>
            <a:r>
              <a:rPr lang="en-US" dirty="0"/>
              <a:t>,</a:t>
            </a:r>
            <a:r>
              <a:rPr lang="is-IS" dirty="0"/>
              <a:t> g(A,D))</a:t>
            </a:r>
            <a:endParaRPr lang="en-US" dirty="0"/>
          </a:p>
          <a:p>
            <a:pPr marL="0" indent="0">
              <a:buNone/>
            </a:pPr>
            <a:r>
              <a:rPr lang="en-US" dirty="0"/>
              <a:t>	   C[</a:t>
            </a:r>
            <a:r>
              <a:rPr lang="en-US" dirty="0" err="1"/>
              <a:t>i</a:t>
            </a:r>
            <a:r>
              <a:rPr lang="en-US" dirty="0"/>
              <a:t>] = A[</a:t>
            </a:r>
            <a:r>
              <a:rPr lang="en-US" dirty="0" err="1"/>
              <a:t>i</a:t>
            </a:r>
            <a:r>
              <a:rPr lang="en-US" dirty="0"/>
              <a:t>]*D[i-1]			</a:t>
            </a:r>
            <a:r>
              <a:rPr lang="is-IS" dirty="0"/>
              <a:t>…</a:t>
            </a:r>
            <a:endParaRPr lang="en-US" dirty="0"/>
          </a:p>
          <a:p>
            <a:pPr marL="0" indent="0">
              <a:buNone/>
            </a:pPr>
            <a:r>
              <a:rPr lang="de-DE" dirty="0"/>
              <a:t>	   D[i] = B[i]+C[i] </a:t>
            </a:r>
            <a:endParaRPr lang="en-US" dirty="0"/>
          </a:p>
        </p:txBody>
      </p:sp>
      <p:cxnSp>
        <p:nvCxnSpPr>
          <p:cNvPr id="5" name="Straight Arrow Connector 4"/>
          <p:cNvCxnSpPr/>
          <p:nvPr/>
        </p:nvCxnSpPr>
        <p:spPr>
          <a:xfrm>
            <a:off x="4086241" y="4321198"/>
            <a:ext cx="0" cy="579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7164727" y="4362615"/>
            <a:ext cx="851225" cy="510813"/>
          </a:xfrm>
          <a:custGeom>
            <a:avLst/>
            <a:gdLst>
              <a:gd name="connsiteX0" fmla="*/ 372731 w 851225"/>
              <a:gd name="connsiteY0" fmla="*/ 510813 h 510813"/>
              <a:gd name="connsiteX1" fmla="*/ 842097 w 851225"/>
              <a:gd name="connsiteY1" fmla="*/ 110446 h 510813"/>
              <a:gd name="connsiteX2" fmla="*/ 0 w 851225"/>
              <a:gd name="connsiteY2" fmla="*/ 0 h 510813"/>
            </a:gdLst>
            <a:ahLst/>
            <a:cxnLst>
              <a:cxn ang="0">
                <a:pos x="connsiteX0" y="connsiteY0"/>
              </a:cxn>
              <a:cxn ang="0">
                <a:pos x="connsiteX1" y="connsiteY1"/>
              </a:cxn>
              <a:cxn ang="0">
                <a:pos x="connsiteX2" y="connsiteY2"/>
              </a:cxn>
            </a:cxnLst>
            <a:rect l="l" t="t" r="r" b="b"/>
            <a:pathLst>
              <a:path w="851225" h="510813">
                <a:moveTo>
                  <a:pt x="372731" y="510813"/>
                </a:moveTo>
                <a:cubicBezTo>
                  <a:pt x="638475" y="353197"/>
                  <a:pt x="904219" y="195581"/>
                  <a:pt x="842097" y="110446"/>
                </a:cubicBezTo>
                <a:cubicBezTo>
                  <a:pt x="779975" y="25311"/>
                  <a:pt x="0" y="0"/>
                  <a:pt x="0" y="0"/>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0143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Phase 2: Array Access “</a:t>
            </a:r>
            <a:r>
              <a:rPr lang="en-US" dirty="0" err="1"/>
              <a:t>Scalarization</a:t>
            </a:r>
            <a:r>
              <a:rPr lang="en-US" dirty="0"/>
              <a:t>”</a:t>
            </a:r>
          </a:p>
        </p:txBody>
      </p:sp>
      <p:sp>
        <p:nvSpPr>
          <p:cNvPr id="3" name="Content Placeholder 2"/>
          <p:cNvSpPr>
            <a:spLocks noGrp="1"/>
          </p:cNvSpPr>
          <p:nvPr>
            <p:ph idx="1"/>
          </p:nvPr>
        </p:nvSpPr>
        <p:spPr/>
        <p:txBody>
          <a:bodyPr>
            <a:normAutofit lnSpcReduction="10000"/>
          </a:bodyPr>
          <a:lstStyle/>
          <a:p>
            <a:r>
              <a:rPr lang="en-US" dirty="0"/>
              <a:t>Treat array access as “scalars”, B[</a:t>
            </a:r>
            <a:r>
              <a:rPr lang="en-US" dirty="0" err="1"/>
              <a:t>i</a:t>
            </a:r>
            <a:r>
              <a:rPr lang="en-US" dirty="0"/>
              <a:t>], D[</a:t>
            </a:r>
            <a:r>
              <a:rPr lang="en-US" dirty="0" err="1"/>
              <a:t>i</a:t>
            </a:r>
            <a:r>
              <a:rPr lang="en-US" dirty="0"/>
              <a:t>], D[i-1], etc. for the purpose of SSA construction</a:t>
            </a:r>
          </a:p>
          <a:p>
            <a:r>
              <a:rPr lang="en-US" dirty="0"/>
              <a:t>Alex Aiken’s example (array writes)</a:t>
            </a:r>
          </a:p>
          <a:p>
            <a:pPr marL="0" indent="0">
              <a:buNone/>
            </a:pPr>
            <a:r>
              <a:rPr lang="en-US" dirty="0"/>
              <a:t>	for </a:t>
            </a:r>
            <a:r>
              <a:rPr lang="en-US" dirty="0" err="1"/>
              <a:t>i</a:t>
            </a:r>
            <a:r>
              <a:rPr lang="en-US" dirty="0"/>
              <a:t> in range(0,len):</a:t>
            </a:r>
          </a:p>
          <a:p>
            <a:pPr marL="0" indent="0">
              <a:buNone/>
            </a:pPr>
            <a:r>
              <a:rPr lang="de-DE" dirty="0"/>
              <a:t>	   </a:t>
            </a:r>
            <a:r>
              <a:rPr lang="de-DE" dirty="0">
                <a:solidFill>
                  <a:srgbClr val="FF0000"/>
                </a:solidFill>
              </a:rPr>
              <a:t>A[i]</a:t>
            </a:r>
            <a:r>
              <a:rPr lang="de-DE" dirty="0"/>
              <a:t> = B[i]*i 			</a:t>
            </a:r>
          </a:p>
          <a:p>
            <a:pPr marL="0" indent="0">
              <a:buNone/>
            </a:pPr>
            <a:r>
              <a:rPr lang="en-US" dirty="0"/>
              <a:t>	   B[</a:t>
            </a:r>
            <a:r>
              <a:rPr lang="en-US" dirty="0" err="1"/>
              <a:t>i</a:t>
            </a:r>
            <a:r>
              <a:rPr lang="en-US" dirty="0"/>
              <a:t>] = </a:t>
            </a:r>
            <a:r>
              <a:rPr lang="en-US" dirty="0">
                <a:solidFill>
                  <a:srgbClr val="FF0000"/>
                </a:solidFill>
              </a:rPr>
              <a:t>A[</a:t>
            </a:r>
            <a:r>
              <a:rPr lang="en-US" dirty="0" err="1">
                <a:solidFill>
                  <a:srgbClr val="FF0000"/>
                </a:solidFill>
              </a:rPr>
              <a:t>i</a:t>
            </a:r>
            <a:r>
              <a:rPr lang="en-US" dirty="0">
                <a:solidFill>
                  <a:srgbClr val="FF0000"/>
                </a:solidFill>
              </a:rPr>
              <a:t>]</a:t>
            </a:r>
            <a:r>
              <a:rPr lang="en-US" dirty="0"/>
              <a:t>*</a:t>
            </a:r>
            <a:r>
              <a:rPr lang="en-US" dirty="0">
                <a:solidFill>
                  <a:srgbClr val="008000"/>
                </a:solidFill>
              </a:rPr>
              <a:t>D[i-1]</a:t>
            </a:r>
          </a:p>
          <a:p>
            <a:pPr marL="0" indent="0">
              <a:buNone/>
            </a:pPr>
            <a:r>
              <a:rPr lang="en-US" dirty="0"/>
              <a:t>	   </a:t>
            </a:r>
            <a:r>
              <a:rPr lang="en-US" dirty="0">
                <a:solidFill>
                  <a:srgbClr val="0000FF"/>
                </a:solidFill>
              </a:rPr>
              <a:t>C[</a:t>
            </a:r>
            <a:r>
              <a:rPr lang="en-US" dirty="0" err="1">
                <a:solidFill>
                  <a:srgbClr val="0000FF"/>
                </a:solidFill>
              </a:rPr>
              <a:t>i</a:t>
            </a:r>
            <a:r>
              <a:rPr lang="en-US" dirty="0">
                <a:solidFill>
                  <a:srgbClr val="0000FF"/>
                </a:solidFill>
              </a:rPr>
              <a:t>]</a:t>
            </a:r>
            <a:r>
              <a:rPr lang="en-US" dirty="0"/>
              <a:t> = </a:t>
            </a:r>
            <a:r>
              <a:rPr lang="en-US" dirty="0">
                <a:solidFill>
                  <a:srgbClr val="FF0000"/>
                </a:solidFill>
              </a:rPr>
              <a:t>A[</a:t>
            </a:r>
            <a:r>
              <a:rPr lang="en-US" dirty="0" err="1">
                <a:solidFill>
                  <a:srgbClr val="FF0000"/>
                </a:solidFill>
              </a:rPr>
              <a:t>i</a:t>
            </a:r>
            <a:r>
              <a:rPr lang="en-US" dirty="0">
                <a:solidFill>
                  <a:srgbClr val="FF0000"/>
                </a:solidFill>
              </a:rPr>
              <a:t>]</a:t>
            </a:r>
            <a:r>
              <a:rPr lang="en-US" dirty="0"/>
              <a:t>*</a:t>
            </a:r>
            <a:r>
              <a:rPr lang="en-US" dirty="0">
                <a:solidFill>
                  <a:srgbClr val="008000"/>
                </a:solidFill>
              </a:rPr>
              <a:t>D[i-1]</a:t>
            </a:r>
            <a:r>
              <a:rPr lang="en-US" dirty="0"/>
              <a:t>		</a:t>
            </a:r>
          </a:p>
          <a:p>
            <a:pPr marL="0" indent="0">
              <a:buNone/>
            </a:pPr>
            <a:r>
              <a:rPr lang="de-DE" dirty="0"/>
              <a:t>	   </a:t>
            </a:r>
            <a:r>
              <a:rPr lang="de-DE" dirty="0">
                <a:solidFill>
                  <a:srgbClr val="800000"/>
                </a:solidFill>
              </a:rPr>
              <a:t>D[i]</a:t>
            </a:r>
            <a:r>
              <a:rPr lang="de-DE" dirty="0"/>
              <a:t> = B[i]+</a:t>
            </a:r>
            <a:r>
              <a:rPr lang="de-DE" dirty="0">
                <a:solidFill>
                  <a:srgbClr val="0000FF"/>
                </a:solidFill>
              </a:rPr>
              <a:t>C[i]</a:t>
            </a:r>
            <a:r>
              <a:rPr lang="de-DE" dirty="0"/>
              <a:t> </a:t>
            </a:r>
          </a:p>
        </p:txBody>
      </p:sp>
    </p:spTree>
    <p:extLst>
      <p:ext uri="{BB962C8B-B14F-4D97-AF65-F5344CB8AC3E}">
        <p14:creationId xmlns:p14="http://schemas.microsoft.com/office/powerpoint/2010/main" val="870227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2: “</a:t>
            </a:r>
            <a:r>
              <a:rPr lang="en-US" dirty="0" err="1"/>
              <a:t>Scalarization</a:t>
            </a:r>
            <a:r>
              <a:rPr lang="en-US" dirty="0"/>
              <a:t>”</a:t>
            </a:r>
          </a:p>
        </p:txBody>
      </p:sp>
      <p:sp>
        <p:nvSpPr>
          <p:cNvPr id="3" name="Content Placeholder 2"/>
          <p:cNvSpPr>
            <a:spLocks noGrp="1"/>
          </p:cNvSpPr>
          <p:nvPr>
            <p:ph idx="1"/>
          </p:nvPr>
        </p:nvSpPr>
        <p:spPr/>
        <p:txBody>
          <a:bodyPr>
            <a:normAutofit fontScale="85000" lnSpcReduction="20000"/>
          </a:bodyPr>
          <a:lstStyle/>
          <a:p>
            <a:r>
              <a:rPr lang="de-DE" dirty="0"/>
              <a:t>Array </a:t>
            </a:r>
            <a:r>
              <a:rPr lang="de-DE" dirty="0" err="1"/>
              <a:t>def</a:t>
            </a:r>
            <a:r>
              <a:rPr lang="de-DE" dirty="0"/>
              <a:t>: A[f(i)] = ... </a:t>
            </a:r>
          </a:p>
          <a:p>
            <a:r>
              <a:rPr lang="de-DE" dirty="0"/>
              <a:t>Array </a:t>
            </a:r>
            <a:r>
              <a:rPr lang="de-DE" dirty="0" err="1"/>
              <a:t>use</a:t>
            </a:r>
            <a:r>
              <a:rPr lang="de-DE" dirty="0"/>
              <a:t>: ... = ... A[f‘(i)] ...</a:t>
            </a:r>
          </a:p>
          <a:p>
            <a:r>
              <a:rPr lang="de-DE" dirty="0"/>
              <a:t>Key </a:t>
            </a:r>
            <a:r>
              <a:rPr lang="de-DE" dirty="0" err="1"/>
              <a:t>restriction</a:t>
            </a:r>
            <a:r>
              <a:rPr lang="de-DE" dirty="0"/>
              <a:t>: </a:t>
            </a:r>
            <a:r>
              <a:rPr lang="de-DE" dirty="0" err="1"/>
              <a:t>for</a:t>
            </a:r>
            <a:r>
              <a:rPr lang="de-DE" dirty="0"/>
              <a:t> </a:t>
            </a:r>
            <a:r>
              <a:rPr lang="de-DE" dirty="0" err="1"/>
              <a:t>every</a:t>
            </a:r>
            <a:r>
              <a:rPr lang="de-DE" dirty="0"/>
              <a:t> </a:t>
            </a:r>
            <a:r>
              <a:rPr lang="de-DE" dirty="0" err="1"/>
              <a:t>def-use</a:t>
            </a:r>
            <a:r>
              <a:rPr lang="de-DE" dirty="0"/>
              <a:t> pair A[f(i)],A[f‘(i)], f(i) </a:t>
            </a:r>
            <a:r>
              <a:rPr lang="de-DE" dirty="0" err="1"/>
              <a:t>and</a:t>
            </a:r>
            <a:r>
              <a:rPr lang="de-DE" dirty="0"/>
              <a:t> f‘(i) </a:t>
            </a:r>
            <a:r>
              <a:rPr lang="de-DE" dirty="0" err="1"/>
              <a:t>are</a:t>
            </a:r>
            <a:r>
              <a:rPr lang="de-DE" dirty="0"/>
              <a:t> </a:t>
            </a:r>
            <a:r>
              <a:rPr lang="de-DE" dirty="0" err="1"/>
              <a:t>either</a:t>
            </a:r>
            <a:r>
              <a:rPr lang="de-DE" dirty="0"/>
              <a:t> </a:t>
            </a:r>
            <a:r>
              <a:rPr lang="de-DE" dirty="0" err="1"/>
              <a:t>equivalent</a:t>
            </a:r>
            <a:r>
              <a:rPr lang="de-DE" dirty="0"/>
              <a:t> </a:t>
            </a:r>
            <a:r>
              <a:rPr lang="de-DE" dirty="0" err="1"/>
              <a:t>or</a:t>
            </a:r>
            <a:r>
              <a:rPr lang="de-DE" dirty="0"/>
              <a:t> non-</a:t>
            </a:r>
            <a:r>
              <a:rPr lang="de-DE" dirty="0" err="1"/>
              <a:t>equivalent</a:t>
            </a:r>
            <a:endParaRPr lang="de-DE" dirty="0"/>
          </a:p>
          <a:p>
            <a:pPr lvl="1"/>
            <a:r>
              <a:rPr lang="de-DE" dirty="0" err="1"/>
              <a:t>Equivalent</a:t>
            </a:r>
            <a:r>
              <a:rPr lang="de-DE" dirty="0"/>
              <a:t>: </a:t>
            </a:r>
            <a:r>
              <a:rPr lang="de-DE" dirty="0" err="1">
                <a:solidFill>
                  <a:srgbClr val="FF0000"/>
                </a:solidFill>
              </a:rPr>
              <a:t>for</a:t>
            </a:r>
            <a:r>
              <a:rPr lang="de-DE" dirty="0">
                <a:solidFill>
                  <a:srgbClr val="FF0000"/>
                </a:solidFill>
              </a:rPr>
              <a:t> </a:t>
            </a:r>
            <a:r>
              <a:rPr lang="de-DE" dirty="0" err="1">
                <a:solidFill>
                  <a:srgbClr val="FF0000"/>
                </a:solidFill>
              </a:rPr>
              <a:t>every</a:t>
            </a:r>
            <a:r>
              <a:rPr lang="de-DE" dirty="0">
                <a:solidFill>
                  <a:srgbClr val="FF0000"/>
                </a:solidFill>
              </a:rPr>
              <a:t> i in </a:t>
            </a:r>
            <a:r>
              <a:rPr lang="de-DE" dirty="0" err="1">
                <a:solidFill>
                  <a:srgbClr val="FF0000"/>
                </a:solidFill>
              </a:rPr>
              <a:t>range</a:t>
            </a:r>
            <a:r>
              <a:rPr lang="de-DE" dirty="0">
                <a:solidFill>
                  <a:srgbClr val="FF0000"/>
                </a:solidFill>
              </a:rPr>
              <a:t>(</a:t>
            </a:r>
            <a:r>
              <a:rPr lang="de-DE" dirty="0" err="1">
                <a:solidFill>
                  <a:srgbClr val="FF0000"/>
                </a:solidFill>
              </a:rPr>
              <a:t>len</a:t>
            </a:r>
            <a:r>
              <a:rPr lang="de-DE" dirty="0">
                <a:solidFill>
                  <a:srgbClr val="FF0000"/>
                </a:solidFill>
              </a:rPr>
              <a:t>): f(i) = f‘(i)</a:t>
            </a:r>
            <a:endParaRPr lang="en-US" dirty="0">
              <a:solidFill>
                <a:srgbClr val="FF0000"/>
              </a:solidFill>
            </a:endParaRPr>
          </a:p>
          <a:p>
            <a:pPr lvl="1"/>
            <a:r>
              <a:rPr lang="en-US" dirty="0">
                <a:solidFill>
                  <a:srgbClr val="000000"/>
                </a:solidFill>
              </a:rPr>
              <a:t>Non-equivalent: for every </a:t>
            </a:r>
            <a:r>
              <a:rPr lang="en-US" dirty="0" err="1">
                <a:solidFill>
                  <a:srgbClr val="000000"/>
                </a:solidFill>
              </a:rPr>
              <a:t>i</a:t>
            </a:r>
            <a:r>
              <a:rPr lang="en-US" dirty="0">
                <a:solidFill>
                  <a:srgbClr val="000000"/>
                </a:solidFill>
              </a:rPr>
              <a:t> in range(</a:t>
            </a:r>
            <a:r>
              <a:rPr lang="en-US" dirty="0" err="1">
                <a:solidFill>
                  <a:srgbClr val="000000"/>
                </a:solidFill>
              </a:rPr>
              <a:t>len</a:t>
            </a:r>
            <a:r>
              <a:rPr lang="en-US" dirty="0">
                <a:solidFill>
                  <a:srgbClr val="000000"/>
                </a:solidFill>
              </a:rPr>
              <a:t>): f(</a:t>
            </a:r>
            <a:r>
              <a:rPr lang="en-US" dirty="0" err="1">
                <a:solidFill>
                  <a:srgbClr val="000000"/>
                </a:solidFill>
              </a:rPr>
              <a:t>i</a:t>
            </a:r>
            <a:r>
              <a:rPr lang="en-US" dirty="0">
                <a:solidFill>
                  <a:srgbClr val="000000"/>
                </a:solidFill>
              </a:rPr>
              <a:t>) =/= f’(</a:t>
            </a:r>
            <a:r>
              <a:rPr lang="en-US" dirty="0" err="1">
                <a:solidFill>
                  <a:srgbClr val="000000"/>
                </a:solidFill>
              </a:rPr>
              <a:t>i</a:t>
            </a:r>
            <a:r>
              <a:rPr lang="en-US" dirty="0">
                <a:solidFill>
                  <a:srgbClr val="000000"/>
                </a:solidFill>
              </a:rPr>
              <a:t>)</a:t>
            </a:r>
          </a:p>
          <a:p>
            <a:pPr lvl="1"/>
            <a:r>
              <a:rPr lang="en-US" dirty="0">
                <a:solidFill>
                  <a:srgbClr val="000000"/>
                </a:solidFill>
              </a:rPr>
              <a:t>Intuition: for every iteration </a:t>
            </a:r>
            <a:r>
              <a:rPr lang="en-US" dirty="0" err="1">
                <a:solidFill>
                  <a:srgbClr val="000000"/>
                </a:solidFill>
              </a:rPr>
              <a:t>i</a:t>
            </a:r>
            <a:r>
              <a:rPr lang="en-US" dirty="0">
                <a:solidFill>
                  <a:srgbClr val="000000"/>
                </a:solidFill>
              </a:rPr>
              <a:t>, A[f(</a:t>
            </a:r>
            <a:r>
              <a:rPr lang="en-US" dirty="0" err="1">
                <a:solidFill>
                  <a:srgbClr val="000000"/>
                </a:solidFill>
              </a:rPr>
              <a:t>i</a:t>
            </a:r>
            <a:r>
              <a:rPr lang="en-US" dirty="0">
                <a:solidFill>
                  <a:srgbClr val="000000"/>
                </a:solidFill>
              </a:rPr>
              <a:t>)] and A[f’(</a:t>
            </a:r>
            <a:r>
              <a:rPr lang="en-US" dirty="0" err="1">
                <a:solidFill>
                  <a:srgbClr val="000000"/>
                </a:solidFill>
              </a:rPr>
              <a:t>i</a:t>
            </a:r>
            <a:r>
              <a:rPr lang="en-US" dirty="0">
                <a:solidFill>
                  <a:srgbClr val="000000"/>
                </a:solidFill>
              </a:rPr>
              <a:t>)] either refer to the same location, or to different locations</a:t>
            </a:r>
          </a:p>
          <a:p>
            <a:r>
              <a:rPr lang="en-US" dirty="0">
                <a:solidFill>
                  <a:srgbClr val="000000"/>
                </a:solidFill>
              </a:rPr>
              <a:t>Also, for every </a:t>
            </a:r>
            <a:r>
              <a:rPr lang="en-US" dirty="0" err="1">
                <a:solidFill>
                  <a:srgbClr val="000000"/>
                </a:solidFill>
              </a:rPr>
              <a:t>def-def</a:t>
            </a:r>
            <a:r>
              <a:rPr lang="en-US" dirty="0">
                <a:solidFill>
                  <a:srgbClr val="000000"/>
                </a:solidFill>
              </a:rPr>
              <a:t> pair A[f(</a:t>
            </a:r>
            <a:r>
              <a:rPr lang="en-US" dirty="0" err="1">
                <a:solidFill>
                  <a:srgbClr val="000000"/>
                </a:solidFill>
              </a:rPr>
              <a:t>i</a:t>
            </a:r>
            <a:r>
              <a:rPr lang="en-US" dirty="0">
                <a:solidFill>
                  <a:srgbClr val="000000"/>
                </a:solidFill>
              </a:rPr>
              <a:t>)] and A[f’(</a:t>
            </a:r>
            <a:r>
              <a:rPr lang="en-US" dirty="0" err="1">
                <a:solidFill>
                  <a:srgbClr val="000000"/>
                </a:solidFill>
              </a:rPr>
              <a:t>i</a:t>
            </a:r>
            <a:r>
              <a:rPr lang="en-US" dirty="0">
                <a:solidFill>
                  <a:srgbClr val="000000"/>
                </a:solidFill>
              </a:rPr>
              <a:t>)], f(</a:t>
            </a:r>
            <a:r>
              <a:rPr lang="en-US" dirty="0" err="1">
                <a:solidFill>
                  <a:srgbClr val="000000"/>
                </a:solidFill>
              </a:rPr>
              <a:t>i</a:t>
            </a:r>
            <a:r>
              <a:rPr lang="en-US" dirty="0">
                <a:solidFill>
                  <a:srgbClr val="000000"/>
                </a:solidFill>
              </a:rPr>
              <a:t>) and f’(</a:t>
            </a:r>
            <a:r>
              <a:rPr lang="en-US" dirty="0" err="1">
                <a:solidFill>
                  <a:srgbClr val="000000"/>
                </a:solidFill>
              </a:rPr>
              <a:t>i</a:t>
            </a:r>
            <a:r>
              <a:rPr lang="en-US" dirty="0">
                <a:solidFill>
                  <a:srgbClr val="000000"/>
                </a:solidFill>
              </a:rPr>
              <a:t>) are either equivalent or nonequivalent </a:t>
            </a:r>
          </a:p>
          <a:p>
            <a:r>
              <a:rPr lang="en-US" dirty="0">
                <a:solidFill>
                  <a:srgbClr val="000000"/>
                </a:solidFill>
              </a:rPr>
              <a:t>Some other restrictions (don’t remember exactly now</a:t>
            </a:r>
            <a:r>
              <a:rPr lang="is-IS" dirty="0">
                <a:solidFill>
                  <a:srgbClr val="000000"/>
                </a:solidFill>
              </a:rPr>
              <a:t>…</a:t>
            </a:r>
            <a:r>
              <a:rPr lang="en-US" dirty="0">
                <a:solidFill>
                  <a:srgbClr val="000000"/>
                </a:solidFill>
              </a:rPr>
              <a:t>)</a:t>
            </a:r>
          </a:p>
          <a:p>
            <a:endParaRPr lang="en-US" dirty="0">
              <a:solidFill>
                <a:srgbClr val="000000"/>
              </a:solidFill>
            </a:endParaRPr>
          </a:p>
          <a:p>
            <a:endParaRPr lang="de-DE" dirty="0">
              <a:solidFill>
                <a:srgbClr val="000000"/>
              </a:solidFill>
            </a:endParaRPr>
          </a:p>
        </p:txBody>
      </p:sp>
    </p:spTree>
    <p:extLst>
      <p:ext uri="{BB962C8B-B14F-4D97-AF65-F5344CB8AC3E}">
        <p14:creationId xmlns:p14="http://schemas.microsoft.com/office/powerpoint/2010/main" val="1862760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2: “</a:t>
            </a:r>
            <a:r>
              <a:rPr lang="en-US" dirty="0" err="1"/>
              <a:t>Scalarization</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solidFill>
                  <a:srgbClr val="000000"/>
                </a:solidFill>
              </a:rPr>
              <a:t>If we are able to prove the restrictions hold for some array A (we used Z3), then “</a:t>
            </a:r>
            <a:r>
              <a:rPr lang="en-US" dirty="0" err="1">
                <a:solidFill>
                  <a:srgbClr val="000000"/>
                </a:solidFill>
              </a:rPr>
              <a:t>scalarize</a:t>
            </a:r>
            <a:r>
              <a:rPr lang="en-US" dirty="0">
                <a:solidFill>
                  <a:srgbClr val="000000"/>
                </a:solidFill>
              </a:rPr>
              <a:t>” accesses to A, otherwise default to “aggregate” array A</a:t>
            </a:r>
          </a:p>
          <a:p>
            <a:r>
              <a:rPr lang="en-US" dirty="0">
                <a:solidFill>
                  <a:srgbClr val="000000"/>
                </a:solidFill>
              </a:rPr>
              <a:t>Open problem: extend these notions and analysis to nested loops</a:t>
            </a:r>
          </a:p>
          <a:p>
            <a:endParaRPr lang="en-US" dirty="0">
              <a:solidFill>
                <a:srgbClr val="000000"/>
              </a:solidFill>
            </a:endParaRPr>
          </a:p>
          <a:p>
            <a:r>
              <a:rPr lang="en-US" dirty="0">
                <a:solidFill>
                  <a:srgbClr val="000000"/>
                </a:solidFill>
              </a:rPr>
              <a:t>“</a:t>
            </a:r>
            <a:r>
              <a:rPr lang="en-US" dirty="0" err="1">
                <a:solidFill>
                  <a:srgbClr val="000000"/>
                </a:solidFill>
              </a:rPr>
              <a:t>Scalarization</a:t>
            </a:r>
            <a:r>
              <a:rPr lang="en-US" dirty="0">
                <a:solidFill>
                  <a:srgbClr val="000000"/>
                </a:solidFill>
              </a:rPr>
              <a:t>”: A[f(</a:t>
            </a:r>
            <a:r>
              <a:rPr lang="en-US" dirty="0" err="1">
                <a:solidFill>
                  <a:srgbClr val="000000"/>
                </a:solidFill>
              </a:rPr>
              <a:t>i</a:t>
            </a:r>
            <a:r>
              <a:rPr lang="en-US" dirty="0">
                <a:solidFill>
                  <a:srgbClr val="000000"/>
                </a:solidFill>
              </a:rPr>
              <a:t>)] becomes either </a:t>
            </a:r>
            <a:r>
              <a:rPr lang="en-US" dirty="0" err="1">
                <a:solidFill>
                  <a:srgbClr val="000000"/>
                </a:solidFill>
              </a:rPr>
              <a:t>A_f</a:t>
            </a:r>
            <a:r>
              <a:rPr lang="en-US" dirty="0">
                <a:solidFill>
                  <a:srgbClr val="000000"/>
                </a:solidFill>
              </a:rPr>
              <a:t>(</a:t>
            </a:r>
            <a:r>
              <a:rPr lang="en-US" dirty="0" err="1">
                <a:solidFill>
                  <a:srgbClr val="000000"/>
                </a:solidFill>
              </a:rPr>
              <a:t>i</a:t>
            </a:r>
            <a:r>
              <a:rPr lang="en-US" dirty="0">
                <a:solidFill>
                  <a:srgbClr val="000000"/>
                </a:solidFill>
              </a:rPr>
              <a:t>) or A and is treated like a “scalar” during SSA construction</a:t>
            </a:r>
          </a:p>
          <a:p>
            <a:endParaRPr lang="de-DE" dirty="0">
              <a:solidFill>
                <a:srgbClr val="000000"/>
              </a:solidFill>
            </a:endParaRPr>
          </a:p>
        </p:txBody>
      </p:sp>
    </p:spTree>
    <p:extLst>
      <p:ext uri="{BB962C8B-B14F-4D97-AF65-F5344CB8AC3E}">
        <p14:creationId xmlns:p14="http://schemas.microsoft.com/office/powerpoint/2010/main" val="2482873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2: “</a:t>
            </a:r>
            <a:r>
              <a:rPr lang="en-US" dirty="0" err="1"/>
              <a:t>Scalarization</a:t>
            </a:r>
            <a:r>
              <a:rPr lang="en-US" dirty="0"/>
              <a:t>” Examples </a:t>
            </a:r>
          </a:p>
        </p:txBody>
      </p:sp>
      <p:sp>
        <p:nvSpPr>
          <p:cNvPr id="3" name="Content Placeholder 2"/>
          <p:cNvSpPr>
            <a:spLocks noGrp="1"/>
          </p:cNvSpPr>
          <p:nvPr>
            <p:ph idx="1"/>
          </p:nvPr>
        </p:nvSpPr>
        <p:spPr>
          <a:xfrm>
            <a:off x="457200" y="1600200"/>
            <a:ext cx="4043187" cy="4525963"/>
          </a:xfrm>
        </p:spPr>
        <p:txBody>
          <a:bodyPr/>
          <a:lstStyle/>
          <a:p>
            <a:pPr marL="0" indent="0">
              <a:buNone/>
            </a:pPr>
            <a:r>
              <a:rPr lang="en-US" dirty="0"/>
              <a:t>Aiken:</a:t>
            </a:r>
          </a:p>
          <a:p>
            <a:pPr marL="0" indent="0">
              <a:buNone/>
            </a:pPr>
            <a:r>
              <a:rPr lang="en-US" dirty="0"/>
              <a:t>for </a:t>
            </a:r>
            <a:r>
              <a:rPr lang="en-US" dirty="0" err="1"/>
              <a:t>i</a:t>
            </a:r>
            <a:r>
              <a:rPr lang="en-US" dirty="0"/>
              <a:t> in range(0,len):</a:t>
            </a:r>
          </a:p>
          <a:p>
            <a:pPr marL="0" indent="0">
              <a:buNone/>
            </a:pPr>
            <a:r>
              <a:rPr lang="en-US" dirty="0">
                <a:solidFill>
                  <a:srgbClr val="FF0000"/>
                </a:solidFill>
              </a:rPr>
              <a:t>    </a:t>
            </a:r>
            <a:r>
              <a:rPr lang="de-DE" dirty="0" err="1">
                <a:solidFill>
                  <a:srgbClr val="FF0000"/>
                </a:solidFill>
              </a:rPr>
              <a:t>A_i</a:t>
            </a:r>
            <a:r>
              <a:rPr lang="de-DE" dirty="0"/>
              <a:t> = </a:t>
            </a:r>
            <a:r>
              <a:rPr lang="de-DE" dirty="0" err="1"/>
              <a:t>B_i</a:t>
            </a:r>
            <a:r>
              <a:rPr lang="de-DE" dirty="0"/>
              <a:t>*i 			</a:t>
            </a:r>
          </a:p>
          <a:p>
            <a:pPr marL="0" indent="0">
              <a:buNone/>
            </a:pPr>
            <a:r>
              <a:rPr lang="de-DE" dirty="0"/>
              <a:t>    </a:t>
            </a:r>
            <a:r>
              <a:rPr lang="en-US" dirty="0" err="1"/>
              <a:t>B_i</a:t>
            </a:r>
            <a:r>
              <a:rPr lang="en-US" dirty="0"/>
              <a:t> = </a:t>
            </a:r>
            <a:r>
              <a:rPr lang="en-US" dirty="0" err="1">
                <a:solidFill>
                  <a:srgbClr val="FF0000"/>
                </a:solidFill>
              </a:rPr>
              <a:t>A_i</a:t>
            </a:r>
            <a:r>
              <a:rPr lang="en-US" dirty="0"/>
              <a:t>*</a:t>
            </a:r>
            <a:r>
              <a:rPr lang="en-US" dirty="0">
                <a:solidFill>
                  <a:srgbClr val="008000"/>
                </a:solidFill>
              </a:rPr>
              <a:t>D_(i-1)</a:t>
            </a:r>
          </a:p>
          <a:p>
            <a:pPr marL="0" indent="0">
              <a:buNone/>
            </a:pPr>
            <a:r>
              <a:rPr lang="en-US" dirty="0"/>
              <a:t>    </a:t>
            </a:r>
            <a:r>
              <a:rPr lang="en-US" dirty="0" err="1">
                <a:solidFill>
                  <a:srgbClr val="0000FF"/>
                </a:solidFill>
              </a:rPr>
              <a:t>C_i</a:t>
            </a:r>
            <a:r>
              <a:rPr lang="en-US" dirty="0"/>
              <a:t> = </a:t>
            </a:r>
            <a:r>
              <a:rPr lang="en-US" dirty="0" err="1">
                <a:solidFill>
                  <a:srgbClr val="FF0000"/>
                </a:solidFill>
              </a:rPr>
              <a:t>A_i</a:t>
            </a:r>
            <a:r>
              <a:rPr lang="en-US" dirty="0"/>
              <a:t>*</a:t>
            </a:r>
            <a:r>
              <a:rPr lang="en-US" dirty="0">
                <a:solidFill>
                  <a:srgbClr val="008000"/>
                </a:solidFill>
              </a:rPr>
              <a:t>D_(i-1)</a:t>
            </a:r>
            <a:r>
              <a:rPr lang="en-US" dirty="0"/>
              <a:t>	</a:t>
            </a:r>
          </a:p>
          <a:p>
            <a:pPr marL="0" indent="0">
              <a:buNone/>
            </a:pPr>
            <a:r>
              <a:rPr lang="de-DE" dirty="0"/>
              <a:t>    </a:t>
            </a:r>
            <a:r>
              <a:rPr lang="de-DE" dirty="0" err="1">
                <a:solidFill>
                  <a:srgbClr val="800000"/>
                </a:solidFill>
              </a:rPr>
              <a:t>D_i</a:t>
            </a:r>
            <a:r>
              <a:rPr lang="de-DE" dirty="0"/>
              <a:t> = </a:t>
            </a:r>
            <a:r>
              <a:rPr lang="de-DE" dirty="0" err="1"/>
              <a:t>B_i+</a:t>
            </a:r>
            <a:r>
              <a:rPr lang="de-DE" dirty="0" err="1">
                <a:solidFill>
                  <a:srgbClr val="0000FF"/>
                </a:solidFill>
              </a:rPr>
              <a:t>C_i</a:t>
            </a:r>
            <a:r>
              <a:rPr lang="de-DE" dirty="0"/>
              <a:t> </a:t>
            </a:r>
          </a:p>
          <a:p>
            <a:pPr marL="0" indent="0">
              <a:buNone/>
            </a:pPr>
            <a:endParaRPr lang="en-US" dirty="0"/>
          </a:p>
        </p:txBody>
      </p:sp>
      <p:sp>
        <p:nvSpPr>
          <p:cNvPr id="4" name="Content Placeholder 2"/>
          <p:cNvSpPr txBox="1">
            <a:spLocks/>
          </p:cNvSpPr>
          <p:nvPr/>
        </p:nvSpPr>
        <p:spPr>
          <a:xfrm>
            <a:off x="4680943" y="1600734"/>
            <a:ext cx="404318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IP:</a:t>
            </a:r>
          </a:p>
          <a:p>
            <a:pPr marL="0" indent="0">
              <a:buNone/>
            </a:pPr>
            <a:r>
              <a:rPr lang="en-US" dirty="0"/>
              <a:t>for </a:t>
            </a:r>
            <a:r>
              <a:rPr lang="en-US" dirty="0" err="1"/>
              <a:t>i</a:t>
            </a:r>
            <a:r>
              <a:rPr lang="en-US" dirty="0"/>
              <a:t> in range(</a:t>
            </a:r>
            <a:r>
              <a:rPr lang="en-US" dirty="0" err="1"/>
              <a:t>len</a:t>
            </a:r>
            <a:r>
              <a:rPr lang="en-US" dirty="0"/>
              <a:t>):</a:t>
            </a:r>
          </a:p>
          <a:p>
            <a:pPr marL="0" indent="0">
              <a:buNone/>
            </a:pPr>
            <a:r>
              <a:rPr lang="en-US" dirty="0"/>
              <a:t>    t = </a:t>
            </a:r>
            <a:r>
              <a:rPr lang="en-US" dirty="0" err="1">
                <a:solidFill>
                  <a:srgbClr val="FF0000"/>
                </a:solidFill>
              </a:rPr>
              <a:t>A_i</a:t>
            </a:r>
            <a:r>
              <a:rPr lang="en-US" dirty="0"/>
              <a:t> * </a:t>
            </a:r>
            <a:r>
              <a:rPr lang="en-US" dirty="0" err="1">
                <a:solidFill>
                  <a:srgbClr val="0000FF"/>
                </a:solidFill>
              </a:rPr>
              <a:t>B_i</a:t>
            </a:r>
            <a:endParaRPr lang="en-US" dirty="0">
              <a:solidFill>
                <a:srgbClr val="0000FF"/>
              </a:solidFill>
            </a:endParaRPr>
          </a:p>
          <a:p>
            <a:pPr marL="0" indent="0">
              <a:buNone/>
            </a:pPr>
            <a:r>
              <a:rPr lang="en-US" dirty="0"/>
              <a:t>    sum = sum + t</a:t>
            </a:r>
          </a:p>
        </p:txBody>
      </p:sp>
    </p:spTree>
    <p:extLst>
      <p:ext uri="{BB962C8B-B14F-4D97-AF65-F5344CB8AC3E}">
        <p14:creationId xmlns:p14="http://schemas.microsoft.com/office/powerpoint/2010/main" val="1270999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3: SSA/MUX Conversion</a:t>
            </a:r>
          </a:p>
        </p:txBody>
      </p:sp>
      <p:sp>
        <p:nvSpPr>
          <p:cNvPr id="3" name="Content Placeholder 2"/>
          <p:cNvSpPr>
            <a:spLocks noGrp="1"/>
          </p:cNvSpPr>
          <p:nvPr>
            <p:ph idx="1"/>
          </p:nvPr>
        </p:nvSpPr>
        <p:spPr/>
        <p:txBody>
          <a:bodyPr/>
          <a:lstStyle/>
          <a:p>
            <a:r>
              <a:rPr lang="en-US" dirty="0"/>
              <a:t>Modify classical </a:t>
            </a:r>
            <a:r>
              <a:rPr lang="en-US" dirty="0" err="1"/>
              <a:t>Cytron</a:t>
            </a:r>
            <a:r>
              <a:rPr lang="en-US" dirty="0"/>
              <a:t> et al. algorithm from ‘91 paper</a:t>
            </a:r>
          </a:p>
          <a:p>
            <a:pPr lvl="1"/>
            <a:r>
              <a:rPr lang="en-US" dirty="0"/>
              <a:t>0’s are essentially the phi-nodes</a:t>
            </a:r>
          </a:p>
          <a:p>
            <a:pPr lvl="2"/>
            <a:r>
              <a:rPr lang="en-US" dirty="0"/>
              <a:t>var_0 at iteration </a:t>
            </a:r>
            <a:r>
              <a:rPr lang="en-US" dirty="0" err="1"/>
              <a:t>i</a:t>
            </a:r>
            <a:r>
              <a:rPr lang="en-US" dirty="0"/>
              <a:t> = </a:t>
            </a:r>
            <a:r>
              <a:rPr lang="en-US" dirty="0" err="1"/>
              <a:t>var_max</a:t>
            </a:r>
            <a:r>
              <a:rPr lang="en-US" dirty="0"/>
              <a:t> at iteration i-1</a:t>
            </a:r>
          </a:p>
        </p:txBody>
      </p:sp>
      <p:sp>
        <p:nvSpPr>
          <p:cNvPr id="4" name="Content Placeholder 2"/>
          <p:cNvSpPr txBox="1">
            <a:spLocks/>
          </p:cNvSpPr>
          <p:nvPr/>
        </p:nvSpPr>
        <p:spPr>
          <a:xfrm>
            <a:off x="650470" y="4140472"/>
            <a:ext cx="3753283" cy="270719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Aiken:</a:t>
            </a:r>
          </a:p>
          <a:p>
            <a:pPr marL="0" indent="0">
              <a:buFont typeface="Arial"/>
              <a:buNone/>
            </a:pPr>
            <a:r>
              <a:rPr lang="en-US" dirty="0"/>
              <a:t>for </a:t>
            </a:r>
            <a:r>
              <a:rPr lang="en-US" dirty="0" err="1"/>
              <a:t>i</a:t>
            </a:r>
            <a:r>
              <a:rPr lang="en-US" dirty="0"/>
              <a:t> in range(0,len):</a:t>
            </a:r>
          </a:p>
          <a:p>
            <a:pPr marL="0" indent="0">
              <a:buFont typeface="Arial"/>
              <a:buNone/>
            </a:pPr>
            <a:r>
              <a:rPr lang="en-US" dirty="0">
                <a:solidFill>
                  <a:srgbClr val="FF0000"/>
                </a:solidFill>
              </a:rPr>
              <a:t>    </a:t>
            </a:r>
            <a:r>
              <a:rPr lang="de-DE" dirty="0">
                <a:solidFill>
                  <a:srgbClr val="FF0000"/>
                </a:solidFill>
              </a:rPr>
              <a:t>A_i</a:t>
            </a:r>
            <a:r>
              <a:rPr lang="de-DE" b="1" dirty="0">
                <a:solidFill>
                  <a:srgbClr val="FF0000"/>
                </a:solidFill>
              </a:rPr>
              <a:t>_1</a:t>
            </a:r>
            <a:r>
              <a:rPr lang="de-DE" dirty="0"/>
              <a:t> = B_i_0*i 	</a:t>
            </a:r>
          </a:p>
          <a:p>
            <a:pPr marL="0" indent="0">
              <a:buFont typeface="Arial"/>
              <a:buNone/>
            </a:pPr>
            <a:r>
              <a:rPr lang="de-DE" dirty="0"/>
              <a:t>    </a:t>
            </a:r>
            <a:r>
              <a:rPr lang="en-US" dirty="0"/>
              <a:t>B_i</a:t>
            </a:r>
            <a:r>
              <a:rPr lang="en-US" b="1" dirty="0"/>
              <a:t>_1</a:t>
            </a:r>
            <a:r>
              <a:rPr lang="en-US" dirty="0"/>
              <a:t> = </a:t>
            </a:r>
            <a:r>
              <a:rPr lang="en-US" dirty="0">
                <a:solidFill>
                  <a:srgbClr val="FF0000"/>
                </a:solidFill>
              </a:rPr>
              <a:t>A_i</a:t>
            </a:r>
            <a:r>
              <a:rPr lang="en-US" b="1" dirty="0">
                <a:solidFill>
                  <a:srgbClr val="FF0000"/>
                </a:solidFill>
              </a:rPr>
              <a:t>_1</a:t>
            </a:r>
            <a:r>
              <a:rPr lang="en-US" dirty="0"/>
              <a:t>*</a:t>
            </a:r>
            <a:r>
              <a:rPr lang="en-US" dirty="0">
                <a:solidFill>
                  <a:srgbClr val="008000"/>
                </a:solidFill>
              </a:rPr>
              <a:t>D_(i-1)</a:t>
            </a:r>
            <a:r>
              <a:rPr lang="en-US" b="1" dirty="0">
                <a:solidFill>
                  <a:srgbClr val="008000"/>
                </a:solidFill>
              </a:rPr>
              <a:t>_0</a:t>
            </a:r>
          </a:p>
          <a:p>
            <a:pPr marL="0" indent="0">
              <a:buFont typeface="Arial"/>
              <a:buNone/>
            </a:pPr>
            <a:r>
              <a:rPr lang="en-US" dirty="0"/>
              <a:t>    </a:t>
            </a:r>
            <a:r>
              <a:rPr lang="en-US" dirty="0">
                <a:solidFill>
                  <a:srgbClr val="0000FF"/>
                </a:solidFill>
              </a:rPr>
              <a:t>C_i</a:t>
            </a:r>
            <a:r>
              <a:rPr lang="en-US" b="1" dirty="0">
                <a:solidFill>
                  <a:srgbClr val="0000FF"/>
                </a:solidFill>
              </a:rPr>
              <a:t>_1</a:t>
            </a:r>
            <a:r>
              <a:rPr lang="en-US" dirty="0"/>
              <a:t> = </a:t>
            </a:r>
            <a:r>
              <a:rPr lang="en-US" dirty="0">
                <a:solidFill>
                  <a:srgbClr val="FF0000"/>
                </a:solidFill>
              </a:rPr>
              <a:t>A_i</a:t>
            </a:r>
            <a:r>
              <a:rPr lang="en-US" b="1" dirty="0">
                <a:solidFill>
                  <a:srgbClr val="FF0000"/>
                </a:solidFill>
              </a:rPr>
              <a:t>_1</a:t>
            </a:r>
            <a:r>
              <a:rPr lang="en-US" dirty="0"/>
              <a:t>*</a:t>
            </a:r>
            <a:r>
              <a:rPr lang="en-US" dirty="0">
                <a:solidFill>
                  <a:srgbClr val="008000"/>
                </a:solidFill>
              </a:rPr>
              <a:t>D_(i-1)</a:t>
            </a:r>
            <a:r>
              <a:rPr lang="en-US" b="1" dirty="0">
                <a:solidFill>
                  <a:srgbClr val="008000"/>
                </a:solidFill>
              </a:rPr>
              <a:t>_0</a:t>
            </a:r>
            <a:endParaRPr lang="en-US" b="1" dirty="0"/>
          </a:p>
          <a:p>
            <a:pPr marL="0" indent="0">
              <a:buFont typeface="Arial"/>
              <a:buNone/>
            </a:pPr>
            <a:r>
              <a:rPr lang="de-DE" dirty="0"/>
              <a:t>    </a:t>
            </a:r>
            <a:r>
              <a:rPr lang="de-DE" dirty="0">
                <a:solidFill>
                  <a:srgbClr val="800000"/>
                </a:solidFill>
              </a:rPr>
              <a:t>D_i</a:t>
            </a:r>
            <a:r>
              <a:rPr lang="de-DE" b="1" dirty="0">
                <a:solidFill>
                  <a:srgbClr val="800000"/>
                </a:solidFill>
              </a:rPr>
              <a:t>_1</a:t>
            </a:r>
            <a:r>
              <a:rPr lang="de-DE" dirty="0"/>
              <a:t> = B_i</a:t>
            </a:r>
            <a:r>
              <a:rPr lang="de-DE" b="1" dirty="0"/>
              <a:t>_1</a:t>
            </a:r>
            <a:r>
              <a:rPr lang="de-DE" dirty="0"/>
              <a:t>+</a:t>
            </a:r>
            <a:r>
              <a:rPr lang="de-DE" dirty="0">
                <a:solidFill>
                  <a:srgbClr val="0000FF"/>
                </a:solidFill>
              </a:rPr>
              <a:t>C_i</a:t>
            </a:r>
            <a:r>
              <a:rPr lang="de-DE" b="1" dirty="0">
                <a:solidFill>
                  <a:srgbClr val="0000FF"/>
                </a:solidFill>
              </a:rPr>
              <a:t>_1</a:t>
            </a:r>
            <a:r>
              <a:rPr lang="de-DE" dirty="0"/>
              <a:t> </a:t>
            </a:r>
          </a:p>
          <a:p>
            <a:pPr marL="0" indent="0">
              <a:buFont typeface="Arial"/>
              <a:buNone/>
            </a:pPr>
            <a:endParaRPr lang="en-US" dirty="0"/>
          </a:p>
        </p:txBody>
      </p:sp>
      <p:sp>
        <p:nvSpPr>
          <p:cNvPr id="5" name="Content Placeholder 2"/>
          <p:cNvSpPr txBox="1">
            <a:spLocks/>
          </p:cNvSpPr>
          <p:nvPr/>
        </p:nvSpPr>
        <p:spPr>
          <a:xfrm>
            <a:off x="4874213" y="4030558"/>
            <a:ext cx="3812587" cy="27071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IP:</a:t>
            </a:r>
          </a:p>
          <a:p>
            <a:pPr marL="0" indent="0">
              <a:buNone/>
            </a:pPr>
            <a:r>
              <a:rPr lang="en-US" dirty="0"/>
              <a:t>for </a:t>
            </a:r>
            <a:r>
              <a:rPr lang="en-US" dirty="0" err="1"/>
              <a:t>i</a:t>
            </a:r>
            <a:r>
              <a:rPr lang="en-US" dirty="0"/>
              <a:t> in range(</a:t>
            </a:r>
            <a:r>
              <a:rPr lang="en-US" dirty="0" err="1"/>
              <a:t>len</a:t>
            </a:r>
            <a:r>
              <a:rPr lang="en-US" dirty="0"/>
              <a:t>):</a:t>
            </a:r>
          </a:p>
          <a:p>
            <a:pPr marL="0" indent="0">
              <a:buNone/>
            </a:pPr>
            <a:r>
              <a:rPr lang="en-US" dirty="0"/>
              <a:t>    t = </a:t>
            </a:r>
            <a:r>
              <a:rPr lang="en-US" dirty="0">
                <a:solidFill>
                  <a:srgbClr val="FF0000"/>
                </a:solidFill>
              </a:rPr>
              <a:t>A_i_0</a:t>
            </a:r>
            <a:r>
              <a:rPr lang="en-US" dirty="0"/>
              <a:t> * </a:t>
            </a:r>
            <a:r>
              <a:rPr lang="en-US" dirty="0">
                <a:solidFill>
                  <a:srgbClr val="0000FF"/>
                </a:solidFill>
              </a:rPr>
              <a:t>B_i_0</a:t>
            </a:r>
          </a:p>
          <a:p>
            <a:pPr marL="0" indent="0">
              <a:buNone/>
            </a:pPr>
            <a:r>
              <a:rPr lang="en-US" dirty="0"/>
              <a:t>    sum_1 = sum_0 + t</a:t>
            </a:r>
          </a:p>
        </p:txBody>
      </p:sp>
    </p:spTree>
    <p:extLst>
      <p:ext uri="{BB962C8B-B14F-4D97-AF65-F5344CB8AC3E}">
        <p14:creationId xmlns:p14="http://schemas.microsoft.com/office/powerpoint/2010/main" val="1162497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3: SSA/MUX Conversion</a:t>
            </a:r>
          </a:p>
        </p:txBody>
      </p:sp>
      <p:sp>
        <p:nvSpPr>
          <p:cNvPr id="3" name="Content Placeholder 2"/>
          <p:cNvSpPr>
            <a:spLocks noGrp="1"/>
          </p:cNvSpPr>
          <p:nvPr>
            <p:ph idx="1"/>
          </p:nvPr>
        </p:nvSpPr>
        <p:spPr/>
        <p:txBody>
          <a:bodyPr/>
          <a:lstStyle/>
          <a:p>
            <a:r>
              <a:rPr lang="en-US" dirty="0"/>
              <a:t>Note: if-then-else examples are interesting</a:t>
            </a:r>
            <a:r>
              <a:rPr lang="is-IS" dirty="0"/>
              <a:t>…</a:t>
            </a:r>
            <a:endParaRPr lang="en-US" dirty="0"/>
          </a:p>
        </p:txBody>
      </p:sp>
      <p:sp>
        <p:nvSpPr>
          <p:cNvPr id="4" name="Content Placeholder 2"/>
          <p:cNvSpPr txBox="1">
            <a:spLocks/>
          </p:cNvSpPr>
          <p:nvPr/>
        </p:nvSpPr>
        <p:spPr>
          <a:xfrm>
            <a:off x="194907" y="2593597"/>
            <a:ext cx="2869774" cy="243169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for </a:t>
            </a:r>
            <a:r>
              <a:rPr lang="en-US" dirty="0" err="1"/>
              <a:t>i</a:t>
            </a:r>
            <a:r>
              <a:rPr lang="en-US" dirty="0"/>
              <a:t> in range(0,len):</a:t>
            </a:r>
          </a:p>
          <a:p>
            <a:pPr marL="0" indent="0">
              <a:buNone/>
            </a:pPr>
            <a:r>
              <a:rPr lang="en-US" dirty="0"/>
              <a:t>	if B[</a:t>
            </a:r>
            <a:r>
              <a:rPr lang="en-US" dirty="0" err="1"/>
              <a:t>i</a:t>
            </a:r>
            <a:r>
              <a:rPr lang="en-US" dirty="0"/>
              <a:t>] &gt; 0:</a:t>
            </a:r>
          </a:p>
          <a:p>
            <a:pPr marL="0" indent="0">
              <a:buNone/>
            </a:pPr>
            <a:r>
              <a:rPr lang="de-DE" dirty="0"/>
              <a:t>	    A[i] = ...</a:t>
            </a:r>
          </a:p>
          <a:p>
            <a:pPr marL="0" indent="0">
              <a:buNone/>
            </a:pPr>
            <a:r>
              <a:rPr lang="hu-HU" dirty="0"/>
              <a:t>	else:</a:t>
            </a:r>
          </a:p>
          <a:p>
            <a:pPr marL="0" indent="0">
              <a:buNone/>
            </a:pPr>
            <a:r>
              <a:rPr lang="hu-HU" dirty="0"/>
              <a:t>	    </a:t>
            </a:r>
            <a:r>
              <a:rPr lang="ro-RO" dirty="0"/>
              <a:t>A[i] = ...</a:t>
            </a:r>
          </a:p>
          <a:p>
            <a:pPr marL="0" indent="0">
              <a:buNone/>
            </a:pPr>
            <a:r>
              <a:rPr lang="en-US" dirty="0"/>
              <a:t>      x = A[</a:t>
            </a:r>
            <a:r>
              <a:rPr lang="en-US" dirty="0" err="1"/>
              <a:t>i</a:t>
            </a:r>
            <a:r>
              <a:rPr lang="en-US" dirty="0"/>
              <a:t>];</a:t>
            </a:r>
          </a:p>
        </p:txBody>
      </p:sp>
      <p:sp>
        <p:nvSpPr>
          <p:cNvPr id="6" name="Content Placeholder 2"/>
          <p:cNvSpPr txBox="1">
            <a:spLocks/>
          </p:cNvSpPr>
          <p:nvPr/>
        </p:nvSpPr>
        <p:spPr>
          <a:xfrm>
            <a:off x="3166474" y="2635015"/>
            <a:ext cx="2921473" cy="270719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for </a:t>
            </a:r>
            <a:r>
              <a:rPr lang="en-US" dirty="0" err="1"/>
              <a:t>i</a:t>
            </a:r>
            <a:r>
              <a:rPr lang="en-US" dirty="0"/>
              <a:t> in range(0,len):</a:t>
            </a:r>
          </a:p>
          <a:p>
            <a:pPr marL="0" indent="0">
              <a:buNone/>
            </a:pPr>
            <a:r>
              <a:rPr lang="en-US" dirty="0"/>
              <a:t>	if </a:t>
            </a:r>
            <a:r>
              <a:rPr lang="en-US" dirty="0" err="1"/>
              <a:t>B_i</a:t>
            </a:r>
            <a:r>
              <a:rPr lang="en-US" dirty="0"/>
              <a:t> &gt; 0:</a:t>
            </a:r>
          </a:p>
          <a:p>
            <a:pPr marL="0" indent="0">
              <a:buNone/>
            </a:pPr>
            <a:r>
              <a:rPr lang="de-DE" dirty="0"/>
              <a:t>	    </a:t>
            </a:r>
            <a:r>
              <a:rPr lang="de-DE" dirty="0" err="1"/>
              <a:t>A_i</a:t>
            </a:r>
            <a:r>
              <a:rPr lang="de-DE" dirty="0"/>
              <a:t> = ...</a:t>
            </a:r>
          </a:p>
          <a:p>
            <a:pPr marL="0" indent="0">
              <a:buNone/>
            </a:pPr>
            <a:r>
              <a:rPr lang="hu-HU" dirty="0"/>
              <a:t>	else:</a:t>
            </a:r>
          </a:p>
          <a:p>
            <a:pPr marL="0" indent="0">
              <a:buNone/>
            </a:pPr>
            <a:r>
              <a:rPr lang="hu-HU" dirty="0"/>
              <a:t>	    </a:t>
            </a:r>
            <a:r>
              <a:rPr lang="ro-RO" dirty="0"/>
              <a:t>A_i = ...</a:t>
            </a:r>
          </a:p>
          <a:p>
            <a:pPr marL="0" indent="0">
              <a:buNone/>
            </a:pPr>
            <a:r>
              <a:rPr lang="en-US" dirty="0"/>
              <a:t>      x = </a:t>
            </a:r>
            <a:r>
              <a:rPr lang="en-US" dirty="0" err="1"/>
              <a:t>A_i</a:t>
            </a:r>
            <a:r>
              <a:rPr lang="en-US" dirty="0"/>
              <a:t>;</a:t>
            </a:r>
          </a:p>
        </p:txBody>
      </p:sp>
      <p:sp>
        <p:nvSpPr>
          <p:cNvPr id="7" name="Right Arrow 6"/>
          <p:cNvSpPr/>
          <p:nvPr/>
        </p:nvSpPr>
        <p:spPr>
          <a:xfrm>
            <a:off x="2792469" y="34638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608662" y="34638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087947" y="2662627"/>
            <a:ext cx="2926632" cy="236266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for </a:t>
            </a:r>
            <a:r>
              <a:rPr lang="en-US" dirty="0" err="1"/>
              <a:t>i</a:t>
            </a:r>
            <a:r>
              <a:rPr lang="en-US" dirty="0"/>
              <a:t> in range(0,len):</a:t>
            </a:r>
          </a:p>
          <a:p>
            <a:pPr marL="0" indent="0">
              <a:buNone/>
            </a:pPr>
            <a:r>
              <a:rPr lang="en-US" dirty="0"/>
              <a:t>	if B_i</a:t>
            </a:r>
            <a:r>
              <a:rPr lang="en-US" b="1" dirty="0"/>
              <a:t>_0</a:t>
            </a:r>
            <a:r>
              <a:rPr lang="en-US" dirty="0"/>
              <a:t> &gt; 0:</a:t>
            </a:r>
          </a:p>
          <a:p>
            <a:pPr marL="0" indent="0">
              <a:buNone/>
            </a:pPr>
            <a:r>
              <a:rPr lang="de-DE" dirty="0"/>
              <a:t>	    A_i</a:t>
            </a:r>
            <a:r>
              <a:rPr lang="de-DE" b="1" dirty="0"/>
              <a:t>_1</a:t>
            </a:r>
            <a:r>
              <a:rPr lang="de-DE" dirty="0"/>
              <a:t> = ...</a:t>
            </a:r>
          </a:p>
          <a:p>
            <a:pPr marL="0" indent="0">
              <a:buNone/>
            </a:pPr>
            <a:r>
              <a:rPr lang="hu-HU" dirty="0"/>
              <a:t>	else:</a:t>
            </a:r>
          </a:p>
          <a:p>
            <a:pPr marL="0" indent="0">
              <a:buNone/>
            </a:pPr>
            <a:r>
              <a:rPr lang="hu-HU" dirty="0"/>
              <a:t>	    </a:t>
            </a:r>
            <a:r>
              <a:rPr lang="ro-RO" dirty="0"/>
              <a:t>A_i</a:t>
            </a:r>
            <a:r>
              <a:rPr lang="ro-RO" b="1" dirty="0"/>
              <a:t>_2</a:t>
            </a:r>
            <a:r>
              <a:rPr lang="ro-RO" dirty="0"/>
              <a:t> = ...</a:t>
            </a:r>
          </a:p>
          <a:p>
            <a:pPr marL="0" indent="0">
              <a:buNone/>
            </a:pPr>
            <a:r>
              <a:rPr lang="en-US" dirty="0"/>
              <a:t>         x =      </a:t>
            </a:r>
          </a:p>
          <a:p>
            <a:pPr marL="0" indent="0">
              <a:buNone/>
            </a:pPr>
            <a:r>
              <a:rPr lang="en-US" dirty="0"/>
              <a:t>            phi(A_i</a:t>
            </a:r>
            <a:r>
              <a:rPr lang="en-US" b="1" dirty="0"/>
              <a:t>_1</a:t>
            </a:r>
            <a:r>
              <a:rPr lang="en-US" dirty="0"/>
              <a:t>,A_i</a:t>
            </a:r>
            <a:r>
              <a:rPr lang="en-US" b="1" dirty="0"/>
              <a:t>_2</a:t>
            </a:r>
            <a:r>
              <a:rPr lang="en-US" dirty="0"/>
              <a:t>);</a:t>
            </a:r>
          </a:p>
        </p:txBody>
      </p:sp>
    </p:spTree>
    <p:extLst>
      <p:ext uri="{BB962C8B-B14F-4D97-AF65-F5344CB8AC3E}">
        <p14:creationId xmlns:p14="http://schemas.microsoft.com/office/powerpoint/2010/main" val="4149856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3: SSA/MUX Conversion</a:t>
            </a:r>
          </a:p>
        </p:txBody>
      </p:sp>
      <p:sp>
        <p:nvSpPr>
          <p:cNvPr id="3" name="Content Placeholder 2"/>
          <p:cNvSpPr>
            <a:spLocks noGrp="1"/>
          </p:cNvSpPr>
          <p:nvPr>
            <p:ph idx="1"/>
          </p:nvPr>
        </p:nvSpPr>
        <p:spPr/>
        <p:txBody>
          <a:bodyPr/>
          <a:lstStyle/>
          <a:p>
            <a:r>
              <a:rPr lang="en-US" dirty="0"/>
              <a:t>Note: if-then-else examples are interesting</a:t>
            </a:r>
            <a:r>
              <a:rPr lang="is-IS" dirty="0"/>
              <a:t>…</a:t>
            </a:r>
            <a:endParaRPr lang="en-US" dirty="0"/>
          </a:p>
        </p:txBody>
      </p:sp>
      <p:sp>
        <p:nvSpPr>
          <p:cNvPr id="8" name="Right Arrow 7"/>
          <p:cNvSpPr/>
          <p:nvPr/>
        </p:nvSpPr>
        <p:spPr>
          <a:xfrm>
            <a:off x="3946044" y="3637095"/>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457200" y="2702164"/>
            <a:ext cx="4033268" cy="270968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for </a:t>
            </a:r>
            <a:r>
              <a:rPr lang="en-US" dirty="0" err="1"/>
              <a:t>i</a:t>
            </a:r>
            <a:r>
              <a:rPr lang="en-US" dirty="0"/>
              <a:t> in range(0,len):</a:t>
            </a:r>
          </a:p>
          <a:p>
            <a:pPr marL="0" indent="0">
              <a:buNone/>
            </a:pPr>
            <a:r>
              <a:rPr lang="en-US" dirty="0"/>
              <a:t>	if B_i</a:t>
            </a:r>
            <a:r>
              <a:rPr lang="en-US" b="1" dirty="0"/>
              <a:t>_0</a:t>
            </a:r>
            <a:r>
              <a:rPr lang="en-US" dirty="0"/>
              <a:t> &gt; 0:</a:t>
            </a:r>
          </a:p>
          <a:p>
            <a:pPr marL="0" indent="0">
              <a:buNone/>
            </a:pPr>
            <a:r>
              <a:rPr lang="de-DE" dirty="0"/>
              <a:t>	    A_i</a:t>
            </a:r>
            <a:r>
              <a:rPr lang="de-DE" b="1" dirty="0"/>
              <a:t>_1</a:t>
            </a:r>
            <a:r>
              <a:rPr lang="de-DE" dirty="0"/>
              <a:t> = ...</a:t>
            </a:r>
          </a:p>
          <a:p>
            <a:pPr marL="0" indent="0">
              <a:buNone/>
            </a:pPr>
            <a:r>
              <a:rPr lang="hu-HU" dirty="0"/>
              <a:t>	else:</a:t>
            </a:r>
          </a:p>
          <a:p>
            <a:pPr marL="0" indent="0">
              <a:buNone/>
            </a:pPr>
            <a:r>
              <a:rPr lang="hu-HU" dirty="0"/>
              <a:t>	    </a:t>
            </a:r>
            <a:r>
              <a:rPr lang="ro-RO" dirty="0"/>
              <a:t>A_i</a:t>
            </a:r>
            <a:r>
              <a:rPr lang="ro-RO" b="1" dirty="0"/>
              <a:t>_2</a:t>
            </a:r>
            <a:r>
              <a:rPr lang="ro-RO" dirty="0"/>
              <a:t> = ...</a:t>
            </a:r>
          </a:p>
          <a:p>
            <a:pPr marL="0" indent="0">
              <a:buNone/>
            </a:pPr>
            <a:r>
              <a:rPr lang="en-US" dirty="0"/>
              <a:t>      x = phi(A_i</a:t>
            </a:r>
            <a:r>
              <a:rPr lang="en-US" b="1" dirty="0"/>
              <a:t>_1</a:t>
            </a:r>
            <a:r>
              <a:rPr lang="en-US" dirty="0"/>
              <a:t>,A_i</a:t>
            </a:r>
            <a:r>
              <a:rPr lang="en-US" b="1" dirty="0"/>
              <a:t>_2</a:t>
            </a:r>
            <a:r>
              <a:rPr lang="en-US" dirty="0"/>
              <a:t>);</a:t>
            </a:r>
          </a:p>
        </p:txBody>
      </p:sp>
      <p:sp>
        <p:nvSpPr>
          <p:cNvPr id="10" name="Content Placeholder 2"/>
          <p:cNvSpPr txBox="1">
            <a:spLocks/>
          </p:cNvSpPr>
          <p:nvPr/>
        </p:nvSpPr>
        <p:spPr>
          <a:xfrm>
            <a:off x="4762680" y="2854564"/>
            <a:ext cx="4033268" cy="270968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MPC schedule of loop body:</a:t>
            </a:r>
          </a:p>
          <a:p>
            <a:pPr marL="0" indent="0">
              <a:buFont typeface="Arial"/>
              <a:buNone/>
            </a:pPr>
            <a:r>
              <a:rPr lang="en-US" dirty="0"/>
              <a:t>for </a:t>
            </a:r>
            <a:r>
              <a:rPr lang="en-US" dirty="0" err="1"/>
              <a:t>i</a:t>
            </a:r>
            <a:r>
              <a:rPr lang="en-US" dirty="0"/>
              <a:t> in range(0,len):</a:t>
            </a:r>
          </a:p>
          <a:p>
            <a:pPr marL="0" indent="0">
              <a:buNone/>
            </a:pPr>
            <a:r>
              <a:rPr lang="en-US" dirty="0"/>
              <a:t>	c = CMP(B_i</a:t>
            </a:r>
            <a:r>
              <a:rPr lang="en-US" b="1" dirty="0"/>
              <a:t>_0</a:t>
            </a:r>
            <a:r>
              <a:rPr lang="en-US" dirty="0"/>
              <a:t>, 0)</a:t>
            </a:r>
          </a:p>
          <a:p>
            <a:pPr marL="0" indent="0">
              <a:buNone/>
            </a:pPr>
            <a:r>
              <a:rPr lang="de-DE" dirty="0"/>
              <a:t>	A_i</a:t>
            </a:r>
            <a:r>
              <a:rPr lang="de-DE" b="1" dirty="0"/>
              <a:t>_1</a:t>
            </a:r>
            <a:r>
              <a:rPr lang="de-DE" dirty="0"/>
              <a:t> = ...</a:t>
            </a:r>
            <a:endParaRPr lang="hu-HU" dirty="0"/>
          </a:p>
          <a:p>
            <a:pPr marL="0" indent="0">
              <a:buNone/>
            </a:pPr>
            <a:r>
              <a:rPr lang="hu-HU" dirty="0"/>
              <a:t>	</a:t>
            </a:r>
            <a:r>
              <a:rPr lang="ro-RO" dirty="0"/>
              <a:t>A_i</a:t>
            </a:r>
            <a:r>
              <a:rPr lang="ro-RO" b="1" dirty="0"/>
              <a:t>_2</a:t>
            </a:r>
            <a:r>
              <a:rPr lang="ro-RO" dirty="0"/>
              <a:t> = ...</a:t>
            </a:r>
          </a:p>
          <a:p>
            <a:pPr marL="0" indent="0">
              <a:buNone/>
            </a:pPr>
            <a:r>
              <a:rPr lang="en-US" dirty="0"/>
              <a:t>      x = MUX(c,A_i</a:t>
            </a:r>
            <a:r>
              <a:rPr lang="en-US" b="1" dirty="0"/>
              <a:t>_1</a:t>
            </a:r>
            <a:r>
              <a:rPr lang="en-US" dirty="0"/>
              <a:t>,A_i</a:t>
            </a:r>
            <a:r>
              <a:rPr lang="en-US" b="1" dirty="0"/>
              <a:t>_2</a:t>
            </a:r>
            <a:r>
              <a:rPr lang="en-US" dirty="0"/>
              <a:t>)</a:t>
            </a:r>
          </a:p>
        </p:txBody>
      </p:sp>
    </p:spTree>
    <p:extLst>
      <p:ext uri="{BB962C8B-B14F-4D97-AF65-F5344CB8AC3E}">
        <p14:creationId xmlns:p14="http://schemas.microsoft.com/office/powerpoint/2010/main" val="176043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a:t>
            </a:r>
          </a:p>
        </p:txBody>
      </p:sp>
      <p:sp>
        <p:nvSpPr>
          <p:cNvPr id="3" name="Content Placeholder 2"/>
          <p:cNvSpPr>
            <a:spLocks noGrp="1"/>
          </p:cNvSpPr>
          <p:nvPr>
            <p:ph idx="1"/>
          </p:nvPr>
        </p:nvSpPr>
        <p:spPr>
          <a:xfrm>
            <a:off x="13471" y="1600200"/>
            <a:ext cx="3276138" cy="4525963"/>
          </a:xfrm>
        </p:spPr>
        <p:txBody>
          <a:bodyPr/>
          <a:lstStyle/>
          <a:p>
            <a:pPr marL="0" indent="0">
              <a:buNone/>
            </a:pPr>
            <a:r>
              <a:rPr lang="en-US" dirty="0">
                <a:solidFill>
                  <a:srgbClr val="FF0000"/>
                </a:solidFill>
              </a:rPr>
              <a:t>#IMP-like IP(A,B):</a:t>
            </a:r>
          </a:p>
          <a:p>
            <a:pPr marL="0" indent="0">
              <a:buNone/>
            </a:pPr>
            <a:r>
              <a:rPr lang="en-US" dirty="0"/>
              <a:t>sum = 0</a:t>
            </a:r>
          </a:p>
          <a:p>
            <a:pPr marL="0" indent="0">
              <a:buNone/>
            </a:pPr>
            <a:r>
              <a:rPr lang="en-US" dirty="0"/>
              <a:t>for </a:t>
            </a:r>
            <a:r>
              <a:rPr lang="en-US" dirty="0" err="1"/>
              <a:t>i</a:t>
            </a:r>
            <a:r>
              <a:rPr lang="en-US" dirty="0"/>
              <a:t> in range(8):</a:t>
            </a:r>
          </a:p>
          <a:p>
            <a:pPr marL="0" indent="0">
              <a:buNone/>
            </a:pPr>
            <a:r>
              <a:rPr lang="en-US" dirty="0"/>
              <a:t>   t = A[</a:t>
            </a:r>
            <a:r>
              <a:rPr lang="en-US" dirty="0" err="1"/>
              <a:t>i</a:t>
            </a:r>
            <a:r>
              <a:rPr lang="en-US" dirty="0"/>
              <a:t>]*B[</a:t>
            </a:r>
            <a:r>
              <a:rPr lang="en-US" dirty="0" err="1"/>
              <a:t>i</a:t>
            </a:r>
            <a:r>
              <a:rPr lang="en-US" dirty="0"/>
              <a:t>]</a:t>
            </a:r>
          </a:p>
          <a:p>
            <a:pPr marL="0" indent="0">
              <a:buNone/>
            </a:pPr>
            <a:r>
              <a:rPr lang="en-US" dirty="0"/>
              <a:t>   sum = sum + t</a:t>
            </a:r>
          </a:p>
          <a:p>
            <a:pPr marL="0" indent="0">
              <a:buNone/>
            </a:pPr>
            <a:endParaRPr lang="en-US" dirty="0"/>
          </a:p>
        </p:txBody>
      </p:sp>
      <p:sp>
        <p:nvSpPr>
          <p:cNvPr id="4" name="Content Placeholder 2"/>
          <p:cNvSpPr txBox="1">
            <a:spLocks/>
          </p:cNvSpPr>
          <p:nvPr/>
        </p:nvSpPr>
        <p:spPr>
          <a:xfrm>
            <a:off x="5294000" y="1599610"/>
            <a:ext cx="3855741" cy="452596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#Straight-line MPC:</a:t>
            </a:r>
          </a:p>
          <a:p>
            <a:pPr marL="0" indent="0">
              <a:buFont typeface="Arial"/>
              <a:buNone/>
            </a:pPr>
            <a:r>
              <a:rPr lang="en-US" sz="2400" dirty="0"/>
              <a:t>sum = 0</a:t>
            </a:r>
          </a:p>
          <a:p>
            <a:pPr marL="0" indent="0">
              <a:buFont typeface="Arial"/>
              <a:buNone/>
            </a:pPr>
            <a:r>
              <a:rPr lang="en-US" sz="2400" dirty="0"/>
              <a:t>C = </a:t>
            </a:r>
            <a:r>
              <a:rPr lang="en-US" sz="2400" dirty="0">
                <a:solidFill>
                  <a:srgbClr val="0000FF"/>
                </a:solidFill>
              </a:rPr>
              <a:t>MUL(A,B,8)</a:t>
            </a:r>
            <a:r>
              <a:rPr lang="en-US" sz="2400" dirty="0"/>
              <a:t> # SIMD MUL</a:t>
            </a:r>
          </a:p>
          <a:p>
            <a:pPr marL="0" indent="0">
              <a:buFont typeface="Arial"/>
              <a:buNone/>
            </a:pPr>
            <a:r>
              <a:rPr lang="en-US" sz="2400" dirty="0" err="1"/>
              <a:t>C_e,C_o</a:t>
            </a:r>
            <a:r>
              <a:rPr lang="en-US" sz="2400" dirty="0"/>
              <a:t> = SPLIT(C,2i,2i+1)</a:t>
            </a:r>
          </a:p>
          <a:p>
            <a:pPr marL="0" indent="0">
              <a:buFont typeface="Arial"/>
              <a:buNone/>
            </a:pPr>
            <a:r>
              <a:rPr lang="en-US" sz="2400" dirty="0"/>
              <a:t>C1 = </a:t>
            </a:r>
            <a:r>
              <a:rPr lang="en-US" sz="2400" dirty="0">
                <a:solidFill>
                  <a:srgbClr val="0000FF"/>
                </a:solidFill>
              </a:rPr>
              <a:t>ADD(C_e,C_o,4)</a:t>
            </a:r>
          </a:p>
          <a:p>
            <a:pPr marL="0" indent="0">
              <a:buFont typeface="Arial"/>
              <a:buNone/>
            </a:pPr>
            <a:r>
              <a:rPr lang="en-US" sz="2400" dirty="0"/>
              <a:t>C1_e,C1_o = SPLIT(C1,2i,2i+1)</a:t>
            </a:r>
          </a:p>
          <a:p>
            <a:pPr marL="0" indent="0">
              <a:buFont typeface="Arial"/>
              <a:buNone/>
            </a:pPr>
            <a:r>
              <a:rPr lang="en-US" sz="2400" dirty="0"/>
              <a:t>C2 = </a:t>
            </a:r>
            <a:r>
              <a:rPr lang="en-US" sz="2400" dirty="0">
                <a:solidFill>
                  <a:srgbClr val="0000FF"/>
                </a:solidFill>
              </a:rPr>
              <a:t>ADD(C1_e,C1_o,2)</a:t>
            </a:r>
          </a:p>
          <a:p>
            <a:pPr marL="0" indent="0">
              <a:buFont typeface="Arial"/>
              <a:buNone/>
            </a:pPr>
            <a:r>
              <a:rPr lang="en-US" sz="2400" dirty="0"/>
              <a:t>C2_e,C2_o = </a:t>
            </a:r>
            <a:r>
              <a:rPr lang="en-US" sz="2400" dirty="0">
                <a:solidFill>
                  <a:srgbClr val="000000"/>
                </a:solidFill>
              </a:rPr>
              <a:t>SPLIT(C2,2i,2i+1)</a:t>
            </a:r>
          </a:p>
          <a:p>
            <a:pPr marL="0" indent="0">
              <a:buFont typeface="Arial"/>
              <a:buNone/>
            </a:pPr>
            <a:r>
              <a:rPr lang="en-US" sz="2400" dirty="0">
                <a:solidFill>
                  <a:srgbClr val="000000"/>
                </a:solidFill>
              </a:rPr>
              <a:t>C3 = </a:t>
            </a:r>
            <a:r>
              <a:rPr lang="en-US" sz="2400" dirty="0">
                <a:solidFill>
                  <a:srgbClr val="0000FF"/>
                </a:solidFill>
              </a:rPr>
              <a:t>ADD(C2_e,C2_o,1)</a:t>
            </a:r>
          </a:p>
          <a:p>
            <a:pPr marL="0" indent="0">
              <a:buFont typeface="Arial"/>
              <a:buNone/>
            </a:pPr>
            <a:r>
              <a:rPr lang="en-US" sz="2400" dirty="0">
                <a:solidFill>
                  <a:srgbClr val="000000"/>
                </a:solidFill>
              </a:rPr>
              <a:t>// C3[0] has final sum </a:t>
            </a:r>
          </a:p>
          <a:p>
            <a:pPr marL="0" indent="0">
              <a:buFont typeface="Arial"/>
              <a:buNone/>
            </a:pPr>
            <a:endParaRPr lang="en-US" sz="2400" dirty="0">
              <a:solidFill>
                <a:srgbClr val="0000FF"/>
              </a:solidFill>
            </a:endParaRPr>
          </a:p>
        </p:txBody>
      </p:sp>
      <p:sp>
        <p:nvSpPr>
          <p:cNvPr id="5" name="Right Arrow 4"/>
          <p:cNvSpPr/>
          <p:nvPr/>
        </p:nvSpPr>
        <p:spPr>
          <a:xfrm>
            <a:off x="3733338" y="4087428"/>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44812" y="1269873"/>
            <a:ext cx="2288983" cy="2862323"/>
          </a:xfrm>
          <a:prstGeom prst="rect">
            <a:avLst/>
          </a:prstGeom>
          <a:noFill/>
        </p:spPr>
        <p:txBody>
          <a:bodyPr wrap="none" rtlCol="0">
            <a:spAutoFit/>
          </a:bodyPr>
          <a:lstStyle/>
          <a:p>
            <a:r>
              <a:rPr lang="en-US" dirty="0"/>
              <a:t>Program analysis/</a:t>
            </a:r>
          </a:p>
          <a:p>
            <a:r>
              <a:rPr lang="en-US" dirty="0"/>
              <a:t>compiler on </a:t>
            </a:r>
            <a:r>
              <a:rPr lang="en-US" u="sng" dirty="0"/>
              <a:t>source</a:t>
            </a:r>
          </a:p>
          <a:p>
            <a:r>
              <a:rPr lang="en-US" u="sng" dirty="0"/>
              <a:t>and MPC-source</a:t>
            </a:r>
            <a:r>
              <a:rPr lang="en-US" dirty="0"/>
              <a:t>. </a:t>
            </a:r>
          </a:p>
          <a:p>
            <a:r>
              <a:rPr lang="en-US" dirty="0"/>
              <a:t>Lindsey’s analyses:</a:t>
            </a:r>
          </a:p>
          <a:p>
            <a:r>
              <a:rPr lang="en-US" dirty="0"/>
              <a:t>SSA, Arrays, MUX-SSA,</a:t>
            </a:r>
          </a:p>
          <a:p>
            <a:r>
              <a:rPr lang="en-US" dirty="0" err="1"/>
              <a:t>Vectorization</a:t>
            </a:r>
            <a:r>
              <a:rPr lang="en-US" dirty="0"/>
              <a:t>,</a:t>
            </a:r>
          </a:p>
          <a:p>
            <a:r>
              <a:rPr lang="en-US" dirty="0"/>
              <a:t>Divide-and-conquer, </a:t>
            </a:r>
          </a:p>
          <a:p>
            <a:r>
              <a:rPr lang="en-US" dirty="0"/>
              <a:t>Mixed-modes and </a:t>
            </a:r>
          </a:p>
          <a:p>
            <a:r>
              <a:rPr lang="en-US" dirty="0"/>
              <a:t>conversions, other?</a:t>
            </a:r>
          </a:p>
          <a:p>
            <a:endParaRPr lang="en-US" dirty="0"/>
          </a:p>
        </p:txBody>
      </p:sp>
    </p:spTree>
    <p:extLst>
      <p:ext uri="{BB962C8B-B14F-4D97-AF65-F5344CB8AC3E}">
        <p14:creationId xmlns:p14="http://schemas.microsoft.com/office/powerpoint/2010/main" val="242260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4: Dependence Graph (DG)</a:t>
            </a:r>
          </a:p>
        </p:txBody>
      </p:sp>
      <p:sp>
        <p:nvSpPr>
          <p:cNvPr id="3" name="Content Placeholder 2"/>
          <p:cNvSpPr>
            <a:spLocks noGrp="1"/>
          </p:cNvSpPr>
          <p:nvPr>
            <p:ph idx="1"/>
          </p:nvPr>
        </p:nvSpPr>
        <p:spPr>
          <a:xfrm>
            <a:off x="457200" y="1600200"/>
            <a:ext cx="8474550" cy="4525963"/>
          </a:xfrm>
        </p:spPr>
        <p:txBody>
          <a:bodyPr>
            <a:normAutofit fontScale="77500" lnSpcReduction="20000"/>
          </a:bodyPr>
          <a:lstStyle/>
          <a:p>
            <a:r>
              <a:rPr lang="en-US" dirty="0"/>
              <a:t>Analyze linear MPC loop body</a:t>
            </a:r>
          </a:p>
          <a:p>
            <a:pPr marL="457200" lvl="1" indent="0">
              <a:buNone/>
            </a:pPr>
            <a:endParaRPr lang="en-US" dirty="0"/>
          </a:p>
          <a:p>
            <a:r>
              <a:rPr lang="en-US" dirty="0"/>
              <a:t>Intra-loop dependences (impose ordering restrictions)</a:t>
            </a:r>
          </a:p>
          <a:p>
            <a:pPr lvl="1"/>
            <a:r>
              <a:rPr lang="en-US" dirty="0"/>
              <a:t>E.g., </a:t>
            </a:r>
            <a:r>
              <a:rPr lang="en-US" b="1" dirty="0">
                <a:solidFill>
                  <a:srgbClr val="FF0000"/>
                </a:solidFill>
              </a:rPr>
              <a:t>c</a:t>
            </a:r>
            <a:r>
              <a:rPr lang="en-US" dirty="0"/>
              <a:t> = CMP(B_i</a:t>
            </a:r>
            <a:r>
              <a:rPr lang="en-US" b="1" dirty="0"/>
              <a:t>_0</a:t>
            </a:r>
            <a:r>
              <a:rPr lang="en-US" dirty="0"/>
              <a:t>, 0)         x = MUX(</a:t>
            </a:r>
            <a:r>
              <a:rPr lang="en-US" dirty="0">
                <a:solidFill>
                  <a:srgbClr val="FF0000"/>
                </a:solidFill>
              </a:rPr>
              <a:t>c</a:t>
            </a:r>
            <a:r>
              <a:rPr lang="en-US" dirty="0"/>
              <a:t>, A_i</a:t>
            </a:r>
            <a:r>
              <a:rPr lang="en-US" b="1" dirty="0"/>
              <a:t>_1</a:t>
            </a:r>
            <a:r>
              <a:rPr lang="en-US" dirty="0"/>
              <a:t>, A_i</a:t>
            </a:r>
            <a:r>
              <a:rPr lang="en-US" b="1" dirty="0"/>
              <a:t>_2</a:t>
            </a:r>
            <a:r>
              <a:rPr lang="en-US" dirty="0"/>
              <a:t>)</a:t>
            </a:r>
          </a:p>
          <a:p>
            <a:pPr lvl="1"/>
            <a:r>
              <a:rPr lang="de-DE" dirty="0">
                <a:solidFill>
                  <a:srgbClr val="FF0000"/>
                </a:solidFill>
              </a:rPr>
              <a:t>A_i</a:t>
            </a:r>
            <a:r>
              <a:rPr lang="de-DE" b="1" dirty="0">
                <a:solidFill>
                  <a:srgbClr val="FF0000"/>
                </a:solidFill>
              </a:rPr>
              <a:t>_1</a:t>
            </a:r>
            <a:r>
              <a:rPr lang="de-DE" dirty="0"/>
              <a:t> = B_i_0*i         </a:t>
            </a:r>
            <a:r>
              <a:rPr lang="en-US" dirty="0"/>
              <a:t>B_i</a:t>
            </a:r>
            <a:r>
              <a:rPr lang="en-US" b="1" dirty="0"/>
              <a:t>_1</a:t>
            </a:r>
            <a:r>
              <a:rPr lang="en-US" dirty="0"/>
              <a:t> = </a:t>
            </a:r>
            <a:r>
              <a:rPr lang="en-US" dirty="0">
                <a:solidFill>
                  <a:srgbClr val="FF0000"/>
                </a:solidFill>
              </a:rPr>
              <a:t>A_i</a:t>
            </a:r>
            <a:r>
              <a:rPr lang="en-US" b="1" dirty="0">
                <a:solidFill>
                  <a:srgbClr val="FF0000"/>
                </a:solidFill>
              </a:rPr>
              <a:t>_1</a:t>
            </a:r>
            <a:r>
              <a:rPr lang="en-US" dirty="0"/>
              <a:t>*D_(i-1)</a:t>
            </a:r>
            <a:r>
              <a:rPr lang="en-US" b="1" dirty="0"/>
              <a:t>_0</a:t>
            </a:r>
          </a:p>
          <a:p>
            <a:r>
              <a:rPr lang="en-US" dirty="0"/>
              <a:t>Loop-carried dependences </a:t>
            </a:r>
          </a:p>
          <a:p>
            <a:pPr lvl="1"/>
            <a:r>
              <a:rPr lang="en-US" dirty="0"/>
              <a:t>E.g., </a:t>
            </a:r>
            <a:r>
              <a:rPr lang="en-US" b="1" dirty="0">
                <a:solidFill>
                  <a:srgbClr val="FF0000"/>
                </a:solidFill>
              </a:rPr>
              <a:t>sum_1</a:t>
            </a:r>
            <a:r>
              <a:rPr lang="en-US" dirty="0"/>
              <a:t> = sum_0 + t in iteration </a:t>
            </a:r>
            <a:r>
              <a:rPr lang="en-US" dirty="0" err="1"/>
              <a:t>i</a:t>
            </a:r>
            <a:r>
              <a:rPr lang="en-US" dirty="0"/>
              <a:t>         sum_1 = </a:t>
            </a:r>
            <a:r>
              <a:rPr lang="en-US" b="1" dirty="0">
                <a:solidFill>
                  <a:srgbClr val="FF0000"/>
                </a:solidFill>
              </a:rPr>
              <a:t>sum_0</a:t>
            </a:r>
            <a:r>
              <a:rPr lang="en-US" dirty="0"/>
              <a:t> + t in iteration i+1 (since sum_1 in </a:t>
            </a:r>
            <a:r>
              <a:rPr lang="en-US" dirty="0" err="1"/>
              <a:t>i</a:t>
            </a:r>
            <a:r>
              <a:rPr lang="en-US" dirty="0"/>
              <a:t> is sum_0 in i+1)</a:t>
            </a:r>
          </a:p>
          <a:p>
            <a:pPr lvl="1"/>
            <a:r>
              <a:rPr lang="de-DE" dirty="0">
                <a:solidFill>
                  <a:srgbClr val="FF0000"/>
                </a:solidFill>
              </a:rPr>
              <a:t>D_i</a:t>
            </a:r>
            <a:r>
              <a:rPr lang="de-DE" b="1" dirty="0">
                <a:solidFill>
                  <a:srgbClr val="FF0000"/>
                </a:solidFill>
              </a:rPr>
              <a:t>_1</a:t>
            </a:r>
            <a:r>
              <a:rPr lang="de-DE" dirty="0"/>
              <a:t> = B_i</a:t>
            </a:r>
            <a:r>
              <a:rPr lang="de-DE" b="1" dirty="0"/>
              <a:t>_1</a:t>
            </a:r>
            <a:r>
              <a:rPr lang="de-DE" dirty="0"/>
              <a:t>+C_i</a:t>
            </a:r>
            <a:r>
              <a:rPr lang="de-DE" b="1" dirty="0"/>
              <a:t>_1</a:t>
            </a:r>
            <a:r>
              <a:rPr lang="de-DE" b="1" dirty="0">
                <a:solidFill>
                  <a:srgbClr val="0000FF"/>
                </a:solidFill>
              </a:rPr>
              <a:t> </a:t>
            </a:r>
            <a:r>
              <a:rPr lang="de-DE" dirty="0">
                <a:solidFill>
                  <a:srgbClr val="000000"/>
                </a:solidFill>
              </a:rPr>
              <a:t>in </a:t>
            </a:r>
            <a:r>
              <a:rPr lang="de-DE" dirty="0" err="1">
                <a:solidFill>
                  <a:srgbClr val="000000"/>
                </a:solidFill>
              </a:rPr>
              <a:t>iteration</a:t>
            </a:r>
            <a:r>
              <a:rPr lang="de-DE" dirty="0">
                <a:solidFill>
                  <a:srgbClr val="000000"/>
                </a:solidFill>
              </a:rPr>
              <a:t> i       </a:t>
            </a:r>
            <a:r>
              <a:rPr lang="de-DE" b="1" dirty="0">
                <a:solidFill>
                  <a:srgbClr val="0000FF"/>
                </a:solidFill>
              </a:rPr>
              <a:t>  </a:t>
            </a:r>
            <a:r>
              <a:rPr lang="en-US" dirty="0"/>
              <a:t>B_i</a:t>
            </a:r>
            <a:r>
              <a:rPr lang="en-US" b="1" dirty="0"/>
              <a:t>_1</a:t>
            </a:r>
            <a:r>
              <a:rPr lang="en-US" dirty="0"/>
              <a:t> </a:t>
            </a:r>
            <a:r>
              <a:rPr lang="en-US" dirty="0">
                <a:solidFill>
                  <a:srgbClr val="000000"/>
                </a:solidFill>
              </a:rPr>
              <a:t>= A_i</a:t>
            </a:r>
            <a:r>
              <a:rPr lang="en-US" b="1" dirty="0">
                <a:solidFill>
                  <a:srgbClr val="000000"/>
                </a:solidFill>
              </a:rPr>
              <a:t>_1</a:t>
            </a:r>
            <a:r>
              <a:rPr lang="en-US" dirty="0"/>
              <a:t>*</a:t>
            </a:r>
            <a:r>
              <a:rPr lang="en-US" dirty="0">
                <a:solidFill>
                  <a:srgbClr val="FF0000"/>
                </a:solidFill>
              </a:rPr>
              <a:t>D_(i-1)</a:t>
            </a:r>
            <a:r>
              <a:rPr lang="en-US" b="1" dirty="0">
                <a:solidFill>
                  <a:srgbClr val="FF0000"/>
                </a:solidFill>
              </a:rPr>
              <a:t>_0 </a:t>
            </a:r>
            <a:r>
              <a:rPr lang="en-US" dirty="0">
                <a:solidFill>
                  <a:srgbClr val="000000"/>
                </a:solidFill>
              </a:rPr>
              <a:t>in iteration i+1</a:t>
            </a:r>
          </a:p>
          <a:p>
            <a:r>
              <a:rPr lang="en-US" dirty="0">
                <a:solidFill>
                  <a:srgbClr val="000000"/>
                </a:solidFill>
              </a:rPr>
              <a:t>Open issues: Analysis that discovers loop carried dependences. Do we do at level of source (with equiv. and non-equiv.) or at this level?</a:t>
            </a:r>
          </a:p>
          <a:p>
            <a:pPr lvl="1"/>
            <a:endParaRPr lang="en-US" dirty="0"/>
          </a:p>
          <a:p>
            <a:pPr lvl="1"/>
            <a:endParaRPr lang="en-US" dirty="0"/>
          </a:p>
          <a:p>
            <a:endParaRPr lang="en-US" dirty="0"/>
          </a:p>
        </p:txBody>
      </p:sp>
      <p:cxnSp>
        <p:nvCxnSpPr>
          <p:cNvPr id="5" name="Straight Arrow Connector 4"/>
          <p:cNvCxnSpPr/>
          <p:nvPr/>
        </p:nvCxnSpPr>
        <p:spPr>
          <a:xfrm>
            <a:off x="3911600" y="2870200"/>
            <a:ext cx="4191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3136900" y="3187700"/>
            <a:ext cx="4191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511800" y="3937000"/>
            <a:ext cx="419100"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118100" y="4521200"/>
            <a:ext cx="419100"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400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5: </a:t>
            </a:r>
            <a:r>
              <a:rPr lang="en-US" dirty="0" err="1"/>
              <a:t>Div</a:t>
            </a:r>
            <a:r>
              <a:rPr lang="en-US" dirty="0"/>
              <a:t>-and-Conquer</a:t>
            </a:r>
          </a:p>
        </p:txBody>
      </p:sp>
      <p:sp>
        <p:nvSpPr>
          <p:cNvPr id="3" name="Content Placeholder 2"/>
          <p:cNvSpPr>
            <a:spLocks noGrp="1"/>
          </p:cNvSpPr>
          <p:nvPr>
            <p:ph idx="1"/>
          </p:nvPr>
        </p:nvSpPr>
        <p:spPr/>
        <p:txBody>
          <a:bodyPr/>
          <a:lstStyle/>
          <a:p>
            <a:r>
              <a:rPr lang="en-US" dirty="0"/>
              <a:t>Use Z3 to prove transformation is safe</a:t>
            </a:r>
          </a:p>
        </p:txBody>
      </p:sp>
    </p:spTree>
    <p:extLst>
      <p:ext uri="{BB962C8B-B14F-4D97-AF65-F5344CB8AC3E}">
        <p14:creationId xmlns:p14="http://schemas.microsoft.com/office/powerpoint/2010/main" val="68821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6: </a:t>
            </a:r>
            <a:r>
              <a:rPr lang="en-US" dirty="0" err="1"/>
              <a:t>Vectorized</a:t>
            </a:r>
            <a:r>
              <a:rPr lang="en-US" dirty="0"/>
              <a:t> Schedule</a:t>
            </a:r>
          </a:p>
        </p:txBody>
      </p:sp>
      <p:sp>
        <p:nvSpPr>
          <p:cNvPr id="3" name="Content Placeholder 2"/>
          <p:cNvSpPr>
            <a:spLocks noGrp="1"/>
          </p:cNvSpPr>
          <p:nvPr>
            <p:ph idx="1"/>
          </p:nvPr>
        </p:nvSpPr>
        <p:spPr/>
        <p:txBody>
          <a:bodyPr/>
          <a:lstStyle/>
          <a:p>
            <a:r>
              <a:rPr lang="en-US" dirty="0" err="1"/>
              <a:t>Vectorization</a:t>
            </a:r>
            <a:r>
              <a:rPr lang="en-US" dirty="0"/>
              <a:t> + </a:t>
            </a:r>
            <a:r>
              <a:rPr lang="en-US" dirty="0" err="1"/>
              <a:t>Div</a:t>
            </a:r>
            <a:r>
              <a:rPr lang="en-US" dirty="0"/>
              <a:t>-and-conquer</a:t>
            </a:r>
          </a:p>
        </p:txBody>
      </p:sp>
      <p:sp>
        <p:nvSpPr>
          <p:cNvPr id="4" name="Content Placeholder 2"/>
          <p:cNvSpPr txBox="1">
            <a:spLocks/>
          </p:cNvSpPr>
          <p:nvPr/>
        </p:nvSpPr>
        <p:spPr>
          <a:xfrm>
            <a:off x="498615" y="2854564"/>
            <a:ext cx="4033268" cy="270968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MPC schedule of loop body:</a:t>
            </a:r>
          </a:p>
          <a:p>
            <a:pPr marL="0" indent="0">
              <a:buFont typeface="Arial"/>
              <a:buNone/>
            </a:pPr>
            <a:r>
              <a:rPr lang="en-US" dirty="0"/>
              <a:t>for </a:t>
            </a:r>
            <a:r>
              <a:rPr lang="en-US" dirty="0" err="1"/>
              <a:t>i</a:t>
            </a:r>
            <a:r>
              <a:rPr lang="en-US" dirty="0"/>
              <a:t> in range(0,len):</a:t>
            </a:r>
          </a:p>
          <a:p>
            <a:pPr marL="0" indent="0">
              <a:buNone/>
            </a:pPr>
            <a:r>
              <a:rPr lang="en-US" dirty="0"/>
              <a:t>	c_1 = CMP(B_i</a:t>
            </a:r>
            <a:r>
              <a:rPr lang="en-US" b="1" dirty="0"/>
              <a:t>_0</a:t>
            </a:r>
            <a:r>
              <a:rPr lang="en-US" dirty="0"/>
              <a:t>, 0)</a:t>
            </a:r>
          </a:p>
          <a:p>
            <a:pPr marL="0" indent="0">
              <a:buNone/>
            </a:pPr>
            <a:r>
              <a:rPr lang="de-DE" dirty="0"/>
              <a:t>	A_i</a:t>
            </a:r>
            <a:r>
              <a:rPr lang="de-DE" b="1" dirty="0"/>
              <a:t>_1</a:t>
            </a:r>
            <a:r>
              <a:rPr lang="de-DE" dirty="0"/>
              <a:t> = ...</a:t>
            </a:r>
            <a:endParaRPr lang="hu-HU" dirty="0"/>
          </a:p>
          <a:p>
            <a:pPr marL="0" indent="0">
              <a:buNone/>
            </a:pPr>
            <a:r>
              <a:rPr lang="hu-HU" dirty="0"/>
              <a:t>	</a:t>
            </a:r>
            <a:r>
              <a:rPr lang="ro-RO" dirty="0"/>
              <a:t>A_i</a:t>
            </a:r>
            <a:r>
              <a:rPr lang="ro-RO" b="1" dirty="0"/>
              <a:t>_2</a:t>
            </a:r>
            <a:r>
              <a:rPr lang="ro-RO" dirty="0"/>
              <a:t> = ...</a:t>
            </a:r>
          </a:p>
          <a:p>
            <a:pPr marL="0" indent="0">
              <a:buNone/>
            </a:pPr>
            <a:r>
              <a:rPr lang="en-US" dirty="0"/>
              <a:t>      x = MUX(c,A_i</a:t>
            </a:r>
            <a:r>
              <a:rPr lang="en-US" b="1" dirty="0"/>
              <a:t>_1</a:t>
            </a:r>
            <a:r>
              <a:rPr lang="en-US" dirty="0"/>
              <a:t>,A_i</a:t>
            </a:r>
            <a:r>
              <a:rPr lang="en-US" b="1" dirty="0"/>
              <a:t>_2</a:t>
            </a:r>
            <a:r>
              <a:rPr lang="en-US" dirty="0"/>
              <a:t>)</a:t>
            </a:r>
          </a:p>
        </p:txBody>
      </p:sp>
      <p:sp>
        <p:nvSpPr>
          <p:cNvPr id="5" name="Right Arrow 4"/>
          <p:cNvSpPr/>
          <p:nvPr/>
        </p:nvSpPr>
        <p:spPr>
          <a:xfrm>
            <a:off x="3946044" y="3637095"/>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4735070" y="2855098"/>
            <a:ext cx="4228728" cy="270968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err="1"/>
              <a:t>Vectorized</a:t>
            </a:r>
            <a:r>
              <a:rPr lang="en-US" dirty="0"/>
              <a:t> MPC schedule:</a:t>
            </a:r>
          </a:p>
          <a:p>
            <a:pPr marL="0" indent="0">
              <a:buNone/>
            </a:pPr>
            <a:r>
              <a:rPr lang="en-US" dirty="0"/>
              <a:t>C = CMP_SIMD(B, 0, </a:t>
            </a:r>
            <a:r>
              <a:rPr lang="en-US" dirty="0" err="1"/>
              <a:t>len</a:t>
            </a:r>
            <a:r>
              <a:rPr lang="en-US" dirty="0"/>
              <a:t>)</a:t>
            </a:r>
          </a:p>
          <a:p>
            <a:pPr marL="0" indent="0">
              <a:buNone/>
            </a:pPr>
            <a:r>
              <a:rPr lang="de-DE" dirty="0"/>
              <a:t>A1 = SOME_MPC_SIMD(...)</a:t>
            </a:r>
            <a:endParaRPr lang="hu-HU" dirty="0"/>
          </a:p>
          <a:p>
            <a:pPr marL="0" indent="0">
              <a:buNone/>
            </a:pPr>
            <a:r>
              <a:rPr lang="ro-RO" dirty="0"/>
              <a:t>A2 = </a:t>
            </a:r>
            <a:r>
              <a:rPr lang="de-DE" dirty="0"/>
              <a:t>SOME_MPC_SIMD(...)</a:t>
            </a:r>
            <a:endParaRPr lang="ro-RO" dirty="0"/>
          </a:p>
          <a:p>
            <a:pPr marL="0" indent="0">
              <a:buNone/>
            </a:pPr>
            <a:r>
              <a:rPr lang="en-US" dirty="0"/>
              <a:t>X = MUX_SIMD(C,A1,A2,len)</a:t>
            </a:r>
          </a:p>
        </p:txBody>
      </p:sp>
    </p:spTree>
    <p:extLst>
      <p:ext uri="{BB962C8B-B14F-4D97-AF65-F5344CB8AC3E}">
        <p14:creationId xmlns:p14="http://schemas.microsoft.com/office/powerpoint/2010/main" val="2037413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3DEE-59AA-44A1-B291-C37E60CCA376}"/>
              </a:ext>
            </a:extLst>
          </p:cNvPr>
          <p:cNvSpPr>
            <a:spLocks noGrp="1"/>
          </p:cNvSpPr>
          <p:nvPr>
            <p:ph type="title"/>
          </p:nvPr>
        </p:nvSpPr>
        <p:spPr/>
        <p:txBody>
          <a:bodyPr/>
          <a:lstStyle/>
          <a:p>
            <a:r>
              <a:rPr lang="en-US" dirty="0"/>
              <a:t>Phase 6: How to rewrite loops</a:t>
            </a:r>
          </a:p>
        </p:txBody>
      </p:sp>
      <p:sp>
        <p:nvSpPr>
          <p:cNvPr id="3" name="Content Placeholder 2">
            <a:extLst>
              <a:ext uri="{FF2B5EF4-FFF2-40B4-BE49-F238E27FC236}">
                <a16:creationId xmlns:a16="http://schemas.microsoft.com/office/drawing/2014/main" id="{A85690C0-4A40-4562-BB37-7547F32AFA6C}"/>
              </a:ext>
            </a:extLst>
          </p:cNvPr>
          <p:cNvSpPr>
            <a:spLocks noGrp="1"/>
          </p:cNvSpPr>
          <p:nvPr>
            <p:ph idx="1"/>
          </p:nvPr>
        </p:nvSpPr>
        <p:spPr/>
        <p:txBody>
          <a:bodyPr>
            <a:normAutofit fontScale="85000" lnSpcReduction="10000"/>
          </a:bodyPr>
          <a:lstStyle/>
          <a:p>
            <a:r>
              <a:rPr lang="en-US" dirty="0"/>
              <a:t>Not all loops will be “vectorizable”</a:t>
            </a:r>
          </a:p>
          <a:p>
            <a:r>
              <a:rPr lang="en-US" dirty="0"/>
              <a:t>SSA conversion may break loop structure and replace it with “</a:t>
            </a:r>
            <a:r>
              <a:rPr lang="en-US" dirty="0" err="1"/>
              <a:t>goto</a:t>
            </a:r>
            <a:r>
              <a:rPr lang="en-US" dirty="0"/>
              <a:t>” statements. </a:t>
            </a:r>
          </a:p>
          <a:p>
            <a:r>
              <a:rPr lang="en-US" dirty="0"/>
              <a:t>We need to differentiate between phi-nodes which belong to “if” statements and the ones that belong to loop’s entry block</a:t>
            </a:r>
          </a:p>
          <a:p>
            <a:r>
              <a:rPr lang="en-US" dirty="0"/>
              <a:t>The phi-nodes which belong to loop entry blocks are not MUX nodes (we call them “pseudo-Phi nodes”.</a:t>
            </a:r>
          </a:p>
          <a:p>
            <a:r>
              <a:rPr lang="en-US" dirty="0"/>
              <a:t>For backend (MOTION/</a:t>
            </a:r>
            <a:r>
              <a:rPr lang="en-US" dirty="0" err="1"/>
              <a:t>etc</a:t>
            </a:r>
            <a:r>
              <a:rPr lang="en-US" dirty="0"/>
              <a:t>), we need to take these “</a:t>
            </a:r>
            <a:r>
              <a:rPr lang="en-US" dirty="0" err="1"/>
              <a:t>goto</a:t>
            </a:r>
            <a:r>
              <a:rPr lang="en-US" dirty="0"/>
              <a:t>” style loops and write “high level” loops e.g. for(;;) or while.</a:t>
            </a:r>
          </a:p>
        </p:txBody>
      </p:sp>
    </p:spTree>
    <p:extLst>
      <p:ext uri="{BB962C8B-B14F-4D97-AF65-F5344CB8AC3E}">
        <p14:creationId xmlns:p14="http://schemas.microsoft.com/office/powerpoint/2010/main" val="3437362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22AE-3AA7-4905-A3C1-1577DBCCC688}"/>
              </a:ext>
            </a:extLst>
          </p:cNvPr>
          <p:cNvSpPr>
            <a:spLocks noGrp="1"/>
          </p:cNvSpPr>
          <p:nvPr>
            <p:ph type="title"/>
          </p:nvPr>
        </p:nvSpPr>
        <p:spPr/>
        <p:txBody>
          <a:bodyPr/>
          <a:lstStyle/>
          <a:p>
            <a:r>
              <a:rPr lang="en-US" dirty="0"/>
              <a:t>Phase 6: How to rewrite loops</a:t>
            </a:r>
          </a:p>
        </p:txBody>
      </p:sp>
      <p:sp>
        <p:nvSpPr>
          <p:cNvPr id="3" name="Content Placeholder 2">
            <a:extLst>
              <a:ext uri="{FF2B5EF4-FFF2-40B4-BE49-F238E27FC236}">
                <a16:creationId xmlns:a16="http://schemas.microsoft.com/office/drawing/2014/main" id="{B34348BB-B630-46C1-8E67-62B490A4BFBB}"/>
              </a:ext>
            </a:extLst>
          </p:cNvPr>
          <p:cNvSpPr>
            <a:spLocks noGrp="1"/>
          </p:cNvSpPr>
          <p:nvPr>
            <p:ph idx="1"/>
          </p:nvPr>
        </p:nvSpPr>
        <p:spPr/>
        <p:txBody>
          <a:bodyPr>
            <a:normAutofit fontScale="92500"/>
          </a:bodyPr>
          <a:lstStyle/>
          <a:p>
            <a:r>
              <a:rPr lang="en-US" dirty="0"/>
              <a:t>An easy (but not user-friendly) way to keep loop information around not allowing python style loops, Instead user/programmer calls functions from our library e.g. instead of for x in range(8), they call </a:t>
            </a:r>
            <a:r>
              <a:rPr lang="en-US" dirty="0" err="1"/>
              <a:t>for_range</a:t>
            </a:r>
            <a:r>
              <a:rPr lang="en-US" dirty="0"/>
              <a:t>(x, 8) where </a:t>
            </a:r>
            <a:r>
              <a:rPr lang="en-US" dirty="0" err="1"/>
              <a:t>for_range</a:t>
            </a:r>
            <a:r>
              <a:rPr lang="en-US" dirty="0"/>
              <a:t> is a function that we define. (which stores relevant loop information for our analysis/loop-rewrite).</a:t>
            </a:r>
          </a:p>
          <a:p>
            <a:r>
              <a:rPr lang="en-US" dirty="0"/>
              <a:t>There are other compilers that do this (e.g. SPDZ), so may be not such a bad idea.</a:t>
            </a:r>
          </a:p>
        </p:txBody>
      </p:sp>
    </p:spTree>
    <p:extLst>
      <p:ext uri="{BB962C8B-B14F-4D97-AF65-F5344CB8AC3E}">
        <p14:creationId xmlns:p14="http://schemas.microsoft.com/office/powerpoint/2010/main" val="532784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Open: Extend for nested loops, work out the details</a:t>
            </a:r>
          </a:p>
        </p:txBody>
      </p:sp>
    </p:spTree>
    <p:extLst>
      <p:ext uri="{BB962C8B-B14F-4D97-AF65-F5344CB8AC3E}">
        <p14:creationId xmlns:p14="http://schemas.microsoft.com/office/powerpoint/2010/main" val="64462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a:t>
            </a:r>
          </a:p>
        </p:txBody>
      </p:sp>
      <p:sp>
        <p:nvSpPr>
          <p:cNvPr id="7" name="Content Placeholder 2"/>
          <p:cNvSpPr txBox="1">
            <a:spLocks/>
          </p:cNvSpPr>
          <p:nvPr/>
        </p:nvSpPr>
        <p:spPr>
          <a:xfrm>
            <a:off x="5674684" y="1600200"/>
            <a:ext cx="3276138"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#ABY or MOTION</a:t>
            </a:r>
          </a:p>
          <a:p>
            <a:pPr marL="0" indent="0">
              <a:buFont typeface="Arial"/>
              <a:buNone/>
            </a:pPr>
            <a:r>
              <a:rPr lang="en-US" dirty="0">
                <a:solidFill>
                  <a:srgbClr val="FF0000"/>
                </a:solidFill>
              </a:rPr>
              <a:t>circuits</a:t>
            </a:r>
            <a:endParaRPr lang="en-US" dirty="0"/>
          </a:p>
        </p:txBody>
      </p:sp>
      <p:sp>
        <p:nvSpPr>
          <p:cNvPr id="8" name="Right Arrow 7"/>
          <p:cNvSpPr/>
          <p:nvPr/>
        </p:nvSpPr>
        <p:spPr>
          <a:xfrm>
            <a:off x="4391263" y="318476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054641" y="1943038"/>
            <a:ext cx="1595697" cy="369332"/>
          </a:xfrm>
          <a:prstGeom prst="rect">
            <a:avLst/>
          </a:prstGeom>
          <a:noFill/>
        </p:spPr>
        <p:txBody>
          <a:bodyPr wrap="none" rtlCol="0">
            <a:spAutoFit/>
          </a:bodyPr>
          <a:lstStyle/>
          <a:p>
            <a:r>
              <a:rPr lang="en-US" dirty="0"/>
              <a:t>One final step?</a:t>
            </a:r>
          </a:p>
        </p:txBody>
      </p:sp>
      <p:sp>
        <p:nvSpPr>
          <p:cNvPr id="10" name="Content Placeholder 2"/>
          <p:cNvSpPr txBox="1">
            <a:spLocks noGrp="1"/>
          </p:cNvSpPr>
          <p:nvPr>
            <p:ph idx="1"/>
          </p:nvPr>
        </p:nvSpPr>
        <p:spPr>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#Straight-line MPC:</a:t>
            </a:r>
          </a:p>
          <a:p>
            <a:pPr marL="0" indent="0">
              <a:buFont typeface="Arial"/>
              <a:buNone/>
            </a:pPr>
            <a:r>
              <a:rPr lang="en-US" sz="2400" dirty="0"/>
              <a:t>sum = 0</a:t>
            </a:r>
          </a:p>
          <a:p>
            <a:pPr marL="0" indent="0">
              <a:buFont typeface="Arial"/>
              <a:buNone/>
            </a:pPr>
            <a:r>
              <a:rPr lang="en-US" sz="2400" dirty="0"/>
              <a:t>C = </a:t>
            </a:r>
            <a:r>
              <a:rPr lang="en-US" sz="2400" dirty="0">
                <a:solidFill>
                  <a:srgbClr val="0000FF"/>
                </a:solidFill>
              </a:rPr>
              <a:t>MUL(A,B,8)</a:t>
            </a:r>
            <a:r>
              <a:rPr lang="en-US" sz="2400" dirty="0"/>
              <a:t> # SIMD MUL</a:t>
            </a:r>
          </a:p>
          <a:p>
            <a:pPr marL="0" indent="0">
              <a:buFont typeface="Arial"/>
              <a:buNone/>
            </a:pPr>
            <a:r>
              <a:rPr lang="en-US" sz="2400" dirty="0" err="1"/>
              <a:t>C_e,C_o</a:t>
            </a:r>
            <a:r>
              <a:rPr lang="en-US" sz="2400" dirty="0"/>
              <a:t> = SPLIT(C,2i,2i+1)</a:t>
            </a:r>
          </a:p>
          <a:p>
            <a:pPr marL="0" indent="0">
              <a:buFont typeface="Arial"/>
              <a:buNone/>
            </a:pPr>
            <a:r>
              <a:rPr lang="en-US" sz="2400" dirty="0"/>
              <a:t>C1 = </a:t>
            </a:r>
            <a:r>
              <a:rPr lang="en-US" sz="2400" dirty="0">
                <a:solidFill>
                  <a:srgbClr val="0000FF"/>
                </a:solidFill>
              </a:rPr>
              <a:t>ADD(C_e,C_o,4)</a:t>
            </a:r>
          </a:p>
          <a:p>
            <a:pPr marL="0" indent="0">
              <a:buFont typeface="Arial"/>
              <a:buNone/>
            </a:pPr>
            <a:r>
              <a:rPr lang="en-US" sz="2400" dirty="0"/>
              <a:t>C1_e,C1_o = SPLIT(C1,2i,2i+1)</a:t>
            </a:r>
          </a:p>
          <a:p>
            <a:pPr marL="0" indent="0">
              <a:buFont typeface="Arial"/>
              <a:buNone/>
            </a:pPr>
            <a:r>
              <a:rPr lang="en-US" sz="2400" dirty="0"/>
              <a:t>C2 = </a:t>
            </a:r>
            <a:r>
              <a:rPr lang="en-US" sz="2400" dirty="0">
                <a:solidFill>
                  <a:srgbClr val="0000FF"/>
                </a:solidFill>
              </a:rPr>
              <a:t>ADD(C1_e,C1_o,2)</a:t>
            </a:r>
          </a:p>
          <a:p>
            <a:pPr marL="0" indent="0">
              <a:buFont typeface="Arial"/>
              <a:buNone/>
            </a:pPr>
            <a:r>
              <a:rPr lang="en-US" sz="2400" dirty="0"/>
              <a:t>C2_e,C2_o = </a:t>
            </a:r>
            <a:r>
              <a:rPr lang="en-US" sz="2400" dirty="0">
                <a:solidFill>
                  <a:srgbClr val="000000"/>
                </a:solidFill>
              </a:rPr>
              <a:t>SPLIT(C2,2i,2i+1)</a:t>
            </a:r>
          </a:p>
          <a:p>
            <a:pPr marL="0" indent="0">
              <a:buFont typeface="Arial"/>
              <a:buNone/>
            </a:pPr>
            <a:r>
              <a:rPr lang="en-US" sz="2400" dirty="0">
                <a:solidFill>
                  <a:srgbClr val="000000"/>
                </a:solidFill>
              </a:rPr>
              <a:t>C3 = </a:t>
            </a:r>
            <a:r>
              <a:rPr lang="en-US" sz="2400" dirty="0">
                <a:solidFill>
                  <a:srgbClr val="0000FF"/>
                </a:solidFill>
              </a:rPr>
              <a:t>ADD(C2_e,C2_o,1)</a:t>
            </a:r>
          </a:p>
          <a:p>
            <a:pPr marL="0" indent="0">
              <a:buFont typeface="Arial"/>
              <a:buNone/>
            </a:pPr>
            <a:r>
              <a:rPr lang="en-US" sz="2400" dirty="0">
                <a:solidFill>
                  <a:srgbClr val="000000"/>
                </a:solidFill>
              </a:rPr>
              <a:t>// C3[0] has final sum </a:t>
            </a:r>
          </a:p>
          <a:p>
            <a:pPr marL="0" indent="0">
              <a:buFont typeface="Arial"/>
              <a:buNone/>
            </a:pPr>
            <a:endParaRPr lang="en-US" sz="2400" dirty="0">
              <a:solidFill>
                <a:srgbClr val="0000FF"/>
              </a:solidFill>
            </a:endParaRPr>
          </a:p>
        </p:txBody>
      </p:sp>
    </p:spTree>
    <p:extLst>
      <p:ext uri="{BB962C8B-B14F-4D97-AF65-F5344CB8AC3E}">
        <p14:creationId xmlns:p14="http://schemas.microsoft.com/office/powerpoint/2010/main" val="286353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Ishaq</a:t>
            </a:r>
            <a:r>
              <a:rPr lang="en-US" dirty="0"/>
              <a:t> kills my proposal </a:t>
            </a:r>
            <a:r>
              <a:rPr lang="en-US" dirty="0">
                <a:sym typeface="Wingdings"/>
              </a:rPr>
              <a:t></a:t>
            </a:r>
            <a:endParaRPr lang="en-US" dirty="0"/>
          </a:p>
        </p:txBody>
      </p:sp>
      <p:sp>
        <p:nvSpPr>
          <p:cNvPr id="3" name="Content Placeholder 2"/>
          <p:cNvSpPr>
            <a:spLocks noGrp="1"/>
          </p:cNvSpPr>
          <p:nvPr>
            <p:ph idx="1"/>
          </p:nvPr>
        </p:nvSpPr>
        <p:spPr/>
        <p:txBody>
          <a:bodyPr>
            <a:normAutofit fontScale="92500"/>
          </a:bodyPr>
          <a:lstStyle/>
          <a:p>
            <a:r>
              <a:rPr lang="en-US" dirty="0"/>
              <a:t>Why analysis on source/MPC-source is better than on-the-fly analysis and circuit creation?</a:t>
            </a:r>
          </a:p>
          <a:p>
            <a:pPr lvl="1"/>
            <a:r>
              <a:rPr lang="en-US" dirty="0"/>
              <a:t>Ours: O(1) to </a:t>
            </a:r>
            <a:r>
              <a:rPr lang="en-US" dirty="0" err="1"/>
              <a:t>vectorize</a:t>
            </a:r>
            <a:r>
              <a:rPr lang="en-US" dirty="0"/>
              <a:t>, </a:t>
            </a:r>
            <a:r>
              <a:rPr lang="en-US" dirty="0">
                <a:solidFill>
                  <a:srgbClr val="008000"/>
                </a:solidFill>
              </a:rPr>
              <a:t>O(N)</a:t>
            </a:r>
            <a:r>
              <a:rPr lang="en-US" dirty="0"/>
              <a:t> to get SIMD circuit</a:t>
            </a:r>
          </a:p>
          <a:p>
            <a:pPr lvl="1"/>
            <a:r>
              <a:rPr lang="en-US" dirty="0"/>
              <a:t>ABY/MOTION: </a:t>
            </a:r>
            <a:r>
              <a:rPr lang="en-US" dirty="0">
                <a:solidFill>
                  <a:srgbClr val="FF0000"/>
                </a:solidFill>
              </a:rPr>
              <a:t>O(N)</a:t>
            </a:r>
            <a:r>
              <a:rPr lang="en-US" dirty="0"/>
              <a:t> to </a:t>
            </a:r>
            <a:r>
              <a:rPr lang="en-US" dirty="0" err="1"/>
              <a:t>vectorize</a:t>
            </a:r>
            <a:r>
              <a:rPr lang="en-US" dirty="0"/>
              <a:t> and create circuit</a:t>
            </a:r>
          </a:p>
          <a:p>
            <a:pPr lvl="1"/>
            <a:r>
              <a:rPr lang="en-US" dirty="0"/>
              <a:t>But, I would expect that </a:t>
            </a:r>
            <a:r>
              <a:rPr lang="en-US" dirty="0">
                <a:solidFill>
                  <a:srgbClr val="008000"/>
                </a:solidFill>
              </a:rPr>
              <a:t>O(N)</a:t>
            </a:r>
            <a:r>
              <a:rPr lang="en-US" dirty="0"/>
              <a:t> is faster than </a:t>
            </a:r>
            <a:r>
              <a:rPr lang="en-US" dirty="0">
                <a:solidFill>
                  <a:srgbClr val="FF0000"/>
                </a:solidFill>
              </a:rPr>
              <a:t>O(N)</a:t>
            </a:r>
            <a:r>
              <a:rPr lang="en-US" dirty="0"/>
              <a:t>. There should be some way of creating the SIMD circuit faster, we can parallelize for example! Running times should be about the same but it is possible that the SIMD circuit is faster?</a:t>
            </a:r>
          </a:p>
          <a:p>
            <a:pPr lvl="1"/>
            <a:r>
              <a:rPr lang="en-US" dirty="0"/>
              <a:t>Ours: O(1) to do divide-and-conquer and get O(</a:t>
            </a:r>
            <a:r>
              <a:rPr lang="en-US" dirty="0" err="1"/>
              <a:t>logN</a:t>
            </a:r>
            <a:r>
              <a:rPr lang="en-US" dirty="0"/>
              <a:t>)</a:t>
            </a:r>
          </a:p>
        </p:txBody>
      </p:sp>
    </p:spTree>
    <p:extLst>
      <p:ext uri="{BB962C8B-B14F-4D97-AF65-F5344CB8AC3E}">
        <p14:creationId xmlns:p14="http://schemas.microsoft.com/office/powerpoint/2010/main" val="73978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Concrete Steps?</a:t>
            </a:r>
          </a:p>
        </p:txBody>
      </p:sp>
      <p:sp>
        <p:nvSpPr>
          <p:cNvPr id="3" name="Content Placeholder 2"/>
          <p:cNvSpPr>
            <a:spLocks noGrp="1"/>
          </p:cNvSpPr>
          <p:nvPr>
            <p:ph idx="1"/>
          </p:nvPr>
        </p:nvSpPr>
        <p:spPr/>
        <p:txBody>
          <a:bodyPr>
            <a:normAutofit fontScale="92500" lnSpcReduction="10000"/>
          </a:bodyPr>
          <a:lstStyle/>
          <a:p>
            <a:r>
              <a:rPr lang="en-US" dirty="0"/>
              <a:t>Run MOTION on IMP IP vs. MOTION using SIMD MUL and Divide-and-conquer, see if we win </a:t>
            </a:r>
          </a:p>
          <a:p>
            <a:pPr marL="0" indent="0">
              <a:buNone/>
            </a:pPr>
            <a:r>
              <a:rPr lang="en-US" dirty="0">
                <a:solidFill>
                  <a:srgbClr val="FF0000"/>
                </a:solidFill>
              </a:rPr>
              <a:t>for </a:t>
            </a:r>
            <a:r>
              <a:rPr lang="en-US" dirty="0" err="1">
                <a:solidFill>
                  <a:srgbClr val="FF0000"/>
                </a:solidFill>
              </a:rPr>
              <a:t>i</a:t>
            </a:r>
            <a:r>
              <a:rPr lang="en-US" dirty="0">
                <a:solidFill>
                  <a:srgbClr val="FF0000"/>
                </a:solidFill>
              </a:rPr>
              <a:t> in range(8):</a:t>
            </a:r>
          </a:p>
          <a:p>
            <a:pPr marL="0" indent="0">
              <a:buNone/>
            </a:pPr>
            <a:r>
              <a:rPr lang="en-US" dirty="0">
                <a:solidFill>
                  <a:srgbClr val="FF0000"/>
                </a:solidFill>
              </a:rPr>
              <a:t>   </a:t>
            </a:r>
            <a:r>
              <a:rPr lang="en-US" dirty="0" err="1">
                <a:solidFill>
                  <a:srgbClr val="FF0000"/>
                </a:solidFill>
              </a:rPr>
              <a:t>t_out</a:t>
            </a:r>
            <a:r>
              <a:rPr lang="en-US" dirty="0">
                <a:solidFill>
                  <a:srgbClr val="FF0000"/>
                </a:solidFill>
              </a:rPr>
              <a:t> = MUL(A[</a:t>
            </a:r>
            <a:r>
              <a:rPr lang="en-US" dirty="0" err="1">
                <a:solidFill>
                  <a:srgbClr val="FF0000"/>
                </a:solidFill>
              </a:rPr>
              <a:t>i</a:t>
            </a:r>
            <a:r>
              <a:rPr lang="en-US" dirty="0">
                <a:solidFill>
                  <a:srgbClr val="FF0000"/>
                </a:solidFill>
              </a:rPr>
              <a:t>],B[</a:t>
            </a:r>
            <a:r>
              <a:rPr lang="en-US" dirty="0" err="1">
                <a:solidFill>
                  <a:srgbClr val="FF0000"/>
                </a:solidFill>
              </a:rPr>
              <a:t>i</a:t>
            </a:r>
            <a:r>
              <a:rPr lang="en-US" dirty="0">
                <a:solidFill>
                  <a:srgbClr val="FF0000"/>
                </a:solidFill>
              </a:rPr>
              <a:t>])</a:t>
            </a:r>
          </a:p>
          <a:p>
            <a:pPr marL="0" indent="0">
              <a:buNone/>
            </a:pPr>
            <a:r>
              <a:rPr lang="en-US" dirty="0">
                <a:solidFill>
                  <a:srgbClr val="FF0000"/>
                </a:solidFill>
              </a:rPr>
              <a:t>   sum = ADD(</a:t>
            </a:r>
            <a:r>
              <a:rPr lang="en-US" dirty="0" err="1">
                <a:solidFill>
                  <a:srgbClr val="FF0000"/>
                </a:solidFill>
              </a:rPr>
              <a:t>sum,t_out</a:t>
            </a:r>
            <a:r>
              <a:rPr lang="en-US" dirty="0">
                <a:solidFill>
                  <a:srgbClr val="FF0000"/>
                </a:solidFill>
              </a:rPr>
              <a:t>)</a:t>
            </a:r>
          </a:p>
          <a:p>
            <a:pPr marL="0" indent="0">
              <a:buNone/>
            </a:pPr>
            <a:r>
              <a:rPr lang="en-US" dirty="0"/>
              <a:t>vs. </a:t>
            </a:r>
          </a:p>
          <a:p>
            <a:pPr marL="0" indent="0">
              <a:buNone/>
            </a:pPr>
            <a:r>
              <a:rPr lang="en-US" dirty="0">
                <a:solidFill>
                  <a:srgbClr val="0000FF"/>
                </a:solidFill>
              </a:rPr>
              <a:t>C = MUL_SIMD(A,B)</a:t>
            </a:r>
          </a:p>
          <a:p>
            <a:pPr marL="0" indent="0">
              <a:buNone/>
            </a:pPr>
            <a:r>
              <a:rPr lang="en-US" dirty="0">
                <a:solidFill>
                  <a:srgbClr val="0000FF"/>
                </a:solidFill>
              </a:rPr>
              <a:t>for </a:t>
            </a:r>
            <a:r>
              <a:rPr lang="en-US" dirty="0" err="1">
                <a:solidFill>
                  <a:srgbClr val="0000FF"/>
                </a:solidFill>
              </a:rPr>
              <a:t>i</a:t>
            </a:r>
            <a:r>
              <a:rPr lang="en-US" dirty="0">
                <a:solidFill>
                  <a:srgbClr val="0000FF"/>
                </a:solidFill>
              </a:rPr>
              <a:t> in range(8):</a:t>
            </a:r>
            <a:br>
              <a:rPr lang="en-US" dirty="0">
                <a:solidFill>
                  <a:srgbClr val="0000FF"/>
                </a:solidFill>
              </a:rPr>
            </a:br>
            <a:r>
              <a:rPr lang="en-US" dirty="0">
                <a:solidFill>
                  <a:srgbClr val="0000FF"/>
                </a:solidFill>
              </a:rPr>
              <a:t>  sum = ADD(</a:t>
            </a:r>
            <a:r>
              <a:rPr lang="en-US" dirty="0" err="1">
                <a:solidFill>
                  <a:srgbClr val="0000FF"/>
                </a:solidFill>
              </a:rPr>
              <a:t>sum,C</a:t>
            </a:r>
            <a:r>
              <a:rPr lang="en-US" dirty="0">
                <a:solidFill>
                  <a:srgbClr val="0000FF"/>
                </a:solidFill>
              </a:rPr>
              <a:t>[</a:t>
            </a:r>
            <a:r>
              <a:rPr lang="en-US" dirty="0" err="1">
                <a:solidFill>
                  <a:srgbClr val="0000FF"/>
                </a:solidFill>
              </a:rPr>
              <a:t>i</a:t>
            </a:r>
            <a:r>
              <a:rPr lang="en-US" dirty="0">
                <a:solidFill>
                  <a:srgbClr val="0000FF"/>
                </a:solidFill>
              </a:rPr>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919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Install MOTION, run a few benchmarks, try experiment of non-SIMD IP vs. SIMD IP</a:t>
            </a:r>
          </a:p>
          <a:p>
            <a:pPr marL="914400" lvl="1" indent="-514350">
              <a:buFont typeface="+mj-lt"/>
              <a:buAutoNum type="arabicPeriod"/>
            </a:pPr>
            <a:r>
              <a:rPr lang="en-US" dirty="0">
                <a:hlinkClick r:id="rId2"/>
              </a:rPr>
              <a:t>https://eprint.iacr.org/2020/1137.pdf</a:t>
            </a:r>
            <a:endParaRPr lang="en-US" dirty="0"/>
          </a:p>
          <a:p>
            <a:pPr marL="914400" lvl="1" indent="-514350">
              <a:buFont typeface="+mj-lt"/>
              <a:buAutoNum type="arabicPeriod"/>
            </a:pPr>
            <a:r>
              <a:rPr lang="en-US" dirty="0">
                <a:hlinkClick r:id="rId3"/>
              </a:rPr>
              <a:t>https://github.com/encryptogroup/MOTION</a:t>
            </a:r>
            <a:endParaRPr lang="en-US" dirty="0"/>
          </a:p>
          <a:p>
            <a:pPr marL="514350" indent="-514350">
              <a:buFont typeface="+mj-lt"/>
              <a:buAutoNum type="arabicPeriod"/>
            </a:pPr>
            <a:r>
              <a:rPr lang="en-US" dirty="0"/>
              <a:t>Setup </a:t>
            </a:r>
            <a:r>
              <a:rPr lang="en-US" dirty="0" err="1"/>
              <a:t>Github</a:t>
            </a:r>
            <a:r>
              <a:rPr lang="en-US" dirty="0"/>
              <a:t>, Slack</a:t>
            </a:r>
          </a:p>
          <a:p>
            <a:pPr marL="514350" indent="-514350">
              <a:buFont typeface="+mj-lt"/>
              <a:buAutoNum type="arabicPeriod"/>
            </a:pPr>
            <a:r>
              <a:rPr lang="en-US" dirty="0"/>
              <a:t>Python syntax checker</a:t>
            </a:r>
          </a:p>
          <a:p>
            <a:pPr marL="914400" lvl="1" indent="-514350">
              <a:buFont typeface="+mj-lt"/>
              <a:buAutoNum type="arabicPeriod"/>
            </a:pPr>
            <a:r>
              <a:rPr lang="en-US" dirty="0"/>
              <a:t>Restricts Python programs to </a:t>
            </a:r>
            <a:r>
              <a:rPr lang="en-US" dirty="0">
                <a:solidFill>
                  <a:srgbClr val="FF0000"/>
                </a:solidFill>
              </a:rPr>
              <a:t>simpler IMP-like syntax</a:t>
            </a:r>
          </a:p>
          <a:p>
            <a:pPr marL="914400" lvl="1" indent="-514350">
              <a:buFont typeface="+mj-lt"/>
              <a:buAutoNum type="arabicPeriod"/>
            </a:pPr>
            <a:r>
              <a:rPr lang="en-US" dirty="0"/>
              <a:t>Implemented as an Attribute grammar over the Python AST by adding checks on Assign, For, If, Call, Subscript, </a:t>
            </a:r>
            <a:r>
              <a:rPr lang="en-US" dirty="0" err="1"/>
              <a:t>BinOp</a:t>
            </a:r>
            <a:r>
              <a:rPr lang="en-US" dirty="0"/>
              <a:t> AST Nodes</a:t>
            </a:r>
          </a:p>
        </p:txBody>
      </p:sp>
    </p:spTree>
    <p:extLst>
      <p:ext uri="{BB962C8B-B14F-4D97-AF65-F5344CB8AC3E}">
        <p14:creationId xmlns:p14="http://schemas.microsoft.com/office/powerpoint/2010/main" val="7981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cont.</a:t>
            </a:r>
          </a:p>
        </p:txBody>
      </p:sp>
      <p:sp>
        <p:nvSpPr>
          <p:cNvPr id="3" name="Content Placeholder 2"/>
          <p:cNvSpPr>
            <a:spLocks noGrp="1"/>
          </p:cNvSpPr>
          <p:nvPr>
            <p:ph idx="1"/>
          </p:nvPr>
        </p:nvSpPr>
        <p:spPr/>
        <p:txBody>
          <a:bodyPr>
            <a:normAutofit fontScale="77500" lnSpcReduction="20000"/>
          </a:bodyPr>
          <a:lstStyle/>
          <a:p>
            <a:pPr marL="514350" indent="-514350">
              <a:buAutoNum type="arabicPeriod" startAt="4"/>
            </a:pPr>
            <a:r>
              <a:rPr lang="en-US" dirty="0"/>
              <a:t>Collect a larger set of single-loop benchmarks</a:t>
            </a:r>
          </a:p>
          <a:p>
            <a:pPr marL="914400" lvl="1" indent="-514350">
              <a:buAutoNum type="arabicPeriod"/>
            </a:pPr>
            <a:r>
              <a:rPr lang="en-US" dirty="0"/>
              <a:t>MPC literature (ABY, Motion)</a:t>
            </a:r>
          </a:p>
          <a:p>
            <a:pPr marL="914400" lvl="1" indent="-514350">
              <a:buAutoNum type="arabicPeriod"/>
            </a:pPr>
            <a:r>
              <a:rPr lang="en-US" dirty="0"/>
              <a:t>HPC literature (not all obey our syntactic restrictions)</a:t>
            </a:r>
          </a:p>
          <a:p>
            <a:pPr marL="514350" indent="-514350">
              <a:buAutoNum type="arabicPeriod" startAt="4"/>
            </a:pPr>
            <a:r>
              <a:rPr lang="en-US" dirty="0"/>
              <a:t>“</a:t>
            </a:r>
            <a:r>
              <a:rPr lang="en-US" dirty="0" err="1"/>
              <a:t>Scalarization</a:t>
            </a:r>
            <a:r>
              <a:rPr lang="en-US" dirty="0"/>
              <a:t> Analysis”</a:t>
            </a:r>
          </a:p>
          <a:p>
            <a:pPr marL="914400" lvl="1" indent="-514350">
              <a:buAutoNum type="arabicPeriod"/>
            </a:pPr>
            <a:r>
              <a:rPr lang="en-US" dirty="0"/>
              <a:t>Will treat certain array accesses as “scalars” and allow for an Array-Like SSA</a:t>
            </a:r>
          </a:p>
          <a:p>
            <a:pPr marL="514350" indent="-514350">
              <a:buAutoNum type="arabicPeriod" startAt="4"/>
            </a:pPr>
            <a:r>
              <a:rPr lang="en-US" dirty="0"/>
              <a:t>SSA Translation (depends on step 5)</a:t>
            </a:r>
          </a:p>
          <a:p>
            <a:pPr marL="914400" lvl="1" indent="-514350">
              <a:buAutoNum type="arabicPeriod"/>
            </a:pPr>
            <a:r>
              <a:rPr lang="en-US" dirty="0"/>
              <a:t>Mostly standard SSA algorithm by </a:t>
            </a:r>
            <a:r>
              <a:rPr lang="en-US" dirty="0" err="1"/>
              <a:t>Cytron</a:t>
            </a:r>
            <a:r>
              <a:rPr lang="en-US" dirty="0"/>
              <a:t> et. al.</a:t>
            </a:r>
          </a:p>
          <a:p>
            <a:pPr marL="914400" lvl="1" indent="-514350">
              <a:buAutoNum type="arabicPeriod"/>
            </a:pPr>
            <a:r>
              <a:rPr lang="en-US" dirty="0"/>
              <a:t>There is a tweak we need for MUX MPC nodes </a:t>
            </a:r>
          </a:p>
          <a:p>
            <a:pPr marL="914400" lvl="1" indent="-514350">
              <a:buAutoNum type="arabicPeriod"/>
            </a:pPr>
            <a:r>
              <a:rPr lang="en-US" dirty="0"/>
              <a:t>This gives us “a schedule”. We can now translate our program into a straight-line sequence of MPC instructions (MUX, CMP, ADD, MUL, etc.) by unrolling each iteration of the loop</a:t>
            </a:r>
          </a:p>
        </p:txBody>
      </p:sp>
    </p:spTree>
    <p:extLst>
      <p:ext uri="{BB962C8B-B14F-4D97-AF65-F5344CB8AC3E}">
        <p14:creationId xmlns:p14="http://schemas.microsoft.com/office/powerpoint/2010/main" val="50353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cont.</a:t>
            </a:r>
          </a:p>
        </p:txBody>
      </p:sp>
      <p:sp>
        <p:nvSpPr>
          <p:cNvPr id="3" name="Content Placeholder 2"/>
          <p:cNvSpPr>
            <a:spLocks noGrp="1"/>
          </p:cNvSpPr>
          <p:nvPr>
            <p:ph idx="1"/>
          </p:nvPr>
        </p:nvSpPr>
        <p:spPr/>
        <p:txBody>
          <a:bodyPr>
            <a:normAutofit/>
          </a:bodyPr>
          <a:lstStyle/>
          <a:p>
            <a:pPr marL="0" indent="0">
              <a:buNone/>
            </a:pPr>
            <a:r>
              <a:rPr lang="en-US" dirty="0"/>
              <a:t>6. Construct Dependence Graph (DG)</a:t>
            </a:r>
          </a:p>
          <a:p>
            <a:pPr marL="0" indent="0">
              <a:buNone/>
            </a:pPr>
            <a:r>
              <a:rPr lang="en-US" dirty="0"/>
              <a:t>	1. Intra-loop dependences</a:t>
            </a:r>
          </a:p>
          <a:p>
            <a:pPr marL="0" indent="0">
              <a:buNone/>
            </a:pPr>
            <a:r>
              <a:rPr lang="en-US" dirty="0"/>
              <a:t>	2. Loop-carried dependences (often prohibit parallelization)</a:t>
            </a:r>
          </a:p>
          <a:p>
            <a:pPr marL="0" indent="0">
              <a:buNone/>
            </a:pPr>
            <a:r>
              <a:rPr lang="en-US" dirty="0"/>
              <a:t>7. Program Analysis over DG to compute a schedule</a:t>
            </a:r>
          </a:p>
          <a:p>
            <a:pPr marL="0" indent="0">
              <a:buNone/>
            </a:pPr>
            <a:r>
              <a:rPr lang="en-US" dirty="0"/>
              <a:t>	1. Works on one iteration of the loop</a:t>
            </a:r>
          </a:p>
          <a:p>
            <a:pPr marL="0" indent="0">
              <a:buNone/>
            </a:pPr>
            <a:r>
              <a:rPr lang="en-US" dirty="0"/>
              <a:t>	2. </a:t>
            </a:r>
            <a:r>
              <a:rPr lang="en-US" dirty="0" err="1"/>
              <a:t>Vectorize</a:t>
            </a:r>
            <a:r>
              <a:rPr lang="en-US" dirty="0"/>
              <a:t>, divide-and-conquer, other opt.</a:t>
            </a:r>
          </a:p>
        </p:txBody>
      </p:sp>
    </p:spTree>
    <p:extLst>
      <p:ext uri="{BB962C8B-B14F-4D97-AF65-F5344CB8AC3E}">
        <p14:creationId xmlns:p14="http://schemas.microsoft.com/office/powerpoint/2010/main" val="235774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1: Syntax Checker</a:t>
            </a:r>
          </a:p>
        </p:txBody>
      </p:sp>
      <p:sp>
        <p:nvSpPr>
          <p:cNvPr id="3" name="Content Placeholder 2"/>
          <p:cNvSpPr>
            <a:spLocks noGrp="1"/>
          </p:cNvSpPr>
          <p:nvPr>
            <p:ph idx="1"/>
          </p:nvPr>
        </p:nvSpPr>
        <p:spPr>
          <a:xfrm>
            <a:off x="457200" y="1600200"/>
            <a:ext cx="8493630" cy="4525963"/>
          </a:xfrm>
        </p:spPr>
        <p:txBody>
          <a:bodyPr>
            <a:normAutofit fontScale="62500" lnSpcReduction="20000"/>
          </a:bodyPr>
          <a:lstStyle/>
          <a:p>
            <a:r>
              <a:rPr lang="en-US" b="1" dirty="0"/>
              <a:t>Main purpose</a:t>
            </a:r>
            <a:r>
              <a:rPr lang="en-US" dirty="0"/>
              <a:t> of checker is to ensure that input program complies to a version of IMP syntax (and can safely translate into three-address CFG IR) </a:t>
            </a:r>
          </a:p>
          <a:p>
            <a:r>
              <a:rPr lang="en-US" dirty="0"/>
              <a:t>Done in Python AST. For now, input is an </a:t>
            </a:r>
            <a:r>
              <a:rPr lang="en-US" dirty="0" err="1"/>
              <a:t>ast.FunctionDef</a:t>
            </a:r>
            <a:endParaRPr lang="en-US" dirty="0"/>
          </a:p>
          <a:p>
            <a:pPr lvl="1"/>
            <a:r>
              <a:rPr lang="en-US" dirty="0"/>
              <a:t>Shared inputs are </a:t>
            </a:r>
            <a:r>
              <a:rPr lang="en-US" dirty="0">
                <a:solidFill>
                  <a:srgbClr val="FF0000"/>
                </a:solidFill>
              </a:rPr>
              <a:t>annotated</a:t>
            </a:r>
            <a:r>
              <a:rPr lang="en-US" dirty="0"/>
              <a:t>, plain ones are </a:t>
            </a:r>
            <a:r>
              <a:rPr lang="en-US" dirty="0">
                <a:solidFill>
                  <a:srgbClr val="FF0000"/>
                </a:solidFill>
              </a:rPr>
              <a:t>NOT</a:t>
            </a:r>
          </a:p>
          <a:p>
            <a:pPr lvl="2"/>
            <a:r>
              <a:rPr lang="en-US" dirty="0"/>
              <a:t>E.g., biometric(C: list[</a:t>
            </a:r>
            <a:r>
              <a:rPr lang="en-US" dirty="0" err="1"/>
              <a:t>int</a:t>
            </a:r>
            <a:r>
              <a:rPr lang="en-US" dirty="0"/>
              <a:t>], D, S: list[</a:t>
            </a:r>
            <a:r>
              <a:rPr lang="en-US" dirty="0" err="1"/>
              <a:t>int</a:t>
            </a:r>
            <a:r>
              <a:rPr lang="en-US" dirty="0"/>
              <a:t>], N). Here C is the vector we match and it is secret-shared. D is the dimension of C and it is plaintext</a:t>
            </a:r>
          </a:p>
          <a:p>
            <a:pPr lvl="1"/>
            <a:r>
              <a:rPr lang="en-US" dirty="0"/>
              <a:t>Assign: lhs = </a:t>
            </a:r>
            <a:r>
              <a:rPr lang="en-US" dirty="0" err="1"/>
              <a:t>rhs</a:t>
            </a:r>
            <a:endParaRPr lang="en-US" dirty="0"/>
          </a:p>
          <a:p>
            <a:pPr lvl="2"/>
            <a:r>
              <a:rPr lang="en-US" dirty="0"/>
              <a:t>lhs is either a </a:t>
            </a:r>
            <a:r>
              <a:rPr lang="en-US" dirty="0" err="1"/>
              <a:t>var</a:t>
            </a:r>
            <a:r>
              <a:rPr lang="en-US" dirty="0"/>
              <a:t> (</a:t>
            </a:r>
            <a:r>
              <a:rPr lang="en-US" dirty="0" err="1"/>
              <a:t>ast.Name</a:t>
            </a:r>
            <a:r>
              <a:rPr lang="en-US" dirty="0"/>
              <a:t>) or an array access (</a:t>
            </a:r>
            <a:r>
              <a:rPr lang="en-US" dirty="0" err="1"/>
              <a:t>ast.Subscript</a:t>
            </a:r>
            <a:r>
              <a:rPr lang="en-US" dirty="0"/>
              <a:t>)</a:t>
            </a:r>
          </a:p>
          <a:p>
            <a:pPr lvl="2"/>
            <a:r>
              <a:rPr lang="en-US" dirty="0" err="1"/>
              <a:t>rhs</a:t>
            </a:r>
            <a:r>
              <a:rPr lang="en-US" dirty="0"/>
              <a:t> is either a </a:t>
            </a:r>
            <a:r>
              <a:rPr lang="en-US" dirty="0" err="1"/>
              <a:t>var</a:t>
            </a:r>
            <a:r>
              <a:rPr lang="en-US" dirty="0"/>
              <a:t> or a </a:t>
            </a:r>
            <a:r>
              <a:rPr lang="en-US" dirty="0" err="1"/>
              <a:t>BinOp</a:t>
            </a:r>
            <a:r>
              <a:rPr lang="en-US" dirty="0"/>
              <a:t> expression</a:t>
            </a:r>
          </a:p>
          <a:p>
            <a:pPr lvl="1"/>
            <a:r>
              <a:rPr lang="en-US" dirty="0" err="1"/>
              <a:t>BinOp</a:t>
            </a:r>
            <a:r>
              <a:rPr lang="en-US" dirty="0"/>
              <a:t>: </a:t>
            </a:r>
            <a:r>
              <a:rPr lang="en-US" dirty="0" err="1"/>
              <a:t>left_operand</a:t>
            </a:r>
            <a:r>
              <a:rPr lang="en-US" dirty="0"/>
              <a:t> operator </a:t>
            </a:r>
            <a:r>
              <a:rPr lang="en-US" dirty="0" err="1"/>
              <a:t>right_operand</a:t>
            </a:r>
            <a:endParaRPr lang="en-US" dirty="0"/>
          </a:p>
          <a:p>
            <a:pPr lvl="2"/>
            <a:r>
              <a:rPr lang="en-US" dirty="0"/>
              <a:t>left and right share restrictions of lhs</a:t>
            </a:r>
          </a:p>
          <a:p>
            <a:pPr lvl="2"/>
            <a:r>
              <a:rPr lang="en-US" dirty="0"/>
              <a:t>operator is the </a:t>
            </a:r>
          </a:p>
          <a:p>
            <a:pPr lvl="1"/>
            <a:r>
              <a:rPr lang="en-US" dirty="0"/>
              <a:t>If: </a:t>
            </a:r>
            <a:r>
              <a:rPr lang="is-IS" dirty="0"/>
              <a:t>…: restrict comparison to a logical operation </a:t>
            </a:r>
          </a:p>
          <a:p>
            <a:pPr lvl="1"/>
            <a:r>
              <a:rPr lang="en-US" dirty="0"/>
              <a:t>F</a:t>
            </a:r>
            <a:r>
              <a:rPr lang="is-IS" dirty="0"/>
              <a:t>or i in range(N): this is acceptable input, no other loops are allowed</a:t>
            </a:r>
          </a:p>
          <a:p>
            <a:pPr lvl="1"/>
            <a:r>
              <a:rPr lang="en-US" dirty="0"/>
              <a:t>a</a:t>
            </a:r>
            <a:r>
              <a:rPr lang="is-IS" dirty="0"/>
              <a:t>st.Subscript(value,slice): value must be a var and slice an expression where all leaves are plaintex vars. (We don’t support subscripts that are shared values.)</a:t>
            </a:r>
          </a:p>
          <a:p>
            <a:pPr lvl="1"/>
            <a:r>
              <a:rPr lang="is-IS" dirty="0"/>
              <a:t>No other ast.Node is allowed for now. Will extend with ast.Call eventually.</a:t>
            </a:r>
            <a:endParaRPr lang="en-US" dirty="0"/>
          </a:p>
          <a:p>
            <a:pPr lvl="1"/>
            <a:endParaRPr lang="en-US" dirty="0"/>
          </a:p>
        </p:txBody>
      </p:sp>
    </p:spTree>
    <p:extLst>
      <p:ext uri="{BB962C8B-B14F-4D97-AF65-F5344CB8AC3E}">
        <p14:creationId xmlns:p14="http://schemas.microsoft.com/office/powerpoint/2010/main" val="1765753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8143</TotalTime>
  <Words>2774</Words>
  <Application>Microsoft Office PowerPoint</Application>
  <PresentationFormat>On-screen Show (4:3)</PresentationFormat>
  <Paragraphs>250</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MPC-Compiler</vt:lpstr>
      <vt:lpstr>Compiler</vt:lpstr>
      <vt:lpstr>Compiler</vt:lpstr>
      <vt:lpstr>Ishaq kills my proposal </vt:lpstr>
      <vt:lpstr>Concrete Steps?</vt:lpstr>
      <vt:lpstr>Plan</vt:lpstr>
      <vt:lpstr>Plan, cont.</vt:lpstr>
      <vt:lpstr>Plan, cont.</vt:lpstr>
      <vt:lpstr>Phase 1: Syntax Checker</vt:lpstr>
      <vt:lpstr>Phase 1 </vt:lpstr>
      <vt:lpstr>Note on Phases 2 and on</vt:lpstr>
      <vt:lpstr>Phase 2: Array Access “Scalarization”</vt:lpstr>
      <vt:lpstr>Phase 2: Array Access “Scalarization”</vt:lpstr>
      <vt:lpstr>Phase 2: “Scalarization”</vt:lpstr>
      <vt:lpstr>Phase 2: “Scalarization”</vt:lpstr>
      <vt:lpstr>Phase 2: “Scalarization” Examples </vt:lpstr>
      <vt:lpstr>Phase 3: SSA/MUX Conversion</vt:lpstr>
      <vt:lpstr>Phase 3: SSA/MUX Conversion</vt:lpstr>
      <vt:lpstr>Phase 3: SSA/MUX Conversion</vt:lpstr>
      <vt:lpstr>Phase 4: Dependence Graph (DG)</vt:lpstr>
      <vt:lpstr>Phase 5: Div-and-Conquer</vt:lpstr>
      <vt:lpstr>Phase 6: Vectorized Schedule</vt:lpstr>
      <vt:lpstr>Phase 6: How to rewrite loops</vt:lpstr>
      <vt:lpstr>Phase 6: How to rewrite loops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dc:creator>
  <cp:lastModifiedBy>محمد اسحٰق</cp:lastModifiedBy>
  <cp:revision>130</cp:revision>
  <dcterms:created xsi:type="dcterms:W3CDTF">2021-09-20T13:40:56Z</dcterms:created>
  <dcterms:modified xsi:type="dcterms:W3CDTF">2021-10-20T21:49:57Z</dcterms:modified>
</cp:coreProperties>
</file>