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8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t>A[i] = </a:t>
            </a:r>
            <a:r>
              <a:rPr lang="de-DE" dirty="0"/>
              <a:t>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a:t>
            </a:r>
            <a:r>
              <a:rPr lang="en-US" dirty="0"/>
              <a:t>B[</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a:t>
            </a:r>
            <a:r>
              <a:rPr lang="en-US" dirty="0"/>
              <a:t>C[</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a:t>
            </a:r>
            <a:r>
              <a:rPr lang="de-DE" dirty="0"/>
              <a:t>D[i] = B[i]+C[i</a:t>
            </a:r>
            <a:r>
              <a:rPr lang="de-DE" dirty="0" smtClean="0"/>
              <a:t>] </a:t>
            </a:r>
            <a:endParaRPr lang="en-US" dirty="0" smtClean="0"/>
          </a:p>
        </p:txBody>
      </p:sp>
      <p:cxnSp>
        <p:nvCxnSpPr>
          <p:cNvPr id="5" name="Straight Arrow Connector 4"/>
          <p:cNvCxnSpPr/>
          <p:nvPr/>
        </p:nvCxnSpPr>
        <p:spPr>
          <a:xfrm>
            <a:off x="408624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16472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Treat array access as “scalars”, B[</a:t>
            </a:r>
            <a:r>
              <a:rPr lang="en-US" dirty="0" err="1" smtClean="0"/>
              <a:t>i</a:t>
            </a:r>
            <a:r>
              <a:rPr lang="en-US" dirty="0" smtClean="0"/>
              <a:t>], D[</a:t>
            </a:r>
            <a:r>
              <a:rPr lang="en-US" dirty="0" err="1" smtClean="0"/>
              <a:t>i</a:t>
            </a:r>
            <a:r>
              <a:rPr lang="en-US" dirty="0" smtClean="0"/>
              <a:t>], D[i-1], etc. for the purpose of SSA construction</a:t>
            </a:r>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a:t>
            </a:r>
            <a:r>
              <a:rPr lang="de-DE" dirty="0"/>
              <a:t>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de-DE" dirty="0" smtClean="0"/>
              <a:t>Array </a:t>
            </a:r>
            <a:r>
              <a:rPr lang="de-DE" dirty="0" err="1" smtClean="0"/>
              <a:t>def</a:t>
            </a:r>
            <a:r>
              <a:rPr lang="de-DE" dirty="0" smtClean="0"/>
              <a:t>: A[f(i)] = ... </a:t>
            </a:r>
          </a:p>
          <a:p>
            <a:r>
              <a:rPr lang="de-DE" dirty="0" smtClean="0"/>
              <a:t>Array </a:t>
            </a:r>
            <a:r>
              <a:rPr lang="de-DE" dirty="0" err="1" smtClean="0"/>
              <a:t>use</a:t>
            </a:r>
            <a:r>
              <a:rPr lang="de-DE" dirty="0" smtClean="0"/>
              <a:t>: ... = f(A[f‘(i)])</a:t>
            </a:r>
          </a:p>
          <a:p>
            <a:r>
              <a:rPr lang="de-DE" dirty="0" smtClean="0"/>
              <a:t>Key </a:t>
            </a:r>
            <a:r>
              <a:rPr lang="de-DE" dirty="0" err="1" smtClean="0"/>
              <a:t>restriction</a:t>
            </a:r>
            <a:r>
              <a:rPr lang="de-DE" dirty="0" smtClean="0"/>
              <a:t>: </a:t>
            </a:r>
            <a:r>
              <a:rPr lang="de-DE" dirty="0" err="1" smtClean="0"/>
              <a:t>for</a:t>
            </a:r>
            <a:r>
              <a:rPr lang="de-DE" dirty="0" smtClean="0"/>
              <a:t> </a:t>
            </a:r>
            <a:r>
              <a:rPr lang="de-DE" dirty="0" err="1" smtClean="0"/>
              <a:t>every</a:t>
            </a:r>
            <a:r>
              <a:rPr lang="de-DE" dirty="0" smtClean="0"/>
              <a:t> </a:t>
            </a:r>
            <a:r>
              <a:rPr lang="de-DE" dirty="0" err="1" smtClean="0"/>
              <a:t>def-use</a:t>
            </a:r>
            <a:r>
              <a:rPr lang="de-DE" dirty="0" smtClean="0"/>
              <a:t> pair A[f(i)],A[f‘(i)], f(i) </a:t>
            </a:r>
            <a:r>
              <a:rPr lang="de-DE" dirty="0" err="1" smtClean="0"/>
              <a:t>and</a:t>
            </a:r>
            <a:r>
              <a:rPr lang="de-DE" dirty="0" smtClean="0"/>
              <a:t> f‘(i)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1"/>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1"/>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1"/>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a:t>
            </a:r>
          </a:p>
          <a:p>
            <a:r>
              <a:rPr lang="en-US" dirty="0" smtClean="0">
                <a:solidFill>
                  <a:srgbClr val="000000"/>
                </a:solidFill>
              </a:rPr>
              <a:t>Some other restrictions (don’t remember know)</a:t>
            </a: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If we are able to prove the restrictions hold (we used Z3), then “</a:t>
            </a:r>
            <a:r>
              <a:rPr lang="en-US" dirty="0" err="1" smtClean="0">
                <a:solidFill>
                  <a:srgbClr val="000000"/>
                </a:solidFill>
              </a:rPr>
              <a:t>scalarize</a:t>
            </a:r>
            <a:r>
              <a:rPr lang="en-US" dirty="0" smtClean="0">
                <a:solidFill>
                  <a:srgbClr val="000000"/>
                </a:solidFill>
              </a:rPr>
              <a:t>”, otherwise default to “aggregate” arrays</a:t>
            </a:r>
          </a:p>
          <a:p>
            <a:r>
              <a:rPr lang="en-US" dirty="0" smtClean="0">
                <a:solidFill>
                  <a:srgbClr val="000000"/>
                </a:solidFill>
              </a:rPr>
              <a:t>Open problem: extend these notions and analysis to nested loops</a:t>
            </a:r>
          </a:p>
          <a:p>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a:t>
            </a: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paper (or something simpler)</a:t>
            </a:r>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i-1</a:t>
            </a:r>
          </a:p>
          <a:p>
            <a:pPr lvl="1"/>
            <a:r>
              <a:rPr lang="en-US" dirty="0" smtClean="0"/>
              <a:t>Note: these examples are not that interesting</a:t>
            </a:r>
            <a:r>
              <a:rPr lang="is-IS" dirty="0" smtClean="0"/>
              <a:t>…</a:t>
            </a:r>
            <a:endParaRPr lang="en-US" dirty="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endParaRPr lang="en-US" dirty="0"/>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DAG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dependences</a:t>
            </a:r>
          </a:p>
          <a:p>
            <a:pPr lvl="1"/>
            <a:r>
              <a:rPr lang="en-US" dirty="0" smtClean="0"/>
              <a:t>E.g., c </a:t>
            </a:r>
            <a:r>
              <a:rPr lang="en-US" dirty="0"/>
              <a:t>= CMP(B_i</a:t>
            </a:r>
            <a:r>
              <a:rPr lang="en-US" b="1" dirty="0"/>
              <a:t>_0</a:t>
            </a:r>
            <a:r>
              <a:rPr lang="en-US" dirty="0"/>
              <a:t>, 0</a:t>
            </a:r>
            <a:r>
              <a:rPr lang="en-US" dirty="0" smtClean="0"/>
              <a:t>) to x = MUX</a:t>
            </a:r>
            <a:r>
              <a:rPr lang="en-US" dirty="0"/>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err="1" smtClean="0"/>
              <a:t>to</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a:t>
            </a:r>
            <a:r>
              <a:rPr lang="en-US" dirty="0">
                <a:solidFill>
                  <a:srgbClr val="008000"/>
                </a:solidFill>
              </a:rPr>
              <a:t>D_(i-1)</a:t>
            </a:r>
            <a:r>
              <a:rPr lang="en-US" b="1" dirty="0" smtClean="0">
                <a:solidFill>
                  <a:srgbClr val="008000"/>
                </a:solidFill>
              </a:rPr>
              <a:t>_0</a:t>
            </a:r>
          </a:p>
          <a:p>
            <a:r>
              <a:rPr lang="en-US" dirty="0" smtClean="0"/>
              <a:t>Loop-carried dependences</a:t>
            </a:r>
          </a:p>
          <a:p>
            <a:pPr lvl="1"/>
            <a:r>
              <a:rPr lang="en-US" dirty="0" smtClean="0"/>
              <a:t>E.g., sum_1 = sum_0 + t in iteration </a:t>
            </a:r>
            <a:r>
              <a:rPr lang="en-US" dirty="0" err="1" smtClean="0"/>
              <a:t>i</a:t>
            </a:r>
            <a:r>
              <a:rPr lang="en-US" dirty="0" smtClean="0"/>
              <a:t> to </a:t>
            </a:r>
            <a:r>
              <a:rPr lang="en-US" dirty="0"/>
              <a:t>sum_1 = sum_0 + </a:t>
            </a:r>
            <a:r>
              <a:rPr lang="en-US" dirty="0" smtClean="0"/>
              <a:t>t in iteration i+1 (since sum_1 in </a:t>
            </a:r>
            <a:r>
              <a:rPr lang="en-US" dirty="0" err="1" smtClean="0"/>
              <a:t>i</a:t>
            </a:r>
            <a:r>
              <a:rPr lang="en-US" dirty="0" smtClean="0"/>
              <a:t> is sum_0 in i+1)</a:t>
            </a:r>
          </a:p>
          <a:p>
            <a:pPr lvl="1"/>
            <a:r>
              <a:rPr lang="de-DE" dirty="0">
                <a:solidFill>
                  <a:srgbClr val="800000"/>
                </a:solidFill>
              </a:rPr>
              <a:t>D_i</a:t>
            </a:r>
            <a:r>
              <a:rPr lang="de-DE" b="1" dirty="0">
                <a:solidFill>
                  <a:srgbClr val="800000"/>
                </a:solidFill>
              </a:rPr>
              <a:t>_1</a:t>
            </a:r>
            <a:r>
              <a:rPr lang="de-DE" dirty="0"/>
              <a:t> = B_i</a:t>
            </a:r>
            <a:r>
              <a:rPr lang="de-DE" b="1" dirty="0"/>
              <a:t>_1</a:t>
            </a:r>
            <a:r>
              <a:rPr lang="de-DE" dirty="0"/>
              <a:t>+</a:t>
            </a:r>
            <a:r>
              <a:rPr lang="de-DE" dirty="0" smtClean="0">
                <a:solidFill>
                  <a:srgbClr val="0000FF"/>
                </a:solidFill>
              </a:rPr>
              <a:t>C_i</a:t>
            </a:r>
            <a:r>
              <a:rPr lang="de-DE" b="1" dirty="0" smtClean="0">
                <a:solidFill>
                  <a:srgbClr val="0000FF"/>
                </a:solidFill>
              </a:rPr>
              <a:t>_1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err="1" smtClean="0">
                <a:solidFill>
                  <a:srgbClr val="000000"/>
                </a:solidFill>
              </a:rPr>
              <a:t>to</a:t>
            </a:r>
            <a:r>
              <a:rPr lang="de-DE" b="1" dirty="0" smtClean="0">
                <a:solidFill>
                  <a:srgbClr val="0000FF"/>
                </a:solidFill>
              </a:rPr>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a:t>
            </a:r>
            <a:r>
              <a:rPr lang="en-US" dirty="0">
                <a:solidFill>
                  <a:srgbClr val="008000"/>
                </a:solidFill>
              </a:rPr>
              <a:t>D_(i-1)</a:t>
            </a:r>
            <a:r>
              <a:rPr lang="en-US" b="1" dirty="0" smtClean="0">
                <a:solidFill>
                  <a:srgbClr val="008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spTree>
    <p:extLst>
      <p:ext uri="{BB962C8B-B14F-4D97-AF65-F5344CB8AC3E}">
        <p14:creationId xmlns:p14="http://schemas.microsoft.com/office/powerpoint/2010/main" val="28504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Open: Extend for nested loops</a:t>
            </a:r>
            <a:endParaRPr lang="en-US" dirty="0"/>
          </a:p>
        </p:txBody>
      </p:sp>
    </p:spTree>
    <p:extLst>
      <p:ext uri="{BB962C8B-B14F-4D97-AF65-F5344CB8AC3E}">
        <p14:creationId xmlns:p14="http://schemas.microsoft.com/office/powerpoint/2010/main" val="64462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a:t>
            </a:r>
            <a:r>
              <a:rPr lang="en-US" dirty="0" smtClean="0"/>
              <a:t>larger </a:t>
            </a:r>
            <a:r>
              <a:rPr lang="en-US" dirty="0" smtClean="0"/>
              <a:t>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a:t>
            </a:r>
            <a:r>
              <a:rPr lang="en-US" dirty="0" smtClean="0"/>
              <a:t>step 5)</a:t>
            </a:r>
            <a:endParaRPr lang="en-US" dirty="0" smtClean="0"/>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a:t>
            </a:r>
            <a:r>
              <a:rPr lang="en-US" dirty="0" smtClean="0"/>
              <a:t>”. </a:t>
            </a:r>
            <a:r>
              <a:rPr lang="en-US" dirty="0"/>
              <a:t>W</a:t>
            </a:r>
            <a:r>
              <a:rPr lang="en-US" dirty="0" smtClean="0"/>
              <a:t>e </a:t>
            </a:r>
            <a:r>
              <a:rPr lang="en-US" dirty="0" smtClean="0"/>
              <a:t>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a:t>
            </a:r>
            <a:r>
              <a:rPr lang="en-US" dirty="0" smtClean="0"/>
              <a:t> 1: Syntax </a:t>
            </a:r>
            <a:r>
              <a:rPr lang="en-US" dirty="0" smtClean="0"/>
              <a:t>Checker</a:t>
            </a:r>
            <a:endParaRPr lang="en-US" dirty="0"/>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a:t>
            </a:r>
            <a:r>
              <a:rPr lang="en-US" dirty="0" smtClean="0"/>
              <a:t>in Python </a:t>
            </a:r>
            <a:r>
              <a:rPr lang="en-US" dirty="0" smtClean="0"/>
              <a:t>AST. For now, input is an </a:t>
            </a:r>
            <a:r>
              <a:rPr lang="en-US" dirty="0" err="1" smtClean="0"/>
              <a:t>ast.FunctionDef</a:t>
            </a:r>
            <a:endParaRPr lang="en-US" dirty="0" smtClean="0"/>
          </a:p>
          <a:p>
            <a:pPr lvl="1"/>
            <a:r>
              <a:rPr lang="en-US" dirty="0" smtClean="0"/>
              <a:t>Shared inputs are </a:t>
            </a:r>
            <a:r>
              <a:rPr lang="en-US" dirty="0" smtClean="0">
                <a:solidFill>
                  <a:srgbClr val="FF0000"/>
                </a:solidFill>
              </a:rPr>
              <a:t>annotated</a:t>
            </a:r>
            <a:r>
              <a:rPr lang="en-US" dirty="0" smtClean="0"/>
              <a:t>, </a:t>
            </a:r>
            <a:r>
              <a:rPr lang="en-US" dirty="0" smtClean="0"/>
              <a:t>plain </a:t>
            </a:r>
            <a:r>
              <a:rPr lang="en-US" dirty="0" smtClean="0"/>
              <a:t>ones are </a:t>
            </a:r>
            <a:r>
              <a:rPr lang="en-US" dirty="0" smtClean="0">
                <a:solidFill>
                  <a:srgbClr val="FF0000"/>
                </a:solidFill>
              </a:rPr>
              <a:t>NOT</a:t>
            </a:r>
          </a:p>
          <a:p>
            <a:pPr lvl="2"/>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plaintext</a:t>
            </a:r>
          </a:p>
          <a:p>
            <a:pPr lvl="1"/>
            <a:r>
              <a:rPr lang="en-US" dirty="0" smtClean="0"/>
              <a:t>Assign: lhs = </a:t>
            </a:r>
            <a:r>
              <a:rPr lang="en-US" dirty="0" err="1" smtClean="0"/>
              <a:t>rhs</a:t>
            </a:r>
            <a:endParaRPr lang="en-US" dirty="0"/>
          </a:p>
          <a:p>
            <a:pPr lvl="2"/>
            <a:r>
              <a:rPr lang="en-US" dirty="0" smtClean="0"/>
              <a:t>lhs is either a </a:t>
            </a:r>
            <a:r>
              <a:rPr lang="en-US" dirty="0" err="1" smtClean="0"/>
              <a:t>var</a:t>
            </a:r>
            <a:r>
              <a:rPr lang="en-US" dirty="0" smtClean="0"/>
              <a:t> (</a:t>
            </a:r>
            <a:r>
              <a:rPr lang="en-US" dirty="0" err="1" smtClean="0"/>
              <a:t>ast.Name</a:t>
            </a:r>
            <a:r>
              <a:rPr lang="en-US" dirty="0" smtClean="0"/>
              <a:t>) or an array access (</a:t>
            </a:r>
            <a:r>
              <a:rPr lang="en-US" dirty="0" err="1" smtClean="0"/>
              <a:t>ast.Subscript</a:t>
            </a:r>
            <a:r>
              <a:rPr lang="en-US" dirty="0" smtClean="0"/>
              <a:t>)</a:t>
            </a:r>
          </a:p>
          <a:p>
            <a:pPr lvl="2"/>
            <a:r>
              <a:rPr lang="en-US" dirty="0" err="1" smtClean="0"/>
              <a:t>rhs</a:t>
            </a:r>
            <a:r>
              <a:rPr lang="en-US" dirty="0" smtClean="0"/>
              <a:t> is either a </a:t>
            </a:r>
            <a:r>
              <a:rPr lang="en-US" dirty="0" err="1" smtClean="0"/>
              <a:t>var</a:t>
            </a:r>
            <a:r>
              <a:rPr lang="en-US" dirty="0" smtClean="0"/>
              <a:t> or a </a:t>
            </a:r>
            <a:r>
              <a:rPr lang="en-US" dirty="0" err="1" smtClean="0"/>
              <a:t>BinOp</a:t>
            </a:r>
            <a:r>
              <a:rPr lang="en-US" dirty="0" smtClean="0"/>
              <a:t> expression</a:t>
            </a:r>
          </a:p>
          <a:p>
            <a:pPr lvl="1"/>
            <a:r>
              <a:rPr lang="en-US" dirty="0" err="1" smtClean="0"/>
              <a:t>BinOp</a:t>
            </a:r>
            <a:r>
              <a:rPr lang="en-US" dirty="0" smtClean="0"/>
              <a:t>: left operator right</a:t>
            </a:r>
          </a:p>
          <a:p>
            <a:pPr lvl="2"/>
            <a:r>
              <a:rPr lang="en-US" dirty="0" smtClean="0"/>
              <a:t>left and right share restrictions of lhs</a:t>
            </a:r>
          </a:p>
          <a:p>
            <a:pPr lvl="2"/>
            <a:r>
              <a:rPr lang="en-US" dirty="0"/>
              <a:t>o</a:t>
            </a:r>
            <a:r>
              <a:rPr lang="en-US" dirty="0" smtClean="0"/>
              <a:t>perator is the </a:t>
            </a:r>
          </a:p>
          <a:p>
            <a:pPr lvl="1"/>
            <a:r>
              <a:rPr lang="en-US" dirty="0" smtClean="0"/>
              <a:t>If: </a:t>
            </a:r>
            <a:r>
              <a:rPr lang="is-IS" dirty="0" smtClean="0"/>
              <a:t>…: restrict comparison to a logical operation </a:t>
            </a:r>
          </a:p>
          <a:p>
            <a:pPr lvl="1"/>
            <a:r>
              <a:rPr lang="en-US" dirty="0" smtClean="0"/>
              <a:t>F</a:t>
            </a:r>
            <a:r>
              <a:rPr lang="is-IS" dirty="0" smtClean="0"/>
              <a:t>or i in range(N): this is acceptable input, no other loops are allowed</a:t>
            </a:r>
          </a:p>
          <a:p>
            <a:pPr lvl="1"/>
            <a:r>
              <a:rPr lang="en-US" dirty="0"/>
              <a:t>a</a:t>
            </a:r>
            <a:r>
              <a:rPr lang="is-IS" dirty="0" smtClean="0"/>
              <a:t>st.Subscript(value,slice): value must be a var and slice an expression where all leaves are plaintex vars. (We don’t support subscripts that are shared values.)</a:t>
            </a:r>
          </a:p>
          <a:p>
            <a:pPr lvl="1"/>
            <a:r>
              <a:rPr lang="is-IS" dirty="0" smtClean="0"/>
              <a:t>No other </a:t>
            </a:r>
            <a:r>
              <a:rPr lang="is-IS" dirty="0" smtClean="0"/>
              <a:t>ast.Node </a:t>
            </a:r>
            <a:r>
              <a:rPr lang="is-IS" dirty="0" smtClean="0"/>
              <a:t>is</a:t>
            </a:r>
            <a:r>
              <a:rPr lang="is-IS" dirty="0" smtClean="0"/>
              <a:t> </a:t>
            </a:r>
            <a:r>
              <a:rPr lang="is-IS" dirty="0" smtClean="0"/>
              <a:t>allowed for now. Will extend with </a:t>
            </a:r>
            <a:r>
              <a:rPr lang="is-IS" dirty="0" smtClean="0"/>
              <a:t>ast.Call eventually.</a:t>
            </a: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5735</TotalTime>
  <Words>1879</Words>
  <Application>Microsoft Macintosh PowerPoint</Application>
  <PresentationFormat>On-screen Show (4:3)</PresentationFormat>
  <Paragraphs>234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MPC-Compiler</vt:lpstr>
      <vt:lpstr>Compiler</vt:lpstr>
      <vt:lpstr>Compiler</vt:lpstr>
      <vt:lpstr>Ishaq kills my proposal </vt:lpstr>
      <vt:lpstr>Concrete Steps?</vt:lpstr>
      <vt:lpstr>Plan</vt:lpstr>
      <vt:lpstr>Plan, cont.</vt:lpstr>
      <vt:lpstr>Plan, cont.</vt:lpstr>
      <vt:lpstr>Phase 1: Syntax Checker</vt:lpstr>
      <vt:lpstr>Phase 1 </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DAG</vt:lpstr>
      <vt:lpstr>Phase 5: Div-and-Conquer</vt:lpstr>
      <vt:lpstr>Phase 6: Vectorized Schedule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116</cp:revision>
  <dcterms:created xsi:type="dcterms:W3CDTF">2021-09-20T13:40:56Z</dcterms:created>
  <dcterms:modified xsi:type="dcterms:W3CDTF">2021-10-07T16:58:12Z</dcterms:modified>
</cp:coreProperties>
</file>