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81" r:id="rId10"/>
    <p:sldId id="284" r:id="rId11"/>
    <p:sldId id="285" r:id="rId12"/>
    <p:sldId id="283" r:id="rId13"/>
    <p:sldId id="288" r:id="rId14"/>
    <p:sldId id="265" r:id="rId15"/>
    <p:sldId id="290" r:id="rId16"/>
    <p:sldId id="289" r:id="rId17"/>
    <p:sldId id="266" r:id="rId18"/>
    <p:sldId id="279" r:id="rId19"/>
    <p:sldId id="282" r:id="rId20"/>
    <p:sldId id="267" r:id="rId21"/>
    <p:sldId id="268" r:id="rId22"/>
    <p:sldId id="269" r:id="rId23"/>
    <p:sldId id="270" r:id="rId24"/>
    <p:sldId id="271" r:id="rId25"/>
    <p:sldId id="272" r:id="rId26"/>
    <p:sldId id="273" r:id="rId27"/>
    <p:sldId id="274" r:id="rId28"/>
    <p:sldId id="275" r:id="rId29"/>
    <p:sldId id="276" r:id="rId30"/>
    <p:sldId id="277" r:id="rId31"/>
    <p:sldId id="286" r:id="rId32"/>
    <p:sldId id="287" r:id="rId33"/>
    <p:sldId id="27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محمد اسحٰق" initials="محمد"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38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0-20T17:31:57.679" idx="1">
    <p:pos x="2678" y="2999"/>
    <p:text>added these 2 slides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REDUCE(</a:t>
            </a:r>
            <a:r>
              <a:rPr lang="en-US" sz="3600" dirty="0"/>
              <a:t>A</a:t>
            </a:r>
            <a:r>
              <a:rPr lang="en-US" sz="3600" dirty="0" smtClean="0"/>
              <a:t>,</a:t>
            </a:r>
            <a:r>
              <a:rPr lang="en-US" sz="3600" dirty="0"/>
              <a:t> </a:t>
            </a:r>
            <a:r>
              <a:rPr lang="is-IS" sz="3600" b="1" dirty="0" smtClean="0"/>
              <a:t>bin_op</a:t>
            </a:r>
            <a:r>
              <a:rPr lang="is-IS" sz="3600" dirty="0" smtClean="0"/>
              <a:t> </a:t>
            </a:r>
            <a:r>
              <a:rPr lang="is-IS" sz="3600" dirty="0"/>
              <a:t>, </a:t>
            </a:r>
            <a:r>
              <a:rPr lang="is-IS" sz="3600" dirty="0" smtClean="0"/>
              <a:t>id)</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Translates to the standard iterative loop in MOTION:</a:t>
            </a:r>
          </a:p>
          <a:p>
            <a:pPr marL="0" indent="0">
              <a:buNone/>
            </a:pPr>
            <a:r>
              <a:rPr lang="en-US" dirty="0" smtClean="0"/>
              <a:t>res = id</a:t>
            </a:r>
          </a:p>
          <a:p>
            <a:pPr marL="0" indent="0">
              <a:buNone/>
            </a:pPr>
            <a:r>
              <a:rPr lang="en-US" dirty="0" smtClean="0"/>
              <a:t>for </a:t>
            </a:r>
            <a:r>
              <a:rPr lang="en-US" dirty="0" err="1" smtClean="0"/>
              <a:t>i</a:t>
            </a:r>
            <a:r>
              <a:rPr lang="en-US" dirty="0" smtClean="0"/>
              <a:t> in range(N): # Where N is the size of A</a:t>
            </a:r>
          </a:p>
          <a:p>
            <a:pPr marL="0" indent="0">
              <a:buNone/>
            </a:pPr>
            <a:r>
              <a:rPr lang="en-US" dirty="0"/>
              <a:t> </a:t>
            </a:r>
            <a:r>
              <a:rPr lang="en-US" dirty="0" smtClean="0"/>
              <a:t>  res = </a:t>
            </a:r>
            <a:r>
              <a:rPr lang="en-US" dirty="0" err="1" smtClean="0"/>
              <a:t>bin_op</a:t>
            </a:r>
            <a:r>
              <a:rPr lang="en-US" dirty="0" smtClean="0"/>
              <a:t>(res, A[</a:t>
            </a:r>
            <a:r>
              <a:rPr lang="en-US" dirty="0" err="1" smtClean="0"/>
              <a:t>i</a:t>
            </a:r>
            <a:r>
              <a:rPr lang="en-US" dirty="0" smtClean="0"/>
              <a:t>])</a:t>
            </a:r>
          </a:p>
          <a:p>
            <a:pPr marL="0" indent="0">
              <a:buNone/>
            </a:pPr>
            <a:endParaRPr lang="en-US" dirty="0"/>
          </a:p>
          <a:p>
            <a:r>
              <a:rPr lang="en-US" dirty="0" err="1" smtClean="0"/>
              <a:t>bin_op</a:t>
            </a:r>
            <a:r>
              <a:rPr lang="en-US" dirty="0" smtClean="0"/>
              <a:t> is a sequence of MPC non-SIMD MPC instructions (e.g., ADD, CMP, EQ, MUX, etc.).</a:t>
            </a:r>
          </a:p>
          <a:p>
            <a:r>
              <a:rPr lang="en-US" dirty="0" err="1"/>
              <a:t>b</a:t>
            </a:r>
            <a:r>
              <a:rPr lang="en-US" dirty="0" err="1" smtClean="0"/>
              <a:t>in_op</a:t>
            </a:r>
            <a:r>
              <a:rPr lang="en-US" dirty="0" smtClean="0"/>
              <a:t> can be </a:t>
            </a:r>
            <a:r>
              <a:rPr lang="en-US" dirty="0" err="1" smtClean="0"/>
              <a:t>SIMDified</a:t>
            </a:r>
            <a:r>
              <a:rPr lang="en-US" dirty="0" smtClean="0"/>
              <a:t> by turning the instructions into SIMD</a:t>
            </a:r>
          </a:p>
          <a:p>
            <a:pPr marL="0" indent="0">
              <a:buNone/>
            </a:pPr>
            <a:endParaRPr lang="en-US" dirty="0" smtClean="0"/>
          </a:p>
        </p:txBody>
      </p:sp>
    </p:spTree>
    <p:extLst>
      <p:ext uri="{BB962C8B-B14F-4D97-AF65-F5344CB8AC3E}">
        <p14:creationId xmlns:p14="http://schemas.microsoft.com/office/powerpoint/2010/main" val="236690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DIV(</a:t>
            </a:r>
            <a:r>
              <a:rPr lang="en-US" sz="3600" dirty="0"/>
              <a:t>A</a:t>
            </a:r>
            <a:r>
              <a:rPr lang="en-US" sz="3600" dirty="0" smtClean="0"/>
              <a:t>,</a:t>
            </a:r>
            <a:r>
              <a:rPr lang="en-US" sz="3600" dirty="0"/>
              <a:t> </a:t>
            </a:r>
            <a:r>
              <a:rPr lang="is-IS" sz="3600" b="1" dirty="0" smtClean="0"/>
              <a:t>bin_op</a:t>
            </a:r>
            <a:r>
              <a:rPr lang="is-IS" sz="3600" dirty="0" smtClean="0"/>
              <a:t> </a:t>
            </a:r>
            <a:r>
              <a:rPr lang="is-IS" sz="3600" dirty="0"/>
              <a:t>, </a:t>
            </a:r>
            <a:r>
              <a:rPr lang="is-IS" sz="3600" dirty="0" smtClean="0"/>
              <a:t>id)</a:t>
            </a:r>
            <a:endParaRPr lang="en-US"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Translates into </a:t>
            </a:r>
            <a:r>
              <a:rPr lang="en-US" dirty="0" err="1" smtClean="0"/>
              <a:t>Div</a:t>
            </a:r>
            <a:r>
              <a:rPr lang="en-US" dirty="0" smtClean="0"/>
              <a:t>-and-Conquer loop in MOTION:</a:t>
            </a:r>
          </a:p>
          <a:p>
            <a:pPr marL="0" indent="0">
              <a:buNone/>
            </a:pPr>
            <a:endParaRPr lang="en-US" dirty="0" smtClean="0"/>
          </a:p>
          <a:p>
            <a:pPr marL="0" indent="0">
              <a:buNone/>
            </a:pPr>
            <a:r>
              <a:rPr lang="en-US" dirty="0" smtClean="0"/>
              <a:t>A = [id] + A # or A = </a:t>
            </a:r>
            <a:r>
              <a:rPr lang="en-US" dirty="0" err="1" smtClean="0"/>
              <a:t>A.append</a:t>
            </a:r>
            <a:r>
              <a:rPr lang="en-US" dirty="0" smtClean="0"/>
              <a:t>(id)</a:t>
            </a:r>
          </a:p>
          <a:p>
            <a:pPr marL="0" indent="0">
              <a:buNone/>
            </a:pPr>
            <a:r>
              <a:rPr lang="en-US" dirty="0"/>
              <a:t>f</a:t>
            </a:r>
            <a:r>
              <a:rPr lang="en-US" dirty="0" smtClean="0"/>
              <a:t>or step = 1; step &lt; N; step = step*2</a:t>
            </a:r>
          </a:p>
          <a:p>
            <a:pPr marL="0" indent="0">
              <a:buNone/>
            </a:pPr>
            <a:r>
              <a:rPr lang="en-US" dirty="0"/>
              <a:t> </a:t>
            </a:r>
            <a:r>
              <a:rPr lang="en-US" dirty="0" smtClean="0"/>
              <a:t>  </a:t>
            </a:r>
            <a:r>
              <a:rPr lang="en-US" dirty="0" err="1" smtClean="0"/>
              <a:t>odd_A</a:t>
            </a:r>
            <a:r>
              <a:rPr lang="en-US" dirty="0" smtClean="0"/>
              <a:t>, </a:t>
            </a:r>
            <a:r>
              <a:rPr lang="en-US" dirty="0" err="1" smtClean="0"/>
              <a:t>odd_A</a:t>
            </a:r>
            <a:r>
              <a:rPr lang="en-US" dirty="0" smtClean="0"/>
              <a:t> = </a:t>
            </a:r>
            <a:r>
              <a:rPr lang="is-IS" dirty="0" smtClean="0"/>
              <a:t>... </a:t>
            </a:r>
            <a:r>
              <a:rPr lang="en-US" dirty="0"/>
              <a:t>s</a:t>
            </a:r>
            <a:r>
              <a:rPr lang="is-IS" dirty="0" smtClean="0"/>
              <a:t>plit A</a:t>
            </a:r>
          </a:p>
          <a:p>
            <a:pPr marL="0" indent="0">
              <a:buNone/>
            </a:pPr>
            <a:r>
              <a:rPr lang="is-IS" dirty="0"/>
              <a:t> </a:t>
            </a:r>
            <a:r>
              <a:rPr lang="is-IS" dirty="0" smtClean="0"/>
              <a:t>  A = bin_op_SIMD(odd_A,odd_B)</a:t>
            </a:r>
            <a:endParaRPr lang="en-US" dirty="0" smtClean="0"/>
          </a:p>
          <a:p>
            <a:pPr marL="0" indent="0">
              <a:buNone/>
            </a:pPr>
            <a:r>
              <a:rPr lang="en-US" dirty="0"/>
              <a:t> </a:t>
            </a:r>
            <a:r>
              <a:rPr lang="en-US" dirty="0" smtClean="0"/>
              <a:t>  </a:t>
            </a:r>
          </a:p>
          <a:p>
            <a:pPr marL="0" indent="0">
              <a:buNone/>
            </a:pPr>
            <a:r>
              <a:rPr lang="en-US" dirty="0" smtClean="0"/>
              <a:t>We will generate DIV when </a:t>
            </a:r>
            <a:r>
              <a:rPr lang="en-US" dirty="0" err="1" smtClean="0"/>
              <a:t>bin_op</a:t>
            </a:r>
            <a:r>
              <a:rPr lang="en-US" dirty="0" smtClean="0"/>
              <a:t> is divide-and-conquerable</a:t>
            </a:r>
            <a:endParaRPr lang="is-IS" dirty="0" smtClean="0"/>
          </a:p>
        </p:txBody>
      </p:sp>
    </p:spTree>
    <p:extLst>
      <p:ext uri="{BB962C8B-B14F-4D97-AF65-F5344CB8AC3E}">
        <p14:creationId xmlns:p14="http://schemas.microsoft.com/office/powerpoint/2010/main" val="12273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 Examples</a:t>
            </a:r>
            <a:endParaRPr lang="en-US" dirty="0"/>
          </a:p>
        </p:txBody>
      </p:sp>
      <p:sp>
        <p:nvSpPr>
          <p:cNvPr id="3" name="Content Placeholder 2"/>
          <p:cNvSpPr>
            <a:spLocks noGrp="1"/>
          </p:cNvSpPr>
          <p:nvPr>
            <p:ph idx="1"/>
          </p:nvPr>
        </p:nvSpPr>
        <p:spPr/>
        <p:txBody>
          <a:bodyPr/>
          <a:lstStyle/>
          <a:p>
            <a:r>
              <a:rPr lang="en-US" dirty="0" smtClean="0"/>
              <a:t>Compiler takes iterative loop and produces a sequence of instructions in target language (iteration is implicit, either through SIMD, REDUCE, or DIV) </a:t>
            </a:r>
            <a:endParaRPr lang="en-US" dirty="0"/>
          </a:p>
        </p:txBody>
      </p:sp>
      <p:sp>
        <p:nvSpPr>
          <p:cNvPr id="4" name="Content Placeholder 2"/>
          <p:cNvSpPr txBox="1">
            <a:spLocks/>
          </p:cNvSpPr>
          <p:nvPr/>
        </p:nvSpPr>
        <p:spPr>
          <a:xfrm>
            <a:off x="457200" y="3776558"/>
            <a:ext cx="3812587" cy="27071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Iterative IP</a:t>
            </a:r>
            <a:r>
              <a:rPr lang="en-US" dirty="0" smtClean="0"/>
              <a:t>:</a:t>
            </a:r>
          </a:p>
          <a:p>
            <a:pPr marL="0" indent="0">
              <a:buNone/>
            </a:pPr>
            <a:r>
              <a:rPr lang="en-US" dirty="0" smtClean="0"/>
              <a:t>sum = 0</a:t>
            </a:r>
          </a:p>
          <a:p>
            <a:pPr marL="0" indent="0">
              <a:buNone/>
            </a:pPr>
            <a:r>
              <a:rPr lang="en-US" dirty="0" smtClean="0"/>
              <a:t>for </a:t>
            </a:r>
            <a:r>
              <a:rPr lang="en-US" dirty="0" err="1" smtClean="0"/>
              <a:t>i</a:t>
            </a:r>
            <a:r>
              <a:rPr lang="en-US" dirty="0" smtClean="0"/>
              <a:t> in range</a:t>
            </a:r>
            <a:r>
              <a:rPr lang="en-US" dirty="0" smtClean="0"/>
              <a:t>(</a:t>
            </a:r>
            <a:r>
              <a:rPr lang="en-US" dirty="0"/>
              <a:t>N</a:t>
            </a:r>
            <a:r>
              <a:rPr lang="en-US" dirty="0" smtClean="0"/>
              <a:t>)</a:t>
            </a:r>
            <a:r>
              <a:rPr lang="en-US" dirty="0" smtClean="0"/>
              <a:t>:</a:t>
            </a:r>
          </a:p>
          <a:p>
            <a:pPr marL="0" indent="0">
              <a:buNone/>
            </a:pPr>
            <a:r>
              <a:rPr lang="en-US" dirty="0"/>
              <a:t> </a:t>
            </a:r>
            <a:r>
              <a:rPr lang="en-US" dirty="0" smtClean="0"/>
              <a:t>   t = </a:t>
            </a:r>
            <a:r>
              <a:rPr lang="en-US" dirty="0" smtClean="0">
                <a:solidFill>
                  <a:srgbClr val="FF0000"/>
                </a:solidFill>
              </a:rPr>
              <a:t>A[</a:t>
            </a:r>
            <a:r>
              <a:rPr lang="en-US" dirty="0" err="1" smtClean="0">
                <a:solidFill>
                  <a:srgbClr val="FF0000"/>
                </a:solidFill>
              </a:rPr>
              <a:t>i</a:t>
            </a:r>
            <a:r>
              <a:rPr lang="en-US" dirty="0" smtClean="0">
                <a:solidFill>
                  <a:srgbClr val="FF0000"/>
                </a:solidFill>
              </a:rPr>
              <a:t>]</a:t>
            </a:r>
            <a:r>
              <a:rPr lang="en-US" dirty="0" smtClean="0"/>
              <a:t> </a:t>
            </a:r>
            <a:r>
              <a:rPr lang="en-US" dirty="0" smtClean="0"/>
              <a:t>* </a:t>
            </a:r>
            <a:r>
              <a:rPr lang="en-US" dirty="0" smtClean="0">
                <a:solidFill>
                  <a:srgbClr val="0000FF"/>
                </a:solidFill>
              </a:rPr>
              <a:t>B[</a:t>
            </a:r>
            <a:r>
              <a:rPr lang="en-US" dirty="0" err="1" smtClean="0">
                <a:solidFill>
                  <a:srgbClr val="0000FF"/>
                </a:solidFill>
              </a:rPr>
              <a:t>i</a:t>
            </a:r>
            <a:r>
              <a:rPr lang="en-US" dirty="0" smtClean="0">
                <a:solidFill>
                  <a:srgbClr val="0000FF"/>
                </a:solidFill>
              </a:rPr>
              <a:t>]</a:t>
            </a:r>
            <a:endParaRPr lang="en-US" dirty="0" smtClean="0">
              <a:solidFill>
                <a:srgbClr val="0000FF"/>
              </a:solidFill>
            </a:endParaRPr>
          </a:p>
          <a:p>
            <a:pPr marL="0" indent="0">
              <a:buNone/>
            </a:pPr>
            <a:r>
              <a:rPr lang="en-US" dirty="0"/>
              <a:t> </a:t>
            </a:r>
            <a:r>
              <a:rPr lang="en-US" dirty="0" smtClean="0"/>
              <a:t>   </a:t>
            </a:r>
            <a:r>
              <a:rPr lang="en-US" dirty="0" smtClean="0"/>
              <a:t>sum </a:t>
            </a:r>
            <a:r>
              <a:rPr lang="en-US" dirty="0" smtClean="0"/>
              <a:t>= </a:t>
            </a:r>
            <a:r>
              <a:rPr lang="en-US" dirty="0" smtClean="0"/>
              <a:t>sum </a:t>
            </a:r>
            <a:r>
              <a:rPr lang="en-US" dirty="0" smtClean="0"/>
              <a:t>+ t</a:t>
            </a:r>
            <a:endParaRPr lang="en-US" dirty="0"/>
          </a:p>
        </p:txBody>
      </p:sp>
      <p:sp>
        <p:nvSpPr>
          <p:cNvPr id="5" name="Content Placeholder 2"/>
          <p:cNvSpPr txBox="1">
            <a:spLocks/>
          </p:cNvSpPr>
          <p:nvPr/>
        </p:nvSpPr>
        <p:spPr>
          <a:xfrm>
            <a:off x="4690510" y="3776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smtClean="0"/>
              <a:t>Vectorized</a:t>
            </a:r>
            <a:r>
              <a:rPr lang="en-US" dirty="0" smtClean="0"/>
              <a:t> IP</a:t>
            </a:r>
            <a:r>
              <a:rPr lang="en-US" dirty="0" smtClean="0"/>
              <a:t>:</a:t>
            </a:r>
            <a:endParaRPr lang="en-US" dirty="0" smtClean="0"/>
          </a:p>
          <a:p>
            <a:pPr marL="0" indent="0">
              <a:buNone/>
            </a:pPr>
            <a:r>
              <a:rPr lang="en-US" dirty="0" smtClean="0"/>
              <a:t>id</a:t>
            </a:r>
            <a:r>
              <a:rPr lang="en-US" dirty="0" smtClean="0"/>
              <a:t> = 0</a:t>
            </a:r>
          </a:p>
          <a:p>
            <a:pPr marL="0" indent="0">
              <a:buNone/>
            </a:pPr>
            <a:r>
              <a:rPr lang="en-US" dirty="0" smtClean="0"/>
              <a:t>T &lt;- MUL(A,B,N)</a:t>
            </a:r>
          </a:p>
          <a:p>
            <a:pPr marL="0" indent="0">
              <a:buNone/>
            </a:pPr>
            <a:r>
              <a:rPr lang="en-US" dirty="0" smtClean="0"/>
              <a:t>sum &lt;- DIV(</a:t>
            </a:r>
            <a:r>
              <a:rPr lang="en-US" dirty="0" err="1" smtClean="0"/>
              <a:t>T,+,id</a:t>
            </a:r>
            <a:r>
              <a:rPr lang="en-US" dirty="0" smtClean="0"/>
              <a:t>)</a:t>
            </a:r>
          </a:p>
        </p:txBody>
      </p:sp>
      <p:sp>
        <p:nvSpPr>
          <p:cNvPr id="6" name="Right Arrow 5"/>
          <p:cNvSpPr/>
          <p:nvPr/>
        </p:nvSpPr>
        <p:spPr>
          <a:xfrm>
            <a:off x="3725363" y="48354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40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 Examples</a:t>
            </a:r>
            <a:endParaRPr lang="en-US" dirty="0"/>
          </a:p>
        </p:txBody>
      </p:sp>
      <p:sp>
        <p:nvSpPr>
          <p:cNvPr id="4" name="Content Placeholder 2"/>
          <p:cNvSpPr txBox="1">
            <a:spLocks/>
          </p:cNvSpPr>
          <p:nvPr/>
        </p:nvSpPr>
        <p:spPr>
          <a:xfrm>
            <a:off x="330200" y="1244496"/>
            <a:ext cx="3812587" cy="27071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Iterative min:</a:t>
            </a:r>
            <a:endParaRPr lang="en-US" dirty="0" smtClean="0"/>
          </a:p>
          <a:p>
            <a:pPr marL="0" indent="0">
              <a:buNone/>
            </a:pPr>
            <a:r>
              <a:rPr lang="en-US" dirty="0" smtClean="0"/>
              <a:t>min</a:t>
            </a:r>
            <a:r>
              <a:rPr lang="en-US" dirty="0" smtClean="0"/>
              <a:t> = A[1]</a:t>
            </a:r>
          </a:p>
          <a:p>
            <a:pPr marL="0" indent="0">
              <a:buNone/>
            </a:pPr>
            <a:r>
              <a:rPr lang="en-US" dirty="0" smtClean="0"/>
              <a:t>for </a:t>
            </a:r>
            <a:r>
              <a:rPr lang="en-US" dirty="0" err="1" smtClean="0"/>
              <a:t>i</a:t>
            </a:r>
            <a:r>
              <a:rPr lang="en-US" dirty="0" smtClean="0"/>
              <a:t> in range</a:t>
            </a:r>
            <a:r>
              <a:rPr lang="en-US" dirty="0" smtClean="0"/>
              <a:t>(</a:t>
            </a:r>
            <a:r>
              <a:rPr lang="en-US" dirty="0"/>
              <a:t>N</a:t>
            </a:r>
            <a:r>
              <a:rPr lang="en-US" dirty="0" smtClean="0"/>
              <a:t>)</a:t>
            </a:r>
            <a:r>
              <a:rPr lang="en-US" dirty="0" smtClean="0"/>
              <a:t>:</a:t>
            </a:r>
          </a:p>
          <a:p>
            <a:pPr marL="0" indent="0">
              <a:buNone/>
            </a:pPr>
            <a:r>
              <a:rPr lang="en-US" dirty="0"/>
              <a:t> </a:t>
            </a:r>
            <a:r>
              <a:rPr lang="en-US" dirty="0" smtClean="0"/>
              <a:t>   </a:t>
            </a:r>
            <a:r>
              <a:rPr lang="en-US" dirty="0" smtClean="0"/>
              <a:t>if A[</a:t>
            </a:r>
            <a:r>
              <a:rPr lang="en-US" dirty="0" err="1" smtClean="0"/>
              <a:t>i</a:t>
            </a:r>
            <a:r>
              <a:rPr lang="en-US" dirty="0" smtClean="0"/>
              <a:t>] &lt; min</a:t>
            </a:r>
            <a:endParaRPr lang="en-US" dirty="0" smtClean="0">
              <a:solidFill>
                <a:srgbClr val="0000FF"/>
              </a:solidFill>
            </a:endParaRPr>
          </a:p>
          <a:p>
            <a:pPr marL="0" indent="0">
              <a:buNone/>
            </a:pPr>
            <a:r>
              <a:rPr lang="en-US" dirty="0"/>
              <a:t> </a:t>
            </a:r>
            <a:r>
              <a:rPr lang="en-US" dirty="0" smtClean="0"/>
              <a:t>   </a:t>
            </a:r>
            <a:r>
              <a:rPr lang="en-US" dirty="0"/>
              <a:t> </a:t>
            </a:r>
            <a:r>
              <a:rPr lang="en-US" dirty="0" smtClean="0"/>
              <a:t>   min = A[</a:t>
            </a:r>
            <a:r>
              <a:rPr lang="en-US" dirty="0" err="1" smtClean="0"/>
              <a:t>i</a:t>
            </a:r>
            <a:r>
              <a:rPr lang="en-US" dirty="0" smtClean="0"/>
              <a:t>]</a:t>
            </a:r>
            <a:endParaRPr lang="en-US" dirty="0"/>
          </a:p>
        </p:txBody>
      </p:sp>
      <p:sp>
        <p:nvSpPr>
          <p:cNvPr id="5" name="Content Placeholder 2"/>
          <p:cNvSpPr txBox="1">
            <a:spLocks/>
          </p:cNvSpPr>
          <p:nvPr/>
        </p:nvSpPr>
        <p:spPr>
          <a:xfrm>
            <a:off x="4368800" y="1249258"/>
            <a:ext cx="4559300"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smtClean="0"/>
              <a:t>MPC min (after Phases 1-3)</a:t>
            </a:r>
            <a:r>
              <a:rPr lang="en-US" sz="2600" dirty="0" smtClean="0"/>
              <a:t>:</a:t>
            </a:r>
            <a:endParaRPr lang="en-US" sz="2600" dirty="0" smtClean="0"/>
          </a:p>
          <a:p>
            <a:pPr marL="0" indent="0">
              <a:buNone/>
            </a:pPr>
            <a:r>
              <a:rPr lang="en-US" sz="2600" dirty="0" smtClean="0"/>
              <a:t>min0 = A[1]</a:t>
            </a:r>
            <a:endParaRPr lang="en-US" sz="2600" dirty="0" smtClean="0"/>
          </a:p>
          <a:p>
            <a:pPr marL="0" indent="0">
              <a:buNone/>
            </a:pPr>
            <a:r>
              <a:rPr lang="en-US" sz="2600" dirty="0" smtClean="0"/>
              <a:t>f</a:t>
            </a:r>
            <a:r>
              <a:rPr lang="en-US" sz="2600" dirty="0" smtClean="0"/>
              <a:t>or </a:t>
            </a:r>
            <a:r>
              <a:rPr lang="en-US" sz="2600" dirty="0" err="1" smtClean="0"/>
              <a:t>i</a:t>
            </a:r>
            <a:r>
              <a:rPr lang="en-US" sz="2600" dirty="0" smtClean="0"/>
              <a:t> in range(N) </a:t>
            </a:r>
          </a:p>
          <a:p>
            <a:pPr marL="0" indent="0">
              <a:buNone/>
            </a:pPr>
            <a:r>
              <a:rPr lang="en-US" sz="2600" dirty="0"/>
              <a:t>	c</a:t>
            </a:r>
            <a:r>
              <a:rPr lang="en-US" sz="2600" dirty="0" smtClean="0"/>
              <a:t> = CMP(A[</a:t>
            </a:r>
            <a:r>
              <a:rPr lang="en-US" sz="2600" dirty="0" err="1" smtClean="0"/>
              <a:t>i</a:t>
            </a:r>
            <a:r>
              <a:rPr lang="en-US" sz="2600" dirty="0" smtClean="0"/>
              <a:t>],min0)</a:t>
            </a:r>
          </a:p>
          <a:p>
            <a:pPr marL="0" indent="0">
              <a:buNone/>
            </a:pPr>
            <a:r>
              <a:rPr lang="en-US" sz="2600" dirty="0" smtClean="0"/>
              <a:t>	min1</a:t>
            </a:r>
            <a:r>
              <a:rPr lang="en-US" sz="2600" dirty="0" smtClean="0"/>
              <a:t> = MUX(c,min0,min1)</a:t>
            </a:r>
          </a:p>
        </p:txBody>
      </p:sp>
      <p:sp>
        <p:nvSpPr>
          <p:cNvPr id="6" name="Right Arrow 5"/>
          <p:cNvSpPr/>
          <p:nvPr/>
        </p:nvSpPr>
        <p:spPr>
          <a:xfrm>
            <a:off x="3514975" y="25240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962150" y="3928264"/>
            <a:ext cx="6102350" cy="240506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err="1" smtClean="0"/>
              <a:t>Vectorized</a:t>
            </a:r>
            <a:r>
              <a:rPr lang="en-US" sz="2600" dirty="0" smtClean="0"/>
              <a:t> MPC min:</a:t>
            </a:r>
            <a:endParaRPr lang="en-US" sz="2600" dirty="0" smtClean="0"/>
          </a:p>
          <a:p>
            <a:pPr marL="0" indent="0">
              <a:buNone/>
            </a:pPr>
            <a:r>
              <a:rPr lang="en-US" sz="2600" b="1" dirty="0" smtClean="0"/>
              <a:t>id = A[1]</a:t>
            </a:r>
            <a:endParaRPr lang="en-US" sz="2600" b="1" dirty="0" smtClean="0"/>
          </a:p>
          <a:p>
            <a:pPr marL="0" indent="0">
              <a:buNone/>
            </a:pPr>
            <a:r>
              <a:rPr lang="en-US" sz="2600" b="1" dirty="0" smtClean="0"/>
              <a:t>min = DIV(</a:t>
            </a:r>
            <a:r>
              <a:rPr lang="en-US" sz="2600" b="1" dirty="0" err="1" smtClean="0"/>
              <a:t>A,bin_op,id</a:t>
            </a:r>
            <a:r>
              <a:rPr lang="en-US" sz="2600" b="1" dirty="0" smtClean="0"/>
              <a:t>)</a:t>
            </a:r>
            <a:r>
              <a:rPr lang="en-US" sz="2600" dirty="0" smtClean="0"/>
              <a:t> </a:t>
            </a:r>
          </a:p>
          <a:p>
            <a:pPr marL="0" indent="0">
              <a:buNone/>
            </a:pPr>
            <a:r>
              <a:rPr lang="en-US" sz="2600" dirty="0" smtClean="0"/>
              <a:t>where </a:t>
            </a:r>
          </a:p>
          <a:p>
            <a:pPr marL="0" indent="0">
              <a:buNone/>
            </a:pPr>
            <a:r>
              <a:rPr lang="en-US" sz="2600" dirty="0" smtClean="0"/>
              <a:t>   </a:t>
            </a:r>
            <a:r>
              <a:rPr lang="en-US" sz="2600" dirty="0" err="1" smtClean="0"/>
              <a:t>bin_op</a:t>
            </a:r>
            <a:r>
              <a:rPr lang="en-US" sz="2600" dirty="0" smtClean="0"/>
              <a:t>(</a:t>
            </a:r>
            <a:r>
              <a:rPr lang="en-US" sz="2600" dirty="0" err="1" smtClean="0"/>
              <a:t>a,b</a:t>
            </a:r>
            <a:r>
              <a:rPr lang="en-US" sz="2600" dirty="0" smtClean="0"/>
              <a:t>): # </a:t>
            </a:r>
            <a:r>
              <a:rPr lang="en-US" sz="2600" dirty="0" err="1" smtClean="0"/>
              <a:t>simdified</a:t>
            </a:r>
            <a:r>
              <a:rPr lang="en-US" sz="2600" dirty="0" smtClean="0"/>
              <a:t> in obvious way</a:t>
            </a:r>
          </a:p>
          <a:p>
            <a:pPr marL="0" indent="0">
              <a:buNone/>
            </a:pPr>
            <a:r>
              <a:rPr lang="en-US" sz="2600" dirty="0"/>
              <a:t> </a:t>
            </a:r>
            <a:r>
              <a:rPr lang="en-US" sz="2600" dirty="0" smtClean="0"/>
              <a:t>    c = CMP(</a:t>
            </a:r>
            <a:r>
              <a:rPr lang="en-US" sz="2600" dirty="0" err="1" smtClean="0"/>
              <a:t>a,b</a:t>
            </a:r>
            <a:r>
              <a:rPr lang="en-US" sz="2600" dirty="0" smtClean="0"/>
              <a:t>)</a:t>
            </a:r>
          </a:p>
          <a:p>
            <a:pPr marL="0" indent="0">
              <a:buNone/>
            </a:pPr>
            <a:r>
              <a:rPr lang="en-US" sz="2600" dirty="0"/>
              <a:t> </a:t>
            </a:r>
            <a:r>
              <a:rPr lang="en-US" sz="2600" dirty="0" smtClean="0"/>
              <a:t>    min = MUX(</a:t>
            </a:r>
            <a:r>
              <a:rPr lang="en-US" sz="2600" dirty="0" err="1" smtClean="0"/>
              <a:t>c,a,b</a:t>
            </a:r>
            <a:r>
              <a:rPr lang="en-US" sz="2600" dirty="0" smtClean="0"/>
              <a:t>)</a:t>
            </a:r>
            <a:endParaRPr lang="en-US" sz="2600" dirty="0" smtClean="0"/>
          </a:p>
          <a:p>
            <a:pPr marL="0" indent="0">
              <a:buNone/>
            </a:pPr>
            <a:endParaRPr lang="en-US" sz="2600" dirty="0" smtClean="0"/>
          </a:p>
        </p:txBody>
      </p:sp>
      <p:sp>
        <p:nvSpPr>
          <p:cNvPr id="8" name="Right Arrow 7"/>
          <p:cNvSpPr/>
          <p:nvPr/>
        </p:nvSpPr>
        <p:spPr>
          <a:xfrm>
            <a:off x="1108325" y="4978395"/>
            <a:ext cx="544424" cy="43054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88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a:xfrm>
            <a:off x="457200" y="1600200"/>
            <a:ext cx="8493630" cy="4525963"/>
          </a:xfrm>
        </p:spPr>
        <p:txBody>
          <a:bodyPr>
            <a:normAutofit fontScale="92500"/>
          </a:bodyPr>
          <a:lstStyle/>
          <a:p>
            <a:r>
              <a:rPr lang="en-US" b="1" dirty="0"/>
              <a:t>M</a:t>
            </a:r>
            <a:r>
              <a:rPr lang="en-US" b="1" dirty="0" smtClean="0"/>
              <a:t>ain purpose</a:t>
            </a:r>
            <a:r>
              <a:rPr lang="en-US" dirty="0" smtClean="0"/>
              <a:t> of checker is to ensure that input program complies to a version of IMP syntax (and can safely translate into three-address CFG IR) </a:t>
            </a:r>
          </a:p>
          <a:p>
            <a:r>
              <a:rPr lang="en-US" dirty="0" smtClean="0"/>
              <a:t>Done in Python AST. For now, input is an </a:t>
            </a:r>
            <a:r>
              <a:rPr lang="en-US" dirty="0" err="1" smtClean="0"/>
              <a:t>ast.FunctionDef</a:t>
            </a:r>
            <a:endParaRPr lang="en-US" dirty="0" smtClean="0"/>
          </a:p>
          <a:p>
            <a:r>
              <a:rPr lang="en-US" dirty="0" smtClean="0"/>
              <a:t>Shared inputs are </a:t>
            </a:r>
            <a:r>
              <a:rPr lang="en-US" dirty="0" smtClean="0">
                <a:solidFill>
                  <a:srgbClr val="FF0000"/>
                </a:solidFill>
              </a:rPr>
              <a:t>annotated</a:t>
            </a:r>
            <a:r>
              <a:rPr lang="en-US" dirty="0" smtClean="0"/>
              <a:t>, plain ones are </a:t>
            </a:r>
            <a:r>
              <a:rPr lang="en-US" dirty="0" smtClean="0">
                <a:solidFill>
                  <a:srgbClr val="FF0000"/>
                </a:solidFill>
              </a:rPr>
              <a:t>NOT</a:t>
            </a:r>
          </a:p>
          <a:p>
            <a:pPr lvl="1"/>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a:t>
            </a:r>
            <a:r>
              <a:rPr lang="en-US" dirty="0" smtClean="0"/>
              <a:t>plaintext</a:t>
            </a:r>
          </a:p>
          <a:p>
            <a:pPr marL="0" indent="0">
              <a:buNone/>
            </a:pP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Statements</a:t>
            </a:r>
          </a:p>
          <a:p>
            <a:pPr lvl="1"/>
            <a:r>
              <a:rPr lang="en-US" b="1" dirty="0"/>
              <a:t>Assign</a:t>
            </a:r>
            <a:r>
              <a:rPr lang="en-US" dirty="0"/>
              <a:t>: l-value = </a:t>
            </a:r>
            <a:r>
              <a:rPr lang="en-US" dirty="0" err="1"/>
              <a:t>r-value</a:t>
            </a:r>
            <a:endParaRPr lang="en-US" dirty="0"/>
          </a:p>
          <a:p>
            <a:pPr lvl="2"/>
            <a:r>
              <a:rPr lang="en-US" dirty="0"/>
              <a:t>l-value is   a </a:t>
            </a:r>
            <a:r>
              <a:rPr lang="en-US" dirty="0" err="1"/>
              <a:t>var</a:t>
            </a:r>
            <a:r>
              <a:rPr lang="en-US" dirty="0"/>
              <a:t> (</a:t>
            </a:r>
            <a:r>
              <a:rPr lang="en-US" dirty="0" err="1"/>
              <a:t>ast.Name</a:t>
            </a:r>
            <a:r>
              <a:rPr lang="en-US" dirty="0"/>
              <a:t>) </a:t>
            </a:r>
            <a:r>
              <a:rPr lang="en-US" b="1" dirty="0"/>
              <a:t>|</a:t>
            </a:r>
            <a:r>
              <a:rPr lang="en-US" dirty="0"/>
              <a:t> an array access (</a:t>
            </a:r>
            <a:r>
              <a:rPr lang="en-US" dirty="0" err="1"/>
              <a:t>ast.Subscript</a:t>
            </a:r>
            <a:r>
              <a:rPr lang="en-US" dirty="0"/>
              <a:t>)</a:t>
            </a:r>
          </a:p>
          <a:p>
            <a:pPr lvl="2"/>
            <a:r>
              <a:rPr lang="en-US" dirty="0" err="1"/>
              <a:t>r-value</a:t>
            </a:r>
            <a:r>
              <a:rPr lang="en-US" dirty="0"/>
              <a:t> is   a </a:t>
            </a:r>
            <a:r>
              <a:rPr lang="en-US" dirty="0" err="1"/>
              <a:t>var</a:t>
            </a:r>
            <a:r>
              <a:rPr lang="en-US" dirty="0"/>
              <a:t> (</a:t>
            </a:r>
            <a:r>
              <a:rPr lang="en-US" dirty="0" err="1"/>
              <a:t>ast.Name</a:t>
            </a:r>
            <a:r>
              <a:rPr lang="en-US" dirty="0"/>
              <a:t>) </a:t>
            </a:r>
            <a:r>
              <a:rPr lang="en-US" b="1" dirty="0"/>
              <a:t>|</a:t>
            </a:r>
            <a:r>
              <a:rPr lang="en-US" dirty="0"/>
              <a:t> an array access (</a:t>
            </a:r>
            <a:r>
              <a:rPr lang="en-US" dirty="0" err="1"/>
              <a:t>ast.Subscript</a:t>
            </a:r>
            <a:r>
              <a:rPr lang="en-US" dirty="0"/>
              <a:t>) </a:t>
            </a:r>
            <a:r>
              <a:rPr lang="en-US" b="1" dirty="0"/>
              <a:t>|</a:t>
            </a:r>
            <a:r>
              <a:rPr lang="en-US" dirty="0"/>
              <a:t> an expression (</a:t>
            </a:r>
            <a:r>
              <a:rPr lang="en-US" dirty="0" err="1"/>
              <a:t>ast.Binop</a:t>
            </a:r>
            <a:r>
              <a:rPr lang="en-US" dirty="0"/>
              <a:t>) </a:t>
            </a:r>
            <a:r>
              <a:rPr lang="en-US" b="1" dirty="0"/>
              <a:t>|</a:t>
            </a:r>
            <a:r>
              <a:rPr lang="en-US" dirty="0"/>
              <a:t> a constant (</a:t>
            </a:r>
            <a:r>
              <a:rPr lang="en-US" dirty="0" err="1"/>
              <a:t>ast.Constant</a:t>
            </a:r>
            <a:r>
              <a:rPr lang="en-US" dirty="0"/>
              <a:t>) </a:t>
            </a:r>
            <a:r>
              <a:rPr lang="en-US" b="1" dirty="0"/>
              <a:t>| </a:t>
            </a:r>
            <a:r>
              <a:rPr lang="en-US" dirty="0"/>
              <a:t>a list (</a:t>
            </a:r>
            <a:r>
              <a:rPr lang="en-US" dirty="0" err="1"/>
              <a:t>ast.List</a:t>
            </a:r>
            <a:r>
              <a:rPr lang="en-US" dirty="0" smtClean="0"/>
              <a:t>)</a:t>
            </a:r>
          </a:p>
          <a:p>
            <a:pPr lvl="1"/>
            <a:r>
              <a:rPr lang="en-US" b="1" dirty="0"/>
              <a:t>If</a:t>
            </a:r>
            <a:r>
              <a:rPr lang="en-US" dirty="0"/>
              <a:t>: if </a:t>
            </a:r>
            <a:r>
              <a:rPr lang="en-US" b="1" dirty="0"/>
              <a:t>test</a:t>
            </a:r>
            <a:r>
              <a:rPr lang="en-US" dirty="0"/>
              <a:t> then </a:t>
            </a:r>
            <a:r>
              <a:rPr lang="is-IS" dirty="0"/>
              <a:t>…</a:t>
            </a:r>
            <a:r>
              <a:rPr lang="en-US" dirty="0"/>
              <a:t> else </a:t>
            </a:r>
            <a:r>
              <a:rPr lang="is-IS" dirty="0"/>
              <a:t>…: restrict test to a cmpop operation</a:t>
            </a:r>
          </a:p>
          <a:p>
            <a:pPr lvl="2"/>
            <a:r>
              <a:rPr lang="is-IS" dirty="0"/>
              <a:t>For now </a:t>
            </a:r>
            <a:r>
              <a:rPr lang="is-IS" b="1" dirty="0"/>
              <a:t>test</a:t>
            </a:r>
            <a:r>
              <a:rPr lang="is-IS" dirty="0"/>
              <a:t> is </a:t>
            </a:r>
            <a:r>
              <a:rPr lang="is-IS" b="1" dirty="0" smtClean="0"/>
              <a:t>Compare</a:t>
            </a:r>
            <a:r>
              <a:rPr lang="is-IS" dirty="0" smtClean="0"/>
              <a:t> (ast.Compare): r</a:t>
            </a:r>
            <a:r>
              <a:rPr lang="is-IS" dirty="0"/>
              <a:t>-value cmpop r-value</a:t>
            </a:r>
          </a:p>
          <a:p>
            <a:pPr lvl="2"/>
            <a:r>
              <a:rPr lang="en-US" dirty="0"/>
              <a:t>c</a:t>
            </a:r>
            <a:r>
              <a:rPr lang="is-IS" dirty="0"/>
              <a:t>mpop is </a:t>
            </a:r>
            <a:r>
              <a:rPr lang="en-US" dirty="0" err="1"/>
              <a:t>Eq</a:t>
            </a:r>
            <a:r>
              <a:rPr lang="en-US" dirty="0"/>
              <a:t> | </a:t>
            </a:r>
            <a:r>
              <a:rPr lang="en-US" dirty="0" err="1"/>
              <a:t>NotEq</a:t>
            </a:r>
            <a:r>
              <a:rPr lang="en-US" dirty="0"/>
              <a:t> | Lt | </a:t>
            </a:r>
            <a:r>
              <a:rPr lang="en-US" dirty="0" err="1"/>
              <a:t>LtE</a:t>
            </a:r>
            <a:r>
              <a:rPr lang="en-US" dirty="0"/>
              <a:t> | </a:t>
            </a:r>
            <a:r>
              <a:rPr lang="en-US" dirty="0" err="1"/>
              <a:t>Gt</a:t>
            </a:r>
            <a:r>
              <a:rPr lang="en-US" dirty="0"/>
              <a:t> | </a:t>
            </a:r>
            <a:r>
              <a:rPr lang="en-US" dirty="0" err="1"/>
              <a:t>GtE</a:t>
            </a:r>
            <a:r>
              <a:rPr lang="en-US" dirty="0"/>
              <a:t> </a:t>
            </a:r>
          </a:p>
          <a:p>
            <a:pPr lvl="2"/>
            <a:r>
              <a:rPr lang="en-US" dirty="0"/>
              <a:t>[</a:t>
            </a:r>
            <a:r>
              <a:rPr lang="en-US" dirty="0">
                <a:solidFill>
                  <a:srgbClr val="FF0000"/>
                </a:solidFill>
              </a:rPr>
              <a:t>TODO</a:t>
            </a:r>
            <a:r>
              <a:rPr lang="en-US" dirty="0"/>
              <a:t>: Ask what MPC support, </a:t>
            </a:r>
            <a:r>
              <a:rPr lang="en-US" dirty="0">
                <a:solidFill>
                  <a:srgbClr val="FF0000"/>
                </a:solidFill>
              </a:rPr>
              <a:t>TODO</a:t>
            </a:r>
            <a:r>
              <a:rPr lang="en-US" dirty="0"/>
              <a:t>: </a:t>
            </a:r>
            <a:r>
              <a:rPr lang="en-US" dirty="0" smtClean="0"/>
              <a:t>extend </a:t>
            </a:r>
            <a:r>
              <a:rPr lang="en-US" dirty="0"/>
              <a:t>test with </a:t>
            </a:r>
            <a:r>
              <a:rPr lang="en-US" dirty="0" err="1" smtClean="0"/>
              <a:t>boolop</a:t>
            </a:r>
            <a:r>
              <a:rPr lang="en-US" dirty="0" smtClean="0"/>
              <a:t>]</a:t>
            </a:r>
            <a:endParaRPr lang="is-IS" dirty="0"/>
          </a:p>
          <a:p>
            <a:pPr lvl="1"/>
            <a:r>
              <a:rPr lang="en-US" b="1" dirty="0" smtClean="0"/>
              <a:t>For: </a:t>
            </a:r>
            <a:r>
              <a:rPr lang="en-US" dirty="0" smtClean="0"/>
              <a:t>f</a:t>
            </a:r>
            <a:r>
              <a:rPr lang="is-IS" dirty="0" smtClean="0"/>
              <a:t>or </a:t>
            </a:r>
            <a:r>
              <a:rPr lang="is-IS" dirty="0"/>
              <a:t>i in range(M,N): this is acceptable input, no other loops are </a:t>
            </a:r>
            <a:r>
              <a:rPr lang="is-IS" dirty="0" smtClean="0"/>
              <a:t>allowed</a:t>
            </a:r>
            <a:endParaRPr lang="en-US" dirty="0"/>
          </a:p>
          <a:p>
            <a:pPr lvl="1"/>
            <a:endParaRPr lang="en-US" dirty="0" smtClean="0"/>
          </a:p>
          <a:p>
            <a:pPr lvl="1"/>
            <a:endParaRPr lang="en-US" dirty="0"/>
          </a:p>
        </p:txBody>
      </p:sp>
    </p:spTree>
    <p:extLst>
      <p:ext uri="{BB962C8B-B14F-4D97-AF65-F5344CB8AC3E}">
        <p14:creationId xmlns:p14="http://schemas.microsoft.com/office/powerpoint/2010/main" val="3724168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p:txBody>
          <a:bodyPr>
            <a:normAutofit fontScale="77500" lnSpcReduction="20000"/>
          </a:bodyPr>
          <a:lstStyle/>
          <a:p>
            <a:r>
              <a:rPr lang="is-IS" dirty="0" smtClean="0"/>
              <a:t>Expressions</a:t>
            </a:r>
            <a:endParaRPr lang="is-IS" dirty="0"/>
          </a:p>
          <a:p>
            <a:pPr lvl="1"/>
            <a:r>
              <a:rPr lang="en-US" b="1" dirty="0" err="1"/>
              <a:t>BinOp</a:t>
            </a:r>
            <a:r>
              <a:rPr lang="en-US" dirty="0"/>
              <a:t>: </a:t>
            </a:r>
            <a:r>
              <a:rPr lang="en-US" dirty="0" err="1"/>
              <a:t>r-value</a:t>
            </a:r>
            <a:r>
              <a:rPr lang="en-US" dirty="0"/>
              <a:t> operator </a:t>
            </a:r>
            <a:r>
              <a:rPr lang="en-US" dirty="0" err="1"/>
              <a:t>r-value</a:t>
            </a:r>
            <a:endParaRPr lang="en-US" dirty="0"/>
          </a:p>
          <a:p>
            <a:pPr lvl="2"/>
            <a:r>
              <a:rPr lang="en-US" dirty="0"/>
              <a:t>BNF-like: </a:t>
            </a:r>
            <a:r>
              <a:rPr lang="en-US" dirty="0" err="1"/>
              <a:t>BinOp</a:t>
            </a:r>
            <a:r>
              <a:rPr lang="en-US" dirty="0"/>
              <a:t> ::= </a:t>
            </a:r>
            <a:r>
              <a:rPr lang="en-US" dirty="0" err="1"/>
              <a:t>r-value</a:t>
            </a:r>
            <a:r>
              <a:rPr lang="en-US" dirty="0"/>
              <a:t> operator </a:t>
            </a:r>
            <a:r>
              <a:rPr lang="en-US" dirty="0" err="1"/>
              <a:t>r-value</a:t>
            </a:r>
            <a:endParaRPr lang="en-US" dirty="0" smtClean="0"/>
          </a:p>
          <a:p>
            <a:pPr lvl="1"/>
            <a:r>
              <a:rPr lang="en-US" dirty="0" smtClean="0"/>
              <a:t>a</a:t>
            </a:r>
            <a:r>
              <a:rPr lang="is-IS" dirty="0" smtClean="0"/>
              <a:t>st.Subscript: value[slice]: </a:t>
            </a:r>
          </a:p>
          <a:p>
            <a:pPr lvl="2"/>
            <a:r>
              <a:rPr lang="is-IS" b="1" dirty="0" smtClean="0"/>
              <a:t>value</a:t>
            </a:r>
            <a:r>
              <a:rPr lang="is-IS" dirty="0" smtClean="0"/>
              <a:t> </a:t>
            </a:r>
            <a:r>
              <a:rPr lang="is-IS" dirty="0"/>
              <a:t>is a var (ast.Name) and </a:t>
            </a:r>
            <a:endParaRPr lang="is-IS" dirty="0" smtClean="0"/>
          </a:p>
          <a:p>
            <a:pPr lvl="2"/>
            <a:r>
              <a:rPr lang="is-IS" b="1" dirty="0" smtClean="0"/>
              <a:t>slice</a:t>
            </a:r>
            <a:r>
              <a:rPr lang="is-IS" dirty="0" smtClean="0"/>
              <a:t> is a BinOp expression</a:t>
            </a:r>
          </a:p>
          <a:p>
            <a:pPr lvl="1"/>
            <a:r>
              <a:rPr lang="is-IS" dirty="0" smtClean="0"/>
              <a:t>ast.List: [elts] </a:t>
            </a:r>
          </a:p>
          <a:p>
            <a:pPr lvl="2"/>
            <a:r>
              <a:rPr lang="is-IS" dirty="0" smtClean="0"/>
              <a:t>0 or more elts. </a:t>
            </a:r>
            <a:r>
              <a:rPr lang="en-US" dirty="0" smtClean="0"/>
              <a:t>e</a:t>
            </a:r>
            <a:r>
              <a:rPr lang="is-IS" dirty="0" smtClean="0"/>
              <a:t>lts are </a:t>
            </a:r>
            <a:r>
              <a:rPr lang="is-IS" b="1" dirty="0" smtClean="0"/>
              <a:t>r-values</a:t>
            </a:r>
            <a:r>
              <a:rPr lang="is-IS" dirty="0" smtClean="0"/>
              <a:t>  </a:t>
            </a:r>
          </a:p>
          <a:p>
            <a:pPr lvl="1"/>
            <a:r>
              <a:rPr lang="is-IS" dirty="0" smtClean="0"/>
              <a:t>ast.Return: return value</a:t>
            </a:r>
          </a:p>
          <a:p>
            <a:pPr lvl="2"/>
            <a:r>
              <a:rPr lang="en-US" dirty="0"/>
              <a:t>v</a:t>
            </a:r>
            <a:r>
              <a:rPr lang="is-IS" dirty="0" smtClean="0"/>
              <a:t>alue is an </a:t>
            </a:r>
            <a:r>
              <a:rPr lang="is-IS" b="1" dirty="0" smtClean="0"/>
              <a:t>r-value</a:t>
            </a:r>
          </a:p>
          <a:p>
            <a:pPr lvl="2"/>
            <a:r>
              <a:rPr lang="is-IS" dirty="0"/>
              <a:t>r</a:t>
            </a:r>
            <a:r>
              <a:rPr lang="is-IS" dirty="0" smtClean="0"/>
              <a:t>eturn node can only occur as last stmt in function body</a:t>
            </a:r>
            <a:endParaRPr lang="is-IS" dirty="0"/>
          </a:p>
          <a:p>
            <a:pPr lvl="1"/>
            <a:r>
              <a:rPr lang="is-IS" dirty="0"/>
              <a:t>No other ast.Node is allowed for now. </a:t>
            </a:r>
            <a:r>
              <a:rPr lang="is-IS" dirty="0" smtClean="0">
                <a:solidFill>
                  <a:srgbClr val="FF0000"/>
                </a:solidFill>
              </a:rPr>
              <a:t>TODO:</a:t>
            </a:r>
            <a:r>
              <a:rPr lang="is-IS" dirty="0" smtClean="0"/>
              <a:t> extend </a:t>
            </a:r>
            <a:r>
              <a:rPr lang="is-IS" dirty="0"/>
              <a:t>with ast.Call </a:t>
            </a:r>
            <a:r>
              <a:rPr lang="is-IS" dirty="0" smtClean="0"/>
              <a:t>eventually.</a:t>
            </a:r>
          </a:p>
          <a:p>
            <a:pPr lvl="1"/>
            <a:r>
              <a:rPr lang="is-IS" dirty="0" smtClean="0">
                <a:solidFill>
                  <a:srgbClr val="FF0000"/>
                </a:solidFill>
              </a:rPr>
              <a:t>TODO:</a:t>
            </a:r>
            <a:r>
              <a:rPr lang="is-IS" dirty="0" smtClean="0"/>
              <a:t> Write the BNF at some point</a:t>
            </a:r>
            <a:endParaRPr lang="en-US" dirty="0"/>
          </a:p>
        </p:txBody>
      </p:sp>
    </p:spTree>
    <p:extLst>
      <p:ext uri="{BB962C8B-B14F-4D97-AF65-F5344CB8AC3E}">
        <p14:creationId xmlns:p14="http://schemas.microsoft.com/office/powerpoint/2010/main" val="4147962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endParaRPr lang="en-US" dirty="0"/>
          </a:p>
        </p:txBody>
      </p:sp>
      <p:sp>
        <p:nvSpPr>
          <p:cNvPr id="3" name="Content Placeholder 2"/>
          <p:cNvSpPr>
            <a:spLocks noGrp="1"/>
          </p:cNvSpPr>
          <p:nvPr>
            <p:ph idx="1"/>
          </p:nvPr>
        </p:nvSpPr>
        <p:spPr/>
        <p:txBody>
          <a:bodyPr/>
          <a:lstStyle/>
          <a:p>
            <a:r>
              <a:rPr lang="en-US" dirty="0" smtClean="0"/>
              <a:t>Translation into three-address CFG IR</a:t>
            </a:r>
          </a:p>
          <a:p>
            <a:endParaRPr lang="en-US" dirty="0"/>
          </a:p>
          <a:p>
            <a:r>
              <a:rPr lang="en-US" dirty="0" smtClean="0"/>
              <a:t>Taint analysis (on CFG IR)?</a:t>
            </a:r>
          </a:p>
          <a:p>
            <a:endParaRPr lang="en-US" dirty="0" smtClean="0"/>
          </a:p>
          <a:p>
            <a:r>
              <a:rPr lang="en-US" dirty="0" smtClean="0"/>
              <a:t>Bound checks?</a:t>
            </a:r>
          </a:p>
          <a:p>
            <a:endParaRPr lang="en-US" dirty="0"/>
          </a:p>
          <a:p>
            <a:r>
              <a:rPr lang="en-US" dirty="0" smtClean="0"/>
              <a:t>(I’m sure things will come out in discussion)</a:t>
            </a:r>
            <a:endParaRPr lang="en-US" dirty="0"/>
          </a:p>
        </p:txBody>
      </p:sp>
    </p:spTree>
    <p:extLst>
      <p:ext uri="{BB962C8B-B14F-4D97-AF65-F5344CB8AC3E}">
        <p14:creationId xmlns:p14="http://schemas.microsoft.com/office/powerpoint/2010/main" val="30305092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Phases 2 and 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G</a:t>
            </a:r>
            <a:r>
              <a:rPr lang="en-US" dirty="0" smtClean="0"/>
              <a:t>oal of phases 2-5 is to construct a dependence graph (DG) based on the code of the loop body</a:t>
            </a:r>
          </a:p>
          <a:p>
            <a:pPr lvl="1"/>
            <a:r>
              <a:rPr lang="en-US" dirty="0" smtClean="0"/>
              <a:t>Intra-loop dependences </a:t>
            </a:r>
          </a:p>
          <a:p>
            <a:pPr lvl="2"/>
            <a:r>
              <a:rPr lang="en-US" dirty="0" smtClean="0"/>
              <a:t>Impose ordering on </a:t>
            </a:r>
            <a:r>
              <a:rPr lang="en-US" dirty="0" err="1" smtClean="0"/>
              <a:t>vectorized</a:t>
            </a:r>
            <a:r>
              <a:rPr lang="en-US" dirty="0" smtClean="0"/>
              <a:t> schedule</a:t>
            </a:r>
          </a:p>
          <a:p>
            <a:pPr lvl="1"/>
            <a:r>
              <a:rPr lang="en-US" dirty="0" smtClean="0"/>
              <a:t>Loop-carried dependences</a:t>
            </a:r>
          </a:p>
          <a:p>
            <a:pPr lvl="2"/>
            <a:r>
              <a:rPr lang="en-US" dirty="0"/>
              <a:t>P</a:t>
            </a:r>
            <a:r>
              <a:rPr lang="en-US" dirty="0" smtClean="0"/>
              <a:t>revent </a:t>
            </a:r>
            <a:r>
              <a:rPr lang="en-US" dirty="0" err="1" smtClean="0"/>
              <a:t>vectorization</a:t>
            </a:r>
            <a:r>
              <a:rPr lang="en-US" dirty="0" smtClean="0"/>
              <a:t> because iteration i+1 depends on iteration </a:t>
            </a:r>
            <a:r>
              <a:rPr lang="en-US" dirty="0" err="1" smtClean="0"/>
              <a:t>i</a:t>
            </a:r>
            <a:endParaRPr lang="en-US" dirty="0"/>
          </a:p>
          <a:p>
            <a:pPr lvl="2"/>
            <a:r>
              <a:rPr lang="en-US" dirty="0" smtClean="0"/>
              <a:t>Divide-and-conquer can sometimes reduce number of iterations from N to </a:t>
            </a:r>
            <a:r>
              <a:rPr lang="en-US" dirty="0" err="1" smtClean="0"/>
              <a:t>logN</a:t>
            </a:r>
            <a:r>
              <a:rPr lang="en-US" dirty="0" smtClean="0"/>
              <a:t> (should have big impact in MPC)</a:t>
            </a:r>
          </a:p>
          <a:p>
            <a:r>
              <a:rPr lang="en-US" dirty="0" smtClean="0"/>
              <a:t>Final phase constructs </a:t>
            </a:r>
            <a:r>
              <a:rPr lang="en-US" dirty="0" err="1" smtClean="0"/>
              <a:t>vectorized</a:t>
            </a:r>
            <a:r>
              <a:rPr lang="en-US" dirty="0" smtClean="0"/>
              <a:t> MPC schedule using DG</a:t>
            </a:r>
          </a:p>
          <a:p>
            <a:pPr lvl="1"/>
            <a:endParaRPr lang="en-US" dirty="0"/>
          </a:p>
        </p:txBody>
      </p:sp>
    </p:spTree>
    <p:extLst>
      <p:ext uri="{BB962C8B-B14F-4D97-AF65-F5344CB8AC3E}">
        <p14:creationId xmlns:p14="http://schemas.microsoft.com/office/powerpoint/2010/main" val="390056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Phase 2 and on</a:t>
            </a:r>
            <a:endParaRPr lang="en-US" dirty="0"/>
          </a:p>
        </p:txBody>
      </p:sp>
      <p:sp>
        <p:nvSpPr>
          <p:cNvPr id="3" name="Content Placeholder 2"/>
          <p:cNvSpPr>
            <a:spLocks noGrp="1"/>
          </p:cNvSpPr>
          <p:nvPr>
            <p:ph idx="1"/>
          </p:nvPr>
        </p:nvSpPr>
        <p:spPr/>
        <p:txBody>
          <a:bodyPr/>
          <a:lstStyle/>
          <a:p>
            <a:r>
              <a:rPr lang="en-US" dirty="0"/>
              <a:t>S</a:t>
            </a:r>
            <a:r>
              <a:rPr lang="en-US" dirty="0" smtClean="0"/>
              <a:t>lides describe analysis of a </a:t>
            </a:r>
            <a:r>
              <a:rPr lang="en-US" b="1" dirty="0" smtClean="0"/>
              <a:t>single loop</a:t>
            </a:r>
          </a:p>
          <a:p>
            <a:endParaRPr lang="en-US" dirty="0" smtClean="0"/>
          </a:p>
          <a:p>
            <a:r>
              <a:rPr lang="en-US" dirty="0" smtClean="0"/>
              <a:t>Will extend analysis to </a:t>
            </a:r>
            <a:r>
              <a:rPr lang="en-US" b="1" dirty="0" smtClean="0"/>
              <a:t>nested loops</a:t>
            </a:r>
            <a:endParaRPr lang="en-US" b="1" dirty="0"/>
          </a:p>
        </p:txBody>
      </p:sp>
    </p:spTree>
    <p:extLst>
      <p:ext uri="{BB962C8B-B14F-4D97-AF65-F5344CB8AC3E}">
        <p14:creationId xmlns:p14="http://schemas.microsoft.com/office/powerpoint/2010/main" val="31441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a:xfrm>
            <a:off x="457200" y="1600200"/>
            <a:ext cx="8229600" cy="5071533"/>
          </a:xfrm>
        </p:spPr>
        <p:txBody>
          <a:bodyPr>
            <a:normAutofit fontScale="85000" lnSpcReduction="20000"/>
          </a:bodyPr>
          <a:lstStyle/>
          <a:p>
            <a:r>
              <a:rPr lang="en-US" dirty="0" smtClean="0"/>
              <a:t>Main purpose is to allow fine-grained reasoning about array accesses after SSA</a:t>
            </a:r>
          </a:p>
          <a:p>
            <a:pPr lvl="1"/>
            <a:r>
              <a:rPr lang="en-US" dirty="0" smtClean="0"/>
              <a:t>SSA treats arrays as aggregates, which may cause spurious loop-carried dependences and prohibit </a:t>
            </a:r>
            <a:r>
              <a:rPr lang="en-US" dirty="0" err="1" smtClean="0"/>
              <a:t>vectorization</a:t>
            </a:r>
            <a:endParaRPr lang="en-US" dirty="0" smtClean="0"/>
          </a:p>
          <a:p>
            <a:pPr lvl="1"/>
            <a:r>
              <a:rPr lang="en-US" dirty="0" smtClean="0"/>
              <a:t>A bit of an overkill for the typical MPC bench</a:t>
            </a:r>
            <a:r>
              <a:rPr lang="is-IS" dirty="0" smtClean="0"/>
              <a:t>mark...</a:t>
            </a:r>
            <a:endParaRPr lang="en-US" dirty="0" smtClean="0"/>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1. A</a:t>
            </a:r>
            <a:r>
              <a:rPr lang="de-DE" dirty="0"/>
              <a:t>[i] = B</a:t>
            </a:r>
            <a:r>
              <a:rPr lang="de-DE" dirty="0" smtClean="0"/>
              <a:t>[i]*i 			     A &lt;- update(</a:t>
            </a:r>
            <a:r>
              <a:rPr lang="de-DE" dirty="0" err="1" smtClean="0"/>
              <a:t>A,i</a:t>
            </a:r>
            <a:r>
              <a:rPr lang="de-DE" dirty="0" smtClean="0"/>
              <a:t>, f(B))</a:t>
            </a:r>
            <a:endParaRPr lang="de-DE" dirty="0"/>
          </a:p>
          <a:p>
            <a:pPr marL="0" indent="0">
              <a:buNone/>
            </a:pPr>
            <a:r>
              <a:rPr lang="en-US" dirty="0"/>
              <a:t>	</a:t>
            </a:r>
            <a:r>
              <a:rPr lang="en-US" dirty="0" smtClean="0"/>
              <a:t>   2. B</a:t>
            </a:r>
            <a:r>
              <a:rPr lang="en-US" dirty="0"/>
              <a:t>[</a:t>
            </a:r>
            <a:r>
              <a:rPr lang="en-US" dirty="0" err="1"/>
              <a:t>i</a:t>
            </a:r>
            <a:r>
              <a:rPr lang="en-US" dirty="0"/>
              <a:t>] = A[</a:t>
            </a:r>
            <a:r>
              <a:rPr lang="en-US" dirty="0" err="1"/>
              <a:t>i</a:t>
            </a:r>
            <a:r>
              <a:rPr lang="en-US" dirty="0"/>
              <a:t>]*D[i-1</a:t>
            </a:r>
            <a:r>
              <a:rPr lang="en-US" dirty="0" smtClean="0"/>
              <a:t>]          B &lt;- update(</a:t>
            </a:r>
            <a:r>
              <a:rPr lang="en-US" dirty="0" err="1" smtClean="0"/>
              <a:t>B,i</a:t>
            </a:r>
            <a:r>
              <a:rPr lang="en-US" dirty="0" smtClean="0"/>
              <a:t>,</a:t>
            </a:r>
            <a:r>
              <a:rPr lang="is-IS" dirty="0"/>
              <a:t> </a:t>
            </a:r>
            <a:r>
              <a:rPr lang="is-IS" dirty="0" smtClean="0"/>
              <a:t>g(A,D))</a:t>
            </a:r>
            <a:endParaRPr lang="en-US" dirty="0"/>
          </a:p>
          <a:p>
            <a:pPr marL="0" indent="0">
              <a:buNone/>
            </a:pPr>
            <a:r>
              <a:rPr lang="en-US" dirty="0"/>
              <a:t>	</a:t>
            </a:r>
            <a:r>
              <a:rPr lang="en-US" dirty="0" smtClean="0"/>
              <a:t>   3. C</a:t>
            </a:r>
            <a:r>
              <a:rPr lang="en-US" dirty="0"/>
              <a:t>[</a:t>
            </a:r>
            <a:r>
              <a:rPr lang="en-US" dirty="0" err="1"/>
              <a:t>i</a:t>
            </a:r>
            <a:r>
              <a:rPr lang="en-US" dirty="0"/>
              <a:t>] = A[</a:t>
            </a:r>
            <a:r>
              <a:rPr lang="en-US" dirty="0" err="1"/>
              <a:t>i</a:t>
            </a:r>
            <a:r>
              <a:rPr lang="en-US" dirty="0"/>
              <a:t>]*D[i-1</a:t>
            </a:r>
            <a:r>
              <a:rPr lang="en-US" dirty="0" smtClean="0"/>
              <a:t>]			</a:t>
            </a:r>
            <a:r>
              <a:rPr lang="is-IS" dirty="0" smtClean="0"/>
              <a:t>…</a:t>
            </a:r>
            <a:endParaRPr lang="en-US" dirty="0"/>
          </a:p>
          <a:p>
            <a:pPr marL="0" indent="0">
              <a:buNone/>
            </a:pPr>
            <a:r>
              <a:rPr lang="de-DE" dirty="0"/>
              <a:t>	</a:t>
            </a:r>
            <a:r>
              <a:rPr lang="de-DE" dirty="0" smtClean="0"/>
              <a:t>   4. D</a:t>
            </a:r>
            <a:r>
              <a:rPr lang="de-DE" dirty="0"/>
              <a:t>[i] = B[i]+C[i</a:t>
            </a:r>
            <a:r>
              <a:rPr lang="de-DE" dirty="0" smtClean="0"/>
              <a:t>] </a:t>
            </a:r>
          </a:p>
          <a:p>
            <a:r>
              <a:rPr lang="de-DE" dirty="0" err="1" smtClean="0"/>
              <a:t>Applying</a:t>
            </a:r>
            <a:r>
              <a:rPr lang="de-DE" dirty="0" smtClean="0"/>
              <a:t> traditional SSA </a:t>
            </a:r>
            <a:r>
              <a:rPr lang="de-DE" dirty="0" err="1" smtClean="0"/>
              <a:t>results</a:t>
            </a:r>
            <a:r>
              <a:rPr lang="de-DE" dirty="0" smtClean="0"/>
              <a:t> in a </a:t>
            </a:r>
            <a:r>
              <a:rPr lang="de-DE" dirty="0" err="1" smtClean="0"/>
              <a:t>spurious</a:t>
            </a:r>
            <a:r>
              <a:rPr lang="de-DE" dirty="0" smtClean="0"/>
              <a:t> loop-</a:t>
            </a:r>
            <a:r>
              <a:rPr lang="de-DE" dirty="0" err="1" smtClean="0"/>
              <a:t>carried</a:t>
            </a:r>
            <a:r>
              <a:rPr lang="de-DE" dirty="0" smtClean="0"/>
              <a:t> </a:t>
            </a:r>
            <a:r>
              <a:rPr lang="de-DE" dirty="0" err="1" smtClean="0"/>
              <a:t>dependency</a:t>
            </a:r>
            <a:r>
              <a:rPr lang="de-DE" dirty="0" smtClean="0"/>
              <a:t> </a:t>
            </a:r>
            <a:r>
              <a:rPr lang="de-DE" dirty="0" err="1" smtClean="0"/>
              <a:t>between</a:t>
            </a:r>
            <a:r>
              <a:rPr lang="de-DE" dirty="0" smtClean="0"/>
              <a:t> 2. </a:t>
            </a:r>
            <a:r>
              <a:rPr lang="de-DE" dirty="0" err="1" smtClean="0"/>
              <a:t>and</a:t>
            </a:r>
            <a:r>
              <a:rPr lang="de-DE" dirty="0" smtClean="0"/>
              <a:t> 1.</a:t>
            </a:r>
            <a:endParaRPr lang="en-US" dirty="0" smtClean="0"/>
          </a:p>
        </p:txBody>
      </p:sp>
      <p:cxnSp>
        <p:nvCxnSpPr>
          <p:cNvPr id="5" name="Straight Arrow Connector 4"/>
          <p:cNvCxnSpPr/>
          <p:nvPr/>
        </p:nvCxnSpPr>
        <p:spPr>
          <a:xfrm>
            <a:off x="442490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50338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Treat array access as “scalars” during SSA construction</a:t>
            </a:r>
          </a:p>
          <a:p>
            <a:r>
              <a:rPr lang="en-US" dirty="0" smtClean="0"/>
              <a:t>Alex Aiken’s example (array writes)</a:t>
            </a:r>
          </a:p>
          <a:p>
            <a:pPr lvl="1"/>
            <a:r>
              <a:rPr lang="en-US" dirty="0" smtClean="0"/>
              <a:t>Array accesses A[</a:t>
            </a:r>
            <a:r>
              <a:rPr lang="en-US" dirty="0" err="1" smtClean="0"/>
              <a:t>i</a:t>
            </a:r>
            <a:r>
              <a:rPr lang="en-US" dirty="0" smtClean="0"/>
              <a:t>], B[</a:t>
            </a:r>
            <a:r>
              <a:rPr lang="en-US" dirty="0" err="1" smtClean="0"/>
              <a:t>i</a:t>
            </a:r>
            <a:r>
              <a:rPr lang="en-US" dirty="0" smtClean="0"/>
              <a:t>], D[i-1], etc. -&gt; </a:t>
            </a:r>
            <a:r>
              <a:rPr lang="en-US" dirty="0" err="1" smtClean="0"/>
              <a:t>A_i</a:t>
            </a:r>
            <a:r>
              <a:rPr lang="en-US" dirty="0" smtClean="0"/>
              <a:t>, </a:t>
            </a:r>
            <a:r>
              <a:rPr lang="en-US" dirty="0" err="1" smtClean="0"/>
              <a:t>B_i</a:t>
            </a:r>
            <a:r>
              <a:rPr lang="en-US" dirty="0" smtClean="0"/>
              <a:t>, D_(i-1)</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solidFill>
                  <a:srgbClr val="FF0000"/>
                </a:solidFill>
              </a:rPr>
              <a:t>A[i]</a:t>
            </a:r>
            <a:r>
              <a:rPr lang="de-DE" dirty="0"/>
              <a:t> = B</a:t>
            </a:r>
            <a:r>
              <a:rPr lang="de-DE" dirty="0" smtClean="0"/>
              <a:t>[i]*i 			</a:t>
            </a:r>
          </a:p>
          <a:p>
            <a:pPr marL="0" indent="0">
              <a:buNone/>
            </a:pPr>
            <a:r>
              <a:rPr lang="en-US" dirty="0"/>
              <a:t>	</a:t>
            </a:r>
            <a:r>
              <a:rPr lang="en-US" dirty="0" smtClean="0"/>
              <a:t>   </a:t>
            </a:r>
            <a:r>
              <a:rPr lang="en-US" dirty="0"/>
              <a:t>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endParaRPr lang="en-US" dirty="0">
              <a:solidFill>
                <a:srgbClr val="008000"/>
              </a:solidFill>
            </a:endParaRPr>
          </a:p>
          <a:p>
            <a:pPr marL="0" indent="0">
              <a:buNone/>
            </a:pPr>
            <a:r>
              <a:rPr lang="en-US" dirty="0"/>
              <a:t>	</a:t>
            </a:r>
            <a:r>
              <a:rPr lang="en-US" dirty="0" smtClean="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r>
              <a:rPr lang="en-US" dirty="0" smtClean="0"/>
              <a:t>		</a:t>
            </a:r>
            <a:endParaRPr lang="en-US" dirty="0"/>
          </a:p>
          <a:p>
            <a:pPr marL="0" indent="0">
              <a:buNone/>
            </a:pPr>
            <a:r>
              <a:rPr lang="de-DE" dirty="0"/>
              <a:t>	</a:t>
            </a:r>
            <a:r>
              <a:rPr lang="de-DE" dirty="0" smtClean="0"/>
              <a:t>   </a:t>
            </a:r>
            <a:r>
              <a:rPr lang="de-DE" dirty="0">
                <a:solidFill>
                  <a:srgbClr val="800000"/>
                </a:solidFill>
              </a:rPr>
              <a:t>D[i]</a:t>
            </a:r>
            <a:r>
              <a:rPr lang="de-DE" dirty="0"/>
              <a:t> = B[i]+</a:t>
            </a:r>
            <a:r>
              <a:rPr lang="de-DE" dirty="0">
                <a:solidFill>
                  <a:srgbClr val="0000FF"/>
                </a:solidFill>
              </a:rPr>
              <a:t>C[i</a:t>
            </a:r>
            <a:r>
              <a:rPr lang="de-DE" dirty="0" smtClean="0">
                <a:solidFill>
                  <a:srgbClr val="0000FF"/>
                </a:solidFill>
              </a:rPr>
              <a:t>]</a:t>
            </a:r>
            <a:r>
              <a:rPr lang="de-DE" dirty="0" smtClean="0"/>
              <a:t> </a:t>
            </a:r>
          </a:p>
        </p:txBody>
      </p:sp>
    </p:spTree>
    <p:extLst>
      <p:ext uri="{BB962C8B-B14F-4D97-AF65-F5344CB8AC3E}">
        <p14:creationId xmlns:p14="http://schemas.microsoft.com/office/powerpoint/2010/main" val="8702275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de-DE" dirty="0" smtClean="0"/>
              <a:t>Array </a:t>
            </a:r>
            <a:r>
              <a:rPr lang="de-DE" dirty="0" err="1" smtClean="0"/>
              <a:t>def</a:t>
            </a:r>
            <a:r>
              <a:rPr lang="de-DE" dirty="0" smtClean="0"/>
              <a:t>: </a:t>
            </a:r>
            <a:r>
              <a:rPr lang="de-DE" dirty="0" smtClean="0">
                <a:solidFill>
                  <a:srgbClr val="FF0000"/>
                </a:solidFill>
              </a:rPr>
              <a:t>A[f(i)]</a:t>
            </a:r>
            <a:r>
              <a:rPr lang="de-DE" dirty="0" smtClean="0"/>
              <a:t> = ... </a:t>
            </a:r>
          </a:p>
          <a:p>
            <a:r>
              <a:rPr lang="de-DE" dirty="0" smtClean="0"/>
              <a:t>Array </a:t>
            </a:r>
            <a:r>
              <a:rPr lang="de-DE" dirty="0" err="1" smtClean="0"/>
              <a:t>use</a:t>
            </a:r>
            <a:r>
              <a:rPr lang="de-DE" dirty="0" smtClean="0"/>
              <a:t>: ... = ... </a:t>
            </a:r>
            <a:r>
              <a:rPr lang="de-DE" dirty="0" smtClean="0">
                <a:solidFill>
                  <a:srgbClr val="008000"/>
                </a:solidFill>
              </a:rPr>
              <a:t>A[f‘(i)]</a:t>
            </a:r>
            <a:r>
              <a:rPr lang="de-DE" dirty="0" smtClean="0"/>
              <a:t> ...</a:t>
            </a:r>
          </a:p>
          <a:p>
            <a:r>
              <a:rPr lang="de-DE" dirty="0" err="1" smtClean="0"/>
              <a:t>Two</a:t>
            </a:r>
            <a:r>
              <a:rPr lang="de-DE" dirty="0" smtClean="0"/>
              <a:t> </a:t>
            </a:r>
            <a:r>
              <a:rPr lang="de-DE" dirty="0" err="1" smtClean="0"/>
              <a:t>key</a:t>
            </a:r>
            <a:r>
              <a:rPr lang="de-DE" dirty="0" smtClean="0"/>
              <a:t> </a:t>
            </a:r>
            <a:r>
              <a:rPr lang="de-DE" dirty="0" err="1" smtClean="0"/>
              <a:t>restrictions</a:t>
            </a:r>
            <a:r>
              <a:rPr lang="de-DE" dirty="0" smtClean="0"/>
              <a:t>: </a:t>
            </a:r>
          </a:p>
          <a:p>
            <a:pPr lvl="1"/>
            <a:r>
              <a:rPr lang="de-DE" dirty="0" err="1"/>
              <a:t>F</a:t>
            </a:r>
            <a:r>
              <a:rPr lang="de-DE" dirty="0" err="1" smtClean="0"/>
              <a:t>or</a:t>
            </a:r>
            <a:r>
              <a:rPr lang="de-DE" dirty="0" smtClean="0"/>
              <a:t> </a:t>
            </a:r>
            <a:r>
              <a:rPr lang="de-DE" dirty="0" err="1" smtClean="0"/>
              <a:t>every</a:t>
            </a:r>
            <a:r>
              <a:rPr lang="de-DE" dirty="0" smtClean="0"/>
              <a:t> </a:t>
            </a:r>
            <a:r>
              <a:rPr lang="de-DE" dirty="0" err="1" smtClean="0"/>
              <a:t>def-use</a:t>
            </a:r>
            <a:r>
              <a:rPr lang="de-DE" dirty="0" smtClean="0"/>
              <a:t> pair </a:t>
            </a:r>
            <a:r>
              <a:rPr lang="de-DE" dirty="0" smtClean="0">
                <a:solidFill>
                  <a:srgbClr val="FF0000"/>
                </a:solidFill>
              </a:rPr>
              <a:t>A[f(i)]</a:t>
            </a:r>
            <a:r>
              <a:rPr lang="de-DE" dirty="0" smtClean="0"/>
              <a:t>,</a:t>
            </a:r>
            <a:r>
              <a:rPr lang="de-DE" dirty="0" smtClean="0">
                <a:solidFill>
                  <a:srgbClr val="008000"/>
                </a:solidFill>
              </a:rPr>
              <a:t>A[f‘(i)]</a:t>
            </a:r>
            <a:r>
              <a:rPr lang="de-DE" dirty="0" smtClean="0"/>
              <a:t>, </a:t>
            </a:r>
            <a:r>
              <a:rPr lang="de-DE" b="1" dirty="0" smtClean="0">
                <a:solidFill>
                  <a:srgbClr val="FF0000"/>
                </a:solidFill>
              </a:rPr>
              <a:t>f(i)</a:t>
            </a:r>
            <a:r>
              <a:rPr lang="de-DE" dirty="0" smtClean="0"/>
              <a:t> </a:t>
            </a:r>
            <a:r>
              <a:rPr lang="de-DE" dirty="0" err="1" smtClean="0"/>
              <a:t>and</a:t>
            </a:r>
            <a:r>
              <a:rPr lang="de-DE" dirty="0" smtClean="0"/>
              <a:t> </a:t>
            </a:r>
            <a:r>
              <a:rPr lang="de-DE" b="1" dirty="0" smtClean="0">
                <a:solidFill>
                  <a:srgbClr val="008000"/>
                </a:solidFill>
              </a:rPr>
              <a:t>f‘(i)</a:t>
            </a:r>
            <a:r>
              <a:rPr lang="de-DE" dirty="0" smtClean="0"/>
              <a:t> </a:t>
            </a:r>
            <a:r>
              <a:rPr lang="de-DE" dirty="0" err="1" smtClean="0"/>
              <a:t>are</a:t>
            </a:r>
            <a:r>
              <a:rPr lang="de-DE" dirty="0" smtClean="0"/>
              <a:t> </a:t>
            </a:r>
            <a:r>
              <a:rPr lang="de-DE" dirty="0" err="1" smtClean="0"/>
              <a:t>either</a:t>
            </a:r>
            <a:r>
              <a:rPr lang="de-DE" dirty="0" smtClean="0"/>
              <a:t> </a:t>
            </a:r>
            <a:r>
              <a:rPr lang="de-DE" dirty="0" err="1" smtClean="0"/>
              <a:t>equivalent</a:t>
            </a:r>
            <a:r>
              <a:rPr lang="de-DE" dirty="0" smtClean="0"/>
              <a:t> </a:t>
            </a:r>
            <a:r>
              <a:rPr lang="de-DE" dirty="0" err="1" smtClean="0"/>
              <a:t>or</a:t>
            </a:r>
            <a:r>
              <a:rPr lang="de-DE" dirty="0" smtClean="0"/>
              <a:t> non-</a:t>
            </a:r>
            <a:r>
              <a:rPr lang="de-DE" dirty="0" err="1" smtClean="0"/>
              <a:t>equivalent</a:t>
            </a:r>
            <a:endParaRPr lang="de-DE" dirty="0"/>
          </a:p>
          <a:p>
            <a:pPr lvl="2"/>
            <a:r>
              <a:rPr lang="de-DE" dirty="0" err="1" smtClean="0"/>
              <a:t>Equivalent</a:t>
            </a:r>
            <a:r>
              <a:rPr lang="de-DE" dirty="0" smtClean="0"/>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every</a:t>
            </a:r>
            <a:r>
              <a:rPr lang="de-DE" dirty="0" smtClean="0">
                <a:solidFill>
                  <a:srgbClr val="FF0000"/>
                </a:solidFill>
              </a:rPr>
              <a:t> i in </a:t>
            </a:r>
            <a:r>
              <a:rPr lang="de-DE" dirty="0" err="1" smtClean="0">
                <a:solidFill>
                  <a:srgbClr val="FF0000"/>
                </a:solidFill>
              </a:rPr>
              <a:t>range</a:t>
            </a:r>
            <a:r>
              <a:rPr lang="de-DE" dirty="0" smtClean="0">
                <a:solidFill>
                  <a:srgbClr val="FF0000"/>
                </a:solidFill>
              </a:rPr>
              <a:t>(</a:t>
            </a:r>
            <a:r>
              <a:rPr lang="de-DE" dirty="0" err="1" smtClean="0">
                <a:solidFill>
                  <a:srgbClr val="FF0000"/>
                </a:solidFill>
              </a:rPr>
              <a:t>len</a:t>
            </a:r>
            <a:r>
              <a:rPr lang="de-DE" dirty="0" smtClean="0">
                <a:solidFill>
                  <a:srgbClr val="FF0000"/>
                </a:solidFill>
              </a:rPr>
              <a:t>): f(i) = f‘(i)</a:t>
            </a:r>
            <a:endParaRPr lang="en-US" dirty="0" smtClean="0">
              <a:solidFill>
                <a:srgbClr val="FF0000"/>
              </a:solidFill>
            </a:endParaRPr>
          </a:p>
          <a:p>
            <a:pPr lvl="2"/>
            <a:r>
              <a:rPr lang="en-US" dirty="0" smtClean="0">
                <a:solidFill>
                  <a:srgbClr val="000000"/>
                </a:solidFill>
              </a:rPr>
              <a:t>Non-equivalent: for every </a:t>
            </a:r>
            <a:r>
              <a:rPr lang="en-US" dirty="0" err="1" smtClean="0">
                <a:solidFill>
                  <a:srgbClr val="000000"/>
                </a:solidFill>
              </a:rPr>
              <a:t>i</a:t>
            </a:r>
            <a:r>
              <a:rPr lang="en-US" dirty="0" smtClean="0">
                <a:solidFill>
                  <a:srgbClr val="000000"/>
                </a:solidFill>
              </a:rPr>
              <a:t> in range(</a:t>
            </a:r>
            <a:r>
              <a:rPr lang="en-US" dirty="0" err="1" smtClean="0">
                <a:solidFill>
                  <a:srgbClr val="000000"/>
                </a:solidFill>
              </a:rPr>
              <a:t>len</a:t>
            </a:r>
            <a:r>
              <a:rPr lang="en-US" dirty="0" smtClean="0">
                <a:solidFill>
                  <a:srgbClr val="000000"/>
                </a:solidFill>
              </a:rPr>
              <a:t>): f(</a:t>
            </a:r>
            <a:r>
              <a:rPr lang="en-US" dirty="0" err="1" smtClean="0">
                <a:solidFill>
                  <a:srgbClr val="000000"/>
                </a:solidFill>
              </a:rPr>
              <a:t>i</a:t>
            </a:r>
            <a:r>
              <a:rPr lang="en-US" dirty="0" smtClean="0">
                <a:solidFill>
                  <a:srgbClr val="000000"/>
                </a:solidFill>
              </a:rPr>
              <a:t>) =/= f’(</a:t>
            </a:r>
            <a:r>
              <a:rPr lang="en-US" dirty="0" err="1" smtClean="0">
                <a:solidFill>
                  <a:srgbClr val="000000"/>
                </a:solidFill>
              </a:rPr>
              <a:t>i</a:t>
            </a:r>
            <a:r>
              <a:rPr lang="en-US" dirty="0" smtClean="0">
                <a:solidFill>
                  <a:srgbClr val="000000"/>
                </a:solidFill>
              </a:rPr>
              <a:t>)</a:t>
            </a:r>
          </a:p>
          <a:p>
            <a:pPr lvl="2"/>
            <a:r>
              <a:rPr lang="en-US" dirty="0" smtClean="0">
                <a:solidFill>
                  <a:srgbClr val="000000"/>
                </a:solidFill>
              </a:rPr>
              <a:t>Intuition: for every iteration </a:t>
            </a:r>
            <a:r>
              <a:rPr lang="en-US" dirty="0" err="1" smtClean="0">
                <a:solidFill>
                  <a:srgbClr val="000000"/>
                </a:solidFill>
              </a:rPr>
              <a:t>i</a:t>
            </a:r>
            <a:r>
              <a:rPr lang="en-US" dirty="0" smtClean="0">
                <a:solidFill>
                  <a:srgbClr val="000000"/>
                </a:solidFill>
              </a:rPr>
              <a:t>,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either refer to the same location, or to different locations</a:t>
            </a:r>
          </a:p>
          <a:p>
            <a:pPr lvl="1"/>
            <a:r>
              <a:rPr lang="en-US" dirty="0" smtClean="0">
                <a:solidFill>
                  <a:srgbClr val="000000"/>
                </a:solidFill>
              </a:rPr>
              <a:t>Also, for every </a:t>
            </a:r>
            <a:r>
              <a:rPr lang="en-US" dirty="0" err="1" smtClean="0">
                <a:solidFill>
                  <a:srgbClr val="000000"/>
                </a:solidFill>
              </a:rPr>
              <a:t>def-def</a:t>
            </a:r>
            <a:r>
              <a:rPr lang="en-US" dirty="0" smtClean="0">
                <a:solidFill>
                  <a:srgbClr val="000000"/>
                </a:solidFill>
              </a:rPr>
              <a:t> pair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f(</a:t>
            </a:r>
            <a:r>
              <a:rPr lang="en-US" dirty="0" err="1" smtClean="0">
                <a:solidFill>
                  <a:srgbClr val="000000"/>
                </a:solidFill>
              </a:rPr>
              <a:t>i</a:t>
            </a:r>
            <a:r>
              <a:rPr lang="en-US" dirty="0" smtClean="0">
                <a:solidFill>
                  <a:srgbClr val="000000"/>
                </a:solidFill>
              </a:rPr>
              <a:t>) and f’(</a:t>
            </a:r>
            <a:r>
              <a:rPr lang="en-US" dirty="0" err="1" smtClean="0">
                <a:solidFill>
                  <a:srgbClr val="000000"/>
                </a:solidFill>
              </a:rPr>
              <a:t>i</a:t>
            </a:r>
            <a:r>
              <a:rPr lang="en-US" dirty="0" smtClean="0">
                <a:solidFill>
                  <a:srgbClr val="000000"/>
                </a:solidFill>
              </a:rPr>
              <a:t>) are either equivalent or nonequivalent </a:t>
            </a:r>
          </a:p>
          <a:p>
            <a:r>
              <a:rPr lang="en-US" dirty="0" smtClean="0">
                <a:solidFill>
                  <a:srgbClr val="000000"/>
                </a:solidFill>
              </a:rPr>
              <a:t>Restrictions are necessary to ensure that transformation is semantics-preserving</a:t>
            </a:r>
          </a:p>
          <a:p>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If we are able to prove the restrictions hold for some array A </a:t>
            </a:r>
            <a:r>
              <a:rPr lang="en-US" dirty="0">
                <a:solidFill>
                  <a:srgbClr val="000000"/>
                </a:solidFill>
              </a:rPr>
              <a:t>(</a:t>
            </a:r>
            <a:r>
              <a:rPr lang="en-US" dirty="0" smtClean="0">
                <a:solidFill>
                  <a:srgbClr val="000000"/>
                </a:solidFill>
              </a:rPr>
              <a:t>using Z3), then “</a:t>
            </a:r>
            <a:r>
              <a:rPr lang="en-US" dirty="0" err="1" smtClean="0">
                <a:solidFill>
                  <a:srgbClr val="000000"/>
                </a:solidFill>
              </a:rPr>
              <a:t>scalarize</a:t>
            </a:r>
            <a:r>
              <a:rPr lang="en-US" dirty="0" smtClean="0">
                <a:solidFill>
                  <a:srgbClr val="000000"/>
                </a:solidFill>
              </a:rPr>
              <a:t>” all accesses to A, otherwise default to “aggregate” array A for all access to A</a:t>
            </a:r>
          </a:p>
          <a:p>
            <a:pPr marL="0" indent="0">
              <a:buNone/>
            </a:pPr>
            <a:endParaRPr lang="en-US" dirty="0">
              <a:solidFill>
                <a:srgbClr val="000000"/>
              </a:solidFill>
            </a:endParaRPr>
          </a:p>
          <a:p>
            <a:r>
              <a:rPr lang="en-US" dirty="0" smtClean="0">
                <a:solidFill>
                  <a:srgbClr val="000000"/>
                </a:solidFill>
              </a:rPr>
              <a:t>“</a:t>
            </a:r>
            <a:r>
              <a:rPr lang="en-US" dirty="0" err="1" smtClean="0">
                <a:solidFill>
                  <a:srgbClr val="000000"/>
                </a:solidFill>
              </a:rPr>
              <a:t>Scalarization</a:t>
            </a:r>
            <a:r>
              <a:rPr lang="en-US" dirty="0" smtClean="0">
                <a:solidFill>
                  <a:srgbClr val="000000"/>
                </a:solidFill>
              </a:rPr>
              <a:t>”: A[f(</a:t>
            </a:r>
            <a:r>
              <a:rPr lang="en-US" dirty="0" err="1" smtClean="0">
                <a:solidFill>
                  <a:srgbClr val="000000"/>
                </a:solidFill>
              </a:rPr>
              <a:t>i</a:t>
            </a:r>
            <a:r>
              <a:rPr lang="en-US" dirty="0" smtClean="0">
                <a:solidFill>
                  <a:srgbClr val="000000"/>
                </a:solidFill>
              </a:rPr>
              <a:t>)] becomes either </a:t>
            </a:r>
            <a:r>
              <a:rPr lang="en-US" dirty="0" err="1" smtClean="0">
                <a:solidFill>
                  <a:srgbClr val="000000"/>
                </a:solidFill>
              </a:rPr>
              <a:t>A_f</a:t>
            </a:r>
            <a:r>
              <a:rPr lang="en-US" dirty="0" smtClean="0">
                <a:solidFill>
                  <a:srgbClr val="000000"/>
                </a:solidFill>
              </a:rPr>
              <a:t>(</a:t>
            </a:r>
            <a:r>
              <a:rPr lang="en-US" dirty="0" err="1" smtClean="0">
                <a:solidFill>
                  <a:srgbClr val="000000"/>
                </a:solidFill>
              </a:rPr>
              <a:t>i</a:t>
            </a:r>
            <a:r>
              <a:rPr lang="en-US" dirty="0" smtClean="0">
                <a:solidFill>
                  <a:srgbClr val="000000"/>
                </a:solidFill>
              </a:rPr>
              <a:t>) or A and is treated like a “scalar”</a:t>
            </a:r>
            <a:r>
              <a:rPr lang="en-US" dirty="0">
                <a:solidFill>
                  <a:srgbClr val="000000"/>
                </a:solidFill>
              </a:rPr>
              <a:t> </a:t>
            </a:r>
            <a:r>
              <a:rPr lang="en-US" dirty="0" smtClean="0">
                <a:solidFill>
                  <a:srgbClr val="000000"/>
                </a:solidFill>
              </a:rPr>
              <a:t>during SSA construction</a:t>
            </a:r>
          </a:p>
          <a:p>
            <a:endParaRPr lang="de-DE" dirty="0" smtClean="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 Examples </a:t>
            </a:r>
            <a:endParaRPr lang="en-US" dirty="0"/>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smtClean="0"/>
              <a:t>Aiken:</a:t>
            </a:r>
          </a:p>
          <a:p>
            <a:pPr marL="0" indent="0">
              <a:buNone/>
            </a:pPr>
            <a:r>
              <a:rPr lang="en-US" dirty="0" smtClean="0"/>
              <a:t>for </a:t>
            </a:r>
            <a:r>
              <a:rPr lang="en-US" dirty="0" err="1"/>
              <a:t>i</a:t>
            </a:r>
            <a:r>
              <a:rPr lang="en-US" dirty="0"/>
              <a:t> in range(0,len)</a:t>
            </a:r>
            <a:r>
              <a:rPr lang="en-US" dirty="0" smtClean="0"/>
              <a:t>:</a:t>
            </a:r>
          </a:p>
          <a:p>
            <a:pPr marL="0" indent="0">
              <a:buNone/>
            </a:pPr>
            <a:r>
              <a:rPr lang="en-US" dirty="0">
                <a:solidFill>
                  <a:srgbClr val="FF0000"/>
                </a:solidFill>
              </a:rPr>
              <a:t> </a:t>
            </a:r>
            <a:r>
              <a:rPr lang="en-US" dirty="0" smtClean="0">
                <a:solidFill>
                  <a:srgbClr val="FF0000"/>
                </a:solidFill>
              </a:rPr>
              <a:t>   </a:t>
            </a:r>
            <a:r>
              <a:rPr lang="de-DE" dirty="0" err="1" smtClean="0">
                <a:solidFill>
                  <a:srgbClr val="FF0000"/>
                </a:solidFill>
              </a:rPr>
              <a:t>A_i</a:t>
            </a:r>
            <a:r>
              <a:rPr lang="de-DE" dirty="0" smtClean="0"/>
              <a:t> </a:t>
            </a:r>
            <a:r>
              <a:rPr lang="de-DE" dirty="0"/>
              <a:t>= </a:t>
            </a:r>
            <a:r>
              <a:rPr lang="de-DE" dirty="0" err="1" smtClean="0"/>
              <a:t>B_i</a:t>
            </a:r>
            <a:r>
              <a:rPr lang="de-DE" dirty="0" smtClean="0"/>
              <a:t>*</a:t>
            </a:r>
            <a:r>
              <a:rPr lang="de-DE" dirty="0"/>
              <a:t>i 			</a:t>
            </a:r>
            <a:endParaRPr lang="de-DE" dirty="0" smtClean="0"/>
          </a:p>
          <a:p>
            <a:pPr marL="0" indent="0">
              <a:buNone/>
            </a:pPr>
            <a:r>
              <a:rPr lang="de-DE" dirty="0"/>
              <a:t> </a:t>
            </a:r>
            <a:r>
              <a:rPr lang="de-DE" dirty="0" smtClean="0"/>
              <a:t>   </a:t>
            </a:r>
            <a:r>
              <a:rPr lang="en-US" dirty="0" err="1" smtClean="0"/>
              <a:t>B_i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endParaRPr lang="en-US" dirty="0">
              <a:solidFill>
                <a:srgbClr val="008000"/>
              </a:solidFill>
            </a:endParaRPr>
          </a:p>
          <a:p>
            <a:pPr marL="0" indent="0">
              <a:buNone/>
            </a:pPr>
            <a:r>
              <a:rPr lang="en-US" dirty="0" smtClean="0"/>
              <a:t>    </a:t>
            </a:r>
            <a:r>
              <a:rPr lang="en-US" dirty="0" err="1" smtClean="0">
                <a:solidFill>
                  <a:srgbClr val="0000FF"/>
                </a:solidFill>
              </a:rPr>
              <a:t>C_i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r>
              <a:rPr lang="en-US" dirty="0"/>
              <a:t>	</a:t>
            </a:r>
          </a:p>
          <a:p>
            <a:pPr marL="0" indent="0">
              <a:buNone/>
            </a:pPr>
            <a:r>
              <a:rPr lang="de-DE" dirty="0" smtClean="0"/>
              <a:t>    </a:t>
            </a:r>
            <a:r>
              <a:rPr lang="de-DE" dirty="0" err="1" smtClean="0">
                <a:solidFill>
                  <a:srgbClr val="800000"/>
                </a:solidFill>
              </a:rPr>
              <a:t>D_i</a:t>
            </a:r>
            <a:r>
              <a:rPr lang="de-DE" dirty="0" smtClean="0"/>
              <a:t> </a:t>
            </a:r>
            <a:r>
              <a:rPr lang="de-DE" dirty="0"/>
              <a:t>= </a:t>
            </a:r>
            <a:r>
              <a:rPr lang="de-DE" dirty="0" err="1" smtClean="0"/>
              <a:t>B_i+</a:t>
            </a:r>
            <a:r>
              <a:rPr lang="de-DE" dirty="0" err="1" smtClean="0">
                <a:solidFill>
                  <a:srgbClr val="0000FF"/>
                </a:solidFill>
              </a:rPr>
              <a:t>C_i</a:t>
            </a:r>
            <a:r>
              <a:rPr lang="de-DE" dirty="0" smtClean="0"/>
              <a:t> </a:t>
            </a:r>
            <a:endParaRPr lang="de-DE" dirty="0"/>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err="1" smtClean="0">
                <a:solidFill>
                  <a:srgbClr val="FF0000"/>
                </a:solidFill>
              </a:rPr>
              <a:t>A_i</a:t>
            </a:r>
            <a:r>
              <a:rPr lang="en-US" dirty="0" smtClean="0"/>
              <a:t> * </a:t>
            </a:r>
            <a:r>
              <a:rPr lang="en-US" dirty="0" err="1" smtClean="0">
                <a:solidFill>
                  <a:srgbClr val="0000FF"/>
                </a:solidFill>
              </a:rPr>
              <a:t>B_i</a:t>
            </a:r>
            <a:endParaRPr lang="en-US" dirty="0" smtClean="0">
              <a:solidFill>
                <a:srgbClr val="0000FF"/>
              </a:solidFill>
            </a:endParaRPr>
          </a:p>
          <a:p>
            <a:pPr marL="0" indent="0">
              <a:buNone/>
            </a:pPr>
            <a:r>
              <a:rPr lang="en-US" dirty="0"/>
              <a:t> </a:t>
            </a:r>
            <a:r>
              <a:rPr lang="en-US" dirty="0" smtClean="0"/>
              <a:t>   sum = sum + t</a:t>
            </a:r>
            <a:endParaRPr lang="en-US" dirty="0"/>
          </a:p>
        </p:txBody>
      </p:sp>
    </p:spTree>
    <p:extLst>
      <p:ext uri="{BB962C8B-B14F-4D97-AF65-F5344CB8AC3E}">
        <p14:creationId xmlns:p14="http://schemas.microsoft.com/office/powerpoint/2010/main" val="1270999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Modify classical </a:t>
            </a:r>
            <a:r>
              <a:rPr lang="en-US" dirty="0" err="1" smtClean="0"/>
              <a:t>Cytron</a:t>
            </a:r>
            <a:r>
              <a:rPr lang="en-US" dirty="0" smtClean="0"/>
              <a:t> et al. algorithm from ‘91 paper</a:t>
            </a:r>
          </a:p>
          <a:p>
            <a:pPr lvl="1"/>
            <a:r>
              <a:rPr lang="en-US" dirty="0" smtClean="0"/>
              <a:t>0’s are essentially the phi-nodes</a:t>
            </a:r>
          </a:p>
          <a:p>
            <a:pPr lvl="2"/>
            <a:r>
              <a:rPr lang="en-US" dirty="0" smtClean="0"/>
              <a:t>var_0 at iteration </a:t>
            </a:r>
            <a:r>
              <a:rPr lang="en-US" dirty="0" err="1" smtClean="0"/>
              <a:t>i</a:t>
            </a:r>
            <a:r>
              <a:rPr lang="en-US" dirty="0" smtClean="0"/>
              <a:t> = </a:t>
            </a:r>
            <a:r>
              <a:rPr lang="en-US" dirty="0" err="1" smtClean="0"/>
              <a:t>var_max</a:t>
            </a:r>
            <a:r>
              <a:rPr lang="en-US" dirty="0" smtClean="0"/>
              <a:t> at iteration i-</a:t>
            </a:r>
            <a:r>
              <a:rPr lang="en-US" dirty="0"/>
              <a:t>1</a:t>
            </a:r>
            <a:endParaRPr lang="en-US" dirty="0" smtClean="0"/>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Aiken:</a:t>
            </a:r>
          </a:p>
          <a:p>
            <a:pPr marL="0" indent="0">
              <a:buFont typeface="Arial"/>
              <a:buNone/>
            </a:pPr>
            <a:r>
              <a:rPr lang="en-US" dirty="0" smtClean="0"/>
              <a:t>for </a:t>
            </a:r>
            <a:r>
              <a:rPr lang="en-US" dirty="0" err="1" smtClean="0"/>
              <a:t>i</a:t>
            </a:r>
            <a:r>
              <a:rPr lang="en-US" dirty="0" smtClean="0"/>
              <a:t> in range(0,len):</a:t>
            </a:r>
          </a:p>
          <a:p>
            <a:pPr marL="0" indent="0">
              <a:buFont typeface="Arial"/>
              <a:buNone/>
            </a:pPr>
            <a:r>
              <a:rPr lang="en-US" dirty="0" smtClean="0">
                <a:solidFill>
                  <a:srgbClr val="FF0000"/>
                </a:solidFill>
              </a:rPr>
              <a:t>    </a:t>
            </a:r>
            <a:r>
              <a:rPr lang="de-DE" dirty="0" smtClean="0">
                <a:solidFill>
                  <a:srgbClr val="FF0000"/>
                </a:solidFill>
              </a:rPr>
              <a:t>A_i</a:t>
            </a:r>
            <a:r>
              <a:rPr lang="de-DE" b="1" dirty="0" smtClean="0">
                <a:solidFill>
                  <a:srgbClr val="FF0000"/>
                </a:solidFill>
              </a:rPr>
              <a:t>_1</a:t>
            </a:r>
            <a:r>
              <a:rPr lang="de-DE" dirty="0" smtClean="0"/>
              <a:t> = B_i_0*i 	</a:t>
            </a:r>
          </a:p>
          <a:p>
            <a:pPr marL="0" indent="0">
              <a:buFont typeface="Arial"/>
              <a:buNone/>
            </a:pPr>
            <a:r>
              <a:rPr lang="de-DE" dirty="0" smtClean="0"/>
              <a:t>    </a:t>
            </a:r>
            <a:r>
              <a:rPr lang="en-US" dirty="0" smtClean="0"/>
              <a:t>B_i</a:t>
            </a:r>
            <a:r>
              <a:rPr lang="en-US" b="1" dirty="0" smtClean="0"/>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p>
          <a:p>
            <a:pPr marL="0" indent="0">
              <a:buFont typeface="Arial"/>
              <a:buNone/>
            </a:pPr>
            <a:r>
              <a:rPr lang="en-US" dirty="0" smtClean="0"/>
              <a:t>    </a:t>
            </a:r>
            <a:r>
              <a:rPr lang="en-US" dirty="0" smtClean="0">
                <a:solidFill>
                  <a:srgbClr val="0000FF"/>
                </a:solidFill>
              </a:rPr>
              <a:t>C_i</a:t>
            </a:r>
            <a:r>
              <a:rPr lang="en-US" b="1" dirty="0" smtClean="0">
                <a:solidFill>
                  <a:srgbClr val="0000FF"/>
                </a:solidFill>
              </a:rPr>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endParaRPr lang="en-US" b="1" dirty="0" smtClean="0"/>
          </a:p>
          <a:p>
            <a:pPr marL="0" indent="0">
              <a:buFont typeface="Arial"/>
              <a:buNone/>
            </a:pPr>
            <a:r>
              <a:rPr lang="de-DE" dirty="0" smtClean="0"/>
              <a:t>    </a:t>
            </a:r>
            <a:r>
              <a:rPr lang="de-DE" dirty="0" smtClean="0">
                <a:solidFill>
                  <a:srgbClr val="800000"/>
                </a:solidFill>
              </a:rPr>
              <a:t>D_i</a:t>
            </a:r>
            <a:r>
              <a:rPr lang="de-DE" b="1" dirty="0" smtClean="0">
                <a:solidFill>
                  <a:srgbClr val="800000"/>
                </a:solidFill>
              </a:rPr>
              <a:t>_1</a:t>
            </a:r>
            <a:r>
              <a:rPr lang="de-DE" dirty="0" smtClean="0"/>
              <a:t> = B_i</a:t>
            </a:r>
            <a:r>
              <a:rPr lang="de-DE" b="1" dirty="0" smtClean="0"/>
              <a:t>_1</a:t>
            </a:r>
            <a:r>
              <a:rPr lang="de-DE" dirty="0" smtClean="0"/>
              <a:t>+</a:t>
            </a:r>
            <a:r>
              <a:rPr lang="de-DE" dirty="0" smtClean="0">
                <a:solidFill>
                  <a:srgbClr val="0000FF"/>
                </a:solidFill>
              </a:rPr>
              <a:t>C_i</a:t>
            </a:r>
            <a:r>
              <a:rPr lang="de-DE" b="1" dirty="0" smtClean="0">
                <a:solidFill>
                  <a:srgbClr val="0000FF"/>
                </a:solidFill>
              </a:rPr>
              <a:t>_1</a:t>
            </a:r>
            <a:r>
              <a:rPr lang="de-DE" dirty="0" smtClean="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smtClean="0">
                <a:solidFill>
                  <a:srgbClr val="FF0000"/>
                </a:solidFill>
              </a:rPr>
              <a:t>A_i_0</a:t>
            </a:r>
            <a:r>
              <a:rPr lang="en-US" dirty="0" smtClean="0"/>
              <a:t> * </a:t>
            </a:r>
            <a:r>
              <a:rPr lang="en-US" dirty="0" smtClean="0">
                <a:solidFill>
                  <a:srgbClr val="0000FF"/>
                </a:solidFill>
              </a:rPr>
              <a:t>B_i_0</a:t>
            </a:r>
          </a:p>
          <a:p>
            <a:pPr marL="0" indent="0">
              <a:buNone/>
            </a:pPr>
            <a:r>
              <a:rPr lang="en-US" dirty="0"/>
              <a:t> </a:t>
            </a:r>
            <a:r>
              <a:rPr lang="en-US" dirty="0" smtClean="0"/>
              <a:t>   sum_1 = sum_0 + t</a:t>
            </a:r>
            <a:endParaRPr lang="en-US" dirty="0"/>
          </a:p>
        </p:txBody>
      </p:sp>
    </p:spTree>
    <p:extLst>
      <p:ext uri="{BB962C8B-B14F-4D97-AF65-F5344CB8AC3E}">
        <p14:creationId xmlns:p14="http://schemas.microsoft.com/office/powerpoint/2010/main" val="1162497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a:t>B[</a:t>
            </a:r>
            <a:r>
              <a:rPr lang="en-US" dirty="0" err="1"/>
              <a:t>i</a:t>
            </a:r>
            <a:r>
              <a:rPr lang="en-US" dirty="0"/>
              <a:t>] &gt; 0:</a:t>
            </a:r>
          </a:p>
          <a:p>
            <a:pPr marL="0" indent="0">
              <a:buNone/>
            </a:pPr>
            <a:r>
              <a:rPr lang="de-DE" dirty="0"/>
              <a:t>	</a:t>
            </a:r>
            <a:r>
              <a:rPr lang="de-DE" dirty="0" smtClean="0"/>
              <a:t>    </a:t>
            </a:r>
            <a:r>
              <a:rPr lang="de-DE" dirty="0"/>
              <a:t>A[i] </a:t>
            </a:r>
            <a:r>
              <a:rPr lang="de-DE" dirty="0" smtClean="0"/>
              <a:t>= ...</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a:t>
            </a:r>
            <a:r>
              <a:rPr lang="ro-RO" dirty="0"/>
              <a:t>[i] = </a:t>
            </a:r>
            <a:r>
              <a:rPr lang="ro-RO" dirty="0" smtClean="0"/>
              <a:t>...</a:t>
            </a:r>
            <a:endParaRPr lang="ro-RO" dirty="0"/>
          </a:p>
          <a:p>
            <a:pPr marL="0" indent="0">
              <a:buNone/>
            </a:pPr>
            <a:r>
              <a:rPr lang="en-US" dirty="0"/>
              <a:t> </a:t>
            </a:r>
            <a:r>
              <a:rPr lang="en-US" dirty="0" smtClean="0"/>
              <a:t>     x </a:t>
            </a:r>
            <a:r>
              <a:rPr lang="en-US" dirty="0"/>
              <a:t>= A[</a:t>
            </a:r>
            <a:r>
              <a:rPr lang="en-US" dirty="0" err="1"/>
              <a:t>i</a:t>
            </a:r>
            <a:r>
              <a:rPr lang="en-US" dirty="0"/>
              <a:t>];</a:t>
            </a:r>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err="1" smtClean="0"/>
              <a:t>B_i</a:t>
            </a:r>
            <a:r>
              <a:rPr lang="en-US" dirty="0" smtClean="0"/>
              <a:t> </a:t>
            </a:r>
            <a:r>
              <a:rPr lang="en-US" dirty="0"/>
              <a:t>&gt; 0:</a:t>
            </a:r>
          </a:p>
          <a:p>
            <a:pPr marL="0" indent="0">
              <a:buNone/>
            </a:pPr>
            <a:r>
              <a:rPr lang="de-DE" dirty="0"/>
              <a:t>	</a:t>
            </a:r>
            <a:r>
              <a:rPr lang="de-DE" dirty="0" smtClean="0"/>
              <a:t>    </a:t>
            </a:r>
            <a:r>
              <a:rPr lang="de-DE" dirty="0" err="1" smtClean="0"/>
              <a:t>A_i</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 </a:t>
            </a:r>
            <a:r>
              <a:rPr lang="ro-RO" dirty="0"/>
              <a:t>= </a:t>
            </a:r>
            <a:r>
              <a:rPr lang="ro-RO" dirty="0" smtClean="0"/>
              <a:t>...</a:t>
            </a:r>
            <a:endParaRPr lang="ro-RO" dirty="0"/>
          </a:p>
          <a:p>
            <a:pPr marL="0" indent="0">
              <a:buNone/>
            </a:pPr>
            <a:r>
              <a:rPr lang="en-US" dirty="0"/>
              <a:t> </a:t>
            </a:r>
            <a:r>
              <a:rPr lang="en-US" dirty="0" smtClean="0"/>
              <a:t>     x </a:t>
            </a:r>
            <a:r>
              <a:rPr lang="en-US" dirty="0"/>
              <a:t>= </a:t>
            </a:r>
            <a:r>
              <a:rPr lang="en-US" dirty="0" err="1" smtClean="0"/>
              <a:t>A_i</a:t>
            </a:r>
            <a:r>
              <a:rPr lang="en-US" dirty="0" smtClean="0"/>
              <a:t>;</a:t>
            </a:r>
            <a:endParaRPr lang="en-US" dirty="0"/>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a:t>
            </a:r>
            <a:r>
              <a:rPr lang="en-US" dirty="0"/>
              <a:t> </a:t>
            </a:r>
            <a:r>
              <a:rPr lang="en-US" dirty="0" smtClean="0"/>
              <a:t>  </a:t>
            </a:r>
            <a:r>
              <a:rPr lang="en-US" dirty="0"/>
              <a:t> </a:t>
            </a:r>
            <a:r>
              <a:rPr lang="en-US" dirty="0" smtClean="0"/>
              <a:t> </a:t>
            </a:r>
          </a:p>
          <a:p>
            <a:pPr marL="0" indent="0">
              <a:buNone/>
            </a:pPr>
            <a:r>
              <a:rPr lang="en-US" dirty="0"/>
              <a:t> </a:t>
            </a:r>
            <a:r>
              <a:rPr lang="en-US" dirty="0" smtClean="0"/>
              <a:t>           phi(A_i</a:t>
            </a:r>
            <a:r>
              <a:rPr lang="en-US" b="1" dirty="0" smtClean="0"/>
              <a:t>_1</a:t>
            </a:r>
            <a:r>
              <a:rPr lang="en-US" dirty="0" smtClean="0"/>
              <a:t>,A_i</a:t>
            </a:r>
            <a:r>
              <a:rPr lang="en-US" b="1" dirty="0" smtClean="0"/>
              <a:t>_2</a:t>
            </a:r>
            <a:r>
              <a:rPr lang="en-US" dirty="0" smtClean="0"/>
              <a:t>);</a:t>
            </a:r>
          </a:p>
        </p:txBody>
      </p:sp>
    </p:spTree>
    <p:extLst>
      <p:ext uri="{BB962C8B-B14F-4D97-AF65-F5344CB8AC3E}">
        <p14:creationId xmlns:p14="http://schemas.microsoft.com/office/powerpoint/2010/main" val="4149856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phi(A_i</a:t>
            </a:r>
            <a:r>
              <a:rPr lang="en-US" b="1" dirty="0" smtClean="0"/>
              <a:t>_1</a:t>
            </a:r>
            <a:r>
              <a:rPr lang="en-US" dirty="0" smtClean="0"/>
              <a:t>,A_i</a:t>
            </a:r>
            <a:r>
              <a:rPr lang="en-US" b="1" dirty="0" smtClean="0"/>
              <a:t>_2</a:t>
            </a:r>
            <a:r>
              <a:rPr lang="en-US" dirty="0" smtClean="0"/>
              <a:t>);</a:t>
            </a:r>
            <a:endParaRPr lang="en-US" dirty="0"/>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Tree>
    <p:extLst>
      <p:ext uri="{BB962C8B-B14F-4D97-AF65-F5344CB8AC3E}">
        <p14:creationId xmlns:p14="http://schemas.microsoft.com/office/powerpoint/2010/main" val="176043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Dependence Graph (DG)</a:t>
            </a:r>
            <a:endParaRPr lang="en-US" dirty="0"/>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smtClean="0"/>
              <a:t>Analyze linear MPC loop body</a:t>
            </a:r>
          </a:p>
          <a:p>
            <a:pPr marL="457200" lvl="1" indent="0">
              <a:buNone/>
            </a:pPr>
            <a:endParaRPr lang="en-US" dirty="0" smtClean="0"/>
          </a:p>
          <a:p>
            <a:r>
              <a:rPr lang="en-US" dirty="0" smtClean="0"/>
              <a:t>Intra-loop dependences (impose ordering restrictions)</a:t>
            </a:r>
          </a:p>
          <a:p>
            <a:pPr lvl="1"/>
            <a:r>
              <a:rPr lang="en-US" dirty="0" smtClean="0"/>
              <a:t>E.g., </a:t>
            </a:r>
            <a:r>
              <a:rPr lang="en-US" b="1" dirty="0" smtClean="0">
                <a:solidFill>
                  <a:srgbClr val="FF0000"/>
                </a:solidFill>
              </a:rPr>
              <a:t>c</a:t>
            </a:r>
            <a:r>
              <a:rPr lang="en-US" dirty="0" smtClean="0"/>
              <a:t> </a:t>
            </a:r>
            <a:r>
              <a:rPr lang="en-US" dirty="0"/>
              <a:t>= CMP(B_i</a:t>
            </a:r>
            <a:r>
              <a:rPr lang="en-US" b="1" dirty="0"/>
              <a:t>_0</a:t>
            </a:r>
            <a:r>
              <a:rPr lang="en-US" dirty="0"/>
              <a:t>, 0</a:t>
            </a:r>
            <a:r>
              <a:rPr lang="en-US" dirty="0" smtClean="0"/>
              <a:t>) </a:t>
            </a:r>
            <a:r>
              <a:rPr lang="en-US" dirty="0"/>
              <a:t> </a:t>
            </a:r>
            <a:r>
              <a:rPr lang="en-US" dirty="0" smtClean="0"/>
              <a:t>       x = MUX</a:t>
            </a:r>
            <a:r>
              <a:rPr lang="en-US" dirty="0"/>
              <a:t>(</a:t>
            </a:r>
            <a:r>
              <a:rPr lang="en-US" dirty="0">
                <a:solidFill>
                  <a:srgbClr val="FF0000"/>
                </a:solidFill>
              </a:rPr>
              <a:t>c</a:t>
            </a:r>
            <a:r>
              <a:rPr lang="en-US" dirty="0" smtClean="0"/>
              <a:t>, A_i</a:t>
            </a:r>
            <a:r>
              <a:rPr lang="en-US" b="1" dirty="0" smtClean="0"/>
              <a:t>_1</a:t>
            </a:r>
            <a:r>
              <a:rPr lang="en-US" dirty="0" smtClean="0"/>
              <a:t>, A_i</a:t>
            </a:r>
            <a:r>
              <a:rPr lang="en-US" b="1" dirty="0" smtClean="0"/>
              <a:t>_2</a:t>
            </a:r>
            <a:r>
              <a:rPr lang="en-US" dirty="0" smtClean="0"/>
              <a:t>)</a:t>
            </a:r>
          </a:p>
          <a:p>
            <a:pPr lvl="1"/>
            <a:r>
              <a:rPr lang="de-DE" dirty="0">
                <a:solidFill>
                  <a:srgbClr val="FF0000"/>
                </a:solidFill>
              </a:rPr>
              <a:t>A_i</a:t>
            </a:r>
            <a:r>
              <a:rPr lang="de-DE" b="1" dirty="0">
                <a:solidFill>
                  <a:srgbClr val="FF0000"/>
                </a:solidFill>
              </a:rPr>
              <a:t>_1</a:t>
            </a:r>
            <a:r>
              <a:rPr lang="de-DE" dirty="0"/>
              <a:t> = B_i_0*i </a:t>
            </a:r>
            <a:r>
              <a:rPr lang="de-DE" dirty="0" smtClean="0"/>
              <a:t> </a:t>
            </a:r>
            <a:r>
              <a:rPr lang="de-DE" dirty="0"/>
              <a:t> </a:t>
            </a:r>
            <a:r>
              <a:rPr lang="de-DE" dirty="0" smtClean="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*D_(i-1)</a:t>
            </a:r>
            <a:r>
              <a:rPr lang="en-US" b="1" dirty="0" smtClean="0"/>
              <a:t>_0</a:t>
            </a:r>
          </a:p>
          <a:p>
            <a:r>
              <a:rPr lang="en-US" dirty="0" smtClean="0"/>
              <a:t>Loop-carried dependences </a:t>
            </a:r>
          </a:p>
          <a:p>
            <a:pPr lvl="1"/>
            <a:r>
              <a:rPr lang="en-US" dirty="0" smtClean="0"/>
              <a:t>E.g., </a:t>
            </a:r>
            <a:r>
              <a:rPr lang="en-US" b="1" dirty="0" smtClean="0">
                <a:solidFill>
                  <a:srgbClr val="FF0000"/>
                </a:solidFill>
              </a:rPr>
              <a:t>sum_1</a:t>
            </a:r>
            <a:r>
              <a:rPr lang="en-US" dirty="0" smtClean="0"/>
              <a:t> = sum_0 + t in iteration </a:t>
            </a:r>
            <a:r>
              <a:rPr lang="en-US" dirty="0" err="1"/>
              <a:t>i</a:t>
            </a:r>
            <a:r>
              <a:rPr lang="en-US" dirty="0" smtClean="0"/>
              <a:t>         </a:t>
            </a:r>
            <a:r>
              <a:rPr lang="en-US" dirty="0"/>
              <a:t>sum_1 = </a:t>
            </a:r>
            <a:r>
              <a:rPr lang="en-US" b="1" dirty="0">
                <a:solidFill>
                  <a:srgbClr val="FF0000"/>
                </a:solidFill>
              </a:rPr>
              <a:t>sum_0</a:t>
            </a:r>
            <a:r>
              <a:rPr lang="en-US" dirty="0"/>
              <a:t> + </a:t>
            </a:r>
            <a:r>
              <a:rPr lang="en-US" dirty="0" smtClean="0"/>
              <a:t>t in iteration i+1 (since sum_1 in </a:t>
            </a:r>
            <a:r>
              <a:rPr lang="en-US" dirty="0" err="1" smtClean="0"/>
              <a:t>i</a:t>
            </a:r>
            <a:r>
              <a:rPr lang="en-US" dirty="0" smtClean="0"/>
              <a:t> is sum_0 in i+1)</a:t>
            </a:r>
          </a:p>
          <a:p>
            <a:pPr lvl="1"/>
            <a:r>
              <a:rPr lang="de-DE" dirty="0">
                <a:solidFill>
                  <a:srgbClr val="FF0000"/>
                </a:solidFill>
              </a:rPr>
              <a:t>D_i</a:t>
            </a:r>
            <a:r>
              <a:rPr lang="de-DE" b="1" dirty="0">
                <a:solidFill>
                  <a:srgbClr val="FF0000"/>
                </a:solidFill>
              </a:rPr>
              <a:t>_1</a:t>
            </a:r>
            <a:r>
              <a:rPr lang="de-DE" dirty="0"/>
              <a:t> = B_i</a:t>
            </a:r>
            <a:r>
              <a:rPr lang="de-DE" b="1" dirty="0"/>
              <a:t>_1</a:t>
            </a:r>
            <a:r>
              <a:rPr lang="de-DE" dirty="0"/>
              <a:t>+</a:t>
            </a:r>
            <a:r>
              <a:rPr lang="de-DE" dirty="0" smtClean="0"/>
              <a:t>C_i</a:t>
            </a:r>
            <a:r>
              <a:rPr lang="de-DE" b="1" dirty="0" smtClean="0"/>
              <a:t>_1</a:t>
            </a:r>
            <a:r>
              <a:rPr lang="de-DE" b="1" dirty="0" smtClean="0">
                <a:solidFill>
                  <a:srgbClr val="0000FF"/>
                </a:solidFill>
              </a:rPr>
              <a:t> </a:t>
            </a:r>
            <a:r>
              <a:rPr lang="de-DE" dirty="0" smtClean="0">
                <a:solidFill>
                  <a:srgbClr val="000000"/>
                </a:solidFill>
              </a:rPr>
              <a:t>in </a:t>
            </a:r>
            <a:r>
              <a:rPr lang="de-DE" dirty="0" err="1" smtClean="0">
                <a:solidFill>
                  <a:srgbClr val="000000"/>
                </a:solidFill>
              </a:rPr>
              <a:t>iteration</a:t>
            </a:r>
            <a:r>
              <a:rPr lang="de-DE" dirty="0" smtClean="0">
                <a:solidFill>
                  <a:srgbClr val="000000"/>
                </a:solidFill>
              </a:rPr>
              <a:t> i </a:t>
            </a:r>
            <a:r>
              <a:rPr lang="de-DE" dirty="0">
                <a:solidFill>
                  <a:srgbClr val="000000"/>
                </a:solidFill>
              </a:rPr>
              <a:t> </a:t>
            </a:r>
            <a:r>
              <a:rPr lang="de-DE" dirty="0" smtClean="0">
                <a:solidFill>
                  <a:srgbClr val="000000"/>
                </a:solidFill>
              </a:rPr>
              <a:t>     </a:t>
            </a:r>
            <a:r>
              <a:rPr lang="de-DE" b="1" dirty="0" smtClean="0">
                <a:solidFill>
                  <a:srgbClr val="0000FF"/>
                </a:solidFill>
              </a:rPr>
              <a:t>  </a:t>
            </a:r>
            <a:r>
              <a:rPr lang="en-US" dirty="0" smtClean="0"/>
              <a:t>B_i</a:t>
            </a:r>
            <a:r>
              <a:rPr lang="en-US" b="1" dirty="0" smtClean="0"/>
              <a:t>_1</a:t>
            </a:r>
            <a:r>
              <a:rPr lang="en-US" dirty="0" smtClean="0"/>
              <a:t> </a:t>
            </a:r>
            <a:r>
              <a:rPr lang="en-US" dirty="0">
                <a:solidFill>
                  <a:srgbClr val="000000"/>
                </a:solidFill>
              </a:rPr>
              <a:t>= A_i</a:t>
            </a:r>
            <a:r>
              <a:rPr lang="en-US" b="1" dirty="0">
                <a:solidFill>
                  <a:srgbClr val="000000"/>
                </a:solidFill>
              </a:rPr>
              <a:t>_1</a:t>
            </a:r>
            <a:r>
              <a:rPr lang="en-US" dirty="0"/>
              <a:t>*</a:t>
            </a:r>
            <a:r>
              <a:rPr lang="en-US" dirty="0">
                <a:solidFill>
                  <a:srgbClr val="FF0000"/>
                </a:solidFill>
              </a:rPr>
              <a:t>D_(i-1)</a:t>
            </a:r>
            <a:r>
              <a:rPr lang="en-US" b="1" dirty="0" smtClean="0">
                <a:solidFill>
                  <a:srgbClr val="FF0000"/>
                </a:solidFill>
              </a:rPr>
              <a:t>_0 </a:t>
            </a:r>
            <a:r>
              <a:rPr lang="en-US" dirty="0" smtClean="0">
                <a:solidFill>
                  <a:srgbClr val="000000"/>
                </a:solidFill>
              </a:rPr>
              <a:t>in iteration i+1</a:t>
            </a:r>
          </a:p>
          <a:p>
            <a:r>
              <a:rPr lang="en-US" dirty="0" smtClean="0">
                <a:solidFill>
                  <a:srgbClr val="000000"/>
                </a:solidFill>
              </a:rPr>
              <a:t>Open issues: Analysis that discovers loop carried dependences. Do we do at level of source (with equiv. and non-equiv.) or at this level?</a:t>
            </a:r>
          </a:p>
          <a:p>
            <a:pPr lvl="1"/>
            <a:endParaRPr lang="en-US" dirty="0"/>
          </a:p>
          <a:p>
            <a:pPr lvl="1"/>
            <a:endParaRPr lang="en-US" dirty="0" smtClean="0"/>
          </a:p>
          <a:p>
            <a:endParaRPr lang="en-US" dirty="0"/>
          </a:p>
        </p:txBody>
      </p:sp>
      <p:cxnSp>
        <p:nvCxnSpPr>
          <p:cNvPr id="5" name="Straight Arrow Connector 4"/>
          <p:cNvCxnSpPr/>
          <p:nvPr/>
        </p:nvCxnSpPr>
        <p:spPr>
          <a:xfrm>
            <a:off x="3911600" y="28702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136900" y="31877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1800" y="39370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118100" y="45212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a:t>
            </a:r>
            <a:r>
              <a:rPr lang="en-US" dirty="0" err="1" smtClean="0"/>
              <a:t>Div</a:t>
            </a:r>
            <a:r>
              <a:rPr lang="en-US" dirty="0" smtClean="0"/>
              <a:t>-and-Conquer</a:t>
            </a:r>
            <a:endParaRPr lang="en-US" dirty="0"/>
          </a:p>
        </p:txBody>
      </p:sp>
      <p:sp>
        <p:nvSpPr>
          <p:cNvPr id="3" name="Content Placeholder 2"/>
          <p:cNvSpPr>
            <a:spLocks noGrp="1"/>
          </p:cNvSpPr>
          <p:nvPr>
            <p:ph idx="1"/>
          </p:nvPr>
        </p:nvSpPr>
        <p:spPr/>
        <p:txBody>
          <a:bodyPr/>
          <a:lstStyle/>
          <a:p>
            <a:r>
              <a:rPr lang="en-US" dirty="0" smtClean="0"/>
              <a:t>Use Z3 to prove transformation is safe</a:t>
            </a:r>
            <a:endParaRPr lang="en-US" dirty="0"/>
          </a:p>
        </p:txBody>
      </p:sp>
    </p:spTree>
    <p:extLst>
      <p:ext uri="{BB962C8B-B14F-4D97-AF65-F5344CB8AC3E}">
        <p14:creationId xmlns:p14="http://schemas.microsoft.com/office/powerpoint/2010/main" val="68821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6: </a:t>
            </a:r>
            <a:r>
              <a:rPr lang="en-US" dirty="0" err="1" smtClean="0"/>
              <a:t>Vectorized</a:t>
            </a:r>
            <a:r>
              <a:rPr lang="en-US" dirty="0" smtClean="0"/>
              <a:t> Schedule</a:t>
            </a:r>
            <a:endParaRPr lang="en-US" dirty="0"/>
          </a:p>
        </p:txBody>
      </p:sp>
      <p:sp>
        <p:nvSpPr>
          <p:cNvPr id="3" name="Content Placeholder 2"/>
          <p:cNvSpPr>
            <a:spLocks noGrp="1"/>
          </p:cNvSpPr>
          <p:nvPr>
            <p:ph idx="1"/>
          </p:nvPr>
        </p:nvSpPr>
        <p:spPr/>
        <p:txBody>
          <a:bodyPr/>
          <a:lstStyle/>
          <a:p>
            <a:r>
              <a:rPr lang="en-US" dirty="0" err="1" smtClean="0"/>
              <a:t>Vectorization</a:t>
            </a:r>
            <a:r>
              <a:rPr lang="en-US" dirty="0" smtClean="0"/>
              <a:t> + </a:t>
            </a:r>
            <a:r>
              <a:rPr lang="en-US" dirty="0" err="1" smtClean="0"/>
              <a:t>Div</a:t>
            </a:r>
            <a:r>
              <a:rPr lang="en-US" dirty="0" smtClean="0"/>
              <a:t>-and-conquer</a:t>
            </a:r>
            <a:endParaRPr lang="en-US" dirty="0"/>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c_1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t>Vectorized</a:t>
            </a:r>
            <a:r>
              <a:rPr lang="en-US" dirty="0" smtClean="0"/>
              <a:t> MPC schedule:</a:t>
            </a:r>
          </a:p>
          <a:p>
            <a:pPr marL="0" indent="0">
              <a:buNone/>
            </a:pPr>
            <a:r>
              <a:rPr lang="en-US" dirty="0" smtClean="0"/>
              <a:t>C = CMP_SIMD(B, 0, </a:t>
            </a:r>
            <a:r>
              <a:rPr lang="en-US" dirty="0" err="1" smtClean="0"/>
              <a:t>len</a:t>
            </a:r>
            <a:r>
              <a:rPr lang="en-US" dirty="0" smtClean="0"/>
              <a:t>)</a:t>
            </a:r>
            <a:endParaRPr lang="en-US" dirty="0"/>
          </a:p>
          <a:p>
            <a:pPr marL="0" indent="0">
              <a:buNone/>
            </a:pPr>
            <a:r>
              <a:rPr lang="de-DE" dirty="0" smtClean="0"/>
              <a:t>A1 </a:t>
            </a:r>
            <a:r>
              <a:rPr lang="de-DE" dirty="0"/>
              <a:t>= </a:t>
            </a:r>
            <a:r>
              <a:rPr lang="de-DE" dirty="0" smtClean="0"/>
              <a:t>SOME_MPC_SIMD(...)</a:t>
            </a:r>
            <a:endParaRPr lang="hu-HU" dirty="0" smtClean="0"/>
          </a:p>
          <a:p>
            <a:pPr marL="0" indent="0">
              <a:buNone/>
            </a:pPr>
            <a:r>
              <a:rPr lang="ro-RO" dirty="0" smtClean="0"/>
              <a:t>A2 </a:t>
            </a:r>
            <a:r>
              <a:rPr lang="ro-RO" dirty="0"/>
              <a:t>= </a:t>
            </a:r>
            <a:r>
              <a:rPr lang="de-DE" dirty="0"/>
              <a:t>SOME_MPC_SIMD(...)</a:t>
            </a:r>
            <a:endParaRPr lang="ro-RO" dirty="0"/>
          </a:p>
          <a:p>
            <a:pPr marL="0" indent="0">
              <a:buNone/>
            </a:pPr>
            <a:r>
              <a:rPr lang="en-US" dirty="0" smtClean="0"/>
              <a:t>X = MUX_SIMD(C,A1,A2</a:t>
            </a:r>
            <a:r>
              <a:rPr lang="en-US" dirty="0"/>
              <a:t>,</a:t>
            </a:r>
            <a:r>
              <a:rPr lang="en-US" dirty="0" smtClean="0"/>
              <a:t>len)</a:t>
            </a:r>
            <a:endParaRPr lang="en-US" dirty="0"/>
          </a:p>
        </p:txBody>
      </p:sp>
    </p:spTree>
    <p:extLst>
      <p:ext uri="{BB962C8B-B14F-4D97-AF65-F5344CB8AC3E}">
        <p14:creationId xmlns:p14="http://schemas.microsoft.com/office/powerpoint/2010/main" val="203741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43DEE-59AA-44A1-B291-C37E60CCA376}"/>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A85690C0-4A40-4562-BB37-7547F32AFA6C}"/>
              </a:ext>
            </a:extLst>
          </p:cNvPr>
          <p:cNvSpPr>
            <a:spLocks noGrp="1"/>
          </p:cNvSpPr>
          <p:nvPr>
            <p:ph idx="1"/>
          </p:nvPr>
        </p:nvSpPr>
        <p:spPr/>
        <p:txBody>
          <a:bodyPr>
            <a:normAutofit fontScale="85000" lnSpcReduction="10000"/>
          </a:bodyPr>
          <a:lstStyle/>
          <a:p>
            <a:r>
              <a:rPr lang="en-US" dirty="0"/>
              <a:t>Not all loops will be “vectorizable”</a:t>
            </a:r>
          </a:p>
          <a:p>
            <a:r>
              <a:rPr lang="en-US" dirty="0"/>
              <a:t>SSA conversion may break loop structure and replace it with “</a:t>
            </a:r>
            <a:r>
              <a:rPr lang="en-US" dirty="0" err="1"/>
              <a:t>goto</a:t>
            </a:r>
            <a:r>
              <a:rPr lang="en-US" dirty="0"/>
              <a:t>” statements. </a:t>
            </a:r>
          </a:p>
          <a:p>
            <a:r>
              <a:rPr lang="en-US" dirty="0"/>
              <a:t>We need to differentiate between phi-nodes which belong to “if” statements and the ones that belong to loop’s entry block</a:t>
            </a:r>
          </a:p>
          <a:p>
            <a:r>
              <a:rPr lang="en-US" dirty="0"/>
              <a:t>The phi-nodes which belong to loop entry blocks are not MUX nodes (we call them “pseudo-Phi nodes”.</a:t>
            </a:r>
          </a:p>
          <a:p>
            <a:r>
              <a:rPr lang="en-US" dirty="0"/>
              <a:t>For backend (MOTION/</a:t>
            </a:r>
            <a:r>
              <a:rPr lang="en-US" dirty="0" err="1"/>
              <a:t>etc</a:t>
            </a:r>
            <a:r>
              <a:rPr lang="en-US" dirty="0"/>
              <a:t>), we need to take these “</a:t>
            </a:r>
            <a:r>
              <a:rPr lang="en-US" dirty="0" err="1"/>
              <a:t>goto</a:t>
            </a:r>
            <a:r>
              <a:rPr lang="en-US" dirty="0"/>
              <a:t>” style loops and write “high level” loops e.g. for(;;) or while.</a:t>
            </a:r>
          </a:p>
        </p:txBody>
      </p:sp>
    </p:spTree>
    <p:extLst>
      <p:ext uri="{BB962C8B-B14F-4D97-AF65-F5344CB8AC3E}">
        <p14:creationId xmlns:p14="http://schemas.microsoft.com/office/powerpoint/2010/main" val="3373975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E22AE-3AA7-4905-A3C1-1577DBCCC688}"/>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B34348BB-B630-46C1-8E67-62B490A4BFBB}"/>
              </a:ext>
            </a:extLst>
          </p:cNvPr>
          <p:cNvSpPr>
            <a:spLocks noGrp="1"/>
          </p:cNvSpPr>
          <p:nvPr>
            <p:ph idx="1"/>
          </p:nvPr>
        </p:nvSpPr>
        <p:spPr/>
        <p:txBody>
          <a:bodyPr>
            <a:normAutofit fontScale="92500"/>
          </a:bodyPr>
          <a:lstStyle/>
          <a:p>
            <a:r>
              <a:rPr lang="en-US" dirty="0"/>
              <a:t>An easy (but not user-friendly) way to keep loop information around not allowing python style loops, Instead user/programmer calls functions from our library e.g. instead of for x in range(8), they call </a:t>
            </a:r>
            <a:r>
              <a:rPr lang="en-US" dirty="0" err="1"/>
              <a:t>for_range</a:t>
            </a:r>
            <a:r>
              <a:rPr lang="en-US" dirty="0"/>
              <a:t>(x, 8) where </a:t>
            </a:r>
            <a:r>
              <a:rPr lang="en-US" dirty="0" err="1"/>
              <a:t>for_range</a:t>
            </a:r>
            <a:r>
              <a:rPr lang="en-US" dirty="0"/>
              <a:t> is a function that we define. (which stores relevant loop information for our analysis/loop-rewrite).</a:t>
            </a:r>
          </a:p>
          <a:p>
            <a:r>
              <a:rPr lang="en-US" dirty="0"/>
              <a:t>There are other compilers that do this (e.g. SPDZ), so may be not such a bad idea.</a:t>
            </a:r>
          </a:p>
        </p:txBody>
      </p:sp>
    </p:spTree>
    <p:extLst>
      <p:ext uri="{BB962C8B-B14F-4D97-AF65-F5344CB8AC3E}">
        <p14:creationId xmlns:p14="http://schemas.microsoft.com/office/powerpoint/2010/main" val="44714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to Nesting Loops</a:t>
            </a:r>
            <a:endParaRPr lang="en-US" dirty="0"/>
          </a:p>
        </p:txBody>
      </p:sp>
      <p:sp>
        <p:nvSpPr>
          <p:cNvPr id="3" name="Content Placeholder 2"/>
          <p:cNvSpPr>
            <a:spLocks noGrp="1"/>
          </p:cNvSpPr>
          <p:nvPr>
            <p:ph idx="1"/>
          </p:nvPr>
        </p:nvSpPr>
        <p:spPr/>
        <p:txBody>
          <a:bodyPr/>
          <a:lstStyle/>
          <a:p>
            <a:r>
              <a:rPr lang="en-US" dirty="0" smtClean="0">
                <a:solidFill>
                  <a:srgbClr val="FF0000"/>
                </a:solidFill>
              </a:rPr>
              <a:t>Open: Extend </a:t>
            </a:r>
            <a:r>
              <a:rPr lang="en-US" dirty="0" smtClean="0">
                <a:solidFill>
                  <a:srgbClr val="FF0000"/>
                </a:solidFill>
              </a:rPr>
              <a:t>to </a:t>
            </a:r>
            <a:r>
              <a:rPr lang="en-US" dirty="0" smtClean="0">
                <a:solidFill>
                  <a:srgbClr val="FF0000"/>
                </a:solidFill>
              </a:rPr>
              <a:t>nested </a:t>
            </a:r>
            <a:r>
              <a:rPr lang="en-US" dirty="0" smtClean="0">
                <a:solidFill>
                  <a:srgbClr val="FF0000"/>
                </a:solidFill>
              </a:rPr>
              <a:t>loops, work out the </a:t>
            </a:r>
            <a:r>
              <a:rPr lang="en-US" dirty="0" smtClean="0">
                <a:solidFill>
                  <a:srgbClr val="FF0000"/>
                </a:solidFill>
              </a:rPr>
              <a:t>details</a:t>
            </a:r>
          </a:p>
          <a:p>
            <a:pPr lvl="1"/>
            <a:r>
              <a:rPr lang="en-US" dirty="0" err="1" smtClean="0">
                <a:solidFill>
                  <a:srgbClr val="FF0000"/>
                </a:solidFill>
              </a:rPr>
              <a:t>Scalarization</a:t>
            </a:r>
            <a:r>
              <a:rPr lang="en-US" dirty="0" smtClean="0">
                <a:solidFill>
                  <a:srgbClr val="FF0000"/>
                </a:solidFill>
              </a:rPr>
              <a:t> can be extended</a:t>
            </a:r>
          </a:p>
          <a:p>
            <a:pPr lvl="1"/>
            <a:r>
              <a:rPr lang="en-US" dirty="0" smtClean="0">
                <a:solidFill>
                  <a:srgbClr val="FF0000"/>
                </a:solidFill>
              </a:rPr>
              <a:t>Need to iron out detail on SSA/MUX</a:t>
            </a:r>
            <a:endParaRPr lang="en-US" dirty="0">
              <a:solidFill>
                <a:srgbClr val="FF0000"/>
              </a:solidFill>
            </a:endParaRPr>
          </a:p>
        </p:txBody>
      </p:sp>
    </p:spTree>
    <p:extLst>
      <p:ext uri="{BB962C8B-B14F-4D97-AF65-F5344CB8AC3E}">
        <p14:creationId xmlns:p14="http://schemas.microsoft.com/office/powerpoint/2010/main" val="64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larger 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step 5)</a:t>
            </a:r>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 </a:t>
            </a:r>
            <a:r>
              <a:rPr lang="en-US" dirty="0"/>
              <a:t>W</a:t>
            </a:r>
            <a:r>
              <a:rPr lang="en-US" dirty="0" smtClean="0"/>
              <a:t>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&lt;- MUX(B,C,D,N</a:t>
            </a:r>
            <a:r>
              <a:rPr lang="en-US" dirty="0" smtClean="0"/>
              <a:t>)</a:t>
            </a:r>
            <a:r>
              <a:rPr lang="en-US" dirty="0"/>
              <a:t>, A &lt;- MUL(B,C,N</a:t>
            </a:r>
            <a:r>
              <a:rPr lang="en-US" dirty="0" smtClean="0"/>
              <a:t>), etc.</a:t>
            </a:r>
            <a:endParaRPr lang="en-US" dirty="0" smtClean="0"/>
          </a:p>
          <a:p>
            <a:pPr lvl="1"/>
            <a:r>
              <a:rPr lang="en-US" dirty="0" smtClean="0"/>
              <a:t>Takes size N arrays B, C, and D and produces size N </a:t>
            </a:r>
            <a:r>
              <a:rPr lang="en-US" b="1" dirty="0" smtClean="0"/>
              <a:t>array A</a:t>
            </a:r>
          </a:p>
          <a:p>
            <a:r>
              <a:rPr lang="en-US" dirty="0" smtClean="0"/>
              <a:t>res</a:t>
            </a:r>
            <a:r>
              <a:rPr lang="en-US" dirty="0" smtClean="0"/>
              <a:t> </a:t>
            </a:r>
            <a:r>
              <a:rPr lang="en-US" dirty="0" smtClean="0"/>
              <a:t>&lt;- REDUCE(A</a:t>
            </a:r>
            <a:r>
              <a:rPr lang="en-US" dirty="0" smtClean="0"/>
              <a:t>,</a:t>
            </a:r>
            <a:r>
              <a:rPr lang="en-US" dirty="0"/>
              <a:t> </a:t>
            </a:r>
            <a:r>
              <a:rPr lang="is-IS" b="1" dirty="0" smtClean="0"/>
              <a:t>bin_op</a:t>
            </a:r>
            <a:r>
              <a:rPr lang="is-IS" dirty="0" smtClean="0"/>
              <a:t> , id)</a:t>
            </a:r>
            <a:endParaRPr lang="is-IS" dirty="0" smtClean="0"/>
          </a:p>
          <a:p>
            <a:pPr lvl="1"/>
            <a:r>
              <a:rPr lang="en-US" dirty="0" smtClean="0"/>
              <a:t>Standard sequential reduce. </a:t>
            </a:r>
            <a:endParaRPr lang="en-US" dirty="0" smtClean="0"/>
          </a:p>
          <a:p>
            <a:pPr lvl="1"/>
            <a:r>
              <a:rPr lang="en-US" dirty="0" smtClean="0"/>
              <a:t>Takes as input array A and binary operation. </a:t>
            </a:r>
            <a:r>
              <a:rPr lang="en-US" dirty="0" smtClean="0"/>
              <a:t>Produces scalar result. </a:t>
            </a:r>
            <a:endParaRPr lang="en-US" dirty="0" smtClean="0"/>
          </a:p>
          <a:p>
            <a:r>
              <a:rPr lang="en-US" dirty="0" smtClean="0"/>
              <a:t>res</a:t>
            </a:r>
            <a:r>
              <a:rPr lang="en-US" dirty="0" smtClean="0"/>
              <a:t> </a:t>
            </a:r>
            <a:r>
              <a:rPr lang="en-US" dirty="0" smtClean="0"/>
              <a:t>&lt;- DIV(A</a:t>
            </a:r>
            <a:r>
              <a:rPr lang="en-US" dirty="0" smtClean="0"/>
              <a:t>,</a:t>
            </a:r>
            <a:r>
              <a:rPr lang="en-US" dirty="0"/>
              <a:t> </a:t>
            </a:r>
            <a:r>
              <a:rPr lang="is-IS" b="1" dirty="0" smtClean="0"/>
              <a:t>bin_op</a:t>
            </a:r>
            <a:r>
              <a:rPr lang="is-IS" dirty="0" smtClean="0"/>
              <a:t> , id)</a:t>
            </a:r>
            <a:endParaRPr lang="is-IS" dirty="0" smtClean="0"/>
          </a:p>
          <a:p>
            <a:pPr lvl="1"/>
            <a:r>
              <a:rPr lang="is-IS" dirty="0" smtClean="0"/>
              <a:t>Div-and-conquer reduce. Analysis has to </a:t>
            </a:r>
            <a:r>
              <a:rPr lang="is-IS" dirty="0" smtClean="0"/>
              <a:t>prove that bin_op is such that div</a:t>
            </a:r>
            <a:r>
              <a:rPr lang="is-IS" dirty="0" smtClean="0"/>
              <a:t>-and-</a:t>
            </a:r>
            <a:r>
              <a:rPr lang="is-IS" dirty="0" smtClean="0"/>
              <a:t>conquer version is equivalent to reduce version. </a:t>
            </a:r>
            <a:r>
              <a:rPr lang="en-US" b="1" dirty="0" smtClean="0"/>
              <a:t>res</a:t>
            </a:r>
            <a:r>
              <a:rPr lang="en-US" dirty="0" smtClean="0"/>
              <a:t> </a:t>
            </a:r>
            <a:r>
              <a:rPr lang="en-US" dirty="0" smtClean="0"/>
              <a:t>is a scalar too.</a:t>
            </a:r>
            <a:endParaRPr lang="en-US" dirty="0"/>
          </a:p>
        </p:txBody>
      </p:sp>
    </p:spTree>
    <p:extLst>
      <p:ext uri="{BB962C8B-B14F-4D97-AF65-F5344CB8AC3E}">
        <p14:creationId xmlns:p14="http://schemas.microsoft.com/office/powerpoint/2010/main" val="65565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9571</TotalTime>
  <Words>2875</Words>
  <Application>Microsoft Macintosh PowerPoint</Application>
  <PresentationFormat>On-screen Show (4:3)</PresentationFormat>
  <Paragraphs>328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MPC-Compiler</vt:lpstr>
      <vt:lpstr>Compiler</vt:lpstr>
      <vt:lpstr>Compiler</vt:lpstr>
      <vt:lpstr>Ishaq kills my proposal </vt:lpstr>
      <vt:lpstr>Concrete Steps?</vt:lpstr>
      <vt:lpstr>Plan</vt:lpstr>
      <vt:lpstr>Plan, cont.</vt:lpstr>
      <vt:lpstr>Plan, cont.</vt:lpstr>
      <vt:lpstr>TARGET LANGUAGE</vt:lpstr>
      <vt:lpstr>res &lt;- REDUCE(A, bin_op , id)</vt:lpstr>
      <vt:lpstr>res &lt;- DIV(A, bin_op , id)</vt:lpstr>
      <vt:lpstr>TARGET LANGUAGE Examples</vt:lpstr>
      <vt:lpstr>TARGET LANGUAGE Examples</vt:lpstr>
      <vt:lpstr>Phase 1: Syntax Checker</vt:lpstr>
      <vt:lpstr>Phase 1: Syntax Checker</vt:lpstr>
      <vt:lpstr>Phase 1: Syntax Checker</vt:lpstr>
      <vt:lpstr>Phase 1 </vt:lpstr>
      <vt:lpstr>Note on Phases 2 and on</vt:lpstr>
      <vt:lpstr>Notes on Phase 2 and on</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Graph (DG)</vt:lpstr>
      <vt:lpstr>Phase 5: Div-and-Conquer</vt:lpstr>
      <vt:lpstr>Phase 6: Vectorized Schedule</vt:lpstr>
      <vt:lpstr>Phase 6: How to rewrite loops</vt:lpstr>
      <vt:lpstr>Phase 6: How to rewrite loops</vt:lpstr>
      <vt:lpstr>Extending to Nesting Loops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247</cp:revision>
  <dcterms:created xsi:type="dcterms:W3CDTF">2021-09-20T13:40:56Z</dcterms:created>
  <dcterms:modified xsi:type="dcterms:W3CDTF">2021-10-22T12:05:07Z</dcterms:modified>
</cp:coreProperties>
</file>