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57"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67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412639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875273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7037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F62835-D6DD-B94A-A183-3BD5F791105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4751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F62835-D6DD-B94A-A183-3BD5F7911050}" type="datetimeFigureOut">
              <a:rPr lang="en-US" smtClean="0"/>
              <a:t>9/30/21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1517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F62835-D6DD-B94A-A183-3BD5F791105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361275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F62835-D6DD-B94A-A183-3BD5F7911050}" type="datetimeFigureOut">
              <a:rPr lang="en-US" smtClean="0"/>
              <a:t>9/30/21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204086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F62835-D6DD-B94A-A183-3BD5F7911050}" type="datetimeFigureOut">
              <a:rPr lang="en-US" smtClean="0"/>
              <a:t>9/30/21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704307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62835-D6DD-B94A-A183-3BD5F7911050}" type="datetimeFigureOut">
              <a:rPr lang="en-US" smtClean="0"/>
              <a:t>9/30/21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75608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8375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F62835-D6DD-B94A-A183-3BD5F7911050}" type="datetimeFigureOut">
              <a:rPr lang="en-US" smtClean="0"/>
              <a:t>9/30/21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2C0DF6-D4DA-9543-832C-DCB02C93C41D}" type="slidenum">
              <a:rPr lang="en-US" smtClean="0"/>
              <a:t>‹#›</a:t>
            </a:fld>
            <a:endParaRPr lang="en-US"/>
          </a:p>
        </p:txBody>
      </p:sp>
    </p:spTree>
    <p:extLst>
      <p:ext uri="{BB962C8B-B14F-4D97-AF65-F5344CB8AC3E}">
        <p14:creationId xmlns:p14="http://schemas.microsoft.com/office/powerpoint/2010/main" val="13137889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F62835-D6DD-B94A-A183-3BD5F7911050}" type="datetimeFigureOut">
              <a:rPr lang="en-US" smtClean="0"/>
              <a:t>9/30/21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2C0DF6-D4DA-9543-832C-DCB02C93C41D}" type="slidenum">
              <a:rPr lang="en-US" smtClean="0"/>
              <a:t>‹#›</a:t>
            </a:fld>
            <a:endParaRPr lang="en-US"/>
          </a:p>
        </p:txBody>
      </p:sp>
    </p:spTree>
    <p:extLst>
      <p:ext uri="{BB962C8B-B14F-4D97-AF65-F5344CB8AC3E}">
        <p14:creationId xmlns:p14="http://schemas.microsoft.com/office/powerpoint/2010/main" val="32229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print.iacr.org/2020/1137.pdf" TargetMode="External"/><Relationship Id="rId3" Type="http://schemas.openxmlformats.org/officeDocument/2006/relationships/hyperlink" Target="https://github.com/encryptogroup/MO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MPC-Compiler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Compiler</a:t>
            </a:r>
          </a:p>
          <a:p>
            <a:pPr lvl="1"/>
            <a:r>
              <a:rPr lang="en-US" dirty="0" smtClean="0"/>
              <a:t>Source: IMP-like source</a:t>
            </a:r>
          </a:p>
          <a:p>
            <a:pPr lvl="1"/>
            <a:r>
              <a:rPr lang="en-US" dirty="0">
                <a:solidFill>
                  <a:srgbClr val="FF0000"/>
                </a:solidFill>
              </a:rPr>
              <a:t>A</a:t>
            </a:r>
            <a:r>
              <a:rPr lang="en-US" dirty="0" smtClean="0">
                <a:solidFill>
                  <a:srgbClr val="FF0000"/>
                </a:solidFill>
              </a:rPr>
              <a:t>nalysis on source or MPC-source</a:t>
            </a:r>
          </a:p>
          <a:p>
            <a:pPr lvl="2"/>
            <a:r>
              <a:rPr lang="en-US" dirty="0">
                <a:solidFill>
                  <a:srgbClr val="FF0000"/>
                </a:solidFill>
              </a:rPr>
              <a:t>A</a:t>
            </a:r>
            <a:r>
              <a:rPr lang="en-US" dirty="0" smtClean="0">
                <a:solidFill>
                  <a:srgbClr val="FF0000"/>
                </a:solidFill>
              </a:rPr>
              <a:t>dvantages over analysis over circuits?</a:t>
            </a:r>
          </a:p>
          <a:p>
            <a:pPr lvl="1"/>
            <a:r>
              <a:rPr lang="en-US" dirty="0" smtClean="0"/>
              <a:t>Target: straight-line MPC (i.e., schedule)</a:t>
            </a:r>
          </a:p>
          <a:p>
            <a:pPr lvl="1"/>
            <a:r>
              <a:rPr lang="en-US" dirty="0"/>
              <a:t>F</a:t>
            </a:r>
            <a:r>
              <a:rPr lang="en-US" dirty="0" smtClean="0"/>
              <a:t>inal step: translate into ABY or MOTION circuits</a:t>
            </a:r>
            <a:endParaRPr lang="en-US" dirty="0"/>
          </a:p>
          <a:p>
            <a:r>
              <a:rPr lang="en-US" dirty="0" smtClean="0"/>
              <a:t>Optimality model and theoretical analysis</a:t>
            </a:r>
          </a:p>
          <a:p>
            <a:pPr lvl="1"/>
            <a:r>
              <a:rPr lang="en-US" dirty="0" smtClean="0"/>
              <a:t>Longest common super-sequence stuff</a:t>
            </a:r>
          </a:p>
          <a:p>
            <a:pPr lvl="1"/>
            <a:r>
              <a:rPr lang="en-US" dirty="0" smtClean="0"/>
              <a:t>Theoretical analysis of our schedules</a:t>
            </a:r>
          </a:p>
          <a:p>
            <a:r>
              <a:rPr lang="en-US" dirty="0" smtClean="0"/>
              <a:t>Experiments</a:t>
            </a:r>
          </a:p>
          <a:p>
            <a:pPr lvl="1"/>
            <a:r>
              <a:rPr lang="en-US" dirty="0" smtClean="0">
                <a:solidFill>
                  <a:srgbClr val="FF0000"/>
                </a:solidFill>
              </a:rPr>
              <a:t>Benchmarks?</a:t>
            </a:r>
          </a:p>
          <a:p>
            <a:pPr lvl="1"/>
            <a:r>
              <a:rPr lang="en-US" dirty="0" smtClean="0"/>
              <a:t>Compare with ABY/MOTION?</a:t>
            </a:r>
          </a:p>
          <a:p>
            <a:pPr lvl="2"/>
            <a:r>
              <a:rPr lang="en-US" dirty="0" smtClean="0"/>
              <a:t>Compilation is faster, running time is faster?</a:t>
            </a:r>
            <a:endParaRPr lang="en-US" dirty="0"/>
          </a:p>
        </p:txBody>
      </p:sp>
    </p:spTree>
    <p:extLst>
      <p:ext uri="{BB962C8B-B14F-4D97-AF65-F5344CB8AC3E}">
        <p14:creationId xmlns:p14="http://schemas.microsoft.com/office/powerpoint/2010/main" val="178161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a:xfrm>
            <a:off x="13471" y="1600200"/>
            <a:ext cx="3276138" cy="4525963"/>
          </a:xfrm>
        </p:spPr>
        <p:txBody>
          <a:bodyPr/>
          <a:lstStyle/>
          <a:p>
            <a:pPr marL="0" indent="0">
              <a:buNone/>
            </a:pPr>
            <a:r>
              <a:rPr lang="en-US" dirty="0" smtClean="0">
                <a:solidFill>
                  <a:srgbClr val="FF0000"/>
                </a:solidFill>
              </a:rPr>
              <a:t>#IMP-like IP(A,B):</a:t>
            </a:r>
          </a:p>
          <a:p>
            <a:pPr marL="0" indent="0">
              <a:buNone/>
            </a:pPr>
            <a:r>
              <a:rPr lang="en-US" dirty="0" smtClean="0"/>
              <a:t>sum = 0</a:t>
            </a:r>
          </a:p>
          <a:p>
            <a:pPr marL="0" indent="0">
              <a:buNone/>
            </a:pPr>
            <a:r>
              <a:rPr lang="en-US" dirty="0" smtClean="0"/>
              <a:t>for </a:t>
            </a:r>
            <a:r>
              <a:rPr lang="en-US" dirty="0" err="1" smtClean="0"/>
              <a:t>i</a:t>
            </a:r>
            <a:r>
              <a:rPr lang="en-US" dirty="0" smtClean="0"/>
              <a:t> in range(8):</a:t>
            </a:r>
          </a:p>
          <a:p>
            <a:pPr marL="0" indent="0">
              <a:buNone/>
            </a:pPr>
            <a:r>
              <a:rPr lang="en-US" dirty="0"/>
              <a:t> </a:t>
            </a:r>
            <a:r>
              <a:rPr lang="en-US" dirty="0" smtClean="0"/>
              <a:t>  t = A[</a:t>
            </a:r>
            <a:r>
              <a:rPr lang="en-US" dirty="0" err="1" smtClean="0"/>
              <a:t>i</a:t>
            </a:r>
            <a:r>
              <a:rPr lang="en-US" dirty="0" smtClean="0"/>
              <a:t>]*B[</a:t>
            </a:r>
            <a:r>
              <a:rPr lang="en-US" dirty="0" err="1" smtClean="0"/>
              <a:t>i</a:t>
            </a:r>
            <a:r>
              <a:rPr lang="en-US" dirty="0" smtClean="0"/>
              <a:t>]</a:t>
            </a:r>
          </a:p>
          <a:p>
            <a:pPr marL="0" indent="0">
              <a:buNone/>
            </a:pPr>
            <a:r>
              <a:rPr lang="en-US" dirty="0"/>
              <a:t> </a:t>
            </a:r>
            <a:r>
              <a:rPr lang="en-US" dirty="0" smtClean="0"/>
              <a:t>  sum = sum + t</a:t>
            </a:r>
          </a:p>
          <a:p>
            <a:pPr marL="0" indent="0">
              <a:buNone/>
            </a:pPr>
            <a:endParaRPr lang="en-US" dirty="0"/>
          </a:p>
        </p:txBody>
      </p:sp>
      <p:sp>
        <p:nvSpPr>
          <p:cNvPr id="4" name="Content Placeholder 2"/>
          <p:cNvSpPr txBox="1">
            <a:spLocks/>
          </p:cNvSpPr>
          <p:nvPr/>
        </p:nvSpPr>
        <p:spPr>
          <a:xfrm>
            <a:off x="5294000" y="1599610"/>
            <a:ext cx="3855741" cy="452596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
        <p:nvSpPr>
          <p:cNvPr id="5" name="Right Arrow 4"/>
          <p:cNvSpPr/>
          <p:nvPr/>
        </p:nvSpPr>
        <p:spPr>
          <a:xfrm>
            <a:off x="3733338" y="408742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044812" y="1269873"/>
            <a:ext cx="2288983" cy="2862323"/>
          </a:xfrm>
          <a:prstGeom prst="rect">
            <a:avLst/>
          </a:prstGeom>
          <a:noFill/>
        </p:spPr>
        <p:txBody>
          <a:bodyPr wrap="none" rtlCol="0">
            <a:spAutoFit/>
          </a:bodyPr>
          <a:lstStyle/>
          <a:p>
            <a:r>
              <a:rPr lang="en-US" dirty="0" smtClean="0"/>
              <a:t>Program analysis/</a:t>
            </a:r>
          </a:p>
          <a:p>
            <a:r>
              <a:rPr lang="en-US" dirty="0"/>
              <a:t>c</a:t>
            </a:r>
            <a:r>
              <a:rPr lang="en-US" dirty="0" smtClean="0"/>
              <a:t>ompiler on </a:t>
            </a:r>
            <a:r>
              <a:rPr lang="en-US" u="sng" dirty="0" smtClean="0"/>
              <a:t>source</a:t>
            </a:r>
          </a:p>
          <a:p>
            <a:r>
              <a:rPr lang="en-US" u="sng" dirty="0" smtClean="0"/>
              <a:t>and MPC-source</a:t>
            </a:r>
            <a:r>
              <a:rPr lang="en-US" dirty="0" smtClean="0"/>
              <a:t>. </a:t>
            </a:r>
          </a:p>
          <a:p>
            <a:r>
              <a:rPr lang="en-US" dirty="0" smtClean="0"/>
              <a:t>Lindsey’s analyses:</a:t>
            </a:r>
          </a:p>
          <a:p>
            <a:r>
              <a:rPr lang="en-US" dirty="0" smtClean="0"/>
              <a:t>SSA, Arrays, MUX-SSA,</a:t>
            </a:r>
          </a:p>
          <a:p>
            <a:r>
              <a:rPr lang="en-US" dirty="0" err="1"/>
              <a:t>V</a:t>
            </a:r>
            <a:r>
              <a:rPr lang="en-US" dirty="0" err="1" smtClean="0"/>
              <a:t>ectorization</a:t>
            </a:r>
            <a:r>
              <a:rPr lang="en-US" dirty="0" smtClean="0"/>
              <a:t>,</a:t>
            </a:r>
          </a:p>
          <a:p>
            <a:r>
              <a:rPr lang="en-US" dirty="0" smtClean="0"/>
              <a:t>Divide-and-conquer, </a:t>
            </a:r>
          </a:p>
          <a:p>
            <a:r>
              <a:rPr lang="en-US" dirty="0" smtClean="0"/>
              <a:t>Mixed-modes and </a:t>
            </a:r>
          </a:p>
          <a:p>
            <a:r>
              <a:rPr lang="en-US" dirty="0" smtClean="0"/>
              <a:t>conversions, other?</a:t>
            </a:r>
          </a:p>
          <a:p>
            <a:endParaRPr lang="en-US" dirty="0"/>
          </a:p>
        </p:txBody>
      </p:sp>
    </p:spTree>
    <p:extLst>
      <p:ext uri="{BB962C8B-B14F-4D97-AF65-F5344CB8AC3E}">
        <p14:creationId xmlns:p14="http://schemas.microsoft.com/office/powerpoint/2010/main" val="242260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7" name="Content Placeholder 2"/>
          <p:cNvSpPr txBox="1">
            <a:spLocks/>
          </p:cNvSpPr>
          <p:nvPr/>
        </p:nvSpPr>
        <p:spPr>
          <a:xfrm>
            <a:off x="5674684" y="1600200"/>
            <a:ext cx="3276138"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#ABY or MOTION</a:t>
            </a:r>
          </a:p>
          <a:p>
            <a:pPr marL="0" indent="0">
              <a:buFont typeface="Arial"/>
              <a:buNone/>
            </a:pPr>
            <a:r>
              <a:rPr lang="en-US" dirty="0" smtClean="0">
                <a:solidFill>
                  <a:srgbClr val="FF0000"/>
                </a:solidFill>
              </a:rPr>
              <a:t>circuits</a:t>
            </a:r>
            <a:endParaRPr lang="en-US" dirty="0"/>
          </a:p>
        </p:txBody>
      </p:sp>
      <p:sp>
        <p:nvSpPr>
          <p:cNvPr id="8" name="Right Arrow 7"/>
          <p:cNvSpPr/>
          <p:nvPr/>
        </p:nvSpPr>
        <p:spPr>
          <a:xfrm>
            <a:off x="4391263" y="318476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4054641" y="1943038"/>
            <a:ext cx="1595697" cy="369332"/>
          </a:xfrm>
          <a:prstGeom prst="rect">
            <a:avLst/>
          </a:prstGeom>
          <a:noFill/>
        </p:spPr>
        <p:txBody>
          <a:bodyPr wrap="none" rtlCol="0">
            <a:spAutoFit/>
          </a:bodyPr>
          <a:lstStyle/>
          <a:p>
            <a:r>
              <a:rPr lang="en-US" dirty="0" smtClean="0"/>
              <a:t>One final step?</a:t>
            </a:r>
          </a:p>
        </p:txBody>
      </p:sp>
      <p:sp>
        <p:nvSpPr>
          <p:cNvPr id="10" name="Content Placeholder 2"/>
          <p:cNvSpPr txBox="1">
            <a:spLocks noGrp="1"/>
          </p:cNvSpPr>
          <p:nvPr>
            <p:ph idx="1"/>
          </p:nvPr>
        </p:nvSpPr>
        <p:spPr>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solidFill>
                  <a:srgbClr val="FF0000"/>
                </a:solidFill>
              </a:rPr>
              <a:t>#Straight-line MPC:</a:t>
            </a:r>
          </a:p>
          <a:p>
            <a:pPr marL="0" indent="0">
              <a:buFont typeface="Arial"/>
              <a:buNone/>
            </a:pPr>
            <a:r>
              <a:rPr lang="en-US" sz="2400" dirty="0" smtClean="0"/>
              <a:t>sum = 0</a:t>
            </a:r>
          </a:p>
          <a:p>
            <a:pPr marL="0" indent="0">
              <a:buFont typeface="Arial"/>
              <a:buNone/>
            </a:pPr>
            <a:r>
              <a:rPr lang="en-US" sz="2400" dirty="0" smtClean="0"/>
              <a:t>C = </a:t>
            </a:r>
            <a:r>
              <a:rPr lang="en-US" sz="2400" dirty="0" smtClean="0">
                <a:solidFill>
                  <a:srgbClr val="0000FF"/>
                </a:solidFill>
              </a:rPr>
              <a:t>MUL(A,B,8)</a:t>
            </a:r>
            <a:r>
              <a:rPr lang="en-US" sz="2400" dirty="0" smtClean="0"/>
              <a:t> # SIMD MUL</a:t>
            </a:r>
          </a:p>
          <a:p>
            <a:pPr marL="0" indent="0">
              <a:buFont typeface="Arial"/>
              <a:buNone/>
            </a:pPr>
            <a:r>
              <a:rPr lang="en-US" sz="2400" dirty="0" err="1" smtClean="0"/>
              <a:t>C_e,C_o</a:t>
            </a:r>
            <a:r>
              <a:rPr lang="en-US" sz="2400" dirty="0" smtClean="0"/>
              <a:t> = SPLIT(C,2i,2i+1)</a:t>
            </a:r>
          </a:p>
          <a:p>
            <a:pPr marL="0" indent="0">
              <a:buFont typeface="Arial"/>
              <a:buNone/>
            </a:pPr>
            <a:r>
              <a:rPr lang="en-US" sz="2400" dirty="0" smtClean="0"/>
              <a:t>C1 = </a:t>
            </a:r>
            <a:r>
              <a:rPr lang="en-US" sz="2400" dirty="0" smtClean="0">
                <a:solidFill>
                  <a:srgbClr val="0000FF"/>
                </a:solidFill>
              </a:rPr>
              <a:t>ADD(C_e,C_o,4)</a:t>
            </a:r>
          </a:p>
          <a:p>
            <a:pPr marL="0" indent="0">
              <a:buFont typeface="Arial"/>
              <a:buNone/>
            </a:pPr>
            <a:r>
              <a:rPr lang="en-US" sz="2400" dirty="0" smtClean="0"/>
              <a:t>C1_e,C1_o = SPLIT(C1,2i,2i+1)</a:t>
            </a:r>
          </a:p>
          <a:p>
            <a:pPr marL="0" indent="0">
              <a:buFont typeface="Arial"/>
              <a:buNone/>
            </a:pPr>
            <a:r>
              <a:rPr lang="en-US" sz="2400" dirty="0" smtClean="0"/>
              <a:t>C2 = </a:t>
            </a:r>
            <a:r>
              <a:rPr lang="en-US" sz="2400" dirty="0" smtClean="0">
                <a:solidFill>
                  <a:srgbClr val="0000FF"/>
                </a:solidFill>
              </a:rPr>
              <a:t>ADD(C1_e,C1_o,2)</a:t>
            </a:r>
          </a:p>
          <a:p>
            <a:pPr marL="0" indent="0">
              <a:buFont typeface="Arial"/>
              <a:buNone/>
            </a:pPr>
            <a:r>
              <a:rPr lang="en-US" sz="2400" dirty="0" smtClean="0"/>
              <a:t>C2_e,C2_o = </a:t>
            </a:r>
            <a:r>
              <a:rPr lang="en-US" sz="2400" dirty="0" smtClean="0">
                <a:solidFill>
                  <a:srgbClr val="000000"/>
                </a:solidFill>
              </a:rPr>
              <a:t>SPLIT(C2,2i,2i+1)</a:t>
            </a:r>
          </a:p>
          <a:p>
            <a:pPr marL="0" indent="0">
              <a:buFont typeface="Arial"/>
              <a:buNone/>
            </a:pPr>
            <a:r>
              <a:rPr lang="en-US" sz="2400" dirty="0" smtClean="0">
                <a:solidFill>
                  <a:srgbClr val="000000"/>
                </a:solidFill>
              </a:rPr>
              <a:t>C3 = </a:t>
            </a:r>
            <a:r>
              <a:rPr lang="en-US" sz="2400" dirty="0" smtClean="0">
                <a:solidFill>
                  <a:srgbClr val="0000FF"/>
                </a:solidFill>
              </a:rPr>
              <a:t>ADD(C2_e,C2_o,1)</a:t>
            </a:r>
          </a:p>
          <a:p>
            <a:pPr marL="0" indent="0">
              <a:buFont typeface="Arial"/>
              <a:buNone/>
            </a:pPr>
            <a:r>
              <a:rPr lang="en-US" sz="2400" dirty="0" smtClean="0">
                <a:solidFill>
                  <a:srgbClr val="000000"/>
                </a:solidFill>
              </a:rPr>
              <a:t>// C3[0] has final sum </a:t>
            </a:r>
          </a:p>
          <a:p>
            <a:pPr marL="0" indent="0">
              <a:buFont typeface="Arial"/>
              <a:buNone/>
            </a:pPr>
            <a:endParaRPr lang="en-US" sz="2400" dirty="0">
              <a:solidFill>
                <a:srgbClr val="0000FF"/>
              </a:solidFill>
            </a:endParaRPr>
          </a:p>
        </p:txBody>
      </p:sp>
    </p:spTree>
    <p:extLst>
      <p:ext uri="{BB962C8B-B14F-4D97-AF65-F5344CB8AC3E}">
        <p14:creationId xmlns:p14="http://schemas.microsoft.com/office/powerpoint/2010/main" val="28635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Ishaq</a:t>
            </a:r>
            <a:r>
              <a:rPr lang="en-US" dirty="0" smtClean="0"/>
              <a:t> kills my proposal </a:t>
            </a:r>
            <a:r>
              <a:rPr lang="en-US" dirty="0" smtClean="0">
                <a:sym typeface="Wingdings"/>
              </a:rPr>
              <a:t></a:t>
            </a:r>
            <a:endParaRPr lang="en-US" dirty="0"/>
          </a:p>
        </p:txBody>
      </p:sp>
      <p:sp>
        <p:nvSpPr>
          <p:cNvPr id="3" name="Content Placeholder 2"/>
          <p:cNvSpPr>
            <a:spLocks noGrp="1"/>
          </p:cNvSpPr>
          <p:nvPr>
            <p:ph idx="1"/>
          </p:nvPr>
        </p:nvSpPr>
        <p:spPr/>
        <p:txBody>
          <a:bodyPr>
            <a:normAutofit fontScale="92500"/>
          </a:bodyPr>
          <a:lstStyle/>
          <a:p>
            <a:r>
              <a:rPr lang="en-US" dirty="0" smtClean="0"/>
              <a:t>Why analysis on source/MPC-source is better than on-the-fly analysis and circuit creation?</a:t>
            </a:r>
          </a:p>
          <a:p>
            <a:pPr lvl="1"/>
            <a:r>
              <a:rPr lang="en-US" dirty="0" smtClean="0"/>
              <a:t>Ours: O(1) to </a:t>
            </a:r>
            <a:r>
              <a:rPr lang="en-US" dirty="0" err="1" smtClean="0"/>
              <a:t>vectorize</a:t>
            </a:r>
            <a:r>
              <a:rPr lang="en-US" dirty="0" smtClean="0"/>
              <a:t>, </a:t>
            </a:r>
            <a:r>
              <a:rPr lang="en-US" dirty="0" smtClean="0">
                <a:solidFill>
                  <a:srgbClr val="008000"/>
                </a:solidFill>
              </a:rPr>
              <a:t>O(N)</a:t>
            </a:r>
            <a:r>
              <a:rPr lang="en-US" dirty="0" smtClean="0"/>
              <a:t> to get SIMD circuit</a:t>
            </a:r>
          </a:p>
          <a:p>
            <a:pPr lvl="1"/>
            <a:r>
              <a:rPr lang="en-US" dirty="0" smtClean="0"/>
              <a:t>ABY/MOTION: </a:t>
            </a:r>
            <a:r>
              <a:rPr lang="en-US" dirty="0" smtClean="0">
                <a:solidFill>
                  <a:srgbClr val="FF0000"/>
                </a:solidFill>
              </a:rPr>
              <a:t>O(N)</a:t>
            </a:r>
            <a:r>
              <a:rPr lang="en-US" dirty="0" smtClean="0"/>
              <a:t> to </a:t>
            </a:r>
            <a:r>
              <a:rPr lang="en-US" dirty="0" err="1" smtClean="0"/>
              <a:t>vectorize</a:t>
            </a:r>
            <a:r>
              <a:rPr lang="en-US" dirty="0" smtClean="0"/>
              <a:t> and create circuit</a:t>
            </a:r>
          </a:p>
          <a:p>
            <a:pPr lvl="1"/>
            <a:r>
              <a:rPr lang="en-US" dirty="0" smtClean="0"/>
              <a:t>But, I would expect that </a:t>
            </a:r>
            <a:r>
              <a:rPr lang="en-US" dirty="0" smtClean="0">
                <a:solidFill>
                  <a:srgbClr val="008000"/>
                </a:solidFill>
              </a:rPr>
              <a:t>O(N)</a:t>
            </a:r>
            <a:r>
              <a:rPr lang="en-US" dirty="0" smtClean="0"/>
              <a:t> is faster than </a:t>
            </a:r>
            <a:r>
              <a:rPr lang="en-US" dirty="0" smtClean="0">
                <a:solidFill>
                  <a:srgbClr val="FF0000"/>
                </a:solidFill>
              </a:rPr>
              <a:t>O(N)</a:t>
            </a:r>
            <a:r>
              <a:rPr lang="en-US" dirty="0" smtClean="0"/>
              <a:t>. There should be some way of creating the SIMD circuit faster, we can parallelize for example! Running times should be about the same but it is possible that the SIMD circuit is faster?</a:t>
            </a:r>
          </a:p>
          <a:p>
            <a:pPr lvl="1"/>
            <a:r>
              <a:rPr lang="en-US" dirty="0" smtClean="0"/>
              <a:t>Ours: O(1) to do divide-and-conquer and get O(</a:t>
            </a:r>
            <a:r>
              <a:rPr lang="en-US" dirty="0" err="1" smtClean="0"/>
              <a:t>logN</a:t>
            </a:r>
            <a:r>
              <a:rPr lang="en-US" dirty="0" smtClean="0"/>
              <a:t>)</a:t>
            </a:r>
            <a:endParaRPr lang="en-US" dirty="0"/>
          </a:p>
        </p:txBody>
      </p:sp>
    </p:spTree>
    <p:extLst>
      <p:ext uri="{BB962C8B-B14F-4D97-AF65-F5344CB8AC3E}">
        <p14:creationId xmlns:p14="http://schemas.microsoft.com/office/powerpoint/2010/main" val="7397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Concrete Steps?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MOTION on IMP IP vs. MOTION using SIMD MUL and Divide-and-conquer, see if we win </a:t>
            </a:r>
          </a:p>
          <a:p>
            <a:pPr marL="0" indent="0">
              <a:buNone/>
            </a:pPr>
            <a:r>
              <a:rPr lang="en-US" dirty="0">
                <a:solidFill>
                  <a:srgbClr val="FF0000"/>
                </a:solidFill>
              </a:rPr>
              <a:t>f</a:t>
            </a:r>
            <a:r>
              <a:rPr lang="en-US" dirty="0" smtClean="0">
                <a:solidFill>
                  <a:srgbClr val="FF0000"/>
                </a:solidFill>
              </a:rPr>
              <a:t>or </a:t>
            </a:r>
            <a:r>
              <a:rPr lang="en-US" dirty="0" err="1" smtClean="0">
                <a:solidFill>
                  <a:srgbClr val="FF0000"/>
                </a:solidFill>
              </a:rPr>
              <a:t>i</a:t>
            </a:r>
            <a:r>
              <a:rPr lang="en-US" dirty="0" smtClean="0">
                <a:solidFill>
                  <a:srgbClr val="FF0000"/>
                </a:solidFill>
              </a:rPr>
              <a:t> in range(8):</a:t>
            </a:r>
          </a:p>
          <a:p>
            <a:pPr marL="0" indent="0">
              <a:buNone/>
            </a:pPr>
            <a:r>
              <a:rPr lang="en-US" dirty="0">
                <a:solidFill>
                  <a:srgbClr val="FF0000"/>
                </a:solidFill>
              </a:rPr>
              <a:t> </a:t>
            </a:r>
            <a:r>
              <a:rPr lang="en-US" dirty="0" smtClean="0">
                <a:solidFill>
                  <a:srgbClr val="FF0000"/>
                </a:solidFill>
              </a:rPr>
              <a:t>  </a:t>
            </a:r>
            <a:r>
              <a:rPr lang="en-US" dirty="0" err="1" smtClean="0">
                <a:solidFill>
                  <a:srgbClr val="FF0000"/>
                </a:solidFill>
              </a:rPr>
              <a:t>t_out</a:t>
            </a:r>
            <a:r>
              <a:rPr lang="en-US" dirty="0" smtClean="0">
                <a:solidFill>
                  <a:srgbClr val="FF0000"/>
                </a:solidFill>
              </a:rPr>
              <a:t> = MUL(A[</a:t>
            </a:r>
            <a:r>
              <a:rPr lang="en-US" dirty="0" err="1" smtClean="0">
                <a:solidFill>
                  <a:srgbClr val="FF0000"/>
                </a:solidFill>
              </a:rPr>
              <a:t>i</a:t>
            </a:r>
            <a:r>
              <a:rPr lang="en-US" dirty="0" smtClean="0">
                <a:solidFill>
                  <a:srgbClr val="FF0000"/>
                </a:solidFill>
              </a:rPr>
              <a:t>],B[</a:t>
            </a:r>
            <a:r>
              <a:rPr lang="en-US" dirty="0" err="1" smtClean="0">
                <a:solidFill>
                  <a:srgbClr val="FF0000"/>
                </a:solidFill>
              </a:rPr>
              <a:t>i</a:t>
            </a:r>
            <a:r>
              <a:rPr lang="en-US" dirty="0" smtClean="0">
                <a:solidFill>
                  <a:srgbClr val="FF0000"/>
                </a:solidFill>
              </a:rPr>
              <a:t>])</a:t>
            </a:r>
          </a:p>
          <a:p>
            <a:pPr marL="0" indent="0">
              <a:buNone/>
            </a:pPr>
            <a:r>
              <a:rPr lang="en-US" dirty="0">
                <a:solidFill>
                  <a:srgbClr val="FF0000"/>
                </a:solidFill>
              </a:rPr>
              <a:t> </a:t>
            </a:r>
            <a:r>
              <a:rPr lang="en-US" dirty="0" smtClean="0">
                <a:solidFill>
                  <a:srgbClr val="FF0000"/>
                </a:solidFill>
              </a:rPr>
              <a:t>  sum = ADD(</a:t>
            </a:r>
            <a:r>
              <a:rPr lang="en-US" dirty="0" err="1" smtClean="0">
                <a:solidFill>
                  <a:srgbClr val="FF0000"/>
                </a:solidFill>
              </a:rPr>
              <a:t>sum,t_out</a:t>
            </a:r>
            <a:r>
              <a:rPr lang="en-US" dirty="0" smtClean="0">
                <a:solidFill>
                  <a:srgbClr val="FF0000"/>
                </a:solidFill>
              </a:rPr>
              <a:t>)</a:t>
            </a:r>
          </a:p>
          <a:p>
            <a:pPr marL="0" indent="0">
              <a:buNone/>
            </a:pPr>
            <a:r>
              <a:rPr lang="en-US" dirty="0"/>
              <a:t>v</a:t>
            </a:r>
            <a:r>
              <a:rPr lang="en-US" dirty="0" smtClean="0"/>
              <a:t>s. </a:t>
            </a:r>
          </a:p>
          <a:p>
            <a:pPr marL="0" indent="0">
              <a:buNone/>
            </a:pPr>
            <a:r>
              <a:rPr lang="en-US" dirty="0" smtClean="0">
                <a:solidFill>
                  <a:srgbClr val="0000FF"/>
                </a:solidFill>
              </a:rPr>
              <a:t>C = MUL_SIMD(A,B)</a:t>
            </a:r>
          </a:p>
          <a:p>
            <a:pPr marL="0" indent="0">
              <a:buNone/>
            </a:pPr>
            <a:r>
              <a:rPr lang="en-US" dirty="0" smtClean="0">
                <a:solidFill>
                  <a:srgbClr val="0000FF"/>
                </a:solidFill>
              </a:rPr>
              <a:t>for </a:t>
            </a:r>
            <a:r>
              <a:rPr lang="en-US" dirty="0" err="1" smtClean="0">
                <a:solidFill>
                  <a:srgbClr val="0000FF"/>
                </a:solidFill>
              </a:rPr>
              <a:t>i</a:t>
            </a:r>
            <a:r>
              <a:rPr lang="en-US" dirty="0" smtClean="0">
                <a:solidFill>
                  <a:srgbClr val="0000FF"/>
                </a:solidFill>
              </a:rPr>
              <a:t> in range(8):</a:t>
            </a:r>
            <a:br>
              <a:rPr lang="en-US" dirty="0" smtClean="0">
                <a:solidFill>
                  <a:srgbClr val="0000FF"/>
                </a:solidFill>
              </a:rPr>
            </a:br>
            <a:r>
              <a:rPr lang="en-US" dirty="0" smtClean="0">
                <a:solidFill>
                  <a:srgbClr val="0000FF"/>
                </a:solidFill>
              </a:rPr>
              <a:t>  sum = ADD(</a:t>
            </a:r>
            <a:r>
              <a:rPr lang="en-US" dirty="0" err="1" smtClean="0">
                <a:solidFill>
                  <a:srgbClr val="0000FF"/>
                </a:solidFill>
              </a:rPr>
              <a:t>sum,C</a:t>
            </a:r>
            <a:r>
              <a:rPr lang="en-US" dirty="0" smtClean="0">
                <a:solidFill>
                  <a:srgbClr val="0000FF"/>
                </a:solidFill>
              </a:rPr>
              <a:t>[</a:t>
            </a:r>
            <a:r>
              <a:rPr lang="en-US" dirty="0" err="1" smtClean="0">
                <a:solidFill>
                  <a:srgbClr val="0000FF"/>
                </a:solidFill>
              </a:rPr>
              <a:t>i</a:t>
            </a:r>
            <a:r>
              <a:rPr lang="en-US" dirty="0" smtClean="0">
                <a:solidFill>
                  <a:srgbClr val="0000FF"/>
                </a:solidFill>
              </a:rPr>
              <a:t>])</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91937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Install MOTION, run a few benchmarks, try experiment of non-SIMD IP vs. SIMD IP</a:t>
            </a:r>
          </a:p>
          <a:p>
            <a:pPr marL="914400" lvl="1" indent="-514350">
              <a:buFont typeface="+mj-lt"/>
              <a:buAutoNum type="arabicPeriod"/>
            </a:pPr>
            <a:r>
              <a:rPr lang="en-US" dirty="0">
                <a:hlinkClick r:id="rId2"/>
              </a:rPr>
              <a:t>https://eprint.iacr.org/2020/1137.</a:t>
            </a:r>
            <a:r>
              <a:rPr lang="en-US" dirty="0" smtClean="0">
                <a:hlinkClick r:id="rId2"/>
              </a:rPr>
              <a:t>pdf</a:t>
            </a:r>
            <a:endParaRPr lang="en-US" dirty="0" smtClean="0"/>
          </a:p>
          <a:p>
            <a:pPr marL="914400" lvl="1" indent="-514350">
              <a:buFont typeface="+mj-lt"/>
              <a:buAutoNum type="arabicPeriod"/>
            </a:pPr>
            <a:r>
              <a:rPr lang="en-US" dirty="0">
                <a:hlinkClick r:id="rId3"/>
              </a:rPr>
              <a:t>https://github.com/encryptogroup/</a:t>
            </a:r>
            <a:r>
              <a:rPr lang="en-US" dirty="0" smtClean="0">
                <a:hlinkClick r:id="rId3"/>
              </a:rPr>
              <a:t>MOTION</a:t>
            </a:r>
            <a:endParaRPr lang="en-US" dirty="0" smtClean="0"/>
          </a:p>
          <a:p>
            <a:pPr marL="514350" indent="-514350">
              <a:buFont typeface="+mj-lt"/>
              <a:buAutoNum type="arabicPeriod"/>
            </a:pPr>
            <a:r>
              <a:rPr lang="en-US" dirty="0" smtClean="0"/>
              <a:t>Setup </a:t>
            </a:r>
            <a:r>
              <a:rPr lang="en-US" dirty="0" err="1" smtClean="0"/>
              <a:t>Github</a:t>
            </a:r>
            <a:r>
              <a:rPr lang="en-US" dirty="0" smtClean="0"/>
              <a:t>, Slack</a:t>
            </a:r>
          </a:p>
          <a:p>
            <a:pPr marL="514350" indent="-514350">
              <a:buFont typeface="+mj-lt"/>
              <a:buAutoNum type="arabicPeriod"/>
            </a:pPr>
            <a:r>
              <a:rPr lang="en-US" dirty="0" smtClean="0"/>
              <a:t>Python syntax checker</a:t>
            </a:r>
          </a:p>
          <a:p>
            <a:pPr marL="914400" lvl="1" indent="-514350">
              <a:buFont typeface="+mj-lt"/>
              <a:buAutoNum type="arabicPeriod"/>
            </a:pPr>
            <a:r>
              <a:rPr lang="en-US" dirty="0" smtClean="0"/>
              <a:t>Restricts Python programs to </a:t>
            </a:r>
            <a:r>
              <a:rPr lang="en-US" dirty="0" smtClean="0">
                <a:solidFill>
                  <a:srgbClr val="FF0000"/>
                </a:solidFill>
              </a:rPr>
              <a:t>simpler IMP-like syntax</a:t>
            </a:r>
          </a:p>
          <a:p>
            <a:pPr marL="914400" lvl="1" indent="-514350">
              <a:buFont typeface="+mj-lt"/>
              <a:buAutoNum type="arabicPeriod"/>
            </a:pPr>
            <a:r>
              <a:rPr lang="en-US" dirty="0"/>
              <a:t>I</a:t>
            </a:r>
            <a:r>
              <a:rPr lang="en-US" dirty="0" smtClean="0"/>
              <a:t>mplemented as an Attribute grammar over the Python AST by adding checks on Assign, For, If, Call, Subscript, </a:t>
            </a:r>
            <a:r>
              <a:rPr lang="en-US" dirty="0" err="1" smtClean="0"/>
              <a:t>BinOp</a:t>
            </a:r>
            <a:r>
              <a:rPr lang="en-US" dirty="0" smtClean="0"/>
              <a:t> AST Nodes</a:t>
            </a:r>
            <a:endParaRPr lang="en-US" dirty="0"/>
          </a:p>
        </p:txBody>
      </p:sp>
    </p:spTree>
    <p:extLst>
      <p:ext uri="{BB962C8B-B14F-4D97-AF65-F5344CB8AC3E}">
        <p14:creationId xmlns:p14="http://schemas.microsoft.com/office/powerpoint/2010/main" val="79810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eriod" startAt="4"/>
            </a:pPr>
            <a:r>
              <a:rPr lang="en-US" dirty="0" smtClean="0"/>
              <a:t>Collect a large set of single-loop benchmarks</a:t>
            </a:r>
          </a:p>
          <a:p>
            <a:pPr marL="914400" lvl="1" indent="-514350">
              <a:buAutoNum type="arabicPeriod"/>
            </a:pPr>
            <a:r>
              <a:rPr lang="en-US" dirty="0" smtClean="0"/>
              <a:t>MPC literature (ABY, Motion)</a:t>
            </a:r>
          </a:p>
          <a:p>
            <a:pPr marL="914400" lvl="1" indent="-514350">
              <a:buAutoNum type="arabicPeriod"/>
            </a:pPr>
            <a:r>
              <a:rPr lang="en-US" dirty="0" smtClean="0"/>
              <a:t>HPC literature (not all obey our syntactic restrictions)</a:t>
            </a:r>
          </a:p>
          <a:p>
            <a:pPr marL="514350" indent="-514350">
              <a:buAutoNum type="arabicPeriod" startAt="4"/>
            </a:pPr>
            <a:r>
              <a:rPr lang="en-US" dirty="0" smtClean="0"/>
              <a:t>“</a:t>
            </a:r>
            <a:r>
              <a:rPr lang="en-US" dirty="0" err="1" smtClean="0"/>
              <a:t>Scalarization</a:t>
            </a:r>
            <a:r>
              <a:rPr lang="en-US" dirty="0" smtClean="0"/>
              <a:t> Analysis”</a:t>
            </a:r>
          </a:p>
          <a:p>
            <a:pPr marL="914400" lvl="1" indent="-514350">
              <a:buAutoNum type="arabicPeriod"/>
            </a:pPr>
            <a:r>
              <a:rPr lang="en-US" dirty="0" smtClean="0"/>
              <a:t>Will treat certain array accesses as “scalars” and allow for an Array-Like SSA</a:t>
            </a:r>
          </a:p>
          <a:p>
            <a:pPr marL="514350" indent="-514350">
              <a:buAutoNum type="arabicPeriod" startAt="4"/>
            </a:pPr>
            <a:r>
              <a:rPr lang="en-US" dirty="0" smtClean="0"/>
              <a:t>SSA Translation (depends on 4)</a:t>
            </a:r>
          </a:p>
          <a:p>
            <a:pPr marL="914400" lvl="1" indent="-514350">
              <a:buAutoNum type="arabicPeriod"/>
            </a:pPr>
            <a:r>
              <a:rPr lang="en-US" dirty="0" smtClean="0"/>
              <a:t>Mostly standard SSA algorithm by </a:t>
            </a:r>
            <a:r>
              <a:rPr lang="en-US" dirty="0" err="1" smtClean="0"/>
              <a:t>Cytron</a:t>
            </a:r>
            <a:r>
              <a:rPr lang="en-US" dirty="0" smtClean="0"/>
              <a:t> et. al.</a:t>
            </a:r>
          </a:p>
          <a:p>
            <a:pPr marL="914400" lvl="1" indent="-514350">
              <a:buAutoNum type="arabicPeriod"/>
            </a:pPr>
            <a:r>
              <a:rPr lang="en-US" dirty="0"/>
              <a:t>T</a:t>
            </a:r>
            <a:r>
              <a:rPr lang="en-US" dirty="0" smtClean="0"/>
              <a:t>here is a tweak we need for MUX MPC nodes </a:t>
            </a:r>
            <a:endParaRPr lang="en-US" dirty="0"/>
          </a:p>
          <a:p>
            <a:pPr marL="914400" lvl="1" indent="-514350">
              <a:buAutoNum type="arabicPeriod"/>
            </a:pPr>
            <a:r>
              <a:rPr lang="en-US" dirty="0" smtClean="0"/>
              <a:t>This gives us “a schedule”, we can now translate our program into a straight-line sequence of MPC instructions (MUX, CMP, ADD, MUL, etc.) by unrolling each iteration of the loop</a:t>
            </a:r>
          </a:p>
        </p:txBody>
      </p:sp>
    </p:spTree>
    <p:extLst>
      <p:ext uri="{BB962C8B-B14F-4D97-AF65-F5344CB8AC3E}">
        <p14:creationId xmlns:p14="http://schemas.microsoft.com/office/powerpoint/2010/main" val="5035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cont.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6. Construct Dependence Graph (DG)</a:t>
            </a:r>
          </a:p>
          <a:p>
            <a:pPr marL="0" indent="0">
              <a:buNone/>
            </a:pPr>
            <a:r>
              <a:rPr lang="en-US" dirty="0"/>
              <a:t>	</a:t>
            </a:r>
            <a:r>
              <a:rPr lang="en-US" dirty="0" smtClean="0"/>
              <a:t>1. Intra-loop dependences</a:t>
            </a:r>
            <a:endParaRPr lang="en-US" dirty="0"/>
          </a:p>
          <a:p>
            <a:pPr marL="0" indent="0">
              <a:buNone/>
            </a:pPr>
            <a:r>
              <a:rPr lang="en-US" dirty="0" smtClean="0"/>
              <a:t>	2. Loop-carried dependences (often prohibit parallelization)</a:t>
            </a:r>
          </a:p>
          <a:p>
            <a:pPr marL="0" indent="0">
              <a:buNone/>
            </a:pPr>
            <a:r>
              <a:rPr lang="en-US" dirty="0" smtClean="0"/>
              <a:t>7. Program Analysis over DG to compute a schedule</a:t>
            </a:r>
            <a:endParaRPr lang="en-US" dirty="0"/>
          </a:p>
          <a:p>
            <a:pPr marL="0" indent="0">
              <a:buNone/>
            </a:pPr>
            <a:r>
              <a:rPr lang="en-US" dirty="0" smtClean="0"/>
              <a:t>	1. Works on one iteration of the loop</a:t>
            </a:r>
          </a:p>
          <a:p>
            <a:pPr marL="0" indent="0">
              <a:buNone/>
            </a:pPr>
            <a:r>
              <a:rPr lang="en-US" dirty="0"/>
              <a:t>	</a:t>
            </a:r>
            <a:r>
              <a:rPr lang="en-US" dirty="0" smtClean="0"/>
              <a:t>2. </a:t>
            </a:r>
            <a:r>
              <a:rPr lang="en-US" dirty="0" err="1"/>
              <a:t>V</a:t>
            </a:r>
            <a:r>
              <a:rPr lang="en-US" dirty="0" err="1" smtClean="0"/>
              <a:t>ectorize</a:t>
            </a:r>
            <a:r>
              <a:rPr lang="en-US" dirty="0" smtClean="0"/>
              <a:t>, divide-and-conquer, other opt.</a:t>
            </a:r>
          </a:p>
        </p:txBody>
      </p:sp>
    </p:spTree>
    <p:extLst>
      <p:ext uri="{BB962C8B-B14F-4D97-AF65-F5344CB8AC3E}">
        <p14:creationId xmlns:p14="http://schemas.microsoft.com/office/powerpoint/2010/main" val="235774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Syntax Checker</a:t>
            </a:r>
            <a:endParaRPr lang="en-US" dirty="0"/>
          </a:p>
        </p:txBody>
      </p:sp>
      <p:sp>
        <p:nvSpPr>
          <p:cNvPr id="3" name="Content Placeholder 2"/>
          <p:cNvSpPr>
            <a:spLocks noGrp="1"/>
          </p:cNvSpPr>
          <p:nvPr>
            <p:ph idx="1"/>
          </p:nvPr>
        </p:nvSpPr>
        <p:spPr>
          <a:xfrm>
            <a:off x="457200" y="1600200"/>
            <a:ext cx="8493630" cy="4525963"/>
          </a:xfrm>
        </p:spPr>
        <p:txBody>
          <a:bodyPr>
            <a:normAutofit fontScale="62500" lnSpcReduction="20000"/>
          </a:bodyPr>
          <a:lstStyle/>
          <a:p>
            <a:r>
              <a:rPr lang="en-US" dirty="0" smtClean="0"/>
              <a:t>Done in Python AST</a:t>
            </a:r>
          </a:p>
          <a:p>
            <a:pPr lvl="1"/>
            <a:r>
              <a:rPr lang="en-US" dirty="0" smtClean="0"/>
              <a:t>Shared inputs are </a:t>
            </a:r>
            <a:r>
              <a:rPr lang="en-US" dirty="0" smtClean="0">
                <a:solidFill>
                  <a:srgbClr val="FF0000"/>
                </a:solidFill>
              </a:rPr>
              <a:t>annotated</a:t>
            </a:r>
            <a:r>
              <a:rPr lang="en-US" dirty="0" smtClean="0"/>
              <a:t>, plan ones are </a:t>
            </a:r>
            <a:r>
              <a:rPr lang="en-US" dirty="0" smtClean="0">
                <a:solidFill>
                  <a:srgbClr val="FF0000"/>
                </a:solidFill>
              </a:rPr>
              <a:t>NOT</a:t>
            </a:r>
          </a:p>
          <a:p>
            <a:pPr lvl="2"/>
            <a:r>
              <a:rPr lang="en-US" dirty="0" smtClean="0"/>
              <a:t>E.g., biometric(C: list[</a:t>
            </a:r>
            <a:r>
              <a:rPr lang="en-US" dirty="0" err="1" smtClean="0"/>
              <a:t>int</a:t>
            </a:r>
            <a:r>
              <a:rPr lang="en-US" dirty="0" smtClean="0"/>
              <a:t>], D, S: list[</a:t>
            </a:r>
            <a:r>
              <a:rPr lang="en-US" dirty="0" err="1" smtClean="0"/>
              <a:t>int</a:t>
            </a:r>
            <a:r>
              <a:rPr lang="en-US" dirty="0" smtClean="0"/>
              <a:t>], N). Here C is the vector we match and it is secret-shared. D is the dimension of C and it is plaintext</a:t>
            </a:r>
          </a:p>
          <a:p>
            <a:pPr lvl="1"/>
            <a:r>
              <a:rPr lang="en-US" dirty="0" smtClean="0"/>
              <a:t>Assign: lhs = </a:t>
            </a:r>
            <a:r>
              <a:rPr lang="en-US" dirty="0" err="1" smtClean="0"/>
              <a:t>rhs</a:t>
            </a:r>
            <a:endParaRPr lang="en-US" dirty="0"/>
          </a:p>
          <a:p>
            <a:pPr lvl="2"/>
            <a:r>
              <a:rPr lang="en-US" dirty="0" smtClean="0"/>
              <a:t>lhs is either a </a:t>
            </a:r>
            <a:r>
              <a:rPr lang="en-US" dirty="0" err="1" smtClean="0"/>
              <a:t>var</a:t>
            </a:r>
            <a:r>
              <a:rPr lang="en-US" dirty="0" smtClean="0"/>
              <a:t> (</a:t>
            </a:r>
            <a:r>
              <a:rPr lang="en-US" dirty="0" err="1" smtClean="0"/>
              <a:t>ast.Name</a:t>
            </a:r>
            <a:r>
              <a:rPr lang="en-US" dirty="0" smtClean="0"/>
              <a:t>) or an array access (</a:t>
            </a:r>
            <a:r>
              <a:rPr lang="en-US" dirty="0" err="1" smtClean="0"/>
              <a:t>ast.Subscript</a:t>
            </a:r>
            <a:r>
              <a:rPr lang="en-US" dirty="0" smtClean="0"/>
              <a:t>)</a:t>
            </a:r>
          </a:p>
          <a:p>
            <a:pPr lvl="2"/>
            <a:r>
              <a:rPr lang="en-US" dirty="0" err="1" smtClean="0"/>
              <a:t>rhs</a:t>
            </a:r>
            <a:r>
              <a:rPr lang="en-US" dirty="0" smtClean="0"/>
              <a:t> is either a </a:t>
            </a:r>
            <a:r>
              <a:rPr lang="en-US" dirty="0" err="1" smtClean="0"/>
              <a:t>var</a:t>
            </a:r>
            <a:r>
              <a:rPr lang="en-US" dirty="0" smtClean="0"/>
              <a:t> or a </a:t>
            </a:r>
            <a:r>
              <a:rPr lang="en-US" dirty="0" err="1" smtClean="0"/>
              <a:t>BinOp</a:t>
            </a:r>
            <a:r>
              <a:rPr lang="en-US" dirty="0" smtClean="0"/>
              <a:t> expression</a:t>
            </a:r>
          </a:p>
          <a:p>
            <a:pPr lvl="1"/>
            <a:r>
              <a:rPr lang="en-US" dirty="0" err="1" smtClean="0"/>
              <a:t>BinOp</a:t>
            </a:r>
            <a:r>
              <a:rPr lang="en-US" dirty="0" smtClean="0"/>
              <a:t>: left operator right</a:t>
            </a:r>
          </a:p>
          <a:p>
            <a:pPr lvl="2"/>
            <a:r>
              <a:rPr lang="en-US" dirty="0" smtClean="0"/>
              <a:t>left and right share restrictions of lhs</a:t>
            </a:r>
          </a:p>
          <a:p>
            <a:pPr lvl="2"/>
            <a:r>
              <a:rPr lang="en-US" dirty="0"/>
              <a:t>o</a:t>
            </a:r>
            <a:r>
              <a:rPr lang="en-US" dirty="0" smtClean="0"/>
              <a:t>perator is the </a:t>
            </a:r>
          </a:p>
          <a:p>
            <a:pPr lvl="1"/>
            <a:r>
              <a:rPr lang="en-US" dirty="0" smtClean="0"/>
              <a:t>If: </a:t>
            </a:r>
            <a:r>
              <a:rPr lang="is-IS" dirty="0" smtClean="0"/>
              <a:t>…</a:t>
            </a:r>
            <a:r>
              <a:rPr lang="is-IS" dirty="0" smtClean="0"/>
              <a:t>: restrict comparison to </a:t>
            </a:r>
            <a:r>
              <a:rPr lang="is-IS" smtClean="0"/>
              <a:t>a logical operation </a:t>
            </a:r>
            <a:endParaRPr lang="is-IS" dirty="0" smtClean="0"/>
          </a:p>
          <a:p>
            <a:pPr lvl="1"/>
            <a:r>
              <a:rPr lang="en-US" dirty="0" smtClean="0"/>
              <a:t>F</a:t>
            </a:r>
            <a:r>
              <a:rPr lang="is-IS" dirty="0" smtClean="0"/>
              <a:t>or i in range(N): this is acceptable input, no other </a:t>
            </a:r>
            <a:r>
              <a:rPr lang="is-IS" dirty="0" smtClean="0"/>
              <a:t>loops are allowed</a:t>
            </a:r>
            <a:endParaRPr lang="is-IS" dirty="0" smtClean="0"/>
          </a:p>
          <a:p>
            <a:pPr lvl="1"/>
            <a:r>
              <a:rPr lang="en-US" dirty="0"/>
              <a:t>a</a:t>
            </a:r>
            <a:r>
              <a:rPr lang="is-IS" dirty="0" smtClean="0"/>
              <a:t>st.Subscript(value,slice): value must be a var and slice an expression where all leaves are plaintex vars. (We don’t support subscripts that are shared values.)</a:t>
            </a:r>
          </a:p>
          <a:p>
            <a:pPr lvl="1"/>
            <a:r>
              <a:rPr lang="is-IS" dirty="0" smtClean="0"/>
              <a:t>No other ast.Nodes are allowed for now. Will extend with Calls eventually</a:t>
            </a:r>
            <a:endParaRPr lang="en-US" dirty="0" smtClean="0"/>
          </a:p>
          <a:p>
            <a:pPr lvl="1"/>
            <a:endParaRPr lang="en-US" dirty="0"/>
          </a:p>
        </p:txBody>
      </p:sp>
    </p:spTree>
    <p:extLst>
      <p:ext uri="{BB962C8B-B14F-4D97-AF65-F5344CB8AC3E}">
        <p14:creationId xmlns:p14="http://schemas.microsoft.com/office/powerpoint/2010/main" val="176575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5443</TotalTime>
  <Words>966</Words>
  <Application>Microsoft Macintosh PowerPoint</Application>
  <PresentationFormat>On-screen Show (4:3)</PresentationFormat>
  <Paragraphs>106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MPC-Compiler</vt:lpstr>
      <vt:lpstr>Compiler</vt:lpstr>
      <vt:lpstr>Compiler</vt:lpstr>
      <vt:lpstr>Ishaq kills my proposal </vt:lpstr>
      <vt:lpstr>Concrete Steps?</vt:lpstr>
      <vt:lpstr>Plan</vt:lpstr>
      <vt:lpstr>Plan, cont.</vt:lpstr>
      <vt:lpstr>Plan, cont.</vt:lpstr>
      <vt:lpstr>Python Syntax Checker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dc:creator>
  <cp:lastModifiedBy>Ana</cp:lastModifiedBy>
  <cp:revision>49</cp:revision>
  <dcterms:created xsi:type="dcterms:W3CDTF">2021-09-20T13:40:56Z</dcterms:created>
  <dcterms:modified xsi:type="dcterms:W3CDTF">2021-10-01T11:26:58Z</dcterms:modified>
</cp:coreProperties>
</file>