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87" r:id="rId6"/>
    <p:sldId id="288" r:id="rId7"/>
    <p:sldId id="289" r:id="rId8"/>
    <p:sldId id="290" r:id="rId9"/>
    <p:sldId id="261" r:id="rId10"/>
    <p:sldId id="266" r:id="rId11"/>
    <p:sldId id="267" r:id="rId12"/>
    <p:sldId id="291" r:id="rId13"/>
    <p:sldId id="292" r:id="rId14"/>
    <p:sldId id="268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86" y="1263770"/>
            <a:ext cx="9831088" cy="2262781"/>
          </a:xfrm>
        </p:spPr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DATA SCIENCE </a:t>
            </a:r>
            <a:br>
              <a:rPr lang="en-US" b="1" dirty="0" smtClean="0">
                <a:latin typeface="Arial Black" panose="020B0A04020102020204" pitchFamily="34" charset="0"/>
              </a:rPr>
            </a:br>
            <a:r>
              <a:rPr lang="en-US" b="1" dirty="0" smtClean="0">
                <a:latin typeface="Arial Black" panose="020B0A04020102020204" pitchFamily="34" charset="0"/>
              </a:rPr>
              <a:t>GROUP PROJECT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-Allen Daniel Sunny</a:t>
            </a:r>
          </a:p>
          <a:p>
            <a:r>
              <a:rPr lang="en-US" b="1" dirty="0" smtClean="0"/>
              <a:t>-</a:t>
            </a:r>
            <a:r>
              <a:rPr lang="en-US" b="1" dirty="0" err="1" smtClean="0"/>
              <a:t>Sangeeth</a:t>
            </a:r>
            <a:r>
              <a:rPr lang="en-US" b="1" dirty="0" smtClean="0"/>
              <a:t> Devan </a:t>
            </a:r>
          </a:p>
          <a:p>
            <a:r>
              <a:rPr lang="en-US" b="1" dirty="0" smtClean="0"/>
              <a:t>-</a:t>
            </a:r>
            <a:r>
              <a:rPr lang="en-US" b="1" dirty="0" err="1" smtClean="0"/>
              <a:t>Deepika</a:t>
            </a:r>
            <a:r>
              <a:rPr lang="en-US" b="1" dirty="0" smtClean="0"/>
              <a:t> </a:t>
            </a:r>
            <a:r>
              <a:rPr lang="en-US" b="1" dirty="0" err="1" smtClean="0"/>
              <a:t>Veluswamy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2832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Arial Black" panose="020B0A04020102020204" pitchFamily="34" charset="0"/>
              </a:rPr>
              <a:t>DATA CLEANING</a:t>
            </a:r>
            <a:endParaRPr lang="en-US" sz="60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027" y="1905000"/>
            <a:ext cx="11336785" cy="4398146"/>
          </a:xfrm>
        </p:spPr>
        <p:txBody>
          <a:bodyPr>
            <a:noAutofit/>
          </a:bodyPr>
          <a:lstStyle/>
          <a:p>
            <a:r>
              <a:rPr lang="en-US" sz="3600" dirty="0" smtClean="0"/>
              <a:t>In our project, we found that wind speed has large number of null values that skewed the data when it was fitted to out model. </a:t>
            </a:r>
          </a:p>
          <a:p>
            <a:r>
              <a:rPr lang="en-US" sz="3600" dirty="0" smtClean="0"/>
              <a:t>Thus we used Random Forests to predict the value of those zeroes before fitting the entire model. </a:t>
            </a:r>
          </a:p>
          <a:p>
            <a:r>
              <a:rPr lang="en-US" sz="3600" dirty="0" smtClean="0"/>
              <a:t>Thus we cleaned our entire dataset and we did this both city wise and station wise.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32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REBALANCE METHOD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43" y="2050742"/>
            <a:ext cx="12049957" cy="403934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rebalance method that we picked was based on weighted K-means Classifier.</a:t>
            </a:r>
          </a:p>
          <a:p>
            <a:r>
              <a:rPr lang="en-US" sz="2800" dirty="0" smtClean="0"/>
              <a:t>K-means algorithm generates random clusters whose points are nearest to each other. </a:t>
            </a:r>
          </a:p>
          <a:p>
            <a:r>
              <a:rPr lang="en-US" sz="2800" dirty="0" smtClean="0"/>
              <a:t>This is a very good method to cluster bike stations as it is  previously assumed that the clusters are self contained, as it’s assumed that people do not bike outside of their cluster. </a:t>
            </a:r>
            <a:endParaRPr lang="en-US" sz="2800" dirty="0"/>
          </a:p>
          <a:p>
            <a:r>
              <a:rPr lang="en-US" sz="2800" dirty="0" smtClean="0"/>
              <a:t>The weighted K-means assigns values to each point, thereby changing the centroid of the cluster. </a:t>
            </a:r>
            <a:endParaRPr lang="en-US" sz="28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493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atin typeface="Arial Black" panose="020B0A04020102020204" pitchFamily="34" charset="0"/>
              </a:rPr>
              <a:t>Geographical View Of Bike Stations In One Cluster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1" descr="Screen Shot 2018-07-05 at 3.09.5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4"/>
          <a:stretch>
            <a:fillRect/>
          </a:stretch>
        </p:blipFill>
        <p:spPr bwMode="auto">
          <a:xfrm>
            <a:off x="3027872" y="2096495"/>
            <a:ext cx="7130346" cy="4134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52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 descr="Screen Shot 2018-07-05 at 3.04.2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1" t="44994" r="52701" b="19049"/>
          <a:stretch>
            <a:fillRect/>
          </a:stretch>
        </p:blipFill>
        <p:spPr bwMode="auto">
          <a:xfrm>
            <a:off x="2053085" y="624110"/>
            <a:ext cx="8833449" cy="5857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940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50" y="1198485"/>
            <a:ext cx="10493406" cy="5202315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Based on our station frequency, we have assigned the weights as average count value across three months. </a:t>
            </a:r>
            <a:endParaRPr lang="en-US" sz="3600" dirty="0" smtClean="0"/>
          </a:p>
          <a:p>
            <a:r>
              <a:rPr lang="en-US" sz="3600" dirty="0" smtClean="0"/>
              <a:t>Using the Latitude and Longitude, we can create a closed draft with the edges being the weight of the cyclic craft. </a:t>
            </a:r>
          </a:p>
          <a:p>
            <a:r>
              <a:rPr lang="en-US" sz="3600" dirty="0" smtClean="0"/>
              <a:t>Thus this problem now reduces to a simple travelling salesman problem.</a:t>
            </a:r>
          </a:p>
          <a:p>
            <a:r>
              <a:rPr lang="en-US" sz="3600" dirty="0" smtClean="0"/>
              <a:t>From this we can obtain, the desired route. 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5409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rial Black" panose="020B0A04020102020204" pitchFamily="34" charset="0"/>
              </a:rPr>
              <a:t>RESULTS</a:t>
            </a:r>
            <a:endParaRPr lang="en-US" sz="6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89212" y="2133600"/>
            <a:ext cx="4061754" cy="168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Linear Regression:</a:t>
            </a:r>
          </a:p>
          <a:p>
            <a:pPr>
              <a:defRPr sz="2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RMSLE:  1.3333479197911722</a:t>
            </a:r>
          </a:p>
          <a:p>
            <a:pPr>
              <a:defRPr sz="2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MAE:  110.83327569060327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50966" y="2133600"/>
            <a:ext cx="4853646" cy="168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916"/>
              </a:lnSpc>
              <a:spcBef>
                <a:spcPts val="800"/>
              </a:spcBef>
              <a:defRPr sz="1600" b="1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000" dirty="0"/>
              <a:t>Grid Search</a:t>
            </a:r>
          </a:p>
          <a:p>
            <a:pPr>
              <a:defRPr sz="16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RMSLE:  1.3802457589771415</a:t>
            </a:r>
          </a:p>
          <a:p>
            <a:pPr>
              <a:defRPr sz="16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Best </a:t>
            </a:r>
            <a:r>
              <a:rPr lang="en-US" dirty="0" err="1"/>
              <a:t>params</a:t>
            </a:r>
            <a:r>
              <a:rPr lang="en-US" dirty="0"/>
              <a:t>:  {'</a:t>
            </a:r>
            <a:r>
              <a:rPr lang="en-US" dirty="0" err="1"/>
              <a:t>model_fitting__alpha</a:t>
            </a:r>
            <a:r>
              <a:rPr lang="en-US" dirty="0"/>
              <a:t>': 10}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89212" y="3815752"/>
            <a:ext cx="4061754" cy="17396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/>
              <a:t>RandomForestRegressor</a:t>
            </a:r>
          </a:p>
          <a:p>
            <a:pPr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/>
              <a:t>RMSLE:  1.3581414146510238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50966" y="3815753"/>
            <a:ext cx="4853646" cy="173965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300"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>
              <a:defRPr sz="19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err="1"/>
              <a:t>GradientBoostingRegressor</a:t>
            </a:r>
            <a:endParaRPr lang="en-US" dirty="0"/>
          </a:p>
          <a:p>
            <a:pPr>
              <a:defRPr sz="19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RMSLE:  1.3915906329273127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9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Arial Black" panose="020B0A04020102020204" pitchFamily="34" charset="0"/>
              </a:rPr>
              <a:t>DATA SOURCE </a:t>
            </a:r>
            <a:endParaRPr lang="en-US" sz="7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703" y="1905000"/>
            <a:ext cx="10829909" cy="48686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Dataset</a:t>
            </a:r>
            <a:r>
              <a:rPr lang="en-US" sz="2400" dirty="0" smtClean="0"/>
              <a:t> – We used the  publicly provided dataset by Bike Sharing system in Washington DC</a:t>
            </a:r>
          </a:p>
          <a:p>
            <a:r>
              <a:rPr lang="en-US" sz="2400" dirty="0" smtClean="0"/>
              <a:t>Data Contained the start and end times of every user that used the Bike in the system</a:t>
            </a:r>
          </a:p>
          <a:p>
            <a:r>
              <a:rPr lang="en-US" sz="2400" dirty="0" smtClean="0"/>
              <a:t>Station ID and Station Name was also mentioned.</a:t>
            </a:r>
          </a:p>
          <a:p>
            <a:r>
              <a:rPr lang="en-US" sz="2400" dirty="0" smtClean="0"/>
              <a:t>It also did not contain any other factor that affected bike usage in the  city.</a:t>
            </a:r>
          </a:p>
          <a:p>
            <a:r>
              <a:rPr lang="en-US" sz="2400" dirty="0" smtClean="0"/>
              <a:t>However based on the previous studies and our intuitive knowledge, we can see that weather patterns are a major cause in bike usage. </a:t>
            </a:r>
          </a:p>
          <a:p>
            <a:r>
              <a:rPr lang="en-US" sz="2400" dirty="0" smtClean="0"/>
              <a:t>Thus we took weather data from meeto.com for 2012 and we added it to the original bike sharing system.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971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Arial Black" panose="020B0A04020102020204" pitchFamily="34" charset="0"/>
              </a:rPr>
              <a:t>DATA PROCESSING 	</a:t>
            </a:r>
            <a:endParaRPr lang="en-US" sz="60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73" y="1905000"/>
            <a:ext cx="11647503" cy="4815396"/>
          </a:xfrm>
        </p:spPr>
        <p:txBody>
          <a:bodyPr>
            <a:noAutofit/>
          </a:bodyPr>
          <a:lstStyle/>
          <a:p>
            <a:r>
              <a:rPr lang="en-US" sz="2400" dirty="0" smtClean="0"/>
              <a:t>As we only obtained data per ride, there was a lot of data preprocessing. We split the dataset we had and generated an algorithm that split the data per station, per day, per month. </a:t>
            </a:r>
          </a:p>
          <a:p>
            <a:r>
              <a:rPr lang="en-US" sz="2400" dirty="0" smtClean="0"/>
              <a:t>From this new dataset, we can obtain station-wise bike sharing information.</a:t>
            </a:r>
          </a:p>
          <a:p>
            <a:r>
              <a:rPr lang="en-US" sz="2400" dirty="0" smtClean="0"/>
              <a:t>The capital bike sharing stations start with 20 bikes at the beginning of the day and then the station slowly rebalance as the day goes on.</a:t>
            </a:r>
          </a:p>
          <a:p>
            <a:r>
              <a:rPr lang="en-US" sz="2400" dirty="0" smtClean="0"/>
              <a:t>Thus we need to also find an optimal path in order to adequately re-distribute bikes at the end of the day.</a:t>
            </a:r>
          </a:p>
          <a:p>
            <a:r>
              <a:rPr lang="en-US" sz="2400" dirty="0" smtClean="0"/>
              <a:t>For this project, we have taken the example of station number 3100 and looked to see how the bike count changes over the course of the day.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81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latin typeface="Arial Black" panose="020B0A04020102020204" pitchFamily="34" charset="0"/>
              </a:rPr>
              <a:t>PROJECT GOALS</a:t>
            </a:r>
            <a:endParaRPr lang="en-US" sz="66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278" y="2006353"/>
            <a:ext cx="11268722" cy="4216894"/>
          </a:xfrm>
        </p:spPr>
        <p:txBody>
          <a:bodyPr>
            <a:noAutofit/>
          </a:bodyPr>
          <a:lstStyle/>
          <a:p>
            <a:r>
              <a:rPr lang="en-US" sz="3200" dirty="0" smtClean="0"/>
              <a:t>In this project, we have attempted to solve three questions.</a:t>
            </a:r>
          </a:p>
          <a:p>
            <a:r>
              <a:rPr lang="en-US" sz="3200" b="1" dirty="0" smtClean="0"/>
              <a:t>Q1)</a:t>
            </a:r>
            <a:r>
              <a:rPr lang="en-US" sz="3200" dirty="0" smtClean="0"/>
              <a:t> </a:t>
            </a:r>
            <a:r>
              <a:rPr lang="en-US" sz="3200" b="1" u="sng" dirty="0" smtClean="0"/>
              <a:t>Generation algorithm- </a:t>
            </a:r>
            <a:r>
              <a:rPr lang="en-US" sz="3200" b="1" dirty="0" smtClean="0"/>
              <a:t>To find the bike usage at a particular station any day.</a:t>
            </a:r>
          </a:p>
          <a:p>
            <a:r>
              <a:rPr lang="en-US" sz="3200" b="1" dirty="0" smtClean="0"/>
              <a:t>Q2) To find the overall bike prediction across the city any day.</a:t>
            </a:r>
          </a:p>
          <a:p>
            <a:r>
              <a:rPr lang="en-US" sz="3200" b="1" dirty="0" smtClean="0"/>
              <a:t>Q3) To find an optimal rebalancing route at the end of each day</a:t>
            </a:r>
          </a:p>
          <a:p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172130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 descr="Screen Shot 2018-07-05 at 2.20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" t="1219" r="2071" b="1219"/>
          <a:stretch>
            <a:fillRect/>
          </a:stretch>
        </p:blipFill>
        <p:spPr bwMode="auto">
          <a:xfrm>
            <a:off x="2337758" y="687384"/>
            <a:ext cx="8074193" cy="5931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116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 descr="Screen Shot 2018-07-05 at 2.32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4" t="18260" r="28835" b="3839"/>
          <a:stretch>
            <a:fillRect/>
          </a:stretch>
        </p:blipFill>
        <p:spPr bwMode="auto">
          <a:xfrm>
            <a:off x="2589212" y="624110"/>
            <a:ext cx="8069643" cy="589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82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 smtClean="0">
                <a:latin typeface="Arial Black" panose="020B0A04020102020204" pitchFamily="34" charset="0"/>
              </a:rPr>
              <a:t>Overall Bike System</a:t>
            </a:r>
            <a:endParaRPr lang="en-US" sz="60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1" descr="Screen Shot 2018-07-05 at 2.31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4" t="19627" r="26851" b="3645"/>
          <a:stretch>
            <a:fillRect/>
          </a:stretch>
        </p:blipFill>
        <p:spPr bwMode="auto">
          <a:xfrm>
            <a:off x="2734574" y="1905000"/>
            <a:ext cx="6832121" cy="466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9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 descr="Screen Shot 2018-07-05 at 2.33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8" t="37984" r="26457" b="20854"/>
          <a:stretch>
            <a:fillRect/>
          </a:stretch>
        </p:blipFill>
        <p:spPr bwMode="auto">
          <a:xfrm>
            <a:off x="1220722" y="1388853"/>
            <a:ext cx="10445207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33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rial Black" panose="020B0A04020102020204" pitchFamily="34" charset="0"/>
              </a:rPr>
              <a:t>METHODS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73" y="1589103"/>
            <a:ext cx="11691891" cy="488271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From the dataset, we have observed that there’s a strong influence of the weather upon bike usage in the city as demonstrated below. </a:t>
            </a:r>
          </a:p>
          <a:p>
            <a:r>
              <a:rPr lang="en-US" sz="4400" dirty="0" smtClean="0"/>
              <a:t>There’s also a change in the weekdays and weekend’s.</a:t>
            </a:r>
          </a:p>
          <a:p>
            <a:endParaRPr lang="en-US" sz="4400" dirty="0" smtClean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707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</TotalTime>
  <Words>594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Century Gothic</vt:lpstr>
      <vt:lpstr>Helvetica</vt:lpstr>
      <vt:lpstr>Wingdings 3</vt:lpstr>
      <vt:lpstr>Wisp</vt:lpstr>
      <vt:lpstr>DATA SCIENCE  GROUP PROJECT</vt:lpstr>
      <vt:lpstr>DATA SOURCE </vt:lpstr>
      <vt:lpstr>DATA PROCESSING  </vt:lpstr>
      <vt:lpstr>PROJECT GOALS</vt:lpstr>
      <vt:lpstr>PowerPoint Presentation</vt:lpstr>
      <vt:lpstr>PowerPoint Presentation</vt:lpstr>
      <vt:lpstr>Overall Bike System</vt:lpstr>
      <vt:lpstr>PowerPoint Presentation</vt:lpstr>
      <vt:lpstr>METHODS</vt:lpstr>
      <vt:lpstr>DATA CLEANING</vt:lpstr>
      <vt:lpstr>REBALANCE METHOD</vt:lpstr>
      <vt:lpstr>Geographical View Of Bike Stations In One Cluster</vt:lpstr>
      <vt:lpstr>PowerPoint Presentation</vt:lpstr>
      <vt:lpstr>PowerPoint Presentation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 GROUP PROJECT</dc:title>
  <dc:creator>Pedro</dc:creator>
  <cp:lastModifiedBy>Pedro</cp:lastModifiedBy>
  <cp:revision>17</cp:revision>
  <dcterms:created xsi:type="dcterms:W3CDTF">2018-07-05T06:27:20Z</dcterms:created>
  <dcterms:modified xsi:type="dcterms:W3CDTF">2018-07-05T10:06:58Z</dcterms:modified>
</cp:coreProperties>
</file>