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52" autoAdjust="0"/>
    <p:restoredTop sz="95238" autoAdjust="0"/>
  </p:normalViewPr>
  <p:slideViewPr>
    <p:cSldViewPr>
      <p:cViewPr varScale="1">
        <p:scale>
          <a:sx n="83" d="100"/>
          <a:sy n="83" d="100"/>
        </p:scale>
        <p:origin x="421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67D4A-AF37-40D6-9B9C-2B94B7EA686F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DCAE6-F5D2-48E5-8F42-DB98F653A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974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DCAE6-F5D2-48E5-8F42-DB98F653A3D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297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35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9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28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6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10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69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7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4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92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98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49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8578B-3079-423B-8684-6C2F1549EDF9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C95BD-5257-43AC-8FFE-8DBA49E0F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89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kim@ioacademy.co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404664"/>
            <a:ext cx="7026795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강사명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김정인 </a:t>
            </a:r>
            <a:endParaRPr lang="en-US" altLang="ko-KR" dirty="0"/>
          </a:p>
          <a:p>
            <a:r>
              <a:rPr lang="en-US" altLang="ko-KR" dirty="0"/>
              <a:t>email : </a:t>
            </a:r>
            <a:r>
              <a:rPr lang="en-US" altLang="ko-KR" dirty="0">
                <a:hlinkClick r:id="rId2"/>
              </a:rPr>
              <a:t>jikim@ioacademy.co.kr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무선네트워크 </a:t>
            </a:r>
            <a:r>
              <a:rPr lang="en-US" altLang="ko-KR"/>
              <a:t>: gLGE </a:t>
            </a:r>
          </a:p>
          <a:p>
            <a:r>
              <a:rPr lang="en-US" altLang="ko-KR"/>
              <a:t>passwd : 123lgdp456</a:t>
            </a:r>
          </a:p>
          <a:p>
            <a:endParaRPr lang="en-US" altLang="ko-KR" dirty="0"/>
          </a:p>
          <a:p>
            <a:r>
              <a:rPr lang="ko-KR" altLang="en-US" dirty="0"/>
              <a:t>강의 환경 </a:t>
            </a:r>
            <a:r>
              <a:rPr lang="en-US" altLang="ko-KR" dirty="0"/>
              <a:t>: </a:t>
            </a:r>
            <a:r>
              <a:rPr lang="en-US" altLang="ko-KR" dirty="0" err="1"/>
              <a:t>ubuntu</a:t>
            </a:r>
            <a:r>
              <a:rPr lang="en-US" altLang="ko-KR" dirty="0"/>
              <a:t> 16.04, </a:t>
            </a:r>
            <a:r>
              <a:rPr lang="en-US" altLang="ko-KR"/>
              <a:t>Kernel 3.10 </a:t>
            </a:r>
            <a:r>
              <a:rPr lang="en-US" altLang="ko-KR" dirty="0"/>
              <a:t>, virtual box , nexus</a:t>
            </a:r>
            <a:r>
              <a:rPr lang="ko-KR" altLang="en-US" dirty="0"/>
              <a:t> </a:t>
            </a:r>
            <a:r>
              <a:rPr lang="en-US" altLang="ko-KR" dirty="0"/>
              <a:t>9 (</a:t>
            </a:r>
            <a:r>
              <a:rPr lang="en-US" altLang="ko-KR" dirty="0" err="1"/>
              <a:t>usb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강의 자료 </a:t>
            </a:r>
            <a:r>
              <a:rPr lang="en-US" altLang="ko-KR" dirty="0"/>
              <a:t>: ubuntu.zip ( USB</a:t>
            </a:r>
            <a:r>
              <a:rPr lang="ko-KR" altLang="en-US" dirty="0"/>
              <a:t>로 배포 </a:t>
            </a:r>
            <a:r>
              <a:rPr lang="en-US" altLang="ko-KR" dirty="0"/>
              <a:t>) , </a:t>
            </a:r>
          </a:p>
          <a:p>
            <a:r>
              <a:rPr lang="en-US" altLang="ko-KR" dirty="0"/>
              <a:t>               </a:t>
            </a:r>
            <a:r>
              <a:rPr lang="ko-KR" altLang="en-US" dirty="0"/>
              <a:t>수강생전용 드라이브에 압축 해제 </a:t>
            </a:r>
            <a:r>
              <a:rPr lang="en-US" altLang="ko-KR" dirty="0"/>
              <a:t>: </a:t>
            </a:r>
            <a:r>
              <a:rPr lang="en-US" altLang="ko-KR" dirty="0" err="1"/>
              <a:t>ubuntu.vdi</a:t>
            </a:r>
            <a:endParaRPr lang="en-US" altLang="ko-KR" dirty="0"/>
          </a:p>
          <a:p>
            <a:endParaRPr lang="en-US" altLang="ko-KR"/>
          </a:p>
          <a:p>
            <a:r>
              <a:rPr lang="en-US" altLang="ko-KR"/>
              <a:t>git-hub : https://github.com/ioacademy-jikim/kernel</a:t>
            </a:r>
          </a:p>
          <a:p>
            <a:endParaRPr lang="en-US" altLang="ko-KR" dirty="0"/>
          </a:p>
          <a:p>
            <a:r>
              <a:rPr lang="ko-KR" altLang="en-US" dirty="0"/>
              <a:t>강의 공유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ftp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 </a:t>
            </a:r>
            <a:r>
              <a:rPr lang="en-US" altLang="ko-KR" dirty="0" err="1"/>
              <a:t>ip</a:t>
            </a:r>
            <a:r>
              <a:rPr lang="ko-KR" altLang="en-US" dirty="0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10.164.168.78  </a:t>
            </a:r>
            <a:r>
              <a:rPr lang="en-US" altLang="ko-KR" dirty="0"/>
              <a:t>, </a:t>
            </a:r>
            <a:r>
              <a:rPr lang="en-US" altLang="ko-KR" dirty="0" err="1"/>
              <a:t>filezilla</a:t>
            </a:r>
            <a:r>
              <a:rPr lang="ko-KR" altLang="en-US" dirty="0"/>
              <a:t>를 이용해 접속</a:t>
            </a:r>
            <a:endParaRPr lang="en-US" altLang="ko-KR" dirty="0"/>
          </a:p>
          <a:p>
            <a:r>
              <a:rPr lang="en-US" altLang="ko-KR"/>
              <a:t>                id : linux</a:t>
            </a:r>
          </a:p>
          <a:p>
            <a:r>
              <a:rPr lang="en-US" altLang="ko-KR"/>
              <a:t>                passwd : </a:t>
            </a:r>
            <a:r>
              <a:rPr lang="ko-KR" altLang="en-US"/>
              <a:t>없음</a:t>
            </a:r>
            <a:endParaRPr lang="en-US" altLang="ko-KR"/>
          </a:p>
          <a:p>
            <a:r>
              <a:rPr lang="en-US" altLang="ko-KR"/>
              <a:t>                </a:t>
            </a:r>
            <a:r>
              <a:rPr lang="en-US" altLang="ko-KR" dirty="0"/>
              <a:t>01_day.ppt</a:t>
            </a:r>
          </a:p>
          <a:p>
            <a:r>
              <a:rPr lang="en-US" altLang="ko-KR" dirty="0"/>
              <a:t>                01_day </a:t>
            </a:r>
            <a:r>
              <a:rPr lang="ko-KR" altLang="en-US"/>
              <a:t>폴더 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45</a:t>
            </a:r>
            <a:r>
              <a:rPr lang="ko-KR" altLang="en-US"/>
              <a:t>분</a:t>
            </a:r>
            <a:endParaRPr lang="en-US" altLang="ko-KR"/>
          </a:p>
          <a:p>
            <a:r>
              <a:rPr lang="en-US" altLang="ko-KR"/>
              <a:t>15 - 20</a:t>
            </a:r>
            <a:r>
              <a:rPr lang="ko-KR" altLang="en-US"/>
              <a:t>분 쉬는시간</a:t>
            </a:r>
            <a:endParaRPr lang="en-US" altLang="ko-KR"/>
          </a:p>
          <a:p>
            <a:r>
              <a:rPr lang="en-US" altLang="ko-KR"/>
              <a:t>11</a:t>
            </a:r>
            <a:r>
              <a:rPr lang="ko-KR" altLang="en-US"/>
              <a:t>시</a:t>
            </a:r>
            <a:r>
              <a:rPr lang="en-US" altLang="ko-KR"/>
              <a:t>50</a:t>
            </a:r>
            <a:r>
              <a:rPr lang="ko-KR" altLang="en-US"/>
              <a:t>분 </a:t>
            </a:r>
            <a:r>
              <a:rPr lang="en-US" altLang="ko-KR"/>
              <a:t>- 1</a:t>
            </a:r>
            <a:r>
              <a:rPr lang="ko-KR" altLang="en-US"/>
              <a:t>시</a:t>
            </a:r>
            <a:r>
              <a:rPr lang="en-US" altLang="ko-KR"/>
              <a:t>10</a:t>
            </a:r>
            <a:r>
              <a:rPr lang="ko-KR" altLang="en-US"/>
              <a:t>분</a:t>
            </a:r>
            <a:endParaRPr lang="en-US" altLang="ko-KR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6488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39728D-7A78-4748-B2DA-0C3852FD9E35}"/>
              </a:ext>
            </a:extLst>
          </p:cNvPr>
          <p:cNvSpPr txBox="1"/>
          <p:nvPr/>
        </p:nvSpPr>
        <p:spPr>
          <a:xfrm>
            <a:off x="827584" y="836712"/>
            <a:ext cx="9700091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#include &lt;linux/module.h&gt; // init_module, cleanup_module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#include &lt;linux/kernel.h&gt; // printk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init_module(void)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printk("init_module\n");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void cleanup_module(void)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printk("cleanup_module\n");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FA53A-DFA2-4BA5-9205-A12AAC661007}"/>
              </a:ext>
            </a:extLst>
          </p:cNvPr>
          <p:cNvSpPr txBox="1"/>
          <p:nvPr/>
        </p:nvSpPr>
        <p:spPr>
          <a:xfrm>
            <a:off x="611560" y="116632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 vi module_1.c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430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39728D-7A78-4748-B2DA-0C3852FD9E35}"/>
              </a:ext>
            </a:extLst>
          </p:cNvPr>
          <p:cNvSpPr txBox="1"/>
          <p:nvPr/>
        </p:nvSpPr>
        <p:spPr>
          <a:xfrm>
            <a:off x="323528" y="908720"/>
            <a:ext cx="11909029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obj-m = module_1.o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default :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make -C /root/tegra  SUBDIRS=/root/android/my_test/01_day modules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FA53A-DFA2-4BA5-9205-A12AAC661007}"/>
              </a:ext>
            </a:extLst>
          </p:cNvPr>
          <p:cNvSpPr txBox="1"/>
          <p:nvPr/>
        </p:nvSpPr>
        <p:spPr>
          <a:xfrm>
            <a:off x="611560" y="116632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 vi Makefile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0414D4-007B-400E-9E27-B6E74BB914E4}"/>
              </a:ext>
            </a:extLst>
          </p:cNvPr>
          <p:cNvSpPr txBox="1"/>
          <p:nvPr/>
        </p:nvSpPr>
        <p:spPr>
          <a:xfrm>
            <a:off x="755576" y="2708920"/>
            <a:ext cx="20537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 make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module_1.ko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18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6684D5-D6A2-4751-9462-2683EEF44D36}"/>
              </a:ext>
            </a:extLst>
          </p:cNvPr>
          <p:cNvSpPr txBox="1"/>
          <p:nvPr/>
        </p:nvSpPr>
        <p:spPr>
          <a:xfrm>
            <a:off x="395536" y="188640"/>
            <a:ext cx="4942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 adb push module_1.ko /data</a:t>
            </a:r>
          </a:p>
        </p:txBody>
      </p:sp>
    </p:spTree>
    <p:extLst>
      <p:ext uri="{BB962C8B-B14F-4D97-AF65-F5344CB8AC3E}">
        <p14:creationId xmlns:p14="http://schemas.microsoft.com/office/powerpoint/2010/main" val="606955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1238A9-0977-48F1-8690-3DAB36C6111B}"/>
              </a:ext>
            </a:extLst>
          </p:cNvPr>
          <p:cNvSpPr txBox="1"/>
          <p:nvPr/>
        </p:nvSpPr>
        <p:spPr>
          <a:xfrm>
            <a:off x="467544" y="188640"/>
            <a:ext cx="6471643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타겟보드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 adb shell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flounder:/ # cd data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flounder:/data # ls module_1.ko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module_1.ko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 lsmod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Module                  Size  Used by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flounder:/data # insmod module_1.ko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flounder:/data # lsmod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Module                  Size  Used by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module_1                 875  0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flounder:/data # dmesg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[226122.308394] init_module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flounder:/data # rmmod module_1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flounder:/data # dmesg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[226203.615388] cleanup_module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151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39728D-7A78-4748-B2DA-0C3852FD9E35}"/>
              </a:ext>
            </a:extLst>
          </p:cNvPr>
          <p:cNvSpPr txBox="1"/>
          <p:nvPr/>
        </p:nvSpPr>
        <p:spPr>
          <a:xfrm>
            <a:off x="827584" y="836712"/>
            <a:ext cx="9700091" cy="67403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#include &lt;linux/module.h&gt; // init_module, cleanup_module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#include &lt;linux/kernel.h&gt; // printk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#include &lt;linux/gpio.h&gt;   // gpio_get_value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init_module(void)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int ret;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printk("init_module\n");</a:t>
            </a:r>
          </a:p>
          <a:p>
            <a:r>
              <a:rPr lang="en-US" altLang="ko-KR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ret = gpio_get_value( 170 );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printk("ret=%d\n", ret 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void cleanup_module(void)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printk("cleanup_module\n");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FA53A-DFA2-4BA5-9205-A12AAC661007}"/>
              </a:ext>
            </a:extLst>
          </p:cNvPr>
          <p:cNvSpPr txBox="1"/>
          <p:nvPr/>
        </p:nvSpPr>
        <p:spPr>
          <a:xfrm>
            <a:off x="611560" y="116632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 vi module_1.c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618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0FA53A-DFA2-4BA5-9205-A12AAC661007}"/>
              </a:ext>
            </a:extLst>
          </p:cNvPr>
          <p:cNvSpPr txBox="1"/>
          <p:nvPr/>
        </p:nvSpPr>
        <p:spPr>
          <a:xfrm>
            <a:off x="143192" y="-27384"/>
            <a:ext cx="90172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module_1.c 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의 문제점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라이센스를 명세하기 않으면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      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하드웨어 제어용 함수를 호출 할 수 없다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. 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9848A-A829-4F18-B284-0D2F626D2F59}"/>
              </a:ext>
            </a:extLst>
          </p:cNvPr>
          <p:cNvSpPr txBox="1"/>
          <p:nvPr/>
        </p:nvSpPr>
        <p:spPr>
          <a:xfrm>
            <a:off x="179512" y="908720"/>
            <a:ext cx="1122935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module_1: module license 'unspecified' taints kernel.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 insmod module_1.ko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insmod: failed to load module_1.ko: No such file or directory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 dmesg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[226554.229286] module_1: Unknown symbol __gpio_get_value (err 0)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static inline int gpio_get_value(unsigned int gpio)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return __gpio_get_value(gpio);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__gpio_get_value(unsigned gpio)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return gpiod_get_value(gpio_to_desc(gpio));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EXPORT_SYMBOL_</a:t>
            </a:r>
            <a:r>
              <a:rPr lang="en-US" altLang="ko-KR" sz="2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GPL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(__gpio_get_value);</a:t>
            </a:r>
          </a:p>
        </p:txBody>
      </p:sp>
    </p:spTree>
    <p:extLst>
      <p:ext uri="{BB962C8B-B14F-4D97-AF65-F5344CB8AC3E}">
        <p14:creationId xmlns:p14="http://schemas.microsoft.com/office/powerpoint/2010/main" val="267853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656665-37EB-46F6-8B58-0604B10B6543}"/>
              </a:ext>
            </a:extLst>
          </p:cNvPr>
          <p:cNvSpPr txBox="1"/>
          <p:nvPr/>
        </p:nvSpPr>
        <p:spPr>
          <a:xfrm>
            <a:off x="899592" y="260648"/>
            <a:ext cx="790953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수업 내용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1.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리눅스 커널 역사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/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소개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2.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환경설정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kernel compile ,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보드 포팅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3. system call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추가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4. kernel module programming ( GPL,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MODULE_LICENSE,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module_init,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module_exit,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__attribute__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5. timer,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interrupt,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work queue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--------------------------------------------------------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6. Process (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생성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실행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종료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파괴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7. Schedule( O(n) , O(1), CFS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)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8. Process vs Thread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---------------------------------------------------------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9. Memory Management( buddy system, slab allocator, vmalloc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10. Virtual Memory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---------------------------------------------------------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12. Virtual File System ( ext2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13.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파일 분기 구조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(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함수 포인터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) sys_open();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14. major / minor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분기 구조 </a:t>
            </a:r>
          </a:p>
        </p:txBody>
      </p:sp>
    </p:spTree>
    <p:extLst>
      <p:ext uri="{BB962C8B-B14F-4D97-AF65-F5344CB8AC3E}">
        <p14:creationId xmlns:p14="http://schemas.microsoft.com/office/powerpoint/2010/main" val="403773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777AC983-18AF-4B03-BF24-A72E7990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311544"/>
            <a:ext cx="9610725" cy="539750"/>
          </a:xfrm>
        </p:spPr>
        <p:txBody>
          <a:bodyPr rtlCol="0">
            <a:normAutofit lnSpcReduction="10000"/>
          </a:bodyPr>
          <a:lstStyle/>
          <a:p>
            <a:pPr defTabSz="914070" eaLnBrk="1" fontAlgn="auto" hangingPunct="1">
              <a:spcAft>
                <a:spcPts val="0"/>
              </a:spcAft>
              <a:defRPr/>
            </a:pPr>
            <a:r>
              <a:rPr lang="en-US" altLang="ko-KR"/>
              <a:t> </a:t>
            </a:r>
            <a:r>
              <a:rPr lang="ko-KR" altLang="en-US"/>
              <a:t>리눅스 운영 체제 구조</a:t>
            </a:r>
            <a:endParaRPr lang="en-US" altLang="ko-KR" dirty="0"/>
          </a:p>
          <a:p>
            <a:pPr marL="0" indent="0" defTabSz="91407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dirty="0"/>
          </a:p>
        </p:txBody>
      </p:sp>
      <p:sp>
        <p:nvSpPr>
          <p:cNvPr id="5" name="Oval 11">
            <a:extLst>
              <a:ext uri="{FF2B5EF4-FFF2-40B4-BE49-F238E27FC236}">
                <a16:creationId xmlns:a16="http://schemas.microsoft.com/office/drawing/2014/main" id="{7B232BCF-46B8-4029-9410-FAE6929DD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750" y="4086225"/>
            <a:ext cx="1671638" cy="6223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6" name="Oval 14">
            <a:extLst>
              <a:ext uri="{FF2B5EF4-FFF2-40B4-BE49-F238E27FC236}">
                <a16:creationId xmlns:a16="http://schemas.microsoft.com/office/drawing/2014/main" id="{6191A9EC-1317-4980-A0F9-D96290F27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524000"/>
            <a:ext cx="7239000" cy="4038600"/>
          </a:xfrm>
          <a:prstGeom prst="ellipse">
            <a:avLst/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7" name="Oval 15">
            <a:extLst>
              <a:ext uri="{FF2B5EF4-FFF2-40B4-BE49-F238E27FC236}">
                <a16:creationId xmlns:a16="http://schemas.microsoft.com/office/drawing/2014/main" id="{5BF01956-53FE-47B2-B2D0-3EB3B5259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6463" y="2144713"/>
            <a:ext cx="5011737" cy="2874962"/>
          </a:xfrm>
          <a:prstGeom prst="ellipse">
            <a:avLst/>
          </a:prstGeom>
          <a:solidFill>
            <a:srgbClr val="00CC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8" name="Oval 16">
            <a:extLst>
              <a:ext uri="{FF2B5EF4-FFF2-40B4-BE49-F238E27FC236}">
                <a16:creationId xmlns:a16="http://schemas.microsoft.com/office/drawing/2014/main" id="{E2DD0C8F-ED72-4EAA-89F9-40476DDF9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1513" y="2767013"/>
            <a:ext cx="2943225" cy="1630362"/>
          </a:xfrm>
          <a:prstGeom prst="ellipse">
            <a:avLst/>
          </a:prstGeom>
          <a:solidFill>
            <a:srgbClr val="FF66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EFB61067-1F3E-4A90-9AC8-E92B490B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100" y="3309938"/>
            <a:ext cx="1749425" cy="544512"/>
          </a:xfrm>
          <a:prstGeom prst="ellipse">
            <a:avLst/>
          </a:prstGeom>
          <a:solidFill>
            <a:srgbClr val="CCFFCC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979A00AF-7C50-4DCC-8F1D-F45ED5A7A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5" y="2844800"/>
            <a:ext cx="874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2000" b="1"/>
              <a:t>kernel</a:t>
            </a:r>
          </a:p>
        </p:txBody>
      </p:sp>
      <p:sp>
        <p:nvSpPr>
          <p:cNvPr id="11" name="Text Box 19">
            <a:extLst>
              <a:ext uri="{FF2B5EF4-FFF2-40B4-BE49-F238E27FC236}">
                <a16:creationId xmlns:a16="http://schemas.microsoft.com/office/drawing/2014/main" id="{F0204E68-9309-44FD-9270-D4C1453AF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6225" y="3387725"/>
            <a:ext cx="1298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2000" b="1"/>
              <a:t>Hardware</a:t>
            </a:r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38AC95A1-7C81-4CF9-BC2D-496A31CF6E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2813" y="43973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3" name="Line 21">
            <a:extLst>
              <a:ext uri="{FF2B5EF4-FFF2-40B4-BE49-F238E27FC236}">
                <a16:creationId xmlns:a16="http://schemas.microsoft.com/office/drawing/2014/main" id="{47581B53-515B-4A48-A197-A7D9D7F14F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214471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4" name="Line 22">
            <a:extLst>
              <a:ext uri="{FF2B5EF4-FFF2-40B4-BE49-F238E27FC236}">
                <a16:creationId xmlns:a16="http://schemas.microsoft.com/office/drawing/2014/main" id="{484C6D8C-A491-45A1-B5F0-1FB25F73B5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59400" y="2251075"/>
            <a:ext cx="263525" cy="593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5" name="Line 23">
            <a:extLst>
              <a:ext uri="{FF2B5EF4-FFF2-40B4-BE49-F238E27FC236}">
                <a16:creationId xmlns:a16="http://schemas.microsoft.com/office/drawing/2014/main" id="{5F32BCDD-EFA2-4E36-857F-4DC70D2455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8363" y="2611438"/>
            <a:ext cx="603250" cy="547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6" name="Line 24">
            <a:extLst>
              <a:ext uri="{FF2B5EF4-FFF2-40B4-BE49-F238E27FC236}">
                <a16:creationId xmlns:a16="http://schemas.microsoft.com/office/drawing/2014/main" id="{18A65FBA-1BB2-4321-A042-ACDDC2C600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54738" y="3543300"/>
            <a:ext cx="103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7" name="Line 25">
            <a:extLst>
              <a:ext uri="{FF2B5EF4-FFF2-40B4-BE49-F238E27FC236}">
                <a16:creationId xmlns:a16="http://schemas.microsoft.com/office/drawing/2014/main" id="{E35314E5-0F70-4A87-9C98-3B3762C660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7413" y="3986213"/>
            <a:ext cx="665162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8" name="Line 26">
            <a:extLst>
              <a:ext uri="{FF2B5EF4-FFF2-40B4-BE49-F238E27FC236}">
                <a16:creationId xmlns:a16="http://schemas.microsoft.com/office/drawing/2014/main" id="{399FBE50-CC65-4DAB-A655-D1E2784FA9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1475" y="4297363"/>
            <a:ext cx="304800" cy="566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19" name="Line 27">
            <a:extLst>
              <a:ext uri="{FF2B5EF4-FFF2-40B4-BE49-F238E27FC236}">
                <a16:creationId xmlns:a16="http://schemas.microsoft.com/office/drawing/2014/main" id="{C823B5B7-511C-4DE1-A0A9-3CF051CFF3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76463" y="3698875"/>
            <a:ext cx="1035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0" name="Line 28">
            <a:extLst>
              <a:ext uri="{FF2B5EF4-FFF2-40B4-BE49-F238E27FC236}">
                <a16:creationId xmlns:a16="http://schemas.microsoft.com/office/drawing/2014/main" id="{14458BCE-38A9-4613-A3CA-F403B995E5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4086225"/>
            <a:ext cx="536575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1" name="Line 29">
            <a:extLst>
              <a:ext uri="{FF2B5EF4-FFF2-40B4-BE49-F238E27FC236}">
                <a16:creationId xmlns:a16="http://schemas.microsoft.com/office/drawing/2014/main" id="{E5907314-D3A4-4B6A-9C2A-76E89F4F8D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48100" y="4319588"/>
            <a:ext cx="158750" cy="620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2" name="Line 30">
            <a:extLst>
              <a:ext uri="{FF2B5EF4-FFF2-40B4-BE49-F238E27FC236}">
                <a16:creationId xmlns:a16="http://schemas.microsoft.com/office/drawing/2014/main" id="{27DBD665-1DE0-49EA-B89C-3DC890C2A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6200" y="2767013"/>
            <a:ext cx="754063" cy="465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3" name="Line 31">
            <a:extLst>
              <a:ext uri="{FF2B5EF4-FFF2-40B4-BE49-F238E27FC236}">
                <a16:creationId xmlns:a16="http://schemas.microsoft.com/office/drawing/2014/main" id="{E60F7BFC-0441-4590-A2BC-23E7D70A03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6963" y="2279650"/>
            <a:ext cx="290512" cy="587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4" name="Line 32">
            <a:extLst>
              <a:ext uri="{FF2B5EF4-FFF2-40B4-BE49-F238E27FC236}">
                <a16:creationId xmlns:a16="http://schemas.microsoft.com/office/drawing/2014/main" id="{2C075623-29E5-41C0-B895-3489D606F6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3050" y="1835150"/>
            <a:ext cx="454025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5" name="Line 33">
            <a:extLst>
              <a:ext uri="{FF2B5EF4-FFF2-40B4-BE49-F238E27FC236}">
                <a16:creationId xmlns:a16="http://schemas.microsoft.com/office/drawing/2014/main" id="{FD2711C8-848C-4000-8723-00EEFB197A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0313" y="5019675"/>
            <a:ext cx="79375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6" name="Line 34">
            <a:extLst>
              <a:ext uri="{FF2B5EF4-FFF2-40B4-BE49-F238E27FC236}">
                <a16:creationId xmlns:a16="http://schemas.microsoft.com/office/drawing/2014/main" id="{9F027257-3947-47DE-94B3-B0B203D7D1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08825" y="3076575"/>
            <a:ext cx="119380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27" name="Text Box 35">
            <a:extLst>
              <a:ext uri="{FF2B5EF4-FFF2-40B4-BE49-F238E27FC236}">
                <a16:creationId xmlns:a16="http://schemas.microsoft.com/office/drawing/2014/main" id="{ED0D2CB7-B21C-404E-B4B1-C957CBCBD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563" y="1679575"/>
            <a:ext cx="1279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2000" b="1"/>
              <a:t>X window</a:t>
            </a:r>
            <a:endParaRPr lang="en-US" altLang="ko-KR"/>
          </a:p>
        </p:txBody>
      </p:sp>
      <p:sp>
        <p:nvSpPr>
          <p:cNvPr id="28" name="Text Box 36">
            <a:extLst>
              <a:ext uri="{FF2B5EF4-FFF2-40B4-BE49-F238E27FC236}">
                <a16:creationId xmlns:a16="http://schemas.microsoft.com/office/drawing/2014/main" id="{7EAAA3D8-62DF-419E-927F-F7E8FE389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2575" y="4397375"/>
            <a:ext cx="1103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2000" b="1"/>
              <a:t>RDBMS</a:t>
            </a:r>
            <a:endParaRPr lang="en-US" altLang="ko-KR"/>
          </a:p>
        </p:txBody>
      </p:sp>
      <p:sp>
        <p:nvSpPr>
          <p:cNvPr id="29" name="Text Box 37">
            <a:extLst>
              <a:ext uri="{FF2B5EF4-FFF2-40B4-BE49-F238E27FC236}">
                <a16:creationId xmlns:a16="http://schemas.microsoft.com/office/drawing/2014/main" id="{5292EB77-6279-4F8D-80C1-FAFB96EB3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076575"/>
            <a:ext cx="12128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b="1"/>
              <a:t>Network </a:t>
            </a:r>
          </a:p>
          <a:p>
            <a:r>
              <a:rPr lang="en-US" altLang="ko-KR" b="1"/>
              <a:t>Admin.</a:t>
            </a:r>
          </a:p>
          <a:p>
            <a:r>
              <a:rPr lang="en-US" altLang="ko-KR" b="1"/>
              <a:t>Package</a:t>
            </a:r>
            <a:endParaRPr lang="en-US" altLang="ko-KR" sz="1600"/>
          </a:p>
        </p:txBody>
      </p:sp>
      <p:sp>
        <p:nvSpPr>
          <p:cNvPr id="30" name="Text Box 38">
            <a:extLst>
              <a:ext uri="{FF2B5EF4-FFF2-40B4-BE49-F238E27FC236}">
                <a16:creationId xmlns:a16="http://schemas.microsoft.com/office/drawing/2014/main" id="{CBE62B45-F8F9-4272-9DB5-BA851F928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0" y="2300288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b="1"/>
              <a:t>csh</a:t>
            </a:r>
            <a:endParaRPr lang="en-US" altLang="ko-KR" sz="2000" b="1"/>
          </a:p>
        </p:txBody>
      </p:sp>
      <p:sp>
        <p:nvSpPr>
          <p:cNvPr id="31" name="Text Box 39">
            <a:extLst>
              <a:ext uri="{FF2B5EF4-FFF2-40B4-BE49-F238E27FC236}">
                <a16:creationId xmlns:a16="http://schemas.microsoft.com/office/drawing/2014/main" id="{F2032E17-464F-49F3-A2DD-C850CF783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563" y="2300288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b="1"/>
              <a:t>vi</a:t>
            </a:r>
            <a:endParaRPr lang="en-US" altLang="ko-KR" sz="2000" b="1"/>
          </a:p>
        </p:txBody>
      </p:sp>
      <p:sp>
        <p:nvSpPr>
          <p:cNvPr id="32" name="Text Box 40">
            <a:extLst>
              <a:ext uri="{FF2B5EF4-FFF2-40B4-BE49-F238E27FC236}">
                <a16:creationId xmlns:a16="http://schemas.microsoft.com/office/drawing/2014/main" id="{1A8B75E1-8623-4AB8-91C1-AA9365959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7525" y="2533650"/>
            <a:ext cx="590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b="1"/>
              <a:t>who</a:t>
            </a:r>
            <a:endParaRPr lang="en-US" altLang="ko-KR" sz="2000" b="1"/>
          </a:p>
        </p:txBody>
      </p:sp>
      <p:sp>
        <p:nvSpPr>
          <p:cNvPr id="33" name="Text Box 41">
            <a:extLst>
              <a:ext uri="{FF2B5EF4-FFF2-40B4-BE49-F238E27FC236}">
                <a16:creationId xmlns:a16="http://schemas.microsoft.com/office/drawing/2014/main" id="{DFA6CCA5-5F93-4EA3-BC4F-1EBA5881A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513" y="4319588"/>
            <a:ext cx="673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b="1"/>
              <a:t>a.out</a:t>
            </a:r>
            <a:endParaRPr lang="en-US" altLang="ko-KR" sz="2000" b="1"/>
          </a:p>
        </p:txBody>
      </p:sp>
      <p:sp>
        <p:nvSpPr>
          <p:cNvPr id="34" name="Text Box 42">
            <a:extLst>
              <a:ext uri="{FF2B5EF4-FFF2-40B4-BE49-F238E27FC236}">
                <a16:creationId xmlns:a16="http://schemas.microsoft.com/office/drawing/2014/main" id="{00508724-17F2-480F-AD1E-0C6537370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1513" y="253365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b="1"/>
              <a:t>du</a:t>
            </a:r>
            <a:endParaRPr lang="en-US" altLang="ko-KR" sz="2000" b="1"/>
          </a:p>
        </p:txBody>
      </p:sp>
      <p:sp>
        <p:nvSpPr>
          <p:cNvPr id="35" name="Text Box 43">
            <a:extLst>
              <a:ext uri="{FF2B5EF4-FFF2-40B4-BE49-F238E27FC236}">
                <a16:creationId xmlns:a16="http://schemas.microsoft.com/office/drawing/2014/main" id="{A897982B-C2E2-4B78-844F-6DCBDD1B2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6175" y="3154363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b="1"/>
              <a:t>telnet</a:t>
            </a:r>
            <a:endParaRPr lang="en-US" altLang="ko-KR" sz="2000" b="1"/>
          </a:p>
        </p:txBody>
      </p:sp>
      <p:sp>
        <p:nvSpPr>
          <p:cNvPr id="36" name="Text Box 44">
            <a:extLst>
              <a:ext uri="{FF2B5EF4-FFF2-40B4-BE49-F238E27FC236}">
                <a16:creationId xmlns:a16="http://schemas.microsoft.com/office/drawing/2014/main" id="{FB0925D9-4294-4611-8FDE-5C52184EB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385445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b="1"/>
              <a:t>grep</a:t>
            </a:r>
            <a:endParaRPr lang="en-US" altLang="ko-KR" sz="2000" b="1"/>
          </a:p>
        </p:txBody>
      </p:sp>
      <p:sp>
        <p:nvSpPr>
          <p:cNvPr id="37" name="Text Box 45">
            <a:extLst>
              <a:ext uri="{FF2B5EF4-FFF2-40B4-BE49-F238E27FC236}">
                <a16:creationId xmlns:a16="http://schemas.microsoft.com/office/drawing/2014/main" id="{C0BF6486-C6CF-4C9C-B59A-35E2C9B4A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8" y="3776663"/>
            <a:ext cx="40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b="1"/>
              <a:t>ps</a:t>
            </a:r>
            <a:endParaRPr lang="en-US" altLang="ko-KR" sz="2000" b="1"/>
          </a:p>
        </p:txBody>
      </p:sp>
      <p:sp>
        <p:nvSpPr>
          <p:cNvPr id="38" name="Text Box 46">
            <a:extLst>
              <a:ext uri="{FF2B5EF4-FFF2-40B4-BE49-F238E27FC236}">
                <a16:creationId xmlns:a16="http://schemas.microsoft.com/office/drawing/2014/main" id="{0FAC3D7F-6E90-4D27-BB02-D8D7D2DDC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4958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b="1"/>
              <a:t>ls</a:t>
            </a:r>
            <a:endParaRPr lang="en-US" altLang="ko-KR" sz="2000" b="1"/>
          </a:p>
        </p:txBody>
      </p:sp>
      <p:sp>
        <p:nvSpPr>
          <p:cNvPr id="39" name="Text Box 47">
            <a:extLst>
              <a:ext uri="{FF2B5EF4-FFF2-40B4-BE49-F238E27FC236}">
                <a16:creationId xmlns:a16="http://schemas.microsoft.com/office/drawing/2014/main" id="{56B544CC-5130-441A-8AEC-57647373D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563" y="447516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b="1"/>
              <a:t>gcc</a:t>
            </a:r>
            <a:endParaRPr lang="en-US" altLang="ko-KR" sz="2000" b="1"/>
          </a:p>
        </p:txBody>
      </p:sp>
      <p:sp>
        <p:nvSpPr>
          <p:cNvPr id="40" name="Text Box 48">
            <a:extLst>
              <a:ext uri="{FF2B5EF4-FFF2-40B4-BE49-F238E27FC236}">
                <a16:creationId xmlns:a16="http://schemas.microsoft.com/office/drawing/2014/main" id="{A4E40D66-B963-40FD-8D49-9E0332670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6900" y="42418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b="1"/>
              <a:t>sort</a:t>
            </a:r>
            <a:endParaRPr lang="en-US" altLang="ko-KR" sz="2000" b="1"/>
          </a:p>
        </p:txBody>
      </p:sp>
      <p:sp>
        <p:nvSpPr>
          <p:cNvPr id="41" name="Text Box 49">
            <a:extLst>
              <a:ext uri="{FF2B5EF4-FFF2-40B4-BE49-F238E27FC236}">
                <a16:creationId xmlns:a16="http://schemas.microsoft.com/office/drawing/2014/main" id="{67172D38-BEBE-4111-9500-464E392D7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8" y="3000375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b="1"/>
              <a:t>wc</a:t>
            </a:r>
            <a:endParaRPr lang="en-US" altLang="ko-KR" sz="2000" b="1"/>
          </a:p>
        </p:txBody>
      </p:sp>
      <p:sp>
        <p:nvSpPr>
          <p:cNvPr id="42" name="TextBox 1">
            <a:extLst>
              <a:ext uri="{FF2B5EF4-FFF2-40B4-BE49-F238E27FC236}">
                <a16:creationId xmlns:a16="http://schemas.microsoft.com/office/drawing/2014/main" id="{863741F8-9F2C-43BC-93E4-CF35F84A0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13" y="5816600"/>
            <a:ext cx="5156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/>
              <a:t>문</a:t>
            </a:r>
            <a:r>
              <a:rPr lang="en-US" altLang="ko-KR"/>
              <a:t>) </a:t>
            </a:r>
            <a:r>
              <a:rPr lang="ko-KR" altLang="en-US"/>
              <a:t>리눅스 커널과 양파와의 유사성은 무엇인가</a:t>
            </a:r>
            <a:r>
              <a:rPr lang="en-US" altLang="ko-KR"/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590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F542AD17-BA14-40E9-9FCE-6AB55CE2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38" y="863600"/>
            <a:ext cx="9610725" cy="539750"/>
          </a:xfrm>
        </p:spPr>
        <p:txBody>
          <a:bodyPr rtlCol="0">
            <a:normAutofit lnSpcReduction="10000"/>
          </a:bodyPr>
          <a:lstStyle/>
          <a:p>
            <a:pPr defTabSz="914070" eaLnBrk="1" fontAlgn="auto" hangingPunct="1">
              <a:spcAft>
                <a:spcPts val="0"/>
              </a:spcAft>
              <a:defRPr/>
            </a:pPr>
            <a:r>
              <a:rPr lang="en-US" altLang="ko-KR"/>
              <a:t> </a:t>
            </a:r>
            <a:r>
              <a:rPr lang="ko-KR" altLang="en-US"/>
              <a:t>리눅스 운영 체제 구조</a:t>
            </a:r>
            <a:endParaRPr lang="en-US" altLang="ko-KR" dirty="0"/>
          </a:p>
          <a:p>
            <a:pPr marL="0" indent="0" defTabSz="91407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E23309-9E3F-4995-8B1D-46FDF8697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5472113"/>
            <a:ext cx="6200775" cy="3508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A2F4C7-4749-468F-B9EF-A9A8628A3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4938713"/>
            <a:ext cx="6200775" cy="350837"/>
          </a:xfrm>
          <a:prstGeom prst="rect">
            <a:avLst/>
          </a:prstGeom>
          <a:solidFill>
            <a:srgbClr val="F9F415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9AA265C-4887-4BFB-975F-3CBC4FAAB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4379913"/>
            <a:ext cx="2405063" cy="401637"/>
          </a:xfrm>
          <a:prstGeom prst="rect">
            <a:avLst/>
          </a:prstGeom>
          <a:solidFill>
            <a:srgbClr val="ABEE02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47F055FC-B93B-46D7-B61A-37FD95D27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613" y="3246438"/>
            <a:ext cx="2405062" cy="836612"/>
          </a:xfrm>
          <a:prstGeom prst="rect">
            <a:avLst/>
          </a:prstGeom>
          <a:solidFill>
            <a:srgbClr val="F6BD30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514A7D2-F9B7-4FD8-9D76-A94CECCB1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735388"/>
            <a:ext cx="1390650" cy="2746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11DB3AC2-C73D-4369-A92D-C08874050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275" y="3257550"/>
            <a:ext cx="2527300" cy="979488"/>
          </a:xfrm>
          <a:prstGeom prst="rect">
            <a:avLst/>
          </a:prstGeom>
          <a:solidFill>
            <a:srgbClr val="FDC0E5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F6172E74-0879-4989-8EC8-98E38BEE1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2716213"/>
            <a:ext cx="6200775" cy="401637"/>
          </a:xfrm>
          <a:prstGeom prst="rect">
            <a:avLst/>
          </a:prstGeom>
          <a:solidFill>
            <a:srgbClr val="C5D3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236B14F3-12FD-468C-9640-B8EE0BEBC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738" y="2174875"/>
            <a:ext cx="5603875" cy="2746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30894708-7C3D-49D7-B672-878860E16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988" y="5519738"/>
            <a:ext cx="952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ea typeface="돋움" panose="020B0600000101010101" pitchFamily="50" charset="-127"/>
              </a:rPr>
              <a:t>Hardware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550C0C1A-FF37-4B17-B6D9-A7776B732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002213"/>
            <a:ext cx="3541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ea typeface="돋움" panose="020B0600000101010101" pitchFamily="50" charset="-127"/>
              </a:rPr>
              <a:t>Hardware Control (Interrupts handling, etc)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7D7526E3-7863-4BEA-A158-C7BDE3C3A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525" y="3357563"/>
            <a:ext cx="219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ea typeface="돋움" panose="020B0600000101010101" pitchFamily="50" charset="-127"/>
              </a:rPr>
              <a:t>File System Management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668A8C43-FFA9-410F-AC60-7B8F1384B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0513" y="3711575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ea typeface="돋움" panose="020B0600000101010101" pitchFamily="50" charset="-127"/>
              </a:rPr>
              <a:t>Buffer Cache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C1F8053A-FB71-4801-AD02-3A822A98C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851" y="4396231"/>
            <a:ext cx="1338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ea typeface="돋움" panose="020B0600000101010101" pitchFamily="50" charset="-127"/>
              </a:rPr>
              <a:t>Device Drivers</a:t>
            </a: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685291D7-4AA6-47E6-94DA-432EDB101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6413" y="3398838"/>
            <a:ext cx="12668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ea typeface="돋움" panose="020B0600000101010101" pitchFamily="50" charset="-127"/>
              </a:rPr>
              <a:t>Process</a:t>
            </a:r>
          </a:p>
          <a:p>
            <a:r>
              <a:rPr lang="en-US" altLang="ko-KR" sz="1400">
                <a:latin typeface="Arial" panose="020B0604020202020204" pitchFamily="34" charset="0"/>
                <a:ea typeface="돋움" panose="020B0600000101010101" pitchFamily="50" charset="-127"/>
              </a:rPr>
              <a:t>Management </a:t>
            </a: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12C27EC1-2F77-4763-85D1-2D3D8A0D8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13" y="3308350"/>
            <a:ext cx="1077912" cy="401638"/>
          </a:xfrm>
          <a:prstGeom prst="rect">
            <a:avLst/>
          </a:prstGeom>
          <a:noFill/>
          <a:ln w="12700" cap="rnd">
            <a:solidFill>
              <a:srgbClr val="000000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BD54490D-3238-4567-A8CE-EF71F39E0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13" y="3784600"/>
            <a:ext cx="1085850" cy="401638"/>
          </a:xfrm>
          <a:prstGeom prst="rect">
            <a:avLst/>
          </a:prstGeom>
          <a:noFill/>
          <a:ln w="12700" cap="rnd">
            <a:solidFill>
              <a:srgbClr val="000000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A2BD2D9D-34C2-4B6B-B594-8830B89E2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0213" y="4389438"/>
            <a:ext cx="2514600" cy="401637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Text Box 22">
            <a:extLst>
              <a:ext uri="{FF2B5EF4-FFF2-40B4-BE49-F238E27FC236}">
                <a16:creationId xmlns:a16="http://schemas.microsoft.com/office/drawing/2014/main" id="{05A496CD-A93D-4387-8082-39CF5D3A5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3398838"/>
            <a:ext cx="481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ea typeface="돋움" panose="020B0600000101010101" pitchFamily="50" charset="-127"/>
              </a:rPr>
              <a:t>IPC</a:t>
            </a:r>
          </a:p>
        </p:txBody>
      </p:sp>
      <p:sp>
        <p:nvSpPr>
          <p:cNvPr id="23" name="Text Box 23">
            <a:extLst>
              <a:ext uri="{FF2B5EF4-FFF2-40B4-BE49-F238E27FC236}">
                <a16:creationId xmlns:a16="http://schemas.microsoft.com/office/drawing/2014/main" id="{998257C7-E2B1-4A2A-9153-005BB4B3C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8013" y="3856038"/>
            <a:ext cx="7953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ea typeface="돋움" panose="020B0600000101010101" pitchFamily="50" charset="-127"/>
              </a:rPr>
              <a:t>Context</a:t>
            </a: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CC8CE8D8-6349-41E5-A910-DEFB7D340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013" y="4465638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ea typeface="돋움" panose="020B0600000101010101" pitchFamily="50" charset="-127"/>
              </a:rPr>
              <a:t>Memory Management</a:t>
            </a:r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id="{526BE667-1805-406D-A757-A228417D6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1288" y="2795588"/>
            <a:ext cx="1919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ea typeface="돋움" panose="020B0600000101010101" pitchFamily="50" charset="-127"/>
              </a:rPr>
              <a:t>System Call Interface </a:t>
            </a:r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BDBB8C39-226B-4706-A980-2D465EBFC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963" y="2146300"/>
            <a:ext cx="912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ea typeface="돋움" panose="020B0600000101010101" pitchFamily="50" charset="-127"/>
              </a:rPr>
              <a:t>Libraries </a:t>
            </a:r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90C41AD8-D448-42E8-9DB5-D0B3C86CAD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8250" y="2584450"/>
            <a:ext cx="714692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458E1CF1-716E-45C7-9096-F3688AE6EF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6038" y="5391150"/>
            <a:ext cx="714692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id="{E255542E-8085-413D-900C-B766E7B72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2213" y="4008438"/>
            <a:ext cx="0" cy="401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id="{D1AB03A8-D96E-4352-9E2A-A884BB5570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1813" y="4770438"/>
            <a:ext cx="0" cy="222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Line 31">
            <a:extLst>
              <a:ext uri="{FF2B5EF4-FFF2-40B4-BE49-F238E27FC236}">
                <a16:creationId xmlns:a16="http://schemas.microsoft.com/office/drawing/2014/main" id="{9EBA97BF-36A0-41BF-BC31-4BAD820EA9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2913" y="4687888"/>
            <a:ext cx="0" cy="387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Line 32">
            <a:extLst>
              <a:ext uri="{FF2B5EF4-FFF2-40B4-BE49-F238E27FC236}">
                <a16:creationId xmlns:a16="http://schemas.microsoft.com/office/drawing/2014/main" id="{3C225051-211A-4489-B237-82B7718DFA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94400" y="2960688"/>
            <a:ext cx="0" cy="387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" name="Line 33">
            <a:extLst>
              <a:ext uri="{FF2B5EF4-FFF2-40B4-BE49-F238E27FC236}">
                <a16:creationId xmlns:a16="http://schemas.microsoft.com/office/drawing/2014/main" id="{39FE6425-98B2-474C-9278-8C02BB4742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4325" y="3516313"/>
            <a:ext cx="1530350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261FA58F-C22C-42BE-BCBC-9AB7446BD8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25775" y="3016250"/>
            <a:ext cx="0" cy="388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1CD5CD71-F3DC-4D52-BC60-82229B9F41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58100" y="1855788"/>
            <a:ext cx="0" cy="884237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" name="Line 36">
            <a:extLst>
              <a:ext uri="{FF2B5EF4-FFF2-40B4-BE49-F238E27FC236}">
                <a16:creationId xmlns:a16="http://schemas.microsoft.com/office/drawing/2014/main" id="{F81F716C-9681-4A83-BC58-6BBEF49321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7925" y="2470150"/>
            <a:ext cx="1588" cy="342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" name="Text Box 37">
            <a:extLst>
              <a:ext uri="{FF2B5EF4-FFF2-40B4-BE49-F238E27FC236}">
                <a16:creationId xmlns:a16="http://schemas.microsoft.com/office/drawing/2014/main" id="{238DFE06-C7F4-4AB9-9F14-2613BFE0C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75" y="1520825"/>
            <a:ext cx="1425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ea typeface="돋움" panose="020B0600000101010101" pitchFamily="50" charset="-127"/>
              </a:rPr>
              <a:t>User Programs </a:t>
            </a:r>
          </a:p>
        </p:txBody>
      </p:sp>
      <p:sp>
        <p:nvSpPr>
          <p:cNvPr id="38" name="Line 38">
            <a:extLst>
              <a:ext uri="{FF2B5EF4-FFF2-40B4-BE49-F238E27FC236}">
                <a16:creationId xmlns:a16="http://schemas.microsoft.com/office/drawing/2014/main" id="{C430AE0D-B35A-4050-AA9E-EF197646A7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5863" y="1833563"/>
            <a:ext cx="0" cy="3508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" name="Text Box 39">
            <a:extLst>
              <a:ext uri="{FF2B5EF4-FFF2-40B4-BE49-F238E27FC236}">
                <a16:creationId xmlns:a16="http://schemas.microsoft.com/office/drawing/2014/main" id="{4FA46F52-87C1-44F6-9F89-6F2DF0544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7700" y="1547813"/>
            <a:ext cx="1425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ea typeface="돋움" panose="020B0600000101010101" pitchFamily="50" charset="-127"/>
              </a:rPr>
              <a:t>User Programs </a:t>
            </a:r>
          </a:p>
        </p:txBody>
      </p:sp>
      <p:sp>
        <p:nvSpPr>
          <p:cNvPr id="40" name="Line 41">
            <a:extLst>
              <a:ext uri="{FF2B5EF4-FFF2-40B4-BE49-F238E27FC236}">
                <a16:creationId xmlns:a16="http://schemas.microsoft.com/office/drawing/2014/main" id="{6057F177-0AC1-45CD-91BC-F525B9C400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2085975"/>
            <a:ext cx="1193800" cy="54451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" name="Text Box 42">
            <a:extLst>
              <a:ext uri="{FF2B5EF4-FFF2-40B4-BE49-F238E27FC236}">
                <a16:creationId xmlns:a16="http://schemas.microsoft.com/office/drawing/2014/main" id="{55FE1FCB-CED5-42C3-9114-5AFE56DBD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1866900"/>
            <a:ext cx="596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ea typeface="돋움" panose="020B0600000101010101" pitchFamily="50" charset="-127"/>
              </a:rPr>
              <a:t>Trap </a:t>
            </a:r>
          </a:p>
        </p:txBody>
      </p:sp>
      <p:sp>
        <p:nvSpPr>
          <p:cNvPr id="42" name="Text Box 43">
            <a:extLst>
              <a:ext uri="{FF2B5EF4-FFF2-40B4-BE49-F238E27FC236}">
                <a16:creationId xmlns:a16="http://schemas.microsoft.com/office/drawing/2014/main" id="{538EBC5B-FC7F-402B-B2A8-26C65A914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2027238"/>
            <a:ext cx="1022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i="1">
                <a:latin typeface="Arial" panose="020B0604020202020204" pitchFamily="34" charset="0"/>
                <a:ea typeface="돋움" panose="020B0600000101010101" pitchFamily="50" charset="-127"/>
              </a:rPr>
              <a:t>User  level</a:t>
            </a:r>
          </a:p>
        </p:txBody>
      </p:sp>
      <p:sp>
        <p:nvSpPr>
          <p:cNvPr id="43" name="Text Box 44">
            <a:extLst>
              <a:ext uri="{FF2B5EF4-FFF2-40B4-BE49-F238E27FC236}">
                <a16:creationId xmlns:a16="http://schemas.microsoft.com/office/drawing/2014/main" id="{2E8BBE66-EA30-46F3-B1F4-552E76110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2611438"/>
            <a:ext cx="1111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i="1">
                <a:latin typeface="Arial" panose="020B0604020202020204" pitchFamily="34" charset="0"/>
                <a:ea typeface="돋움" panose="020B0600000101010101" pitchFamily="50" charset="-127"/>
              </a:rPr>
              <a:t>Kernel level</a:t>
            </a:r>
          </a:p>
        </p:txBody>
      </p:sp>
      <p:sp>
        <p:nvSpPr>
          <p:cNvPr id="44" name="Oval 45">
            <a:extLst>
              <a:ext uri="{FF2B5EF4-FFF2-40B4-BE49-F238E27FC236}">
                <a16:creationId xmlns:a16="http://schemas.microsoft.com/office/drawing/2014/main" id="{3995D136-3B4D-4137-ABAE-AEAB5E66A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1493838"/>
            <a:ext cx="1660525" cy="33178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" name="Oval 46">
            <a:extLst>
              <a:ext uri="{FF2B5EF4-FFF2-40B4-BE49-F238E27FC236}">
                <a16:creationId xmlns:a16="http://schemas.microsoft.com/office/drawing/2014/main" id="{EE2446A0-F736-4CE5-9FD6-590E11D79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1522413"/>
            <a:ext cx="1660525" cy="33178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" name="Line 52">
            <a:extLst>
              <a:ext uri="{FF2B5EF4-FFF2-40B4-BE49-F238E27FC236}">
                <a16:creationId xmlns:a16="http://schemas.microsoft.com/office/drawing/2014/main" id="{2450772A-61D4-41F9-990B-75AE4169CA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9213" y="4008438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7" name="Line 54">
            <a:extLst>
              <a:ext uri="{FF2B5EF4-FFF2-40B4-BE49-F238E27FC236}">
                <a16:creationId xmlns:a16="http://schemas.microsoft.com/office/drawing/2014/main" id="{9C901411-1A19-4748-930E-AA9EB0662C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813" y="3856038"/>
            <a:ext cx="381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8" name="Line 55">
            <a:extLst>
              <a:ext uri="{FF2B5EF4-FFF2-40B4-BE49-F238E27FC236}">
                <a16:creationId xmlns:a16="http://schemas.microsoft.com/office/drawing/2014/main" id="{C6476884-4243-4B44-AA4D-480FE71B29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9213" y="40084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9" name="Line 56">
            <a:extLst>
              <a:ext uri="{FF2B5EF4-FFF2-40B4-BE49-F238E27FC236}">
                <a16:creationId xmlns:a16="http://schemas.microsoft.com/office/drawing/2014/main" id="{7990AD2C-6F2F-4695-B2BF-37902211082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1813" y="4237038"/>
            <a:ext cx="0" cy="222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" name="Line 58">
            <a:extLst>
              <a:ext uri="{FF2B5EF4-FFF2-40B4-BE49-F238E27FC236}">
                <a16:creationId xmlns:a16="http://schemas.microsoft.com/office/drawing/2014/main" id="{64E04D29-9180-48E2-8D94-0FC0E2CC72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8613" y="3627438"/>
            <a:ext cx="1524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1" name="Rectangle 59">
            <a:extLst>
              <a:ext uri="{FF2B5EF4-FFF2-40B4-BE49-F238E27FC236}">
                <a16:creationId xmlns:a16="http://schemas.microsoft.com/office/drawing/2014/main" id="{3A35682D-ED0B-4F22-BB94-87882BA45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613" y="5989638"/>
            <a:ext cx="3160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400" i="1">
                <a:latin typeface="Arial" panose="020B0604020202020204" pitchFamily="34" charset="0"/>
                <a:ea typeface="돋움" panose="020B0600000101010101" pitchFamily="50" charset="-127"/>
              </a:rPr>
              <a:t>(Source : The design of the UNIX OS)</a:t>
            </a:r>
          </a:p>
        </p:txBody>
      </p:sp>
      <p:sp>
        <p:nvSpPr>
          <p:cNvPr id="52" name="Line 60">
            <a:extLst>
              <a:ext uri="{FF2B5EF4-FFF2-40B4-BE49-F238E27FC236}">
                <a16:creationId xmlns:a16="http://schemas.microsoft.com/office/drawing/2014/main" id="{51F70B56-6AEE-4660-A4A0-8BEF0F01F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2035175"/>
            <a:ext cx="3863975" cy="5254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" name="Text Box 61">
            <a:extLst>
              <a:ext uri="{FF2B5EF4-FFF2-40B4-BE49-F238E27FC236}">
                <a16:creationId xmlns:a16="http://schemas.microsoft.com/office/drawing/2014/main" id="{A876BD66-E0CB-4F76-B863-D6EDF2F4C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5456238"/>
            <a:ext cx="993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i="1">
                <a:latin typeface="Arial" panose="020B0604020202020204" pitchFamily="34" charset="0"/>
                <a:ea typeface="돋움" panose="020B0600000101010101" pitchFamily="50" charset="-127"/>
              </a:rPr>
              <a:t>  HW level</a:t>
            </a:r>
          </a:p>
        </p:txBody>
      </p:sp>
      <p:sp>
        <p:nvSpPr>
          <p:cNvPr id="54" name="Line 62">
            <a:extLst>
              <a:ext uri="{FF2B5EF4-FFF2-40B4-BE49-F238E27FC236}">
                <a16:creationId xmlns:a16="http://schemas.microsoft.com/office/drawing/2014/main" id="{F9D43708-DA37-4643-B195-9A396BE2E2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2813" y="4008438"/>
            <a:ext cx="0" cy="401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" name="TextBox 1">
            <a:extLst>
              <a:ext uri="{FF2B5EF4-FFF2-40B4-BE49-F238E27FC236}">
                <a16:creationId xmlns:a16="http://schemas.microsoft.com/office/drawing/2014/main" id="{9F297EC1-A9F0-4953-86C7-F27070034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1588" y="2049463"/>
            <a:ext cx="1922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/>
              <a:t>system programming</a:t>
            </a:r>
            <a:endParaRPr lang="ko-KR" altLang="en-US" sz="1400"/>
          </a:p>
        </p:txBody>
      </p:sp>
      <p:sp>
        <p:nvSpPr>
          <p:cNvPr id="56" name="TextBox 54">
            <a:extLst>
              <a:ext uri="{FF2B5EF4-FFF2-40B4-BE49-F238E27FC236}">
                <a16:creationId xmlns:a16="http://schemas.microsoft.com/office/drawing/2014/main" id="{CFB6CBA9-847E-429C-882E-3FE2A667F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925" y="1809750"/>
            <a:ext cx="22558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/>
              <a:t>application programming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66456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3">
            <a:extLst>
              <a:ext uri="{FF2B5EF4-FFF2-40B4-BE49-F238E27FC236}">
                <a16:creationId xmlns:a16="http://schemas.microsoft.com/office/drawing/2014/main" id="{1C4203BD-BF81-4E25-9F57-C606DB76A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2" y="395654"/>
            <a:ext cx="8871438" cy="58175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/>
              <a:t>Linux </a:t>
            </a:r>
            <a:r>
              <a:rPr lang="ko-KR" altLang="en-US"/>
              <a:t>역사 및 특징</a:t>
            </a:r>
            <a:endParaRPr lang="en-US" altLang="ko-KR"/>
          </a:p>
        </p:txBody>
      </p:sp>
      <p:sp>
        <p:nvSpPr>
          <p:cNvPr id="50179" name="내용 개체 틀 4">
            <a:extLst>
              <a:ext uri="{FF2B5EF4-FFF2-40B4-BE49-F238E27FC236}">
                <a16:creationId xmlns:a16="http://schemas.microsoft.com/office/drawing/2014/main" id="{42BD3852-A0C1-4F14-84BC-A716CA3D7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82" y="1060938"/>
            <a:ext cx="8871438" cy="498231"/>
          </a:xfrm>
        </p:spPr>
        <p:txBody>
          <a:bodyPr>
            <a:normAutofit fontScale="92500" lnSpcReduction="20000"/>
          </a:bodyPr>
          <a:lstStyle/>
          <a:p>
            <a:pPr marL="246191" indent="-246191"/>
            <a:r>
              <a:rPr lang="en-US" altLang="ko-KR"/>
              <a:t> </a:t>
            </a:r>
            <a:r>
              <a:rPr lang="ko-KR" altLang="en-US"/>
              <a:t>리눅스의 역사</a:t>
            </a:r>
            <a:endParaRPr lang="en-US" altLang="ko-K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4B81BC-F6BE-40F0-9F59-729DD673D569}"/>
              </a:ext>
            </a:extLst>
          </p:cNvPr>
          <p:cNvSpPr txBox="1"/>
          <p:nvPr/>
        </p:nvSpPr>
        <p:spPr>
          <a:xfrm>
            <a:off x="1040423" y="1472713"/>
            <a:ext cx="7126823" cy="51303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16531" indent="-316531" defTabSz="844083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Monotype Sorts" pitchFamily="2" charset="2"/>
              <a:buChar char="n"/>
              <a:defRPr/>
            </a:pPr>
            <a:r>
              <a:rPr kumimoji="1" lang="en-US" altLang="ko-KR" sz="1846">
                <a:solidFill>
                  <a:srgbClr val="000000"/>
                </a:solidFill>
                <a:latin typeface="+mn-ea"/>
              </a:rPr>
              <a:t>Before UNIX</a:t>
            </a:r>
          </a:p>
          <a:p>
            <a:pPr marL="685817" lvl="1" indent="-263776" defTabSz="844083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 typeface="Monotype Sorts" pitchFamily="2" charset="2"/>
              <a:buChar char="m"/>
              <a:defRPr/>
            </a:pPr>
            <a:r>
              <a:rPr kumimoji="1" lang="en-US" altLang="ko-KR" sz="1662">
                <a:solidFill>
                  <a:srgbClr val="000000"/>
                </a:solidFill>
                <a:latin typeface="+mn-ea"/>
              </a:rPr>
              <a:t>Multics: 1965, AT&amp;T (Bell Lab), General Electronic, MIT</a:t>
            </a:r>
          </a:p>
          <a:p>
            <a:pPr marL="316531" indent="-316531" defTabSz="844083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Monotype Sorts" pitchFamily="2" charset="2"/>
              <a:buChar char="n"/>
              <a:defRPr/>
            </a:pPr>
            <a:r>
              <a:rPr kumimoji="1" lang="en-US" altLang="ko-KR" sz="1846">
                <a:solidFill>
                  <a:srgbClr val="000000"/>
                </a:solidFill>
                <a:latin typeface="+mn-ea"/>
              </a:rPr>
              <a:t>Epoch</a:t>
            </a:r>
          </a:p>
          <a:p>
            <a:pPr marL="685817" lvl="1" indent="-263776" defTabSz="844083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 typeface="Monotype Sorts" pitchFamily="2" charset="2"/>
              <a:buChar char="m"/>
              <a:defRPr/>
            </a:pPr>
            <a:r>
              <a:rPr kumimoji="1" lang="en-US" altLang="ko-KR" sz="1662">
                <a:solidFill>
                  <a:srgbClr val="000000"/>
                </a:solidFill>
                <a:latin typeface="+mn-ea"/>
              </a:rPr>
              <a:t>1969, Ken Thompson, “Space Travel” on PDP-7 - / ASM</a:t>
            </a:r>
          </a:p>
          <a:p>
            <a:pPr marL="685817" lvl="1" indent="-263776" defTabSz="844083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 typeface="Monotype Sorts" pitchFamily="2" charset="2"/>
              <a:buChar char="m"/>
              <a:defRPr/>
            </a:pPr>
            <a:r>
              <a:rPr kumimoji="1" lang="en-US" altLang="ko-KR" sz="1662">
                <a:solidFill>
                  <a:srgbClr val="000000"/>
                </a:solidFill>
                <a:latin typeface="+mn-ea"/>
              </a:rPr>
              <a:t>Dennis Ritche - C </a:t>
            </a:r>
            <a:r>
              <a:rPr kumimoji="1" lang="ko-KR" altLang="en-US" sz="1662">
                <a:solidFill>
                  <a:srgbClr val="000000"/>
                </a:solidFill>
                <a:latin typeface="+mn-ea"/>
              </a:rPr>
              <a:t>언어 </a:t>
            </a:r>
            <a:endParaRPr kumimoji="1" lang="en-US" altLang="ko-KR" sz="1662">
              <a:solidFill>
                <a:srgbClr val="000000"/>
              </a:solidFill>
              <a:latin typeface="+mn-ea"/>
            </a:endParaRPr>
          </a:p>
          <a:p>
            <a:pPr marL="685817" lvl="1" indent="-263776" defTabSz="844083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 typeface="Monotype Sorts" pitchFamily="2" charset="2"/>
              <a:buChar char="m"/>
              <a:defRPr/>
            </a:pPr>
            <a:r>
              <a:rPr kumimoji="1" lang="en-US" altLang="ko-KR" sz="1662">
                <a:solidFill>
                  <a:srgbClr val="000000"/>
                </a:solidFill>
                <a:latin typeface="+mn-ea"/>
              </a:rPr>
              <a:t>s5fs, ed, shell (Bourn shell</a:t>
            </a:r>
            <a:r>
              <a:rPr kumimoji="1" lang="ko-KR" altLang="en-US" sz="1662">
                <a:solidFill>
                  <a:srgbClr val="000000"/>
                </a:solidFill>
                <a:latin typeface="+mn-ea"/>
              </a:rPr>
              <a:t>의 조상</a:t>
            </a:r>
            <a:r>
              <a:rPr kumimoji="1" lang="en-US" altLang="ko-KR" sz="1662">
                <a:solidFill>
                  <a:srgbClr val="000000"/>
                </a:solidFill>
                <a:latin typeface="+mn-ea"/>
              </a:rPr>
              <a:t>)</a:t>
            </a:r>
          </a:p>
          <a:p>
            <a:pPr marL="685817" lvl="1" indent="-263776" defTabSz="844083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 typeface="Monotype Sorts" pitchFamily="2" charset="2"/>
              <a:buChar char="m"/>
              <a:defRPr/>
            </a:pPr>
            <a:r>
              <a:rPr kumimoji="1" lang="en-US" altLang="ko-KR" sz="1662">
                <a:solidFill>
                  <a:srgbClr val="000000"/>
                </a:solidFill>
                <a:latin typeface="+mn-ea"/>
              </a:rPr>
              <a:t>1973</a:t>
            </a:r>
            <a:r>
              <a:rPr kumimoji="1" lang="ko-KR" altLang="en-US" sz="1662">
                <a:solidFill>
                  <a:srgbClr val="000000"/>
                </a:solidFill>
                <a:latin typeface="+mn-ea"/>
              </a:rPr>
              <a:t>년 “</a:t>
            </a:r>
            <a:r>
              <a:rPr kumimoji="1" lang="en-US" altLang="ko-KR" sz="1662">
                <a:solidFill>
                  <a:srgbClr val="000000"/>
                </a:solidFill>
                <a:latin typeface="+mn-ea"/>
              </a:rPr>
              <a:t>The UNIX Time Sharing System” in CACM</a:t>
            </a:r>
          </a:p>
          <a:p>
            <a:pPr marL="316531" indent="-316531" defTabSz="844083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Monotype Sorts" pitchFamily="2" charset="2"/>
              <a:buChar char="n"/>
              <a:defRPr/>
            </a:pPr>
            <a:r>
              <a:rPr kumimoji="1" lang="en-US" altLang="ko-KR" sz="1846">
                <a:solidFill>
                  <a:srgbClr val="000000"/>
                </a:solidFill>
                <a:latin typeface="+mn-ea"/>
              </a:rPr>
              <a:t>BSD</a:t>
            </a:r>
          </a:p>
          <a:p>
            <a:pPr marL="685817" lvl="1" indent="-263776" defTabSz="844083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 typeface="Monotype Sorts" pitchFamily="2" charset="2"/>
              <a:buChar char="m"/>
              <a:defRPr/>
            </a:pPr>
            <a:r>
              <a:rPr kumimoji="1" lang="en-US" altLang="ko-KR" sz="1662">
                <a:solidFill>
                  <a:srgbClr val="000000"/>
                </a:solidFill>
                <a:latin typeface="+mn-ea"/>
              </a:rPr>
              <a:t>Billy Joy, Chuch Haley (</a:t>
            </a:r>
            <a:r>
              <a:rPr kumimoji="1" lang="ko-KR" altLang="en-US" sz="1662">
                <a:solidFill>
                  <a:srgbClr val="000000"/>
                </a:solidFill>
                <a:latin typeface="+mn-ea"/>
              </a:rPr>
              <a:t>대학원생</a:t>
            </a:r>
            <a:r>
              <a:rPr kumimoji="1" lang="en-US" altLang="ko-KR" sz="1662">
                <a:solidFill>
                  <a:srgbClr val="000000"/>
                </a:solidFill>
                <a:latin typeface="+mn-ea"/>
              </a:rPr>
              <a:t>)</a:t>
            </a:r>
          </a:p>
          <a:p>
            <a:pPr marL="685817" lvl="1" indent="-263776" defTabSz="844083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 typeface="Monotype Sorts" pitchFamily="2" charset="2"/>
              <a:buChar char="m"/>
              <a:defRPr/>
            </a:pPr>
            <a:r>
              <a:rPr kumimoji="1" lang="en-US" altLang="ko-KR" sz="1662">
                <a:solidFill>
                  <a:srgbClr val="000000"/>
                </a:solidFill>
                <a:latin typeface="+mn-ea"/>
              </a:rPr>
              <a:t>ex, csh, paging based virtual memory system, </a:t>
            </a:r>
            <a:r>
              <a:rPr kumimoji="1" lang="en-US" altLang="ko-KR" sz="1662" b="1">
                <a:solidFill>
                  <a:srgbClr val="000000"/>
                </a:solidFill>
                <a:latin typeface="+mn-ea"/>
              </a:rPr>
              <a:t>TCP/IP, </a:t>
            </a:r>
            <a:r>
              <a:rPr kumimoji="1" lang="en-US" altLang="ko-KR" sz="1662">
                <a:solidFill>
                  <a:srgbClr val="000000"/>
                </a:solidFill>
                <a:latin typeface="+mn-ea"/>
              </a:rPr>
              <a:t>ffs, socket</a:t>
            </a:r>
          </a:p>
          <a:p>
            <a:pPr marL="685817" lvl="1" indent="-263776" defTabSz="844083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 typeface="Monotype Sorts" pitchFamily="2" charset="2"/>
              <a:buChar char="m"/>
              <a:defRPr/>
            </a:pPr>
            <a:r>
              <a:rPr kumimoji="1" lang="en-US" altLang="ko-KR" sz="1662">
                <a:solidFill>
                  <a:srgbClr val="000000"/>
                </a:solidFill>
                <a:latin typeface="+mn-ea"/>
              </a:rPr>
              <a:t>1993</a:t>
            </a:r>
            <a:r>
              <a:rPr kumimoji="1" lang="ko-KR" altLang="en-US" sz="1662">
                <a:solidFill>
                  <a:srgbClr val="000000"/>
                </a:solidFill>
                <a:latin typeface="+mn-ea"/>
              </a:rPr>
              <a:t>년 </a:t>
            </a:r>
            <a:r>
              <a:rPr kumimoji="1" lang="en-US" altLang="ko-KR" sz="1662">
                <a:solidFill>
                  <a:srgbClr val="000000"/>
                </a:solidFill>
                <a:latin typeface="+mn-ea"/>
              </a:rPr>
              <a:t>4.4BSD (final version, </a:t>
            </a:r>
            <a:r>
              <a:rPr kumimoji="1" lang="ko-KR" altLang="en-US" sz="1662">
                <a:solidFill>
                  <a:srgbClr val="000000"/>
                </a:solidFill>
                <a:latin typeface="+mn-ea"/>
              </a:rPr>
              <a:t>이후 </a:t>
            </a:r>
            <a:r>
              <a:rPr kumimoji="1" lang="en-US" altLang="ko-KR" sz="1662">
                <a:solidFill>
                  <a:srgbClr val="000000"/>
                </a:solidFill>
                <a:latin typeface="+mn-ea"/>
              </a:rPr>
              <a:t>BSDI  </a:t>
            </a:r>
            <a:r>
              <a:rPr kumimoji="1" lang="ko-KR" altLang="en-US" sz="1662">
                <a:solidFill>
                  <a:srgbClr val="000000"/>
                </a:solidFill>
                <a:latin typeface="+mn-ea"/>
              </a:rPr>
              <a:t>회사 </a:t>
            </a:r>
            <a:r>
              <a:rPr kumimoji="1" lang="en-US" altLang="ko-KR" sz="1662">
                <a:solidFill>
                  <a:srgbClr val="000000"/>
                </a:solidFill>
                <a:latin typeface="+mn-ea"/>
              </a:rPr>
              <a:t>)</a:t>
            </a:r>
            <a:endParaRPr kumimoji="1" lang="en-US" altLang="ko-KR" sz="1846">
              <a:solidFill>
                <a:srgbClr val="000000"/>
              </a:solidFill>
              <a:latin typeface="+mn-ea"/>
            </a:endParaRPr>
          </a:p>
          <a:p>
            <a:pPr marL="316531" indent="-316531" defTabSz="844083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Monotype Sorts" pitchFamily="2" charset="2"/>
              <a:buChar char="n"/>
              <a:defRPr/>
            </a:pPr>
            <a:r>
              <a:rPr kumimoji="1" lang="en-US" altLang="ko-KR" sz="1846">
                <a:solidFill>
                  <a:srgbClr val="000000"/>
                </a:solidFill>
                <a:ea typeface="굴림"/>
              </a:rPr>
              <a:t>AT&amp;T System V</a:t>
            </a:r>
          </a:p>
          <a:p>
            <a:pPr marL="685817" lvl="1" indent="-263776" defTabSz="844083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 typeface="Monotype Sorts" pitchFamily="2" charset="2"/>
              <a:buChar char="m"/>
              <a:defRPr/>
            </a:pPr>
            <a:r>
              <a:rPr kumimoji="1" lang="en-US" altLang="ko-KR" sz="1662">
                <a:solidFill>
                  <a:srgbClr val="000000"/>
                </a:solidFill>
                <a:ea typeface="굴림"/>
              </a:rPr>
              <a:t>Version 1,2,…,7, System III, System V, … SVR4.2/ESMP</a:t>
            </a:r>
          </a:p>
          <a:p>
            <a:pPr marL="685817" lvl="1" indent="-263776" defTabSz="844083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 typeface="Monotype Sorts" pitchFamily="2" charset="2"/>
              <a:buChar char="m"/>
              <a:defRPr/>
            </a:pPr>
            <a:r>
              <a:rPr kumimoji="1" lang="en-US" altLang="ko-KR" sz="1662">
                <a:solidFill>
                  <a:srgbClr val="000000"/>
                </a:solidFill>
                <a:ea typeface="굴림"/>
              </a:rPr>
              <a:t>region based virtual memory, IPC, remote file sharing, STREAM</a:t>
            </a:r>
            <a:r>
              <a:rPr kumimoji="1" lang="en-US" altLang="ko-KR" sz="1846">
                <a:solidFill>
                  <a:srgbClr val="000000"/>
                </a:solidFill>
                <a:ea typeface="굴림"/>
              </a:rPr>
              <a:t>,</a:t>
            </a:r>
            <a:r>
              <a:rPr kumimoji="1" lang="en-US" altLang="ko-KR" sz="1477">
                <a:solidFill>
                  <a:srgbClr val="000000"/>
                </a:solidFill>
                <a:ea typeface="굴림"/>
              </a:rPr>
              <a:t> </a:t>
            </a:r>
          </a:p>
          <a:p>
            <a:pPr>
              <a:defRPr/>
            </a:pPr>
            <a:endParaRPr lang="ko-KR" altLang="en-US" sz="1662"/>
          </a:p>
        </p:txBody>
      </p:sp>
    </p:spTree>
    <p:extLst>
      <p:ext uri="{BB962C8B-B14F-4D97-AF65-F5344CB8AC3E}">
        <p14:creationId xmlns:p14="http://schemas.microsoft.com/office/powerpoint/2010/main" val="1988375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E7662770-C5A7-4B8D-BFBB-1BEF8CDB4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38" y="863600"/>
            <a:ext cx="9610725" cy="539750"/>
          </a:xfrm>
        </p:spPr>
        <p:txBody>
          <a:bodyPr>
            <a:normAutofit lnSpcReduction="10000"/>
          </a:bodyPr>
          <a:lstStyle/>
          <a:p>
            <a:pPr marL="266700" indent="-266700" eaLnBrk="1" hangingPunct="1"/>
            <a:r>
              <a:rPr lang="en-US" altLang="ko-KR"/>
              <a:t> </a:t>
            </a:r>
            <a:r>
              <a:rPr lang="ko-KR" altLang="en-US"/>
              <a:t>리눅스의 역사</a:t>
            </a:r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44E9B2-343E-4D2D-978D-03C60E59797D}"/>
              </a:ext>
            </a:extLst>
          </p:cNvPr>
          <p:cNvSpPr txBox="1"/>
          <p:nvPr/>
        </p:nvSpPr>
        <p:spPr>
          <a:xfrm>
            <a:off x="1016000" y="1397000"/>
            <a:ext cx="8704263" cy="482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defTabSz="914400" eaLnBrk="1" latin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Monotype Sorts" pitchFamily="2" charset="2"/>
              <a:buChar char="n"/>
              <a:defRPr/>
            </a:pPr>
            <a:r>
              <a:rPr kumimoji="1" lang="en-US" altLang="ko-KR" sz="2000">
                <a:solidFill>
                  <a:srgbClr val="000000"/>
                </a:solidFill>
                <a:latin typeface="+mn-lt"/>
                <a:ea typeface="굴림"/>
              </a:rPr>
              <a:t>Commercial UNIX</a:t>
            </a:r>
          </a:p>
          <a:p>
            <a:pPr marL="742950" lvl="1" indent="-285750" algn="just" defTabSz="914400" eaLnBrk="1" latinLnBrk="1" hangingPunct="1">
              <a:spcBef>
                <a:spcPct val="20000"/>
              </a:spcBef>
              <a:buClr>
                <a:srgbClr val="000000"/>
              </a:buClr>
              <a:buFont typeface="Monotype Sorts" pitchFamily="2" charset="2"/>
              <a:buChar char="m"/>
              <a:defRPr/>
            </a:pPr>
            <a:r>
              <a:rPr kumimoji="1" lang="en-US" altLang="ko-KR">
                <a:solidFill>
                  <a:srgbClr val="000000"/>
                </a:solidFill>
                <a:latin typeface="+mn-lt"/>
                <a:ea typeface="굴림"/>
                <a:cs typeface="Times New Roman" panose="02020603050405020304" pitchFamily="18" charset="0"/>
              </a:rPr>
              <a:t>XENIX (MS, SCO), SCO UNIX (SCO), AIX (IBM, Journaling FS), HP-UX (HP), </a:t>
            </a:r>
          </a:p>
          <a:p>
            <a:pPr marL="457200" lvl="1" indent="0" algn="just" defTabSz="914400" eaLnBrk="1" latin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altLang="ko-KR">
                <a:solidFill>
                  <a:srgbClr val="000000"/>
                </a:solidFill>
                <a:latin typeface="+mn-lt"/>
                <a:ea typeface="굴림"/>
                <a:cs typeface="Times New Roman" panose="02020603050405020304" pitchFamily="18" charset="0"/>
              </a:rPr>
              <a:t>     ULTRIX (DEC, </a:t>
            </a:r>
            <a:r>
              <a:rPr kumimoji="1" lang="ko-KR" altLang="en-US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최초의</a:t>
            </a:r>
            <a:r>
              <a:rPr kumimoji="1" lang="ko-KR" altLang="en-US">
                <a:solidFill>
                  <a:srgbClr val="000000"/>
                </a:solidFill>
                <a:latin typeface="+mn-lt"/>
                <a:ea typeface="굴림"/>
                <a:cs typeface="Times New Roman" panose="02020603050405020304" pitchFamily="18" charset="0"/>
              </a:rPr>
              <a:t> </a:t>
            </a:r>
            <a:r>
              <a:rPr kumimoji="1" lang="en-US" altLang="ko-KR">
                <a:solidFill>
                  <a:srgbClr val="000000"/>
                </a:solidFill>
                <a:latin typeface="+mn-lt"/>
                <a:ea typeface="굴림"/>
                <a:cs typeface="Times New Roman" panose="02020603050405020304" pitchFamily="18" charset="0"/>
              </a:rPr>
              <a:t>MP), OSF/1 (Digital), ….</a:t>
            </a:r>
          </a:p>
          <a:p>
            <a:pPr marL="742950" lvl="1" indent="-285750" algn="just" defTabSz="914400" eaLnBrk="1" latinLnBrk="1" hangingPunct="1">
              <a:spcBef>
                <a:spcPct val="20000"/>
              </a:spcBef>
              <a:buClr>
                <a:srgbClr val="000000"/>
              </a:buClr>
              <a:buFont typeface="Monotype Sorts" pitchFamily="2" charset="2"/>
              <a:buChar char="m"/>
              <a:defRPr/>
            </a:pPr>
            <a:r>
              <a:rPr kumimoji="1" lang="en-US" altLang="ko-KR">
                <a:solidFill>
                  <a:srgbClr val="000000"/>
                </a:solidFill>
                <a:latin typeface="+mn-lt"/>
                <a:ea typeface="굴림"/>
                <a:cs typeface="Times New Roman" panose="02020603050405020304" pitchFamily="18" charset="0"/>
              </a:rPr>
              <a:t>SunOS (Sun Microsystems, VFS, NFS), Solaris, Unixware (Novell)</a:t>
            </a:r>
            <a:endParaRPr kumimoji="1" lang="en-US" altLang="ko-KR" sz="2000">
              <a:solidFill>
                <a:srgbClr val="000000"/>
              </a:solidFill>
              <a:latin typeface="+mn-lt"/>
              <a:ea typeface="굴림"/>
              <a:cs typeface="Times New Roman" panose="02020603050405020304" pitchFamily="18" charset="0"/>
            </a:endParaRPr>
          </a:p>
          <a:p>
            <a:pPr marL="342900" indent="-342900" defTabSz="914400" eaLnBrk="1" latin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Monotype Sorts" pitchFamily="2" charset="2"/>
              <a:buChar char="n"/>
              <a:defRPr/>
            </a:pPr>
            <a:r>
              <a:rPr kumimoji="1" lang="en-US" altLang="ko-KR" sz="2000">
                <a:solidFill>
                  <a:srgbClr val="000000"/>
                </a:solidFill>
                <a:latin typeface="+mn-lt"/>
                <a:ea typeface="굴림"/>
              </a:rPr>
              <a:t>Mach</a:t>
            </a:r>
          </a:p>
          <a:p>
            <a:pPr marL="742950" lvl="1" indent="-285750" defTabSz="914400" eaLnBrk="1" latin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 typeface="Monotype Sorts" pitchFamily="2" charset="2"/>
              <a:buChar char="m"/>
              <a:defRPr/>
            </a:pPr>
            <a:r>
              <a:rPr kumimoji="1" lang="ko-KR" altLang="en-US">
                <a:solidFill>
                  <a:srgbClr val="000000"/>
                </a:solidFill>
                <a:latin typeface="+mn-ea"/>
                <a:ea typeface="+mn-ea"/>
              </a:rPr>
              <a:t>최초의</a:t>
            </a:r>
            <a:r>
              <a:rPr kumimoji="1" lang="ko-KR" altLang="en-US">
                <a:solidFill>
                  <a:srgbClr val="000000"/>
                </a:solidFill>
                <a:latin typeface="+mn-lt"/>
                <a:ea typeface="굴림"/>
              </a:rPr>
              <a:t> </a:t>
            </a:r>
            <a:r>
              <a:rPr kumimoji="1" lang="en-US" altLang="ko-KR">
                <a:solidFill>
                  <a:srgbClr val="000000"/>
                </a:solidFill>
                <a:latin typeface="+mn-lt"/>
                <a:ea typeface="굴림"/>
              </a:rPr>
              <a:t>micro-kernel </a:t>
            </a:r>
          </a:p>
          <a:p>
            <a:pPr marL="742950" lvl="1" indent="-285750" defTabSz="914400" eaLnBrk="1" latin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 typeface="Monotype Sorts" pitchFamily="2" charset="2"/>
              <a:buChar char="m"/>
              <a:defRPr/>
            </a:pPr>
            <a:r>
              <a:rPr kumimoji="1" lang="en-US" altLang="ko-KR">
                <a:solidFill>
                  <a:srgbClr val="000000"/>
                </a:solidFill>
                <a:latin typeface="+mn-lt"/>
                <a:ea typeface="굴림"/>
              </a:rPr>
              <a:t>chorus, Exo-kernel, SPIN, L4, ….</a:t>
            </a:r>
          </a:p>
          <a:p>
            <a:pPr marL="342900" indent="-342900" defTabSz="914400" eaLnBrk="1" latin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Monotype Sorts" pitchFamily="2" charset="2"/>
              <a:buChar char="n"/>
              <a:defRPr/>
            </a:pPr>
            <a:r>
              <a:rPr kumimoji="1" lang="en-US" altLang="ko-KR" sz="2000">
                <a:solidFill>
                  <a:srgbClr val="000000"/>
                </a:solidFill>
                <a:latin typeface="+mn-lt"/>
                <a:ea typeface="굴림"/>
              </a:rPr>
              <a:t>standard</a:t>
            </a:r>
          </a:p>
          <a:p>
            <a:pPr marL="742950" lvl="1" indent="-285750" defTabSz="914400" eaLnBrk="1" latin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 typeface="Monotype Sorts" pitchFamily="2" charset="2"/>
              <a:buChar char="m"/>
              <a:defRPr/>
            </a:pPr>
            <a:r>
              <a:rPr kumimoji="1" lang="en-US" altLang="ko-KR">
                <a:solidFill>
                  <a:srgbClr val="000000"/>
                </a:solidFill>
                <a:latin typeface="+mn-lt"/>
                <a:ea typeface="굴림"/>
              </a:rPr>
              <a:t>SVID(System V Interface Definition), POSIX (IEEE), X/OPEN (Inc.)</a:t>
            </a:r>
          </a:p>
          <a:p>
            <a:pPr marL="742950" lvl="1" indent="-285750" defTabSz="914400" eaLnBrk="1" latin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 typeface="Monotype Sorts" pitchFamily="2" charset="2"/>
              <a:buChar char="m"/>
              <a:defRPr/>
            </a:pPr>
            <a:r>
              <a:rPr kumimoji="1" lang="en-US" altLang="ko-KR">
                <a:solidFill>
                  <a:srgbClr val="000000"/>
                </a:solidFill>
                <a:latin typeface="+mn-lt"/>
                <a:ea typeface="굴림"/>
              </a:rPr>
              <a:t>UI (SUN, AT&amp;T : Solaris), OSF (OSF/1)</a:t>
            </a:r>
          </a:p>
          <a:p>
            <a:pPr marL="342900" indent="-342900" defTabSz="914400" eaLnBrk="1" latin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Monotype Sorts" pitchFamily="2" charset="2"/>
              <a:buChar char="n"/>
              <a:defRPr/>
            </a:pPr>
            <a:r>
              <a:rPr kumimoji="1" lang="en-US" altLang="ko-KR" sz="2000">
                <a:solidFill>
                  <a:srgbClr val="000000"/>
                </a:solidFill>
                <a:latin typeface="+mn-lt"/>
                <a:ea typeface="굴림"/>
              </a:rPr>
              <a:t>Linux</a:t>
            </a:r>
          </a:p>
          <a:p>
            <a:pPr marL="742950" lvl="1" indent="-285750" defTabSz="914400" eaLnBrk="1" latin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 typeface="Monotype Sorts" pitchFamily="2" charset="2"/>
              <a:buChar char="m"/>
              <a:defRPr/>
            </a:pPr>
            <a:r>
              <a:rPr kumimoji="1" lang="en-US" altLang="ko-KR">
                <a:solidFill>
                  <a:srgbClr val="000000"/>
                </a:solidFill>
                <a:latin typeface="+mn-lt"/>
                <a:ea typeface="굴림"/>
              </a:rPr>
              <a:t>Performance oriented</a:t>
            </a:r>
          </a:p>
          <a:p>
            <a:pPr marL="742950" lvl="1" indent="-285750" defTabSz="914400" eaLnBrk="1" latin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 typeface="Monotype Sorts" pitchFamily="2" charset="2"/>
              <a:buChar char="m"/>
              <a:defRPr/>
            </a:pPr>
            <a:r>
              <a:rPr kumimoji="1" lang="en-US" altLang="ko-KR">
                <a:solidFill>
                  <a:srgbClr val="000000"/>
                </a:solidFill>
                <a:latin typeface="+mn-lt"/>
                <a:ea typeface="굴림"/>
              </a:rPr>
              <a:t>Philosophy of </a:t>
            </a:r>
            <a:r>
              <a:rPr kumimoji="1" lang="en-US" altLang="ko-KR" b="1" i="1">
                <a:solidFill>
                  <a:srgbClr val="000000"/>
                </a:solidFill>
                <a:latin typeface="+mn-lt"/>
                <a:ea typeface="굴림"/>
              </a:rPr>
              <a:t>COPYLEFT</a:t>
            </a:r>
            <a:endParaRPr kumimoji="1" lang="en-US" altLang="ko-KR">
              <a:solidFill>
                <a:srgbClr val="000000"/>
              </a:solidFill>
              <a:latin typeface="+mn-lt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03361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E7662770-C5A7-4B8D-BFBB-1BEF8CDB4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88640"/>
            <a:ext cx="9610725" cy="539750"/>
          </a:xfrm>
        </p:spPr>
        <p:txBody>
          <a:bodyPr>
            <a:normAutofit lnSpcReduction="10000"/>
          </a:bodyPr>
          <a:lstStyle/>
          <a:p>
            <a:pPr marL="266700" indent="-266700" eaLnBrk="1" hangingPunct="1"/>
            <a:r>
              <a:rPr lang="en-US" altLang="ko-KR"/>
              <a:t> </a:t>
            </a:r>
            <a:r>
              <a:rPr lang="ko-KR" altLang="en-US"/>
              <a:t>리눅스의 역사</a:t>
            </a:r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44E9B2-343E-4D2D-978D-03C60E59797D}"/>
              </a:ext>
            </a:extLst>
          </p:cNvPr>
          <p:cNvSpPr txBox="1"/>
          <p:nvPr/>
        </p:nvSpPr>
        <p:spPr>
          <a:xfrm>
            <a:off x="539552" y="980728"/>
            <a:ext cx="7164141" cy="43519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defTabSz="914400" eaLnBrk="1" latin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Monotype Sorts" pitchFamily="2" charset="2"/>
              <a:buChar char="n"/>
              <a:defRPr/>
            </a:pPr>
            <a:r>
              <a:rPr kumimoji="1" lang="ko-KR" altLang="en-US" sz="2000">
                <a:solidFill>
                  <a:srgbClr val="000000"/>
                </a:solidFill>
                <a:latin typeface="+mn-lt"/>
                <a:ea typeface="굴림"/>
              </a:rPr>
              <a:t>리차드 스톨만 </a:t>
            </a:r>
            <a:r>
              <a:rPr kumimoji="1" lang="en-US" altLang="ko-KR" sz="2000">
                <a:solidFill>
                  <a:srgbClr val="000000"/>
                </a:solidFill>
                <a:latin typeface="+mn-lt"/>
                <a:ea typeface="굴림"/>
              </a:rPr>
              <a:t>: </a:t>
            </a:r>
            <a:r>
              <a:rPr kumimoji="1" lang="ko-KR" altLang="en-US" sz="2000">
                <a:solidFill>
                  <a:srgbClr val="000000"/>
                </a:solidFill>
                <a:latin typeface="+mn-lt"/>
                <a:ea typeface="굴림"/>
              </a:rPr>
              <a:t>자유소프트웨어재단</a:t>
            </a:r>
            <a:r>
              <a:rPr kumimoji="1" lang="en-US" altLang="ko-KR" sz="2000">
                <a:solidFill>
                  <a:srgbClr val="000000"/>
                </a:solidFill>
                <a:latin typeface="+mn-lt"/>
                <a:ea typeface="굴림"/>
              </a:rPr>
              <a:t>( FSF ) C - C++ - D</a:t>
            </a:r>
          </a:p>
          <a:p>
            <a:pPr marL="342900" indent="-342900" defTabSz="914400" eaLnBrk="1" latin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Monotype Sorts" pitchFamily="2" charset="2"/>
              <a:buChar char="n"/>
              <a:defRPr/>
            </a:pPr>
            <a:r>
              <a:rPr kumimoji="1" lang="en-US" altLang="ko-KR" sz="2000">
                <a:solidFill>
                  <a:srgbClr val="000000"/>
                </a:solidFill>
                <a:ea typeface="굴림"/>
              </a:rPr>
              <a:t>             GNU - Gnu is Not Unix 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Monotype Sorts" pitchFamily="2" charset="2"/>
              <a:buChar char="n"/>
              <a:defRPr/>
            </a:pPr>
            <a:r>
              <a:rPr kumimoji="1" lang="en-US" altLang="ko-KR" sz="2000">
                <a:solidFill>
                  <a:srgbClr val="000000"/>
                </a:solidFill>
                <a:latin typeface="+mn-lt"/>
                <a:ea typeface="굴림"/>
              </a:rPr>
              <a:t>                         </a:t>
            </a:r>
            <a:r>
              <a:rPr kumimoji="1" lang="en-US" altLang="ko-KR" sz="2000">
                <a:solidFill>
                  <a:srgbClr val="000000"/>
                </a:solidFill>
                <a:ea typeface="굴림"/>
              </a:rPr>
              <a:t>Gnu is Not Unix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Monotype Sorts" pitchFamily="2" charset="2"/>
              <a:buChar char="n"/>
              <a:defRPr/>
            </a:pPr>
            <a:r>
              <a:rPr kumimoji="1" lang="en-US" altLang="ko-KR" sz="2000">
                <a:solidFill>
                  <a:srgbClr val="000000"/>
                </a:solidFill>
                <a:latin typeface="+mn-lt"/>
                <a:ea typeface="굴림"/>
              </a:rPr>
              <a:t>                            </a:t>
            </a:r>
            <a:r>
              <a:rPr kumimoji="1" lang="en-US" altLang="ko-KR" sz="2000">
                <a:solidFill>
                  <a:srgbClr val="000000"/>
                </a:solidFill>
                <a:ea typeface="굴림"/>
              </a:rPr>
              <a:t>Gnu is Not Unix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Monotype Sorts" pitchFamily="2" charset="2"/>
              <a:buChar char="n"/>
              <a:defRPr/>
            </a:pPr>
            <a:r>
              <a:rPr kumimoji="1" lang="en-US" altLang="ko-KR" sz="2000">
                <a:solidFill>
                  <a:srgbClr val="000000"/>
                </a:solidFill>
                <a:latin typeface="+mn-lt"/>
                <a:ea typeface="굴림"/>
              </a:rPr>
              <a:t>                                     ...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SzPct val="75000"/>
              <a:defRPr/>
            </a:pPr>
            <a:r>
              <a:rPr kumimoji="1" lang="en-US" altLang="ko-KR" sz="2000">
                <a:solidFill>
                  <a:srgbClr val="000000"/>
                </a:solidFill>
                <a:latin typeface="+mn-lt"/>
                <a:ea typeface="굴림"/>
              </a:rPr>
              <a:t>                          Hurd, gcc, gdb , .....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SzPct val="75000"/>
              <a:defRPr/>
            </a:pPr>
            <a:r>
              <a:rPr kumimoji="1" lang="en-US" altLang="ko-KR" sz="2000">
                <a:solidFill>
                  <a:srgbClr val="000000"/>
                </a:solidFill>
                <a:ea typeface="굴림"/>
              </a:rPr>
              <a:t>                  GPL</a:t>
            </a:r>
            <a:endParaRPr kumimoji="1" lang="en-US" altLang="ko-KR" sz="2000">
              <a:solidFill>
                <a:srgbClr val="000000"/>
              </a:solidFill>
              <a:latin typeface="+mn-lt"/>
              <a:ea typeface="굴림"/>
            </a:endParaRPr>
          </a:p>
          <a:p>
            <a:pPr marL="342900" indent="-342900" defTabSz="914400" eaLnBrk="1" latin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Monotype Sorts" pitchFamily="2" charset="2"/>
              <a:buChar char="n"/>
              <a:defRPr/>
            </a:pPr>
            <a:endParaRPr kumimoji="1" lang="en-US" altLang="ko-KR" sz="2000">
              <a:solidFill>
                <a:srgbClr val="000000"/>
              </a:solidFill>
              <a:ea typeface="굴림"/>
            </a:endParaRPr>
          </a:p>
          <a:p>
            <a:pPr marL="342900" indent="-342900" defTabSz="914400" eaLnBrk="1" latin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Monotype Sorts" pitchFamily="2" charset="2"/>
              <a:buChar char="n"/>
              <a:defRPr/>
            </a:pPr>
            <a:r>
              <a:rPr kumimoji="1" lang="en-US" altLang="ko-KR" sz="2000">
                <a:solidFill>
                  <a:srgbClr val="000000"/>
                </a:solidFill>
                <a:latin typeface="+mn-lt"/>
                <a:ea typeface="굴림"/>
              </a:rPr>
              <a:t>Linux (0.0.1 1991 )- </a:t>
            </a:r>
            <a:r>
              <a:rPr kumimoji="1" lang="ko-KR" altLang="en-US" sz="2000">
                <a:solidFill>
                  <a:srgbClr val="000000"/>
                </a:solidFill>
                <a:latin typeface="+mn-lt"/>
                <a:ea typeface="굴림"/>
              </a:rPr>
              <a:t>리누즈 토발즈 </a:t>
            </a:r>
            <a:r>
              <a:rPr kumimoji="1" lang="en-US" altLang="ko-KR" sz="2000">
                <a:solidFill>
                  <a:srgbClr val="000000"/>
                </a:solidFill>
                <a:latin typeface="+mn-lt"/>
                <a:ea typeface="굴림"/>
              </a:rPr>
              <a:t>vs </a:t>
            </a:r>
            <a:r>
              <a:rPr kumimoji="1" lang="ko-KR" altLang="en-US" sz="2000">
                <a:solidFill>
                  <a:srgbClr val="000000"/>
                </a:solidFill>
                <a:latin typeface="+mn-lt"/>
                <a:ea typeface="굴림"/>
              </a:rPr>
              <a:t>타넨바움 </a:t>
            </a:r>
            <a:r>
              <a:rPr kumimoji="1" lang="en-US" altLang="ko-KR" sz="2000">
                <a:solidFill>
                  <a:srgbClr val="000000"/>
                </a:solidFill>
                <a:latin typeface="+mn-lt"/>
                <a:ea typeface="굴림"/>
              </a:rPr>
              <a:t>( MINIX )</a:t>
            </a:r>
            <a:r>
              <a:rPr kumimoji="1" lang="ko-KR" altLang="en-US" sz="2000">
                <a:solidFill>
                  <a:srgbClr val="000000"/>
                </a:solidFill>
                <a:latin typeface="+mn-lt"/>
                <a:ea typeface="굴림"/>
              </a:rPr>
              <a:t> </a:t>
            </a:r>
            <a:endParaRPr kumimoji="1" lang="en-US" altLang="ko-KR" sz="2000">
              <a:solidFill>
                <a:srgbClr val="000000"/>
              </a:solidFill>
              <a:latin typeface="+mn-lt"/>
              <a:ea typeface="굴림"/>
            </a:endParaRPr>
          </a:p>
          <a:p>
            <a:pPr marL="742950" lvl="1" indent="-285750" defTabSz="914400" eaLnBrk="1" latin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 typeface="Monotype Sorts" pitchFamily="2" charset="2"/>
              <a:buChar char="m"/>
              <a:defRPr/>
            </a:pPr>
            <a:r>
              <a:rPr kumimoji="1" lang="en-US" altLang="ko-KR">
                <a:solidFill>
                  <a:srgbClr val="000000"/>
                </a:solidFill>
                <a:latin typeface="+mn-lt"/>
                <a:ea typeface="굴림"/>
              </a:rPr>
              <a:t>Performance oriented</a:t>
            </a:r>
          </a:p>
          <a:p>
            <a:pPr marL="742950" lvl="1" indent="-285750" defTabSz="914400" eaLnBrk="1" latin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 typeface="Monotype Sorts" pitchFamily="2" charset="2"/>
              <a:buChar char="m"/>
              <a:defRPr/>
            </a:pPr>
            <a:r>
              <a:rPr kumimoji="1" lang="en-US" altLang="ko-KR">
                <a:solidFill>
                  <a:srgbClr val="000000"/>
                </a:solidFill>
                <a:latin typeface="+mn-lt"/>
                <a:ea typeface="굴림"/>
              </a:rPr>
              <a:t>Philosophy of </a:t>
            </a:r>
            <a:r>
              <a:rPr kumimoji="1" lang="en-US" altLang="ko-KR" b="1" i="1">
                <a:solidFill>
                  <a:srgbClr val="000000"/>
                </a:solidFill>
                <a:latin typeface="+mn-lt"/>
                <a:ea typeface="굴림"/>
              </a:rPr>
              <a:t>COPYLEFT</a:t>
            </a:r>
            <a:endParaRPr kumimoji="1" lang="en-US" altLang="ko-KR">
              <a:solidFill>
                <a:srgbClr val="000000"/>
              </a:solidFill>
              <a:latin typeface="+mn-lt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745084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26A2E59A-9587-44AE-B0FF-DB0A008B9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38" y="863600"/>
            <a:ext cx="9610725" cy="539750"/>
          </a:xfrm>
        </p:spPr>
        <p:txBody>
          <a:bodyPr>
            <a:normAutofit lnSpcReduction="10000"/>
          </a:bodyPr>
          <a:lstStyle/>
          <a:p>
            <a:pPr marL="266700" indent="-266700" eaLnBrk="1" hangingPunct="1"/>
            <a:r>
              <a:rPr lang="en-US" altLang="ko-KR"/>
              <a:t> </a:t>
            </a:r>
            <a:r>
              <a:rPr lang="ko-KR" altLang="en-US"/>
              <a:t>리눅스의 특징</a:t>
            </a:r>
            <a:endParaRPr lang="en-US" altLang="ko-K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49AD209-C05A-436E-A2FC-A1EFC5DBC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371600"/>
            <a:ext cx="8229600" cy="5207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m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arlett" pitchFamily="2" charset="2"/>
              <a:buChar char="h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buClr>
                <a:srgbClr val="000000"/>
              </a:buClr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Linux</a:t>
            </a:r>
            <a:r>
              <a:rPr lang="ko-KR" altLang="en-US" sz="1800">
                <a:solidFill>
                  <a:srgbClr val="000000"/>
                </a:solidFill>
                <a:latin typeface="+mn-ea"/>
              </a:rPr>
              <a:t>의 장점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lvl="1" defTabSz="914400" eaLnBrk="1" hangingPunct="1">
              <a:buClr>
                <a:srgbClr val="000000"/>
              </a:buClr>
              <a:defRPr/>
            </a:pPr>
            <a:r>
              <a:rPr lang="ko-KR" altLang="en-US" sz="1800">
                <a:solidFill>
                  <a:srgbClr val="000000"/>
                </a:solidFill>
                <a:latin typeface="+mn-ea"/>
              </a:rPr>
              <a:t>오픈소스 </a:t>
            </a:r>
            <a:r>
              <a:rPr lang="en-US" altLang="ko-KR" sz="1800">
                <a:solidFill>
                  <a:srgbClr val="000000"/>
                </a:solidFill>
                <a:latin typeface="+mn-ea"/>
              </a:rPr>
              <a:t> </a:t>
            </a:r>
          </a:p>
          <a:p>
            <a:pPr lvl="2" defTabSz="914400" eaLnBrk="1" hangingPunct="1">
              <a:buClr>
                <a:srgbClr val="000000"/>
              </a:buClr>
              <a:defRPr/>
            </a:pPr>
            <a:r>
              <a:rPr lang="ko-KR" altLang="en-US" sz="1600">
                <a:solidFill>
                  <a:srgbClr val="000000"/>
                </a:solidFill>
                <a:latin typeface="+mn-ea"/>
              </a:rPr>
              <a:t>무료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다만 상업화 하기 어려움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)</a:t>
            </a:r>
          </a:p>
          <a:p>
            <a:pPr lvl="1" defTabSz="914400" eaLnBrk="1" hangingPunct="1">
              <a:buClr>
                <a:srgbClr val="000000"/>
              </a:buClr>
              <a:defRPr/>
            </a:pP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lvl="1" defTabSz="914400" eaLnBrk="1" hangingPunct="1">
              <a:buClr>
                <a:srgbClr val="000000"/>
              </a:buClr>
              <a:defRPr/>
            </a:pPr>
            <a:r>
              <a:rPr lang="en-US" altLang="ko-KR" sz="1800">
                <a:solidFill>
                  <a:srgbClr val="000000"/>
                </a:solidFill>
                <a:latin typeface="+mn-ea"/>
              </a:rPr>
              <a:t>"</a:t>
            </a:r>
            <a:r>
              <a:rPr lang="ko-KR" altLang="en-US" sz="1800">
                <a:solidFill>
                  <a:srgbClr val="000000"/>
                </a:solidFill>
                <a:latin typeface="+mn-ea"/>
              </a:rPr>
              <a:t>작은것이 아름답다</a:t>
            </a:r>
            <a:r>
              <a:rPr lang="en-US" altLang="ko-KR" sz="1800">
                <a:solidFill>
                  <a:srgbClr val="000000"/>
                </a:solidFill>
                <a:latin typeface="+mn-ea"/>
              </a:rPr>
              <a:t>" </a:t>
            </a:r>
            <a:r>
              <a:rPr lang="ko-KR" altLang="en-US" sz="1800">
                <a:solidFill>
                  <a:srgbClr val="000000"/>
                </a:solidFill>
                <a:latin typeface="+mn-ea"/>
              </a:rPr>
              <a:t>는 철학을 따름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lvl="2" defTabSz="914400" eaLnBrk="1" hangingPunct="1">
              <a:buClr>
                <a:srgbClr val="000000"/>
              </a:buClr>
              <a:defRPr/>
            </a:pPr>
            <a:r>
              <a:rPr lang="en-US" altLang="ko-KR" sz="1600">
                <a:solidFill>
                  <a:srgbClr val="000000"/>
                </a:solidFill>
                <a:latin typeface="+mn-ea"/>
              </a:rPr>
              <a:t>file: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다만 데이터의 흐름임 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 defTabSz="914400" eaLnBrk="1" hangingPunct="1">
              <a:buClr>
                <a:srgbClr val="000000"/>
              </a:buClr>
              <a:defRPr/>
            </a:pP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lvl="1" defTabSz="914400" eaLnBrk="1" hangingPunct="1">
              <a:buClr>
                <a:srgbClr val="000000"/>
              </a:buClr>
              <a:defRPr/>
            </a:pPr>
            <a:r>
              <a:rPr lang="ko-KR" altLang="en-US" sz="1800">
                <a:solidFill>
                  <a:srgbClr val="000000"/>
                </a:solidFill>
                <a:latin typeface="+mn-ea"/>
              </a:rPr>
              <a:t>간단하고 일관성 있는 인터페이스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lvl="2" defTabSz="914400" eaLnBrk="1" hangingPunct="1">
              <a:buClr>
                <a:srgbClr val="000000"/>
              </a:buClr>
              <a:defRPr/>
            </a:pPr>
            <a:r>
              <a:rPr lang="en-US" altLang="ko-KR" sz="1600">
                <a:solidFill>
                  <a:srgbClr val="000000"/>
                </a:solidFill>
                <a:latin typeface="+mn-ea"/>
              </a:rPr>
              <a:t>data, device, pipe, socket, memory, process, …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커널내 모든 객체는 하나의 파일로 간주함</a:t>
            </a: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 defTabSz="914400" eaLnBrk="1" hangingPunct="1">
              <a:buClr>
                <a:srgbClr val="000000"/>
              </a:buClr>
              <a:defRPr/>
            </a:pP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lvl="1" defTabSz="914400" eaLnBrk="1" hangingPunct="1">
              <a:buClr>
                <a:srgbClr val="000000"/>
              </a:buClr>
              <a:defRPr/>
            </a:pPr>
            <a:r>
              <a:rPr lang="ko-KR" altLang="en-US" sz="1800">
                <a:solidFill>
                  <a:srgbClr val="000000"/>
                </a:solidFill>
                <a:latin typeface="+mn-ea"/>
              </a:rPr>
              <a:t>이식성이 강하다</a:t>
            </a:r>
            <a:r>
              <a:rPr lang="en-US" altLang="ko-KR" sz="1800">
                <a:solidFill>
                  <a:srgbClr val="000000"/>
                </a:solidFill>
                <a:latin typeface="+mn-ea"/>
              </a:rPr>
              <a:t>. </a:t>
            </a:r>
          </a:p>
          <a:p>
            <a:pPr lvl="2" defTabSz="914400" eaLnBrk="1" hangingPunct="1">
              <a:buClr>
                <a:srgbClr val="000000"/>
              </a:buClr>
              <a:defRPr/>
            </a:pPr>
            <a:r>
              <a:rPr lang="en-US" altLang="ko-KR" sz="1600">
                <a:solidFill>
                  <a:srgbClr val="000000"/>
                </a:solidFill>
                <a:latin typeface="+mn-ea"/>
              </a:rPr>
              <a:t>99% C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언어로 구현됨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(  </a:t>
            </a:r>
            <a:r>
              <a:rPr lang="ko-KR" altLang="en-US" sz="1600">
                <a:solidFill>
                  <a:srgbClr val="000000"/>
                </a:solidFill>
                <a:latin typeface="+mn-ea"/>
              </a:rPr>
              <a:t>일부 어셈블리로 구현됨 </a:t>
            </a:r>
            <a:r>
              <a:rPr lang="en-US" altLang="ko-KR" sz="1600">
                <a:solidFill>
                  <a:srgbClr val="000000"/>
                </a:solidFill>
                <a:latin typeface="+mn-ea"/>
              </a:rPr>
              <a:t>)</a:t>
            </a:r>
          </a:p>
          <a:p>
            <a:pPr marL="914400" lvl="2" indent="0" defTabSz="914400" eaLnBrk="1" hangingPunct="1">
              <a:buClr>
                <a:srgbClr val="000000"/>
              </a:buClr>
              <a:buFont typeface="Marlett" pitchFamily="2" charset="2"/>
              <a:buNone/>
              <a:defRPr/>
            </a:pPr>
            <a:endParaRPr lang="en-US" altLang="ko-KR" sz="1600">
              <a:solidFill>
                <a:srgbClr val="000000"/>
              </a:solidFill>
              <a:latin typeface="+mn-ea"/>
            </a:endParaRPr>
          </a:p>
          <a:p>
            <a:pPr lvl="1" defTabSz="914400" eaLnBrk="1" hangingPunct="1">
              <a:buClr>
                <a:srgbClr val="000000"/>
              </a:buClr>
              <a:defRPr/>
            </a:pPr>
            <a:r>
              <a:rPr lang="ko-KR" altLang="en-US" sz="1800">
                <a:solidFill>
                  <a:srgbClr val="000000"/>
                </a:solidFill>
                <a:latin typeface="+mn-ea"/>
              </a:rPr>
              <a:t>진정한 병렬성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lvl="2" defTabSz="914400" eaLnBrk="1" hangingPunct="1">
              <a:buClr>
                <a:srgbClr val="000000"/>
              </a:buClr>
              <a:defRPr/>
            </a:pPr>
            <a:r>
              <a:rPr lang="en-US" altLang="ko-KR" sz="1600">
                <a:solidFill>
                  <a:srgbClr val="000000"/>
                </a:solidFill>
                <a:latin typeface="+mn-ea"/>
              </a:rPr>
              <a:t>Multitasking (Time Sharing),  Multiprogramming, Multiprocessor, Multiuser</a:t>
            </a:r>
          </a:p>
        </p:txBody>
      </p:sp>
    </p:spTree>
    <p:extLst>
      <p:ext uri="{BB962C8B-B14F-4D97-AF65-F5344CB8AC3E}">
        <p14:creationId xmlns:p14="http://schemas.microsoft.com/office/powerpoint/2010/main" val="388733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15906831-444B-4BD0-9802-BBAEE5001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38" y="863600"/>
            <a:ext cx="9610725" cy="539750"/>
          </a:xfrm>
        </p:spPr>
        <p:txBody>
          <a:bodyPr>
            <a:normAutofit lnSpcReduction="10000"/>
          </a:bodyPr>
          <a:lstStyle/>
          <a:p>
            <a:pPr marL="266700" indent="-266700" eaLnBrk="1" hangingPunct="1"/>
            <a:r>
              <a:rPr lang="en-US" altLang="ko-KR"/>
              <a:t> </a:t>
            </a:r>
            <a:r>
              <a:rPr lang="ko-KR" altLang="en-US"/>
              <a:t>리눅스의 특징</a:t>
            </a:r>
            <a:endParaRPr lang="en-US" altLang="ko-K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F905F62-5EF7-40DA-AF1A-0183A4B20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484784"/>
            <a:ext cx="8229600" cy="4800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m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arlett" pitchFamily="2" charset="2"/>
              <a:buChar char="h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buClr>
                <a:srgbClr val="000000"/>
              </a:buClr>
              <a:defRPr/>
            </a:pPr>
            <a:r>
              <a:rPr lang="ko-KR" altLang="en-US" sz="1800">
                <a:solidFill>
                  <a:srgbClr val="000000"/>
                </a:solidFill>
                <a:latin typeface="+mn-ea"/>
              </a:rPr>
              <a:t>리눅스의 단점</a:t>
            </a:r>
            <a:endParaRPr lang="en-US" altLang="ko-KR" sz="1800">
              <a:solidFill>
                <a:srgbClr val="000000"/>
              </a:solidFill>
              <a:latin typeface="+mn-ea"/>
            </a:endParaRPr>
          </a:p>
          <a:p>
            <a:pPr lvl="1" defTabSz="914400" eaLnBrk="1" hangingPunct="1">
              <a:buClr>
                <a:srgbClr val="000000"/>
              </a:buClr>
              <a:defRPr/>
            </a:pP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 defTabSz="914400" eaLnBrk="1" hangingPunct="1">
              <a:buClr>
                <a:srgbClr val="000000"/>
              </a:buClr>
              <a:defRPr/>
            </a:pPr>
            <a:r>
              <a:rPr lang="ko-KR" altLang="en-US">
                <a:solidFill>
                  <a:srgbClr val="000000"/>
                </a:solidFill>
                <a:latin typeface="+mn-ea"/>
              </a:rPr>
              <a:t>너무 많은 버전이 존재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2" defTabSz="914400" eaLnBrk="1" hangingPunct="1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>
                <a:solidFill>
                  <a:srgbClr val="000000"/>
                </a:solidFill>
                <a:latin typeface="+mn-ea"/>
              </a:rPr>
              <a:t>RedHat, Ubuntu, CentOS, Suse, Debian ...</a:t>
            </a:r>
          </a:p>
          <a:p>
            <a:pPr lvl="2" defTabSz="914400" eaLnBrk="1" hangingPunct="1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 defTabSz="914400" eaLnBrk="1" hangingPunct="1">
              <a:buClr>
                <a:srgbClr val="000000"/>
              </a:buClr>
              <a:defRPr/>
            </a:pPr>
            <a:r>
              <a:rPr lang="ko-KR" altLang="en-US">
                <a:solidFill>
                  <a:srgbClr val="000000"/>
                </a:solidFill>
                <a:latin typeface="+mn-ea"/>
              </a:rPr>
              <a:t>작지않고 빠르게 발전함 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2" defTabSz="914400" eaLnBrk="1" hangingPunct="1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>
                <a:solidFill>
                  <a:srgbClr val="000000"/>
                </a:solidFill>
                <a:latin typeface="+mn-ea"/>
              </a:rPr>
              <a:t>2~3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년에 한번씩 완전히 새로운 버전이 등장 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2" defTabSz="914400" eaLnBrk="1" hangingPunct="1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 defTabSz="914400" eaLnBrk="1" hangingPunct="1">
              <a:buClr>
                <a:srgbClr val="000000"/>
              </a:buClr>
              <a:defRPr/>
            </a:pPr>
            <a:r>
              <a:rPr lang="ko-KR" altLang="en-US">
                <a:solidFill>
                  <a:srgbClr val="000000"/>
                </a:solidFill>
                <a:latin typeface="+mn-ea"/>
              </a:rPr>
              <a:t>진입장벽이 높음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2" defTabSz="914400" eaLnBrk="1" hangingPunct="1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+mn-ea"/>
              </a:rPr>
              <a:t>초보자가 접근하기 어려움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2" defTabSz="914400" eaLnBrk="1" hangingPunct="1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1" defTabSz="914400" eaLnBrk="1" hangingPunct="1">
              <a:buClr>
                <a:srgbClr val="000000"/>
              </a:buClr>
              <a:defRPr/>
            </a:pPr>
            <a:r>
              <a:rPr lang="en-US" altLang="ko-KR">
                <a:solidFill>
                  <a:srgbClr val="000000"/>
                </a:solidFill>
                <a:latin typeface="+mn-ea"/>
              </a:rPr>
              <a:t>GUI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지원이 약함 </a:t>
            </a:r>
            <a:endParaRPr lang="en-US" altLang="ko-KR">
              <a:solidFill>
                <a:srgbClr val="000000"/>
              </a:solidFill>
              <a:latin typeface="+mn-ea"/>
            </a:endParaRPr>
          </a:p>
          <a:p>
            <a:pPr lvl="2" defTabSz="914400" eaLnBrk="1" hangingPunct="1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>
                <a:solidFill>
                  <a:srgbClr val="000000"/>
                </a:solidFill>
                <a:latin typeface="+mn-ea"/>
              </a:rPr>
              <a:t>현재는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GUI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지원이 되지만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Windows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나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MAC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에 비해 약함 </a:t>
            </a:r>
            <a:endParaRPr lang="en-US" altLang="ko-KR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2793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4408</TotalTime>
  <Words>1241</Words>
  <Application>Microsoft Office PowerPoint</Application>
  <PresentationFormat>화면 슬라이드 쇼(4:3)</PresentationFormat>
  <Paragraphs>232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굴림</vt:lpstr>
      <vt:lpstr>돋움</vt:lpstr>
      <vt:lpstr>맑은 고딕</vt:lpstr>
      <vt:lpstr>Arial</vt:lpstr>
      <vt:lpstr>Consolas</vt:lpstr>
      <vt:lpstr>Marlett</vt:lpstr>
      <vt:lpstr>Monotype Sorts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Linux 역사 및 특징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김정인</cp:lastModifiedBy>
  <cp:revision>357</cp:revision>
  <dcterms:created xsi:type="dcterms:W3CDTF">2014-07-19T00:21:21Z</dcterms:created>
  <dcterms:modified xsi:type="dcterms:W3CDTF">2017-11-13T04:20:36Z</dcterms:modified>
</cp:coreProperties>
</file>