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0" r:id="rId2"/>
    <p:sldId id="353" r:id="rId3"/>
    <p:sldId id="382" r:id="rId4"/>
    <p:sldId id="326" r:id="rId5"/>
    <p:sldId id="365" r:id="rId6"/>
    <p:sldId id="366" r:id="rId7"/>
    <p:sldId id="367" r:id="rId8"/>
    <p:sldId id="368" r:id="rId9"/>
    <p:sldId id="359" r:id="rId10"/>
    <p:sldId id="364" r:id="rId11"/>
    <p:sldId id="361" r:id="rId12"/>
    <p:sldId id="360" r:id="rId13"/>
    <p:sldId id="383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5" r:id="rId27"/>
    <p:sldId id="386" r:id="rId28"/>
    <p:sldId id="387" r:id="rId29"/>
    <p:sldId id="388" r:id="rId30"/>
    <p:sldId id="369" r:id="rId31"/>
    <p:sldId id="344" r:id="rId32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C90728-86F8-4A98-947A-67A6168B7385}">
          <p14:sldIdLst>
            <p14:sldId id="280"/>
            <p14:sldId id="353"/>
            <p14:sldId id="382"/>
            <p14:sldId id="326"/>
            <p14:sldId id="365"/>
            <p14:sldId id="366"/>
            <p14:sldId id="367"/>
            <p14:sldId id="368"/>
            <p14:sldId id="359"/>
            <p14:sldId id="364"/>
            <p14:sldId id="361"/>
            <p14:sldId id="360"/>
            <p14:sldId id="383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5"/>
            <p14:sldId id="386"/>
            <p14:sldId id="387"/>
            <p14:sldId id="388"/>
            <p14:sldId id="369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9" autoAdjust="0"/>
    <p:restoredTop sz="68182" autoAdjust="0"/>
  </p:normalViewPr>
  <p:slideViewPr>
    <p:cSldViewPr>
      <p:cViewPr varScale="1">
        <p:scale>
          <a:sx n="70" d="100"/>
          <a:sy n="70" d="100"/>
        </p:scale>
        <p:origin x="1915" y="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430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2280EABA-BA46-4977-A468-5BA52A04D625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D9A4A4D6-0EB0-423B-8417-AC0C87E5E672}" type="datetimeFigureOut">
              <a:rPr lang="en-ZA" smtClean="0"/>
              <a:pPr/>
              <a:t>2018/05/02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8500"/>
            <a:ext cx="5576888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bject.html?is-external=tru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spring.io/spring-boot/docs/current/api/org/springframework/boot/cli/app/SpringApplicationWebApplicationInitializer.html" TargetMode="External"/><Relationship Id="rId4" Type="http://schemas.openxmlformats.org/officeDocument/2006/relationships/hyperlink" Target="https://docs.spring.io/spring-framework/docs/5.0.5.RELEASE/javadoc-api/org/springframework/web/WebApplicationInitializer.html?is-external=true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7176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352420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391480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/>
              <a:t>A data class is the same as a normal class, except for the fact that you can deconstruct the class into it’s base </a:t>
            </a:r>
            <a:r>
              <a:rPr lang="en-ZA" baseline="0"/>
              <a:t>instance variables</a:t>
            </a:r>
            <a:r>
              <a:rPr lang="en-ZA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98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It’s important to remember that the </a:t>
            </a:r>
            <a:r>
              <a:rPr lang="en-US" sz="1600" i="1" dirty="0"/>
              <a:t>Stream</a:t>
            </a:r>
            <a:r>
              <a:rPr lang="en-US" sz="1600" dirty="0"/>
              <a:t> is not a </a:t>
            </a:r>
            <a:r>
              <a:rPr lang="en-US" sz="1600" i="1" dirty="0"/>
              <a:t>Collection.</a:t>
            </a:r>
            <a:r>
              <a:rPr lang="en-US" sz="1600" dirty="0"/>
              <a:t> </a:t>
            </a:r>
            <a:r>
              <a:rPr lang="en-US" sz="1600" b="1" dirty="0"/>
              <a:t>It does not implement </a:t>
            </a:r>
            <a:r>
              <a:rPr lang="en-US" sz="1600" b="1" i="1" dirty="0" err="1"/>
              <a:t>java.util.Collection</a:t>
            </a:r>
            <a:r>
              <a:rPr lang="en-US" sz="1600" b="1" dirty="0"/>
              <a:t> and it does not implement any of the normal semantics of </a:t>
            </a:r>
            <a:r>
              <a:rPr lang="en-US" sz="1600" b="1" i="1" dirty="0"/>
              <a:t>Collections</a:t>
            </a:r>
            <a:r>
              <a:rPr lang="en-US" sz="1600" b="1" dirty="0"/>
              <a:t> in Java.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It is more akin to a one-time </a:t>
            </a:r>
            <a:r>
              <a:rPr lang="en-US" sz="1600" i="1" dirty="0"/>
              <a:t>Iterator</a:t>
            </a:r>
            <a:r>
              <a:rPr lang="en-US" sz="1600" dirty="0"/>
              <a:t> in that it is derived from a </a:t>
            </a:r>
            <a:r>
              <a:rPr lang="en-US" sz="1600" i="1" dirty="0"/>
              <a:t>Collection</a:t>
            </a:r>
            <a:r>
              <a:rPr lang="en-US" sz="1600" dirty="0"/>
              <a:t> and is used to work through it, performing operations on each element that is seen.</a:t>
            </a:r>
            <a:endParaRPr lang="en-ZA" sz="1600" baseline="0" dirty="0"/>
          </a:p>
        </p:txBody>
      </p:sp>
    </p:spTree>
    <p:extLst>
      <p:ext uri="{BB962C8B-B14F-4D97-AF65-F5344CB8AC3E}">
        <p14:creationId xmlns:p14="http://schemas.microsoft.com/office/powerpoint/2010/main" val="195080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 Kotlin, all collection types already support these operations</a:t>
            </a:r>
            <a:r>
              <a:rPr lang="en-US" dirty="0"/>
              <a:t> without needing to convert them first. A conversion is only needed if the collection semantics are wrong – e.g., a </a:t>
            </a:r>
            <a:r>
              <a:rPr lang="en-US" i="1" dirty="0"/>
              <a:t>Set</a:t>
            </a:r>
            <a:r>
              <a:rPr lang="en-US" dirty="0"/>
              <a:t> has unique elements but is unordered.</a:t>
            </a:r>
          </a:p>
          <a:p>
            <a:endParaRPr lang="en-US" dirty="0"/>
          </a:p>
          <a:p>
            <a:r>
              <a:rPr lang="en-US" dirty="0"/>
              <a:t>One benefit of this is that there’s no need for an initial conversion from a </a:t>
            </a:r>
            <a:r>
              <a:rPr lang="en-US" i="1" dirty="0"/>
              <a:t>Collection</a:t>
            </a:r>
            <a:r>
              <a:rPr lang="en-US" dirty="0"/>
              <a:t> into a </a:t>
            </a:r>
            <a:r>
              <a:rPr lang="en-US" i="1" dirty="0"/>
              <a:t>Stream,</a:t>
            </a:r>
            <a:r>
              <a:rPr lang="en-US" dirty="0"/>
              <a:t> and no need for a final conversion from a </a:t>
            </a:r>
            <a:r>
              <a:rPr lang="en-US" i="1" dirty="0"/>
              <a:t>Stream</a:t>
            </a:r>
            <a:r>
              <a:rPr lang="en-US" dirty="0"/>
              <a:t> back into a collection – using the </a:t>
            </a:r>
            <a:r>
              <a:rPr lang="en-US" i="1" dirty="0"/>
              <a:t>collect()</a:t>
            </a:r>
            <a:r>
              <a:rPr lang="en-US" dirty="0"/>
              <a:t> calls.</a:t>
            </a:r>
          </a:p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1544272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Kotlin, the fact that these are all just normal collections means that this problem never arises. </a:t>
            </a:r>
          </a:p>
          <a:p>
            <a:endParaRPr lang="en-US" b="1" dirty="0"/>
          </a:p>
          <a:p>
            <a:r>
              <a:rPr lang="en-US" b="1" dirty="0"/>
              <a:t>Intermediate state can be assigned to variables and shared quickly</a:t>
            </a:r>
            <a:r>
              <a:rPr lang="en-US" dirty="0"/>
              <a:t>, and just works as we would expect.</a:t>
            </a:r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2210572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key things about Java 8 </a:t>
            </a:r>
            <a:r>
              <a:rPr lang="en-US" i="1" dirty="0"/>
              <a:t>Streams</a:t>
            </a:r>
            <a:r>
              <a:rPr lang="en-US" dirty="0"/>
              <a:t> is that they are evaluated lazily. This means that no more work than needed will be performed.</a:t>
            </a:r>
          </a:p>
          <a:p>
            <a:endParaRPr lang="en-US" dirty="0"/>
          </a:p>
          <a:p>
            <a:r>
              <a:rPr lang="en-US" b="1" dirty="0"/>
              <a:t>In Kotlin, collections are eager, rather than lazy</a:t>
            </a:r>
            <a:r>
              <a:rPr lang="en-US" dirty="0"/>
              <a:t>. The exception here is </a:t>
            </a:r>
            <a:r>
              <a:rPr lang="en-US" i="1" dirty="0"/>
              <a:t>Sequence</a:t>
            </a:r>
            <a:r>
              <a:rPr lang="en-US" dirty="0"/>
              <a:t>, which does evaluate lazily.</a:t>
            </a:r>
          </a:p>
          <a:p>
            <a:endParaRPr lang="en-US" dirty="0"/>
          </a:p>
          <a:p>
            <a:r>
              <a:rPr lang="en-US" dirty="0"/>
              <a:t>This is an important distinction to note, as the following example shows:</a:t>
            </a:r>
          </a:p>
          <a:p>
            <a:endParaRPr lang="en-US" dirty="0"/>
          </a:p>
          <a:p>
            <a:r>
              <a:rPr lang="en-US" dirty="0"/>
              <a:t>The Kotlin version of this will perform five </a:t>
            </a:r>
            <a:r>
              <a:rPr lang="en-US" i="1" dirty="0"/>
              <a:t>map()</a:t>
            </a:r>
            <a:r>
              <a:rPr lang="en-US" dirty="0"/>
              <a:t> operations, five </a:t>
            </a:r>
            <a:r>
              <a:rPr lang="en-US" i="1" dirty="0"/>
              <a:t>filter()</a:t>
            </a:r>
            <a:r>
              <a:rPr lang="en-US" dirty="0"/>
              <a:t> operations and then extract the first value. </a:t>
            </a:r>
          </a:p>
          <a:p>
            <a:endParaRPr lang="en-US" dirty="0"/>
          </a:p>
          <a:p>
            <a:r>
              <a:rPr lang="en-US" dirty="0"/>
              <a:t>The Java 8 version will only perform one </a:t>
            </a:r>
            <a:r>
              <a:rPr lang="en-US" i="1" dirty="0"/>
              <a:t>map()</a:t>
            </a:r>
            <a:r>
              <a:rPr lang="en-US" dirty="0"/>
              <a:t> and one </a:t>
            </a:r>
            <a:r>
              <a:rPr lang="en-US" i="1" dirty="0"/>
              <a:t>filter()</a:t>
            </a:r>
            <a:r>
              <a:rPr lang="en-US" dirty="0"/>
              <a:t> because from the perspective of the last operation, no more is needed.</a:t>
            </a:r>
          </a:p>
          <a:p>
            <a:endParaRPr lang="en-US" b="1" dirty="0"/>
          </a:p>
          <a:p>
            <a:r>
              <a:rPr lang="en-US" b="1" dirty="0"/>
              <a:t>All collections in Kotlin can be converted to a lazy sequence using the </a:t>
            </a:r>
            <a:r>
              <a:rPr lang="en-US" b="1" i="1" dirty="0" err="1"/>
              <a:t>asSequence</a:t>
            </a:r>
            <a:r>
              <a:rPr lang="en-US" b="1" i="1" dirty="0"/>
              <a:t>()</a:t>
            </a:r>
            <a:r>
              <a:rPr lang="en-US" b="1" dirty="0"/>
              <a:t> method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Using a </a:t>
            </a:r>
            <a:r>
              <a:rPr lang="en-US" i="1" dirty="0"/>
              <a:t>Sequence</a:t>
            </a:r>
            <a:r>
              <a:rPr lang="en-US" dirty="0"/>
              <a:t> instead of a </a:t>
            </a:r>
            <a:r>
              <a:rPr lang="en-US" i="1" dirty="0"/>
              <a:t>List</a:t>
            </a:r>
            <a:r>
              <a:rPr lang="en-US" dirty="0"/>
              <a:t> in the above example performs the same number of operations as in Java 8.</a:t>
            </a:r>
          </a:p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295209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1128989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3598207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288220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600" baseline="0" dirty="0"/>
          </a:p>
        </p:txBody>
      </p:sp>
    </p:spTree>
    <p:extLst>
      <p:ext uri="{BB962C8B-B14F-4D97-AF65-F5344CB8AC3E}">
        <p14:creationId xmlns:p14="http://schemas.microsoft.com/office/powerpoint/2010/main" val="3294182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1270140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them have additional variations to work with how Kotlin has differences – there is </a:t>
            </a:r>
            <a:r>
              <a:rPr lang="en-US" i="1" dirty="0"/>
              <a:t>first()</a:t>
            </a:r>
            <a:r>
              <a:rPr lang="en-US" dirty="0"/>
              <a:t> and </a:t>
            </a:r>
            <a:r>
              <a:rPr lang="en-US" i="1" dirty="0" err="1"/>
              <a:t>firstOrNull</a:t>
            </a:r>
            <a:r>
              <a:rPr lang="en-US" i="1" dirty="0"/>
              <a:t>()</a:t>
            </a:r>
            <a:r>
              <a:rPr lang="en-US" dirty="0"/>
              <a:t>, where </a:t>
            </a:r>
            <a:r>
              <a:rPr lang="en-US" i="1" dirty="0"/>
              <a:t>first</a:t>
            </a:r>
            <a:r>
              <a:rPr lang="en-US" dirty="0"/>
              <a:t> throws if the collection is empty, but returns a non-nullable type otherwise.</a:t>
            </a:r>
          </a:p>
          <a:p>
            <a:endParaRPr lang="en-US" dirty="0"/>
          </a:p>
          <a:p>
            <a:r>
              <a:rPr lang="en-US" dirty="0"/>
              <a:t>The interesting case is </a:t>
            </a:r>
            <a:r>
              <a:rPr lang="en-US" i="1" dirty="0"/>
              <a:t>collect</a:t>
            </a:r>
            <a:r>
              <a:rPr lang="en-US" dirty="0"/>
              <a:t>. Java 8 uses this to be able to collect all </a:t>
            </a:r>
            <a:r>
              <a:rPr lang="en-US" i="1" dirty="0"/>
              <a:t>Stream</a:t>
            </a:r>
            <a:r>
              <a:rPr lang="en-US" dirty="0"/>
              <a:t> elements to some collection using a provided strategy.</a:t>
            </a:r>
          </a:p>
          <a:p>
            <a:endParaRPr lang="en-US" dirty="0"/>
          </a:p>
          <a:p>
            <a:r>
              <a:rPr lang="en-US" dirty="0"/>
              <a:t>This allows for an arbitrary </a:t>
            </a:r>
            <a:r>
              <a:rPr lang="en-US" i="1" dirty="0"/>
              <a:t>Collector</a:t>
            </a:r>
            <a:r>
              <a:rPr lang="en-US" dirty="0"/>
              <a:t> to be provided, which will be provided with every element in the collection and will produce an output of some kind. These are used from the </a:t>
            </a:r>
            <a:r>
              <a:rPr lang="en-US" i="1" dirty="0"/>
              <a:t>Collectors</a:t>
            </a:r>
            <a:r>
              <a:rPr lang="en-US" dirty="0"/>
              <a:t> helper class, but we can write our own if needed.</a:t>
            </a:r>
          </a:p>
          <a:p>
            <a:endParaRPr lang="en-US" dirty="0"/>
          </a:p>
          <a:p>
            <a:r>
              <a:rPr lang="en-US" b="1" dirty="0"/>
              <a:t>In Kotlin there are direct replacements for almost all of the standard collectors available directly as members on the collection object itself</a:t>
            </a:r>
            <a:r>
              <a:rPr lang="en-US" dirty="0"/>
              <a:t> – there is no need for an additional step with the collector being provided.</a:t>
            </a:r>
          </a:p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69553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1774489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353681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2080753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2278819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org.springframework.boot.web.servlet.support</a:t>
            </a:r>
            <a:endParaRPr lang="en-ZA" dirty="0"/>
          </a:p>
          <a:p>
            <a:r>
              <a:rPr lang="en-ZA" b="1" dirty="0"/>
              <a:t>Class </a:t>
            </a:r>
            <a:r>
              <a:rPr lang="en-ZA" b="1" dirty="0" err="1"/>
              <a:t>SpringBootServletInitializer</a:t>
            </a:r>
            <a:endParaRPr lang="en-ZA" b="1" dirty="0"/>
          </a:p>
          <a:p>
            <a:r>
              <a:rPr lang="en-ZA" dirty="0" err="1">
                <a:hlinkClick r:id="rId3" tooltip="class or interface in java.lang"/>
              </a:rPr>
              <a:t>java.lang.Object</a:t>
            </a:r>
            <a:endParaRPr lang="en-ZA" dirty="0"/>
          </a:p>
          <a:p>
            <a:pPr lvl="1"/>
            <a:r>
              <a:rPr lang="en-ZA" dirty="0"/>
              <a:t>org.springframework.boot.web.servlet.support.SpringBootServletInitializer</a:t>
            </a:r>
          </a:p>
          <a:p>
            <a:r>
              <a:rPr lang="en-ZA" dirty="0"/>
              <a:t>All Implemented Interfaces: </a:t>
            </a:r>
            <a:r>
              <a:rPr lang="en-ZA" dirty="0" err="1">
                <a:hlinkClick r:id="rId4" tooltip="class or interface in org.springframework.web"/>
              </a:rPr>
              <a:t>WebApplicationInitializer</a:t>
            </a:r>
            <a:r>
              <a:rPr lang="en-ZA" dirty="0"/>
              <a:t> Direct Known Subclasses: </a:t>
            </a:r>
            <a:r>
              <a:rPr lang="en-ZA" dirty="0" err="1">
                <a:hlinkClick r:id="rId5" tooltip="class in org.springframework.boot.cli.app"/>
              </a:rPr>
              <a:t>SpringApplicationWebApplicationInitializer</a:t>
            </a:r>
            <a:r>
              <a:rPr lang="en-ZA" dirty="0"/>
              <a:t> </a:t>
            </a:r>
          </a:p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1193953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34568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3666161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/>
              <a:t>They are reserved keywords…</a:t>
            </a:r>
          </a:p>
        </p:txBody>
      </p:sp>
    </p:spTree>
    <p:extLst>
      <p:ext uri="{BB962C8B-B14F-4D97-AF65-F5344CB8AC3E}">
        <p14:creationId xmlns:p14="http://schemas.microsoft.com/office/powerpoint/2010/main" val="61734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Statically typed programming language for the JVM, Android and the browser (type checking at compile-time)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Portable to any operating system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100% interoperable with Java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Runs on a browser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Runs Natively on 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1" dirty="0" err="1"/>
              <a:t>Kotlin</a:t>
            </a:r>
            <a:r>
              <a:rPr lang="en-US" i="1" dirty="0"/>
              <a:t>/Native</a:t>
            </a:r>
            <a:r>
              <a:rPr lang="en-US" dirty="0"/>
              <a:t> is primarily designed to allow compilation for platforms where virtual machines are not desirable or possible (such as iOS, embedded targets), or where developer is willing to produce reasonably-sized self-contained program without need to ship an additional execution runtime.</a:t>
            </a:r>
          </a:p>
          <a:p>
            <a:endParaRPr lang="en-ZA" sz="1300" b="0" i="0" dirty="0"/>
          </a:p>
          <a:p>
            <a:endParaRPr lang="en-ZA" sz="1300" b="0" i="0" dirty="0"/>
          </a:p>
        </p:txBody>
      </p:sp>
    </p:spTree>
    <p:extLst>
      <p:ext uri="{BB962C8B-B14F-4D97-AF65-F5344CB8AC3E}">
        <p14:creationId xmlns:p14="http://schemas.microsoft.com/office/powerpoint/2010/main" val="3466208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Most of the stream operations we are used to from Java 8 are directly usable in Kotlin on the standard Collection classes, with no need to convert to a </a:t>
            </a:r>
            <a:r>
              <a:rPr lang="en-US" sz="1400" i="1" dirty="0"/>
              <a:t>Stream</a:t>
            </a:r>
            <a:r>
              <a:rPr lang="en-US" sz="1400" dirty="0"/>
              <a:t> first.</a:t>
            </a:r>
          </a:p>
          <a:p>
            <a:endParaRPr lang="en-US" sz="1400" dirty="0"/>
          </a:p>
          <a:p>
            <a:r>
              <a:rPr lang="en-US" sz="1400" dirty="0"/>
              <a:t>In addition, Kotlin adds more flexibility to how this works, by adding more operations that can be used and more variation on the existing operations.</a:t>
            </a:r>
          </a:p>
          <a:p>
            <a:endParaRPr lang="en-US" sz="1400" dirty="0"/>
          </a:p>
          <a:p>
            <a:r>
              <a:rPr lang="en-US" sz="1400" dirty="0"/>
              <a:t>However, Kotlin is eager by default, not lazy. This can cause additional work to be performed if we are not careful about the collection types that are being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ZA" sz="1300" b="0" i="0" dirty="0"/>
          </a:p>
        </p:txBody>
      </p:sp>
    </p:spTree>
    <p:extLst>
      <p:ext uri="{BB962C8B-B14F-4D97-AF65-F5344CB8AC3E}">
        <p14:creationId xmlns:p14="http://schemas.microsoft.com/office/powerpoint/2010/main" val="2243099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Classes, objects, interfaces, constructors, functions, properties and their setters can have </a:t>
            </a:r>
            <a:r>
              <a:rPr lang="en-US" i="1" dirty="0"/>
              <a:t>visibility modifiers</a:t>
            </a:r>
            <a:r>
              <a:rPr lang="en-US" dirty="0"/>
              <a:t>. (Getters always have the same visibility as the property.) There are four visibility modifiers in </a:t>
            </a:r>
            <a:r>
              <a:rPr lang="en-US" dirty="0" err="1"/>
              <a:t>Kotlin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private, protected, internal and public. The default visibility, used if there is no explicit modifier, is public.</a:t>
            </a:r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211084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400" b="1" dirty="0"/>
              <a:t>Concise -</a:t>
            </a:r>
            <a:r>
              <a:rPr lang="en-US" sz="1400" dirty="0" err="1"/>
              <a:t>Kotlin</a:t>
            </a:r>
            <a:r>
              <a:rPr lang="en-US" sz="1400" dirty="0"/>
              <a:t> is more concise than Java – drastically reduce amount of boilerplate code</a:t>
            </a:r>
          </a:p>
          <a:p>
            <a:endParaRPr lang="en-ZA" sz="1300" b="0" i="0" dirty="0"/>
          </a:p>
        </p:txBody>
      </p:sp>
    </p:spTree>
    <p:extLst>
      <p:ext uri="{BB962C8B-B14F-4D97-AF65-F5344CB8AC3E}">
        <p14:creationId xmlns:p14="http://schemas.microsoft.com/office/powerpoint/2010/main" val="94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400" b="1" dirty="0"/>
              <a:t>Safe - </a:t>
            </a:r>
            <a:r>
              <a:rPr lang="en-US" sz="1400" dirty="0"/>
              <a:t>You can choose to avoid entire classes of errors such as null pointer exceptions</a:t>
            </a:r>
          </a:p>
          <a:p>
            <a:endParaRPr lang="en-ZA" sz="1300" b="0" i="0" dirty="0"/>
          </a:p>
          <a:p>
            <a:endParaRPr lang="en-ZA" sz="1300" b="0" i="0" dirty="0"/>
          </a:p>
        </p:txBody>
      </p:sp>
    </p:spTree>
    <p:extLst>
      <p:ext uri="{BB962C8B-B14F-4D97-AF65-F5344CB8AC3E}">
        <p14:creationId xmlns:p14="http://schemas.microsoft.com/office/powerpoint/2010/main" val="230403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400" b="1" dirty="0"/>
              <a:t>Versatile - </a:t>
            </a:r>
            <a:r>
              <a:rPr lang="en-US" sz="1400" dirty="0"/>
              <a:t>Build server-side applications, Android apps or frontend code running in the browser</a:t>
            </a:r>
          </a:p>
          <a:p>
            <a:pPr>
              <a:buNone/>
            </a:pPr>
            <a:endParaRPr lang="en-US" sz="1400" dirty="0"/>
          </a:p>
          <a:p>
            <a:endParaRPr lang="en-ZA" sz="1300" b="0" i="0" dirty="0"/>
          </a:p>
        </p:txBody>
      </p:sp>
    </p:spTree>
    <p:extLst>
      <p:ext uri="{BB962C8B-B14F-4D97-AF65-F5344CB8AC3E}">
        <p14:creationId xmlns:p14="http://schemas.microsoft.com/office/powerpoint/2010/main" val="279642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1400" b="1" dirty="0"/>
              <a:t>Interoperable - </a:t>
            </a:r>
            <a:r>
              <a:rPr lang="en-US" sz="1400" dirty="0"/>
              <a:t>Leverage existing libraries for the JVM, Android and the browser.</a:t>
            </a:r>
          </a:p>
          <a:p>
            <a:pPr>
              <a:buNone/>
            </a:pPr>
            <a:endParaRPr lang="en-GB" sz="1400" dirty="0"/>
          </a:p>
          <a:p>
            <a:endParaRPr lang="en-ZA" sz="1300" b="0" i="0" dirty="0"/>
          </a:p>
        </p:txBody>
      </p:sp>
    </p:spTree>
    <p:extLst>
      <p:ext uri="{BB962C8B-B14F-4D97-AF65-F5344CB8AC3E}">
        <p14:creationId xmlns:p14="http://schemas.microsoft.com/office/powerpoint/2010/main" val="2504913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1400" b="1" dirty="0"/>
              <a:t>Tool-friendly - </a:t>
            </a:r>
            <a:r>
              <a:rPr lang="en-US" sz="1400" dirty="0"/>
              <a:t>Choose any Java IDE or build from the command line.</a:t>
            </a:r>
          </a:p>
          <a:p>
            <a:endParaRPr lang="en-ZA" sz="1300" b="0" i="0" dirty="0"/>
          </a:p>
        </p:txBody>
      </p:sp>
    </p:spTree>
    <p:extLst>
      <p:ext uri="{BB962C8B-B14F-4D97-AF65-F5344CB8AC3E}">
        <p14:creationId xmlns:p14="http://schemas.microsoft.com/office/powerpoint/2010/main" val="391007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  <a:p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104892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D723E60-BE1B-442B-B5BF-8D6722125F86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A1B8148-EABE-4E1A-99E9-F87F93FBBF39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735140-25F8-4AC4-96AA-1C9C1B163C96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C548ECA-B1D9-4DBD-A0C2-EA9D6A88DA25}" type="datetime1">
              <a:rPr lang="en-ZA" smtClean="0"/>
              <a:pPr/>
              <a:t>2018/05/02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044C0283-25F0-4CBE-A887-1426BC7916B1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9C1E56-A683-49A1-9B85-B8DADF0B9092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62DBDD-2B80-4A23-A691-AE5E7EC9501F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DB614B4-6BED-4ACB-8047-5A481E1A0A27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0AC4A60D-0BBC-4C23-B10A-943C75FAE5BB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640A3B4E-81CE-494E-99FE-15DB0C90444A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C14F351-4906-4E70-BE5F-AD7F96C537E8}" type="datetime1">
              <a:rPr lang="en-ZA" smtClean="0"/>
              <a:pPr/>
              <a:t>2018/05/02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oagentsmith.co.za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Christoff</a:t>
            </a:r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Smith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>
            <a:normAutofit fontScale="90000"/>
          </a:bodyPr>
          <a:lstStyle/>
          <a:p>
            <a:pPr algn="l"/>
            <a:r>
              <a:rPr lang="en-ZA" dirty="0"/>
              <a:t>[Production] </a:t>
            </a:r>
            <a:br>
              <a:rPr lang="en-ZA" dirty="0"/>
            </a:br>
            <a:r>
              <a:rPr lang="en-ZA" dirty="0"/>
              <a:t>‘You want to put Kotlin where?!’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Code Conciseness (2)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DE6992-74D7-4075-9CAF-A2CD1090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268834"/>
            <a:ext cx="4265911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(mode 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"Mode is less than 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 marks the spot"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 =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3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Lazy Initialisation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A06186-4A9D-46B3-A496-E0B0363AB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757156"/>
            <a:ext cx="5073825" cy="4131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Terrance(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lateinit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CanadianPerson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eh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"eh"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initialisePerson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(phrase: String)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CanadianPerson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(phrase)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CanadianPerson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snipe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String){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():String 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snipe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your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Terrance(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"friend"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d.person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+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d.person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d.initialisePerson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"I’m not"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.sayIt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I'm not your friend, eh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6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Classes &amp; </a:t>
            </a:r>
            <a:r>
              <a:rPr lang="en-ZA" dirty="0" err="1"/>
              <a:t>Optionals</a:t>
            </a:r>
            <a:endParaRPr lang="en-Z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CFF3AA-5AEB-490E-B956-928257939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268834"/>
            <a:ext cx="6736139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Double,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Double,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banana = Fruit(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4.67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organicBanana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banana.copy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7.99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bananaWeight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bananaPrice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banana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 price =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banana.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"organic banana price = "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organicBanana.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"optional banana price = "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bananaPrice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1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Java Streams 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807170"/>
            <a:ext cx="813690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someList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.stream()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.map() // some operations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.collect(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Collectors.toList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());</a:t>
            </a:r>
            <a:endParaRPr lang="en-US" altLang="en-US" sz="32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9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Kotlin Streams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299612"/>
            <a:ext cx="813690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Kotlin: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someList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.map()</a:t>
            </a:r>
            <a:endParaRPr lang="en-US" altLang="en-US" sz="32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Java Streams - continued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2222942"/>
            <a:ext cx="81369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Stream&lt;Integer&gt; </a:t>
            </a: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someIntegers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integers.stream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();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someIntegers.forEach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(...);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someIntegers.forEach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(...);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5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Lazy Sequences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668944"/>
            <a:ext cx="81369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>
                <a:solidFill>
                  <a:schemeClr val="tx1"/>
                </a:solidFill>
                <a:latin typeface="Arial Unicode MS"/>
              </a:rPr>
              <a:t>Kotlin: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val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result =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listOf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(1, 2, 3, 4, 5)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  .map { n -&gt; n * n }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  .filter { n -&gt; n &lt; 10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}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  .first()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6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Stream Operations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964409"/>
            <a:ext cx="8136904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dirty="0"/>
              <a:t>In Java, </a:t>
            </a:r>
            <a:r>
              <a:rPr lang="en-US" i="1" dirty="0"/>
              <a:t>Stream</a:t>
            </a:r>
            <a:r>
              <a:rPr lang="en-US" dirty="0"/>
              <a:t> operations are broken down into two categories:</a:t>
            </a:r>
          </a:p>
          <a:p>
            <a:r>
              <a:rPr lang="en-US" dirty="0"/>
              <a:t>intermediate and</a:t>
            </a:r>
          </a:p>
          <a:p>
            <a:r>
              <a:rPr lang="en-US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51715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Intermediate Operations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114945"/>
            <a:ext cx="81369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>
                <a:solidFill>
                  <a:schemeClr val="tx1"/>
                </a:solidFill>
                <a:latin typeface="Arial Unicode MS"/>
              </a:rPr>
              <a:t>Still the same: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i="1" dirty="0"/>
              <a:t>filter()</a:t>
            </a:r>
            <a:r>
              <a:rPr lang="en-US" dirty="0"/>
              <a:t>, </a:t>
            </a:r>
            <a:r>
              <a:rPr lang="en-US" i="1" dirty="0"/>
              <a:t>map()</a:t>
            </a:r>
            <a:r>
              <a:rPr lang="en-US" dirty="0"/>
              <a:t>, </a:t>
            </a:r>
            <a:r>
              <a:rPr lang="en-US" i="1" dirty="0" err="1"/>
              <a:t>flatMap</a:t>
            </a:r>
            <a:r>
              <a:rPr lang="en-US" i="1" dirty="0"/>
              <a:t>()</a:t>
            </a:r>
            <a:r>
              <a:rPr lang="en-US" dirty="0"/>
              <a:t>, </a:t>
            </a:r>
            <a:r>
              <a:rPr lang="en-US" i="1" dirty="0"/>
              <a:t>distinct()</a:t>
            </a:r>
            <a:r>
              <a:rPr lang="en-US" dirty="0"/>
              <a:t> and </a:t>
            </a:r>
            <a:r>
              <a:rPr lang="en-US" i="1" dirty="0"/>
              <a:t>sorted()</a:t>
            </a:r>
            <a:r>
              <a:rPr lang="en-US" dirty="0"/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>
                <a:solidFill>
                  <a:schemeClr val="tx1"/>
                </a:solidFill>
                <a:latin typeface="Arial Unicode MS"/>
              </a:rPr>
              <a:t>Renamed: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i="1" dirty="0"/>
              <a:t>limit()</a:t>
            </a:r>
            <a:r>
              <a:rPr lang="en-US" dirty="0"/>
              <a:t> is now </a:t>
            </a:r>
            <a:r>
              <a:rPr lang="en-US" i="1" dirty="0"/>
              <a:t>take</a:t>
            </a:r>
            <a:r>
              <a:rPr lang="en-US" dirty="0"/>
              <a:t>, and </a:t>
            </a:r>
            <a:r>
              <a:rPr lang="en-US" i="1" dirty="0"/>
              <a:t>skip()</a:t>
            </a:r>
            <a:r>
              <a:rPr lang="en-US" dirty="0"/>
              <a:t> is now </a:t>
            </a:r>
            <a:r>
              <a:rPr lang="en-US" i="1" dirty="0"/>
              <a:t>drop()</a:t>
            </a: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>
                <a:solidFill>
                  <a:schemeClr val="tx1"/>
                </a:solidFill>
                <a:latin typeface="Arial Unicode MS"/>
              </a:rPr>
              <a:t>Additional: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i="1" dirty="0" err="1"/>
              <a:t>filterNotNull</a:t>
            </a:r>
            <a:r>
              <a:rPr lang="en-US" i="1" dirty="0"/>
              <a:t>(), </a:t>
            </a:r>
            <a:r>
              <a:rPr lang="en-US" i="1" dirty="0" err="1"/>
              <a:t>filterIsInstance</a:t>
            </a:r>
            <a:r>
              <a:rPr lang="en-US" i="1" dirty="0"/>
              <a:t>(), </a:t>
            </a:r>
            <a:r>
              <a:rPr lang="en-US" i="1" dirty="0" err="1"/>
              <a:t>filterNot</a:t>
            </a:r>
            <a:r>
              <a:rPr lang="en-US" i="1" dirty="0"/>
              <a:t>() and </a:t>
            </a:r>
            <a:r>
              <a:rPr lang="en-US" i="1" dirty="0" err="1"/>
              <a:t>filterIndexed</a:t>
            </a:r>
            <a:r>
              <a:rPr lang="en-US" i="1" dirty="0"/>
              <a:t>()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67263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Intermediate Operations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853609"/>
            <a:ext cx="81369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val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oddSquared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listOf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(1, 2, 3, 4, 5)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  .filter { n -&gt; n %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2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==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1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} // 1, 3, 5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  .map { n -&gt; n * n } // 1, 9, 25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  .drop(1) // 9, 25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  .take(1) // 9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me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776395"/>
            <a:ext cx="813690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Senior Software Engineer @ Entelect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11 years of Java experience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Primar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ily in the Banking sector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Standard Bank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ABSA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FNB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Also Discovery Vitality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Experience: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Back-end SWIFT payments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Online Banking &amp; some front-ends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Back-end Spring security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I love to game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2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Intermediate Operations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853609"/>
            <a:ext cx="81369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val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letters =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listOf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("This", "Is", "An", "Example")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  .</a:t>
            </a: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flatMap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 { w -&gt; </a:t>
            </a: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w.toCharArray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() } // Produces a List&lt;Char&gt;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  .filter { c -&gt; </a:t>
            </a: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Character.isUpperCase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(c)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In Java, the second line would need to be wrapped in </a:t>
            </a:r>
            <a:r>
              <a:rPr lang="en-US" sz="2000" i="1" dirty="0" err="1"/>
              <a:t>Arrays.toStream</a:t>
            </a:r>
            <a:r>
              <a:rPr lang="en-US" sz="2000" i="1" dirty="0"/>
              <a:t>()</a:t>
            </a:r>
            <a:r>
              <a:rPr lang="en-US" sz="2000" dirty="0"/>
              <a:t> for this to work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2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Terminal Operations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699720"/>
            <a:ext cx="81369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/>
              <a:t>A couple of them do have different names:</a:t>
            </a:r>
          </a:p>
          <a:p>
            <a:r>
              <a:rPr lang="en-US" sz="2000" i="1" dirty="0" err="1"/>
              <a:t>anyMatch</a:t>
            </a:r>
            <a:r>
              <a:rPr lang="en-US" sz="2000" i="1" dirty="0"/>
              <a:t>()</a:t>
            </a:r>
            <a:r>
              <a:rPr lang="en-US" sz="2000" dirty="0"/>
              <a:t> -&gt; </a:t>
            </a:r>
            <a:r>
              <a:rPr lang="en-US" sz="2000" i="1" dirty="0"/>
              <a:t>any()</a:t>
            </a:r>
            <a:endParaRPr lang="en-US" sz="2000" dirty="0"/>
          </a:p>
          <a:p>
            <a:r>
              <a:rPr lang="en-US" sz="2000" i="1" dirty="0" err="1"/>
              <a:t>allMatch</a:t>
            </a:r>
            <a:r>
              <a:rPr lang="en-US" sz="2000" i="1" dirty="0"/>
              <a:t>()</a:t>
            </a:r>
            <a:r>
              <a:rPr lang="en-US" sz="2000" dirty="0"/>
              <a:t> -&gt; </a:t>
            </a:r>
            <a:r>
              <a:rPr lang="en-US" sz="2000" i="1" dirty="0"/>
              <a:t>all()</a:t>
            </a:r>
            <a:endParaRPr lang="en-US" sz="2000" dirty="0"/>
          </a:p>
          <a:p>
            <a:r>
              <a:rPr lang="en-US" sz="2000" i="1" dirty="0" err="1"/>
              <a:t>noneMatch</a:t>
            </a:r>
            <a:r>
              <a:rPr lang="en-US" sz="2000" i="1" dirty="0"/>
              <a:t>()</a:t>
            </a:r>
            <a:r>
              <a:rPr lang="en-US" sz="2000" dirty="0"/>
              <a:t> -&gt; </a:t>
            </a:r>
            <a:r>
              <a:rPr lang="en-US" sz="2000" i="1" dirty="0"/>
              <a:t>none()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collect() stays collect()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84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Additional Kotlin Operations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638164"/>
            <a:ext cx="8136904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/>
              <a:t>zip()</a:t>
            </a:r>
            <a:r>
              <a:rPr lang="en-US" sz="2000" dirty="0"/>
              <a:t> and </a:t>
            </a:r>
            <a:r>
              <a:rPr lang="en-US" sz="2000" i="1" dirty="0"/>
              <a:t>unzip()</a:t>
            </a:r>
            <a:r>
              <a:rPr lang="en-US" sz="2000" dirty="0"/>
              <a:t> – are used to combine two collections into one sequence of pairs, and conversely to convert a collection of pairs into two collections</a:t>
            </a:r>
          </a:p>
          <a:p>
            <a:r>
              <a:rPr lang="en-US" sz="2000" i="1" dirty="0"/>
              <a:t>associate</a:t>
            </a:r>
            <a:r>
              <a:rPr lang="en-US" sz="2000" dirty="0"/>
              <a:t> – is used for converting a collection into a map by providing a lambda to convert each entry in the collection into a key/value pair in the resulting map</a:t>
            </a:r>
          </a:p>
          <a:p>
            <a:pPr marL="0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33843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Additional Kotlin Operations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515057"/>
            <a:ext cx="8136904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i="1" dirty="0"/>
              <a:t>For example:</a:t>
            </a:r>
          </a:p>
          <a:p>
            <a:pPr marL="0" indent="0">
              <a:buNone/>
            </a:pPr>
            <a:endParaRPr lang="en-US" sz="2000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val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numbers =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listOf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(1, 2, 3)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val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words =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listOf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("one", "two", "three")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numbers.zip(words)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This produces a </a:t>
            </a:r>
            <a:r>
              <a:rPr lang="en-US" sz="2000" i="1" dirty="0"/>
              <a:t>List&lt;Pair&lt;</a:t>
            </a:r>
            <a:r>
              <a:rPr lang="en-US" sz="2000" i="1" dirty="0" err="1"/>
              <a:t>Int</a:t>
            </a:r>
            <a:r>
              <a:rPr lang="en-US" sz="2000" i="1" dirty="0"/>
              <a:t>, String&gt;&gt;</a:t>
            </a:r>
            <a:r>
              <a:rPr lang="en-US" sz="2000" dirty="0"/>
              <a:t>, with values </a:t>
            </a:r>
            <a:r>
              <a:rPr lang="en-US" sz="2000" i="1" dirty="0"/>
              <a:t>1 to “one”, 2 to “two” </a:t>
            </a:r>
            <a:r>
              <a:rPr lang="en-US" sz="2000" dirty="0"/>
              <a:t>and </a:t>
            </a:r>
            <a:r>
              <a:rPr lang="en-US" sz="2000" i="1" dirty="0"/>
              <a:t>3 to “three”</a:t>
            </a:r>
            <a:r>
              <a:rPr lang="en-US" sz="2000" dirty="0"/>
              <a:t>.</a:t>
            </a:r>
            <a:endParaRPr lang="en-US" altLang="en-US" sz="2000" dirty="0">
              <a:solidFill>
                <a:schemeClr val="tx1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2108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Additional Kotlin Operations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699723"/>
            <a:ext cx="81369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And: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val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squares =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listOf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(1, 2, 3, 4,5)</a:t>
            </a:r>
            <a:endParaRPr lang="en-US" altLang="en-US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  .associate { n -&gt; n to n * n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Arial Unicode MS"/>
              </a:rPr>
              <a:t>This produces a Map&lt;</a:t>
            </a:r>
            <a:r>
              <a:rPr lang="en-US" sz="2000" dirty="0" err="1">
                <a:solidFill>
                  <a:schemeClr val="tx1"/>
                </a:solidFill>
                <a:latin typeface="Arial Unicode M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Arial Unicode M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 Unicode M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Arial Unicode MS"/>
              </a:rPr>
              <a:t>&gt;, where the keys are the numbers 1 to 5, and the values are the squares of those values.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1248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Back to Basics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776394"/>
            <a:ext cx="813690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What is good code?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i="1" dirty="0">
              <a:solidFill>
                <a:schemeClr val="tx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i="1" dirty="0"/>
              <a:t>There are so many terms you can throw in here, like DRY, KISS, YAGNI, High-Cohesion-Low-Coupling, SOLID and Domain-driven design.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i="1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i="1" dirty="0"/>
              <a:t>Good code at the end of the day is code which 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/>
              <a:t>Easy to understand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/>
              <a:t>Easy to change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/>
              <a:t>Easy to 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/>
              <a:t>Works right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i="1" dirty="0"/>
              <a:t>Code is like a joke. If you have to explain it, then it's a bad joke.</a:t>
            </a:r>
          </a:p>
        </p:txBody>
      </p:sp>
    </p:spTree>
    <p:extLst>
      <p:ext uri="{BB962C8B-B14F-4D97-AF65-F5344CB8AC3E}">
        <p14:creationId xmlns:p14="http://schemas.microsoft.com/office/powerpoint/2010/main" val="2621836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Why???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053394"/>
            <a:ext cx="813690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tx1"/>
                </a:solidFill>
                <a:latin typeface="Arial Unicode MS"/>
              </a:rPr>
              <a:t>See if Kotlin is truly Enterprise Production ready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1"/>
                </a:solidFill>
                <a:latin typeface="Arial Unicode MS"/>
              </a:rPr>
              <a:t>Compare like for like with real world application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1"/>
                </a:solidFill>
                <a:latin typeface="Arial Unicode MS"/>
              </a:rPr>
              <a:t>Able to follow good coding practices and standards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5272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800" dirty="0"/>
              <a:t>Mockito &amp; </a:t>
            </a:r>
            <a:r>
              <a:rPr lang="en-ZA" sz="2800" dirty="0" err="1"/>
              <a:t>Hamcrest</a:t>
            </a:r>
            <a:r>
              <a:rPr lang="en-ZA" sz="2800" dirty="0"/>
              <a:t> Nuances (1)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053395"/>
            <a:ext cx="813690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3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3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3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32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ZA" sz="32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ZA" sz="3200" dirty="0"/>
              <a:t>mock-maker-inline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92AEAD-564E-4B03-9C1D-80B137A05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0" y="1273324"/>
            <a:ext cx="6210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21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800" dirty="0"/>
              <a:t>Mockito &amp; </a:t>
            </a:r>
            <a:r>
              <a:rPr lang="en-ZA" sz="2800" dirty="0" err="1"/>
              <a:t>Hamcrest</a:t>
            </a:r>
            <a:r>
              <a:rPr lang="en-ZA" sz="2800" dirty="0"/>
              <a:t> Nuances (2)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1084172"/>
            <a:ext cx="813690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/>
              <a:t>org.mockito.exceptions.base.MockitoException</a:t>
            </a:r>
            <a:r>
              <a:rPr lang="en-US" sz="2000" dirty="0"/>
              <a:t>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Cannot mock/spy class </a:t>
            </a:r>
            <a:r>
              <a:rPr lang="en-US" sz="2000" dirty="0" err="1"/>
              <a:t>za.co.ioagentsmith.game.kalaha.model.Player</a:t>
            </a:r>
            <a:endParaRPr 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Mockito cannot mock/spy because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- final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at za.co.ioagentsmith.game.kalaha.service.GameServiceTest.testSetup(GameServiceTest.kt:25)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at </a:t>
            </a:r>
            <a:r>
              <a:rPr lang="en-US" sz="2000" dirty="0" err="1"/>
              <a:t>java.base</a:t>
            </a:r>
            <a:r>
              <a:rPr lang="en-US" sz="2000" dirty="0"/>
              <a:t>/jdk.internal.reflect.NativeMethodAccessorImpl.invoke0(Native Method)</a:t>
            </a:r>
          </a:p>
        </p:txBody>
      </p:sp>
    </p:spTree>
    <p:extLst>
      <p:ext uri="{BB962C8B-B14F-4D97-AF65-F5344CB8AC3E}">
        <p14:creationId xmlns:p14="http://schemas.microsoft.com/office/powerpoint/2010/main" val="1377781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800" dirty="0"/>
              <a:t>Mockito &amp; </a:t>
            </a:r>
            <a:r>
              <a:rPr lang="en-ZA" sz="2800" dirty="0" err="1"/>
              <a:t>Hamcrest</a:t>
            </a:r>
            <a:r>
              <a:rPr lang="en-ZA" sz="2800" dirty="0"/>
              <a:t> Nuances (3)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7DE4A7-C720-42F8-B9CF-EB80B6705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2161390"/>
            <a:ext cx="813690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/>
              <a:t>`when`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/>
              <a:t>`is`</a:t>
            </a:r>
          </a:p>
        </p:txBody>
      </p:sp>
    </p:spTree>
    <p:extLst>
      <p:ext uri="{BB962C8B-B14F-4D97-AF65-F5344CB8AC3E}">
        <p14:creationId xmlns:p14="http://schemas.microsoft.com/office/powerpoint/2010/main" val="67821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91" y="193204"/>
            <a:ext cx="8229600" cy="588409"/>
          </a:xfrm>
        </p:spPr>
        <p:txBody>
          <a:bodyPr/>
          <a:lstStyle/>
          <a:p>
            <a:r>
              <a:rPr lang="en-ZA" dirty="0"/>
              <a:t>A brief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4E988-C3E4-4ACC-ADDF-4679235B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7014F5-32D1-406A-9870-1412CD6A6067}"/>
              </a:ext>
            </a:extLst>
          </p:cNvPr>
          <p:cNvSpPr/>
          <p:nvPr/>
        </p:nvSpPr>
        <p:spPr>
          <a:xfrm rot="10800000" flipH="1" flipV="1">
            <a:off x="3893096" y="2457403"/>
            <a:ext cx="1378496" cy="7314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/>
              <a:t>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643B4-E54D-4D51-A5CA-7B6DE813E04C}"/>
              </a:ext>
            </a:extLst>
          </p:cNvPr>
          <p:cNvSpPr/>
          <p:nvPr/>
        </p:nvSpPr>
        <p:spPr>
          <a:xfrm>
            <a:off x="4972034" y="1362066"/>
            <a:ext cx="1512168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Statically typed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AF7D7-84D9-4A89-A9F5-56E2B33FCEA3}"/>
              </a:ext>
            </a:extLst>
          </p:cNvPr>
          <p:cNvSpPr/>
          <p:nvPr/>
        </p:nvSpPr>
        <p:spPr>
          <a:xfrm>
            <a:off x="6258886" y="2421864"/>
            <a:ext cx="1548172" cy="8024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Portable to any operating 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C87047-6DC0-4F41-B4C1-230ABEE605CA}"/>
              </a:ext>
            </a:extLst>
          </p:cNvPr>
          <p:cNvSpPr/>
          <p:nvPr/>
        </p:nvSpPr>
        <p:spPr>
          <a:xfrm>
            <a:off x="4972034" y="3650549"/>
            <a:ext cx="1552056" cy="815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100% interoperable with Java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B04397-5781-47E1-ABCA-5EC24D22277E}"/>
              </a:ext>
            </a:extLst>
          </p:cNvPr>
          <p:cNvSpPr/>
          <p:nvPr/>
        </p:nvSpPr>
        <p:spPr>
          <a:xfrm>
            <a:off x="2695702" y="3630409"/>
            <a:ext cx="1512168" cy="8164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Enterprise ready since 2015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F6130A-B2B2-4C76-8159-20AAAA8CD429}"/>
              </a:ext>
            </a:extLst>
          </p:cNvPr>
          <p:cNvSpPr/>
          <p:nvPr/>
        </p:nvSpPr>
        <p:spPr>
          <a:xfrm>
            <a:off x="1131197" y="2457403"/>
            <a:ext cx="1488495" cy="7314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Developed by </a:t>
            </a:r>
            <a:r>
              <a:rPr lang="en-ZA" dirty="0" err="1"/>
              <a:t>JetBrains</a:t>
            </a:r>
            <a:endParaRPr lang="en-Z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A4C160-5858-457C-98C2-F1D1F8C8D432}"/>
              </a:ext>
            </a:extLst>
          </p:cNvPr>
          <p:cNvSpPr/>
          <p:nvPr/>
        </p:nvSpPr>
        <p:spPr>
          <a:xfrm>
            <a:off x="2782467" y="1362066"/>
            <a:ext cx="1386707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Runs everywhere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B15946-1D6C-4851-B785-BE9EC2CBA6EC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271592" y="2823105"/>
            <a:ext cx="987294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D622B2-15A9-4046-8E80-489AA791BF49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619692" y="2823106"/>
            <a:ext cx="12734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B73DB22-10E6-4017-BCF2-7FEB91381D50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445005" y="1930373"/>
            <a:ext cx="807304" cy="246754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37CCD09-4EE8-4F75-9993-F570DD132DA1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413923" y="3500163"/>
            <a:ext cx="869468" cy="246754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16875C4-F76F-4569-B799-3EAED9220BF5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3875783" y="1943489"/>
            <a:ext cx="807304" cy="220522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AEC6355-1CD8-41A4-9A2D-96DE685C07D3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873879" y="3522796"/>
            <a:ext cx="849809" cy="181826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E23C37-280B-467B-9D0F-FC38E71D0742}"/>
              </a:ext>
            </a:extLst>
          </p:cNvPr>
          <p:cNvSpPr txBox="1"/>
          <p:nvPr/>
        </p:nvSpPr>
        <p:spPr>
          <a:xfrm>
            <a:off x="6930936" y="1362066"/>
            <a:ext cx="1763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Type checking at compile time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CECD9-8F96-496C-AFE1-0A2995B64566}"/>
              </a:ext>
            </a:extLst>
          </p:cNvPr>
          <p:cNvSpPr txBox="1"/>
          <p:nvPr/>
        </p:nvSpPr>
        <p:spPr>
          <a:xfrm>
            <a:off x="6925512" y="3765405"/>
            <a:ext cx="1763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Mix Java &amp; </a:t>
            </a:r>
            <a:r>
              <a:rPr lang="en-ZA" sz="1600" dirty="0" err="1"/>
              <a:t>Kotlin</a:t>
            </a:r>
            <a:r>
              <a:rPr lang="en-ZA" sz="1600" dirty="0"/>
              <a:t> libraries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D15614-43A7-45B3-8305-9C0DADF14D22}"/>
              </a:ext>
            </a:extLst>
          </p:cNvPr>
          <p:cNvCxnSpPr>
            <a:stCxn id="7" idx="3"/>
            <a:endCxn id="45" idx="1"/>
          </p:cNvCxnSpPr>
          <p:nvPr/>
        </p:nvCxnSpPr>
        <p:spPr>
          <a:xfrm>
            <a:off x="6484202" y="1650098"/>
            <a:ext cx="446734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F197B3-E82E-469E-98D5-855DE0466D79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 flipV="1">
            <a:off x="6524090" y="4057793"/>
            <a:ext cx="401422" cy="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78BDBDC-EB3C-42B7-90CC-A74EB1ED54BC}"/>
              </a:ext>
            </a:extLst>
          </p:cNvPr>
          <p:cNvSpPr txBox="1"/>
          <p:nvPr/>
        </p:nvSpPr>
        <p:spPr>
          <a:xfrm>
            <a:off x="469918" y="1357710"/>
            <a:ext cx="179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Browser &amp;</a:t>
            </a:r>
          </a:p>
          <a:p>
            <a:r>
              <a:rPr lang="en-ZA" sz="1600" dirty="0"/>
              <a:t>Natively on devices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2234F2-39D8-477E-BE13-1B0466CA6D0F}"/>
              </a:ext>
            </a:extLst>
          </p:cNvPr>
          <p:cNvCxnSpPr>
            <a:cxnSpLocks/>
            <a:stCxn id="12" idx="1"/>
            <a:endCxn id="64" idx="3"/>
          </p:cNvCxnSpPr>
          <p:nvPr/>
        </p:nvCxnSpPr>
        <p:spPr>
          <a:xfrm flipH="1">
            <a:off x="2262457" y="1650098"/>
            <a:ext cx="52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1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5" grpId="0"/>
      <p:bldP spid="55" grpId="0"/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91" y="193204"/>
            <a:ext cx="8229600" cy="588409"/>
          </a:xfrm>
        </p:spPr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4E988-C3E4-4ACC-ADDF-4679235B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7014F5-32D1-406A-9870-1412CD6A6067}"/>
              </a:ext>
            </a:extLst>
          </p:cNvPr>
          <p:cNvSpPr/>
          <p:nvPr/>
        </p:nvSpPr>
        <p:spPr>
          <a:xfrm rot="10800000" flipH="1" flipV="1">
            <a:off x="3893096" y="2457403"/>
            <a:ext cx="1378496" cy="7314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err="1"/>
              <a:t>Kotlin</a:t>
            </a:r>
            <a:endParaRPr lang="en-ZA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643B4-E54D-4D51-A5CA-7B6DE813E04C}"/>
              </a:ext>
            </a:extLst>
          </p:cNvPr>
          <p:cNvSpPr/>
          <p:nvPr/>
        </p:nvSpPr>
        <p:spPr>
          <a:xfrm>
            <a:off x="4972034" y="1362066"/>
            <a:ext cx="1512168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Spring Boot 2 ready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AF7D7-84D9-4A89-A9F5-56E2B33FCEA3}"/>
              </a:ext>
            </a:extLst>
          </p:cNvPr>
          <p:cNvSpPr/>
          <p:nvPr/>
        </p:nvSpPr>
        <p:spPr>
          <a:xfrm>
            <a:off x="6258886" y="2421864"/>
            <a:ext cx="1548172" cy="8024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Junit 5 ready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C87047-6DC0-4F41-B4C1-230ABEE605CA}"/>
              </a:ext>
            </a:extLst>
          </p:cNvPr>
          <p:cNvSpPr/>
          <p:nvPr/>
        </p:nvSpPr>
        <p:spPr>
          <a:xfrm>
            <a:off x="4972034" y="3650549"/>
            <a:ext cx="1512168" cy="815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Mockito ready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B04397-5781-47E1-ABCA-5EC24D22277E}"/>
              </a:ext>
            </a:extLst>
          </p:cNvPr>
          <p:cNvSpPr/>
          <p:nvPr/>
        </p:nvSpPr>
        <p:spPr>
          <a:xfrm>
            <a:off x="2695702" y="3630409"/>
            <a:ext cx="1512168" cy="8164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Streams are Collections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F6130A-B2B2-4C76-8159-20AAAA8CD429}"/>
              </a:ext>
            </a:extLst>
          </p:cNvPr>
          <p:cNvSpPr/>
          <p:nvPr/>
        </p:nvSpPr>
        <p:spPr>
          <a:xfrm>
            <a:off x="1131197" y="2457403"/>
            <a:ext cx="1488495" cy="7314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Eager vs. Lazy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A4C160-5858-457C-98C2-F1D1F8C8D432}"/>
              </a:ext>
            </a:extLst>
          </p:cNvPr>
          <p:cNvSpPr/>
          <p:nvPr/>
        </p:nvSpPr>
        <p:spPr>
          <a:xfrm>
            <a:off x="2766379" y="1362066"/>
            <a:ext cx="1402796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Spring 5 ready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B15946-1D6C-4851-B785-BE9EC2CBA6EC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271592" y="2823105"/>
            <a:ext cx="987294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D622B2-15A9-4046-8E80-489AA791BF49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619692" y="2823106"/>
            <a:ext cx="12734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B73DB22-10E6-4017-BCF2-7FEB91381D50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445005" y="1930373"/>
            <a:ext cx="807304" cy="246754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37CCD09-4EE8-4F75-9993-F570DD132DA1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413924" y="3500163"/>
            <a:ext cx="869467" cy="246754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16875C4-F76F-4569-B799-3EAED9220BF5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3875784" y="1943489"/>
            <a:ext cx="807304" cy="220522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AEC6355-1CD8-41A4-9A2D-96DE685C07D3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873879" y="3522796"/>
            <a:ext cx="849809" cy="181826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300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37288"/>
            <a:ext cx="8229600" cy="39364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r>
              <a:rPr lang="en-ZA" dirty="0"/>
              <a:t>Blog: </a:t>
            </a:r>
            <a:r>
              <a:rPr lang="en-ZA" dirty="0">
                <a:hlinkClick r:id="rId3"/>
              </a:rPr>
              <a:t>https://ioagentsmith.co.za</a:t>
            </a:r>
            <a:endParaRPr lang="en-ZA" dirty="0"/>
          </a:p>
          <a:p>
            <a:pPr>
              <a:buNone/>
            </a:pPr>
            <a:r>
              <a:rPr lang="en-ZA" dirty="0"/>
              <a:t>Twitter: @</a:t>
            </a:r>
            <a:r>
              <a:rPr lang="en-ZA" dirty="0" err="1"/>
              <a:t>ioagentsmith</a:t>
            </a: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  <a:p>
            <a:pPr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11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</a:t>
            </a:r>
            <a:r>
              <a:rPr lang="en-ZA" dirty="0" err="1"/>
              <a:t>Kotlin</a:t>
            </a:r>
            <a:r>
              <a:rPr lang="en-ZA" dirty="0"/>
              <a:t>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A2A45-A580-4B4B-B167-045EC7354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7288"/>
            <a:ext cx="8229600" cy="37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</a:t>
            </a:r>
            <a:r>
              <a:rPr lang="en-ZA" dirty="0" err="1"/>
              <a:t>Kotlin</a:t>
            </a:r>
            <a:r>
              <a:rPr lang="en-ZA" dirty="0"/>
              <a:t>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34DED-D3B5-485B-BE02-6E22268F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36" y="1058910"/>
            <a:ext cx="374441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</a:t>
            </a:r>
            <a:r>
              <a:rPr lang="en-ZA" dirty="0" err="1"/>
              <a:t>Kotlin</a:t>
            </a:r>
            <a:r>
              <a:rPr lang="en-ZA" dirty="0"/>
              <a:t> 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2EE19-D584-4077-B007-C119EA86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7288"/>
            <a:ext cx="8219256" cy="37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</a:t>
            </a:r>
            <a:r>
              <a:rPr lang="en-ZA" dirty="0" err="1"/>
              <a:t>Kotlin</a:t>
            </a:r>
            <a:r>
              <a:rPr lang="en-ZA" dirty="0"/>
              <a:t> (4)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99EDB-566A-4DC9-8820-6614F754E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7300"/>
            <a:ext cx="829126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8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</a:t>
            </a:r>
            <a:r>
              <a:rPr lang="en-ZA" dirty="0" err="1"/>
              <a:t>Kotlin</a:t>
            </a:r>
            <a:r>
              <a:rPr lang="en-ZA" dirty="0"/>
              <a:t> (5)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3A1F1-4B49-42DB-8EA8-C626B26A8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7288"/>
            <a:ext cx="8239944" cy="37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4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Code Conciseness (1)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DE6992-74D7-4075-9CAF-A2CD1090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44" y="945669"/>
            <a:ext cx="7810151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mode is lazy"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 the mode is busy."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"Now this is looking interesting, between 3 and 10"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 in 11 to 14"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mode is super-productive, being 3*5"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don't know that mode. The mode 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don't know that mode. The mode 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"Result =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result)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3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8772</TotalTime>
  <Words>1228</Words>
  <Application>Microsoft Office PowerPoint</Application>
  <PresentationFormat>On-screen Show (16:10)</PresentationFormat>
  <Paragraphs>246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Unicode MS</vt:lpstr>
      <vt:lpstr>Calibri</vt:lpstr>
      <vt:lpstr>Courier New</vt:lpstr>
      <vt:lpstr>Office Theme</vt:lpstr>
      <vt:lpstr>[Production]  ‘You want to put Kotlin where?!’</vt:lpstr>
      <vt:lpstr>About me</vt:lpstr>
      <vt:lpstr>A brief …</vt:lpstr>
      <vt:lpstr>Why Kotlin (1)</vt:lpstr>
      <vt:lpstr>Why Kotlin (2)</vt:lpstr>
      <vt:lpstr>Why Kotlin (3)</vt:lpstr>
      <vt:lpstr>Why Kotlin (4)</vt:lpstr>
      <vt:lpstr>Why Kotlin (5)</vt:lpstr>
      <vt:lpstr>Code Conciseness (1)</vt:lpstr>
      <vt:lpstr>Code Conciseness (2)</vt:lpstr>
      <vt:lpstr>Lazy Initialisation</vt:lpstr>
      <vt:lpstr>Data Classes &amp; Optionals</vt:lpstr>
      <vt:lpstr>Java Streams </vt:lpstr>
      <vt:lpstr>Kotlin Streams</vt:lpstr>
      <vt:lpstr>Java Streams - continued</vt:lpstr>
      <vt:lpstr>Lazy Sequences</vt:lpstr>
      <vt:lpstr>Stream Operations</vt:lpstr>
      <vt:lpstr>Intermediate Operations</vt:lpstr>
      <vt:lpstr>Intermediate Operations</vt:lpstr>
      <vt:lpstr>Intermediate Operations</vt:lpstr>
      <vt:lpstr>Terminal Operations</vt:lpstr>
      <vt:lpstr>Additional Kotlin Operations</vt:lpstr>
      <vt:lpstr>Additional Kotlin Operations</vt:lpstr>
      <vt:lpstr>Additional Kotlin Operations</vt:lpstr>
      <vt:lpstr>Back to Basics</vt:lpstr>
      <vt:lpstr>Why???</vt:lpstr>
      <vt:lpstr>Mockito &amp; Hamcrest Nuances (1)</vt:lpstr>
      <vt:lpstr>Mockito &amp; Hamcrest Nuances (2)</vt:lpstr>
      <vt:lpstr>Mockito &amp; Hamcrest Nuances (3)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Christoff Smith</cp:lastModifiedBy>
  <cp:revision>1026</cp:revision>
  <cp:lastPrinted>2018-05-02T09:12:15Z</cp:lastPrinted>
  <dcterms:created xsi:type="dcterms:W3CDTF">2010-08-29T06:05:31Z</dcterms:created>
  <dcterms:modified xsi:type="dcterms:W3CDTF">2018-05-02T18:11:10Z</dcterms:modified>
</cp:coreProperties>
</file>