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98" r:id="rId5"/>
    <p:sldId id="299" r:id="rId6"/>
    <p:sldId id="302" r:id="rId7"/>
    <p:sldId id="301" r:id="rId8"/>
    <p:sldId id="261" r:id="rId9"/>
    <p:sldId id="285" r:id="rId10"/>
    <p:sldId id="289" r:id="rId11"/>
    <p:sldId id="291" r:id="rId12"/>
    <p:sldId id="292" r:id="rId13"/>
    <p:sldId id="293" r:id="rId14"/>
    <p:sldId id="294" r:id="rId15"/>
    <p:sldId id="305" r:id="rId16"/>
    <p:sldId id="304" r:id="rId17"/>
    <p:sldId id="295" r:id="rId18"/>
    <p:sldId id="288" r:id="rId19"/>
    <p:sldId id="29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PP Presentation" id="{95E5A757-6D03-4AA3-9C5B-44300470844E}">
          <p14:sldIdLst>
            <p14:sldId id="256"/>
            <p14:sldId id="257"/>
            <p14:sldId id="258"/>
            <p14:sldId id="298"/>
            <p14:sldId id="299"/>
            <p14:sldId id="302"/>
            <p14:sldId id="301"/>
            <p14:sldId id="261"/>
            <p14:sldId id="285"/>
            <p14:sldId id="289"/>
            <p14:sldId id="291"/>
            <p14:sldId id="292"/>
            <p14:sldId id="293"/>
            <p14:sldId id="294"/>
            <p14:sldId id="305"/>
            <p14:sldId id="304"/>
          </p14:sldIdLst>
        </p14:section>
        <p14:section name="Appendix slides" id="{23528513-5C55-4F0A-A477-9D4D4F4EBBA4}">
          <p14:sldIdLst>
            <p14:sldId id="295"/>
            <p14:sldId id="288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8237"/>
    <a:srgbClr val="825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6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46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92DAA4-C728-46D7-A5F6-7F5CC8E0D2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6DF348-788F-463A-AA34-EC5331F9C2BD}">
      <dgm:prSet custT="1"/>
      <dgm:spPr/>
      <dgm:t>
        <a:bodyPr/>
        <a:lstStyle/>
        <a:p>
          <a:r>
            <a:rPr lang="en-PH" sz="3200" dirty="0"/>
            <a:t>Improve students’ conceptual understanding and problem-solving skills compared to traditional instruction</a:t>
          </a:r>
          <a:endParaRPr lang="en-US" sz="3200" dirty="0"/>
        </a:p>
      </dgm:t>
    </dgm:pt>
    <dgm:pt modelId="{136ECC22-7E97-456B-BA35-E659D74CD9F8}" type="parTrans" cxnId="{C45C068F-4BE6-471C-A249-26FE113BD14F}">
      <dgm:prSet/>
      <dgm:spPr/>
      <dgm:t>
        <a:bodyPr/>
        <a:lstStyle/>
        <a:p>
          <a:endParaRPr lang="en-US"/>
        </a:p>
      </dgm:t>
    </dgm:pt>
    <dgm:pt modelId="{9E1CC845-2D2F-4053-AA2F-DE5C2B7EA2C0}" type="sibTrans" cxnId="{C45C068F-4BE6-471C-A249-26FE113BD14F}">
      <dgm:prSet/>
      <dgm:spPr/>
      <dgm:t>
        <a:bodyPr/>
        <a:lstStyle/>
        <a:p>
          <a:endParaRPr lang="en-US"/>
        </a:p>
      </dgm:t>
    </dgm:pt>
    <dgm:pt modelId="{3F26DFEA-3F1C-4485-A21E-394ACF7D3E21}">
      <dgm:prSet custT="1"/>
      <dgm:spPr/>
      <dgm:t>
        <a:bodyPr/>
        <a:lstStyle/>
        <a:p>
          <a:r>
            <a:rPr lang="en-PH" sz="3200" dirty="0"/>
            <a:t>Benefit groups even if no one in it initially knew the answer</a:t>
          </a:r>
          <a:endParaRPr lang="en-US" sz="3200" dirty="0"/>
        </a:p>
      </dgm:t>
    </dgm:pt>
    <dgm:pt modelId="{EB250123-5852-42CA-B626-52F75C2143A5}" type="parTrans" cxnId="{8170CE2F-258C-40A7-B992-B66AD8007A32}">
      <dgm:prSet/>
      <dgm:spPr/>
      <dgm:t>
        <a:bodyPr/>
        <a:lstStyle/>
        <a:p>
          <a:endParaRPr lang="en-US"/>
        </a:p>
      </dgm:t>
    </dgm:pt>
    <dgm:pt modelId="{C8FD26E9-A979-402F-B7B9-14108BE87A58}" type="sibTrans" cxnId="{8170CE2F-258C-40A7-B992-B66AD8007A32}">
      <dgm:prSet/>
      <dgm:spPr/>
      <dgm:t>
        <a:bodyPr/>
        <a:lstStyle/>
        <a:p>
          <a:endParaRPr lang="en-US"/>
        </a:p>
      </dgm:t>
    </dgm:pt>
    <dgm:pt modelId="{9170C491-1A53-4ED8-953B-53E98CC4BF88}">
      <dgm:prSet custT="1"/>
      <dgm:spPr/>
      <dgm:t>
        <a:bodyPr/>
        <a:lstStyle/>
        <a:p>
          <a:r>
            <a:rPr lang="en-PH" sz="3200" dirty="0"/>
            <a:t>Students with less background knowledge learn as much as students with more background knowledge </a:t>
          </a:r>
          <a:r>
            <a:rPr lang="en-PH" sz="2400" dirty="0"/>
            <a:t>(vs traditional instruction)</a:t>
          </a:r>
          <a:endParaRPr lang="en-US" sz="3200" dirty="0"/>
        </a:p>
      </dgm:t>
    </dgm:pt>
    <dgm:pt modelId="{4E393EBF-1FA9-4EE5-A553-AAE4CFB73034}" type="parTrans" cxnId="{A3C69769-249A-4598-9E6E-08F45DEF83EB}">
      <dgm:prSet/>
      <dgm:spPr/>
      <dgm:t>
        <a:bodyPr/>
        <a:lstStyle/>
        <a:p>
          <a:endParaRPr lang="en-US"/>
        </a:p>
      </dgm:t>
    </dgm:pt>
    <dgm:pt modelId="{45A63470-D8C9-4329-846B-21896BA5AF4D}" type="sibTrans" cxnId="{A3C69769-249A-4598-9E6E-08F45DEF83EB}">
      <dgm:prSet/>
      <dgm:spPr/>
      <dgm:t>
        <a:bodyPr/>
        <a:lstStyle/>
        <a:p>
          <a:endParaRPr lang="en-US"/>
        </a:p>
      </dgm:t>
    </dgm:pt>
    <dgm:pt modelId="{F7BCDFB7-D46F-4D59-97F9-9996F2A60C94}" type="pres">
      <dgm:prSet presAssocID="{6992DAA4-C728-46D7-A5F6-7F5CC8E0D2B3}" presName="vert0" presStyleCnt="0">
        <dgm:presLayoutVars>
          <dgm:dir/>
          <dgm:animOne val="branch"/>
          <dgm:animLvl val="lvl"/>
        </dgm:presLayoutVars>
      </dgm:prSet>
      <dgm:spPr/>
    </dgm:pt>
    <dgm:pt modelId="{5BF84D98-B154-4595-9E7B-6D9253FD1C42}" type="pres">
      <dgm:prSet presAssocID="{CD6DF348-788F-463A-AA34-EC5331F9C2BD}" presName="thickLine" presStyleLbl="alignNode1" presStyleIdx="0" presStyleCnt="3"/>
      <dgm:spPr/>
    </dgm:pt>
    <dgm:pt modelId="{F53B5EC0-A2DC-4389-AE61-E77B702E2336}" type="pres">
      <dgm:prSet presAssocID="{CD6DF348-788F-463A-AA34-EC5331F9C2BD}" presName="horz1" presStyleCnt="0"/>
      <dgm:spPr/>
    </dgm:pt>
    <dgm:pt modelId="{13B609BF-17E3-4EED-BA0D-C0134FB380E4}" type="pres">
      <dgm:prSet presAssocID="{CD6DF348-788F-463A-AA34-EC5331F9C2BD}" presName="tx1" presStyleLbl="revTx" presStyleIdx="0" presStyleCnt="3"/>
      <dgm:spPr/>
    </dgm:pt>
    <dgm:pt modelId="{54C59155-20BE-48E5-8037-5DE21A756B8C}" type="pres">
      <dgm:prSet presAssocID="{CD6DF348-788F-463A-AA34-EC5331F9C2BD}" presName="vert1" presStyleCnt="0"/>
      <dgm:spPr/>
    </dgm:pt>
    <dgm:pt modelId="{FCB05256-DB67-44F5-A435-D8403A2BC2BB}" type="pres">
      <dgm:prSet presAssocID="{3F26DFEA-3F1C-4485-A21E-394ACF7D3E21}" presName="thickLine" presStyleLbl="alignNode1" presStyleIdx="1" presStyleCnt="3"/>
      <dgm:spPr/>
    </dgm:pt>
    <dgm:pt modelId="{16D796DB-A7DD-49DA-B6EF-616E3EA3DB40}" type="pres">
      <dgm:prSet presAssocID="{3F26DFEA-3F1C-4485-A21E-394ACF7D3E21}" presName="horz1" presStyleCnt="0"/>
      <dgm:spPr/>
    </dgm:pt>
    <dgm:pt modelId="{7164ACFE-703B-4B1F-8F06-276A321F2889}" type="pres">
      <dgm:prSet presAssocID="{3F26DFEA-3F1C-4485-A21E-394ACF7D3E21}" presName="tx1" presStyleLbl="revTx" presStyleIdx="1" presStyleCnt="3"/>
      <dgm:spPr/>
    </dgm:pt>
    <dgm:pt modelId="{C5E796D7-F79A-4958-9ED3-F0A1051C8882}" type="pres">
      <dgm:prSet presAssocID="{3F26DFEA-3F1C-4485-A21E-394ACF7D3E21}" presName="vert1" presStyleCnt="0"/>
      <dgm:spPr/>
    </dgm:pt>
    <dgm:pt modelId="{4B17716F-2C68-4B0B-9707-3322E821176C}" type="pres">
      <dgm:prSet presAssocID="{9170C491-1A53-4ED8-953B-53E98CC4BF88}" presName="thickLine" presStyleLbl="alignNode1" presStyleIdx="2" presStyleCnt="3"/>
      <dgm:spPr/>
    </dgm:pt>
    <dgm:pt modelId="{F57E0CA8-E3CD-45EB-84DA-969C74EB2BEA}" type="pres">
      <dgm:prSet presAssocID="{9170C491-1A53-4ED8-953B-53E98CC4BF88}" presName="horz1" presStyleCnt="0"/>
      <dgm:spPr/>
    </dgm:pt>
    <dgm:pt modelId="{36726D91-00B9-47DC-8FC3-FB6ED06B3F96}" type="pres">
      <dgm:prSet presAssocID="{9170C491-1A53-4ED8-953B-53E98CC4BF88}" presName="tx1" presStyleLbl="revTx" presStyleIdx="2" presStyleCnt="3"/>
      <dgm:spPr/>
    </dgm:pt>
    <dgm:pt modelId="{99C3E9BF-1058-4A9D-86DD-A22D1DA11A2F}" type="pres">
      <dgm:prSet presAssocID="{9170C491-1A53-4ED8-953B-53E98CC4BF88}" presName="vert1" presStyleCnt="0"/>
      <dgm:spPr/>
    </dgm:pt>
  </dgm:ptLst>
  <dgm:cxnLst>
    <dgm:cxn modelId="{D5C07414-8098-4F22-9DD5-06B08CEA681F}" type="presOf" srcId="{9170C491-1A53-4ED8-953B-53E98CC4BF88}" destId="{36726D91-00B9-47DC-8FC3-FB6ED06B3F96}" srcOrd="0" destOrd="0" presId="urn:microsoft.com/office/officeart/2008/layout/LinedList"/>
    <dgm:cxn modelId="{8170CE2F-258C-40A7-B992-B66AD8007A32}" srcId="{6992DAA4-C728-46D7-A5F6-7F5CC8E0D2B3}" destId="{3F26DFEA-3F1C-4485-A21E-394ACF7D3E21}" srcOrd="1" destOrd="0" parTransId="{EB250123-5852-42CA-B626-52F75C2143A5}" sibTransId="{C8FD26E9-A979-402F-B7B9-14108BE87A58}"/>
    <dgm:cxn modelId="{A3C69769-249A-4598-9E6E-08F45DEF83EB}" srcId="{6992DAA4-C728-46D7-A5F6-7F5CC8E0D2B3}" destId="{9170C491-1A53-4ED8-953B-53E98CC4BF88}" srcOrd="2" destOrd="0" parTransId="{4E393EBF-1FA9-4EE5-A553-AAE4CFB73034}" sibTransId="{45A63470-D8C9-4329-846B-21896BA5AF4D}"/>
    <dgm:cxn modelId="{AC257777-2EB3-4564-9C3B-AE102098D7DB}" type="presOf" srcId="{3F26DFEA-3F1C-4485-A21E-394ACF7D3E21}" destId="{7164ACFE-703B-4B1F-8F06-276A321F2889}" srcOrd="0" destOrd="0" presId="urn:microsoft.com/office/officeart/2008/layout/LinedList"/>
    <dgm:cxn modelId="{CA240382-19F7-4815-83B6-8E7B9E41E530}" type="presOf" srcId="{CD6DF348-788F-463A-AA34-EC5331F9C2BD}" destId="{13B609BF-17E3-4EED-BA0D-C0134FB380E4}" srcOrd="0" destOrd="0" presId="urn:microsoft.com/office/officeart/2008/layout/LinedList"/>
    <dgm:cxn modelId="{C45C068F-4BE6-471C-A249-26FE113BD14F}" srcId="{6992DAA4-C728-46D7-A5F6-7F5CC8E0D2B3}" destId="{CD6DF348-788F-463A-AA34-EC5331F9C2BD}" srcOrd="0" destOrd="0" parTransId="{136ECC22-7E97-456B-BA35-E659D74CD9F8}" sibTransId="{9E1CC845-2D2F-4053-AA2F-DE5C2B7EA2C0}"/>
    <dgm:cxn modelId="{8F3818B2-8079-4448-8ED3-96EB015CC449}" type="presOf" srcId="{6992DAA4-C728-46D7-A5F6-7F5CC8E0D2B3}" destId="{F7BCDFB7-D46F-4D59-97F9-9996F2A60C94}" srcOrd="0" destOrd="0" presId="urn:microsoft.com/office/officeart/2008/layout/LinedList"/>
    <dgm:cxn modelId="{D2648921-3174-4332-BB34-406927190CF1}" type="presParOf" srcId="{F7BCDFB7-D46F-4D59-97F9-9996F2A60C94}" destId="{5BF84D98-B154-4595-9E7B-6D9253FD1C42}" srcOrd="0" destOrd="0" presId="urn:microsoft.com/office/officeart/2008/layout/LinedList"/>
    <dgm:cxn modelId="{9DF5C0AF-5B7D-4725-BE73-B6DD808EEB70}" type="presParOf" srcId="{F7BCDFB7-D46F-4D59-97F9-9996F2A60C94}" destId="{F53B5EC0-A2DC-4389-AE61-E77B702E2336}" srcOrd="1" destOrd="0" presId="urn:microsoft.com/office/officeart/2008/layout/LinedList"/>
    <dgm:cxn modelId="{AB47A583-58E9-4A89-944B-6A20402D13BF}" type="presParOf" srcId="{F53B5EC0-A2DC-4389-AE61-E77B702E2336}" destId="{13B609BF-17E3-4EED-BA0D-C0134FB380E4}" srcOrd="0" destOrd="0" presId="urn:microsoft.com/office/officeart/2008/layout/LinedList"/>
    <dgm:cxn modelId="{90210912-00F6-4498-8DAC-9B1C8B7ABDBF}" type="presParOf" srcId="{F53B5EC0-A2DC-4389-AE61-E77B702E2336}" destId="{54C59155-20BE-48E5-8037-5DE21A756B8C}" srcOrd="1" destOrd="0" presId="urn:microsoft.com/office/officeart/2008/layout/LinedList"/>
    <dgm:cxn modelId="{F2CFC908-5277-4B4F-A2BB-4D8B7DA7D611}" type="presParOf" srcId="{F7BCDFB7-D46F-4D59-97F9-9996F2A60C94}" destId="{FCB05256-DB67-44F5-A435-D8403A2BC2BB}" srcOrd="2" destOrd="0" presId="urn:microsoft.com/office/officeart/2008/layout/LinedList"/>
    <dgm:cxn modelId="{805E452B-DCC1-4946-8CCA-9AB8785AE255}" type="presParOf" srcId="{F7BCDFB7-D46F-4D59-97F9-9996F2A60C94}" destId="{16D796DB-A7DD-49DA-B6EF-616E3EA3DB40}" srcOrd="3" destOrd="0" presId="urn:microsoft.com/office/officeart/2008/layout/LinedList"/>
    <dgm:cxn modelId="{B6F7D5F0-24B6-4AE5-8D1D-E206451DBF62}" type="presParOf" srcId="{16D796DB-A7DD-49DA-B6EF-616E3EA3DB40}" destId="{7164ACFE-703B-4B1F-8F06-276A321F2889}" srcOrd="0" destOrd="0" presId="urn:microsoft.com/office/officeart/2008/layout/LinedList"/>
    <dgm:cxn modelId="{D0D3C853-58F8-4EF9-B328-AFD8C769E3C3}" type="presParOf" srcId="{16D796DB-A7DD-49DA-B6EF-616E3EA3DB40}" destId="{C5E796D7-F79A-4958-9ED3-F0A1051C8882}" srcOrd="1" destOrd="0" presId="urn:microsoft.com/office/officeart/2008/layout/LinedList"/>
    <dgm:cxn modelId="{FC397E48-4C8E-4001-AE1C-BB36EABAFB55}" type="presParOf" srcId="{F7BCDFB7-D46F-4D59-97F9-9996F2A60C94}" destId="{4B17716F-2C68-4B0B-9707-3322E821176C}" srcOrd="4" destOrd="0" presId="urn:microsoft.com/office/officeart/2008/layout/LinedList"/>
    <dgm:cxn modelId="{C9C6E4E7-C7DF-40C8-965B-7D19C85942A2}" type="presParOf" srcId="{F7BCDFB7-D46F-4D59-97F9-9996F2A60C94}" destId="{F57E0CA8-E3CD-45EB-84DA-969C74EB2BEA}" srcOrd="5" destOrd="0" presId="urn:microsoft.com/office/officeart/2008/layout/LinedList"/>
    <dgm:cxn modelId="{FC51C305-CBA9-4471-B8D1-7C81934F9C75}" type="presParOf" srcId="{F57E0CA8-E3CD-45EB-84DA-969C74EB2BEA}" destId="{36726D91-00B9-47DC-8FC3-FB6ED06B3F96}" srcOrd="0" destOrd="0" presId="urn:microsoft.com/office/officeart/2008/layout/LinedList"/>
    <dgm:cxn modelId="{9C4CCDBC-3A19-44E3-9ACC-AE438EC9AE76}" type="presParOf" srcId="{F57E0CA8-E3CD-45EB-84DA-969C74EB2BEA}" destId="{99C3E9BF-1058-4A9D-86DD-A22D1DA11A2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D1CD1D-26F6-437B-B295-92E7360A41C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H"/>
        </a:p>
      </dgm:t>
    </dgm:pt>
    <dgm:pt modelId="{14CE45DA-E6FD-4AC2-A8ED-8BABA0068C2C}">
      <dgm:prSet/>
      <dgm:spPr/>
      <dgm:t>
        <a:bodyPr/>
        <a:lstStyle/>
        <a:p>
          <a:r>
            <a:rPr lang="en-PH" dirty="0"/>
            <a:t>How does the number of learned students develop over time?</a:t>
          </a:r>
        </a:p>
      </dgm:t>
    </dgm:pt>
    <dgm:pt modelId="{FB0954B3-2163-4284-B93B-6A7F0BA9AFED}" type="parTrans" cxnId="{C74235D8-9F04-4C44-84E2-93F3C1107C8F}">
      <dgm:prSet/>
      <dgm:spPr/>
      <dgm:t>
        <a:bodyPr/>
        <a:lstStyle/>
        <a:p>
          <a:endParaRPr lang="en-PH"/>
        </a:p>
      </dgm:t>
    </dgm:pt>
    <dgm:pt modelId="{E48DEDAD-6EA5-4470-B6F0-FE5DBCF3657D}" type="sibTrans" cxnId="{C74235D8-9F04-4C44-84E2-93F3C1107C8F}">
      <dgm:prSet/>
      <dgm:spPr/>
      <dgm:t>
        <a:bodyPr/>
        <a:lstStyle/>
        <a:p>
          <a:endParaRPr lang="en-PH"/>
        </a:p>
      </dgm:t>
    </dgm:pt>
    <dgm:pt modelId="{F266E586-47CA-4D83-9D26-4C3B52DB7500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Spatial position of high aptitude students in class</a:t>
          </a:r>
        </a:p>
      </dgm:t>
    </dgm:pt>
    <dgm:pt modelId="{52C9F507-8ECD-4CA4-A5E9-CAB08A16B898}" type="parTrans" cxnId="{E48D0C9E-654A-4941-9029-213AD2C75201}">
      <dgm:prSet/>
      <dgm:spPr/>
      <dgm:t>
        <a:bodyPr/>
        <a:lstStyle/>
        <a:p>
          <a:endParaRPr lang="en-PH"/>
        </a:p>
      </dgm:t>
    </dgm:pt>
    <dgm:pt modelId="{5A2C1435-9448-4912-A089-E97606239D01}" type="sibTrans" cxnId="{E48D0C9E-654A-4941-9029-213AD2C75201}">
      <dgm:prSet/>
      <dgm:spPr/>
      <dgm:t>
        <a:bodyPr/>
        <a:lstStyle/>
        <a:p>
          <a:endParaRPr lang="en-PH"/>
        </a:p>
      </dgm:t>
    </dgm:pt>
    <dgm:pt modelId="{2ADD01FD-3ED8-4222-B3A8-D4C3CF1EEB92}">
      <dgm:prSet/>
      <dgm:spPr/>
      <dgm:t>
        <a:bodyPr/>
        <a:lstStyle/>
        <a:p>
          <a:r>
            <a:rPr lang="en-PH" dirty="0"/>
            <a:t>How does the positioning of learned students affect the learning rate of the </a:t>
          </a:r>
          <a:br>
            <a:rPr lang="en-PH" dirty="0"/>
          </a:br>
          <a:r>
            <a:rPr lang="en-PH" dirty="0"/>
            <a:t>class for peer instruction?</a:t>
          </a:r>
        </a:p>
      </dgm:t>
    </dgm:pt>
    <dgm:pt modelId="{4803F9CC-E39D-4297-9A5B-69CAD6648EDD}" type="parTrans" cxnId="{4348DB16-139F-4F83-BB7A-68DCDAE1EEA2}">
      <dgm:prSet/>
      <dgm:spPr/>
      <dgm:t>
        <a:bodyPr/>
        <a:lstStyle/>
        <a:p>
          <a:endParaRPr lang="en-PH"/>
        </a:p>
      </dgm:t>
    </dgm:pt>
    <dgm:pt modelId="{3FC0EA94-C7C6-4A53-BE60-617098866DF7}" type="sibTrans" cxnId="{4348DB16-139F-4F83-BB7A-68DCDAE1EEA2}">
      <dgm:prSet/>
      <dgm:spPr/>
      <dgm:t>
        <a:bodyPr/>
        <a:lstStyle/>
        <a:p>
          <a:endParaRPr lang="en-PH"/>
        </a:p>
      </dgm:t>
    </dgm:pt>
    <dgm:pt modelId="{EFE4E3A9-3933-4F8A-B796-E51756E73DD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Learning rate</a:t>
          </a:r>
        </a:p>
      </dgm:t>
    </dgm:pt>
    <dgm:pt modelId="{BE741754-9305-41C8-859B-CEB93A59AB39}" type="parTrans" cxnId="{7749A7BE-DEA8-4837-A2C1-2218A3E204DE}">
      <dgm:prSet/>
      <dgm:spPr/>
      <dgm:t>
        <a:bodyPr/>
        <a:lstStyle/>
        <a:p>
          <a:endParaRPr lang="en-PH"/>
        </a:p>
      </dgm:t>
    </dgm:pt>
    <dgm:pt modelId="{74B7393D-542B-4C5A-8B27-E85A23692C21}" type="sibTrans" cxnId="{7749A7BE-DEA8-4837-A2C1-2218A3E204DE}">
      <dgm:prSet/>
      <dgm:spPr/>
      <dgm:t>
        <a:bodyPr/>
        <a:lstStyle/>
        <a:p>
          <a:endParaRPr lang="en-PH"/>
        </a:p>
      </dgm:t>
    </dgm:pt>
    <dgm:pt modelId="{8C294C5A-A673-401B-AF34-9EE1F7CD3D34}">
      <dgm:prSet/>
      <dgm:spPr/>
      <dgm:t>
        <a:bodyPr/>
        <a:lstStyle/>
        <a:p>
          <a:r>
            <a:rPr lang="en-PH"/>
            <a:t>Traditional vs peer instruction</a:t>
          </a:r>
        </a:p>
      </dgm:t>
    </dgm:pt>
    <dgm:pt modelId="{12FAE486-E0E4-41B7-8470-D919947C0B9A}" type="parTrans" cxnId="{D9D5F8FA-C3AF-40FF-AF31-3E40FA80831E}">
      <dgm:prSet/>
      <dgm:spPr/>
      <dgm:t>
        <a:bodyPr/>
        <a:lstStyle/>
        <a:p>
          <a:endParaRPr lang="en-PH"/>
        </a:p>
      </dgm:t>
    </dgm:pt>
    <dgm:pt modelId="{501C2AE5-F1CF-47AB-A1F0-CCD3BFAE88F2}" type="sibTrans" cxnId="{D9D5F8FA-C3AF-40FF-AF31-3E40FA80831E}">
      <dgm:prSet/>
      <dgm:spPr/>
      <dgm:t>
        <a:bodyPr/>
        <a:lstStyle/>
        <a:p>
          <a:endParaRPr lang="en-PH"/>
        </a:p>
      </dgm:t>
    </dgm:pt>
    <dgm:pt modelId="{4552F135-ABF2-44B2-AFFE-BAB37FBC2DB4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When is peer instruction better than traditional instruction?</a:t>
          </a:r>
        </a:p>
      </dgm:t>
    </dgm:pt>
    <dgm:pt modelId="{310B3F2E-A4FD-4C15-9EA9-5995E24C4D75}" type="parTrans" cxnId="{A54C1CB0-94E0-49C9-BC6C-75EB1AA1A798}">
      <dgm:prSet/>
      <dgm:spPr/>
      <dgm:t>
        <a:bodyPr/>
        <a:lstStyle/>
        <a:p>
          <a:endParaRPr lang="en-PH"/>
        </a:p>
      </dgm:t>
    </dgm:pt>
    <dgm:pt modelId="{D49BE452-4FDF-4583-877E-D699E5F253BD}" type="sibTrans" cxnId="{A54C1CB0-94E0-49C9-BC6C-75EB1AA1A798}">
      <dgm:prSet/>
      <dgm:spPr/>
      <dgm:t>
        <a:bodyPr/>
        <a:lstStyle/>
        <a:p>
          <a:endParaRPr lang="en-PH"/>
        </a:p>
      </dgm:t>
    </dgm:pt>
    <dgm:pt modelId="{77499730-EC08-4926-8262-E1690D5E6F37}">
      <dgm:prSet/>
      <dgm:spPr/>
      <dgm:t>
        <a:bodyPr/>
        <a:lstStyle/>
        <a:p>
          <a:pPr>
            <a:lnSpc>
              <a:spcPct val="100000"/>
            </a:lnSpc>
          </a:pPr>
          <a:r>
            <a:rPr lang="en-PH" dirty="0"/>
            <a:t>Which factors lead to a difference in performance?</a:t>
          </a:r>
        </a:p>
      </dgm:t>
    </dgm:pt>
    <dgm:pt modelId="{019436FE-8C95-4510-8AC2-048B0BAAF880}" type="parTrans" cxnId="{A0586B07-0782-4D6D-88A2-92D45510D3A1}">
      <dgm:prSet/>
      <dgm:spPr/>
      <dgm:t>
        <a:bodyPr/>
        <a:lstStyle/>
        <a:p>
          <a:endParaRPr lang="en-PH"/>
        </a:p>
      </dgm:t>
    </dgm:pt>
    <dgm:pt modelId="{52C808CB-5092-4E25-A32B-2972A64CA7A6}" type="sibTrans" cxnId="{A0586B07-0782-4D6D-88A2-92D45510D3A1}">
      <dgm:prSet/>
      <dgm:spPr/>
      <dgm:t>
        <a:bodyPr/>
        <a:lstStyle/>
        <a:p>
          <a:endParaRPr lang="en-PH"/>
        </a:p>
      </dgm:t>
    </dgm:pt>
    <dgm:pt modelId="{9D4BACD2-FF5B-44A4-83D9-BFCB01B76FBC}" type="pres">
      <dgm:prSet presAssocID="{DAD1CD1D-26F6-437B-B295-92E7360A41C5}" presName="linear" presStyleCnt="0">
        <dgm:presLayoutVars>
          <dgm:animLvl val="lvl"/>
          <dgm:resizeHandles val="exact"/>
        </dgm:presLayoutVars>
      </dgm:prSet>
      <dgm:spPr/>
    </dgm:pt>
    <dgm:pt modelId="{BC756C01-F594-4729-8CD6-00A83A803B36}" type="pres">
      <dgm:prSet presAssocID="{EFE4E3A9-3933-4F8A-B796-E51756E73DD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A5F02C-D1B2-4883-83AF-50D9B0EDA903}" type="pres">
      <dgm:prSet presAssocID="{EFE4E3A9-3933-4F8A-B796-E51756E73DD4}" presName="childText" presStyleLbl="revTx" presStyleIdx="0" presStyleCnt="3">
        <dgm:presLayoutVars>
          <dgm:bulletEnabled val="1"/>
        </dgm:presLayoutVars>
      </dgm:prSet>
      <dgm:spPr/>
    </dgm:pt>
    <dgm:pt modelId="{78CD1602-068C-4CCD-BA8E-295F174177AA}" type="pres">
      <dgm:prSet presAssocID="{8C294C5A-A673-401B-AF34-9EE1F7CD3D3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0719E5F-B1C0-4E17-BA62-283FCC9C5115}" type="pres">
      <dgm:prSet presAssocID="{8C294C5A-A673-401B-AF34-9EE1F7CD3D34}" presName="childText" presStyleLbl="revTx" presStyleIdx="1" presStyleCnt="3">
        <dgm:presLayoutVars>
          <dgm:bulletEnabled val="1"/>
        </dgm:presLayoutVars>
      </dgm:prSet>
      <dgm:spPr/>
    </dgm:pt>
    <dgm:pt modelId="{3161231E-7CBD-4D0A-BCC2-5CD5909181D3}" type="pres">
      <dgm:prSet presAssocID="{F266E586-47CA-4D83-9D26-4C3B52DB750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98C3AE-278B-4F0D-85FD-B6DFF389D083}" type="pres">
      <dgm:prSet presAssocID="{F266E586-47CA-4D83-9D26-4C3B52DB7500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A0586B07-0782-4D6D-88A2-92D45510D3A1}" srcId="{8C294C5A-A673-401B-AF34-9EE1F7CD3D34}" destId="{77499730-EC08-4926-8262-E1690D5E6F37}" srcOrd="1" destOrd="0" parTransId="{019436FE-8C95-4510-8AC2-048B0BAAF880}" sibTransId="{52C808CB-5092-4E25-A32B-2972A64CA7A6}"/>
    <dgm:cxn modelId="{4348DB16-139F-4F83-BB7A-68DCDAE1EEA2}" srcId="{F266E586-47CA-4D83-9D26-4C3B52DB7500}" destId="{2ADD01FD-3ED8-4222-B3A8-D4C3CF1EEB92}" srcOrd="0" destOrd="0" parTransId="{4803F9CC-E39D-4297-9A5B-69CAD6648EDD}" sibTransId="{3FC0EA94-C7C6-4A53-BE60-617098866DF7}"/>
    <dgm:cxn modelId="{9775ED26-5255-4F66-AA92-FE51720718E3}" type="presOf" srcId="{DAD1CD1D-26F6-437B-B295-92E7360A41C5}" destId="{9D4BACD2-FF5B-44A4-83D9-BFCB01B76FBC}" srcOrd="0" destOrd="0" presId="urn:microsoft.com/office/officeart/2005/8/layout/vList2"/>
    <dgm:cxn modelId="{8F099F43-7AAB-4930-89B0-4538CE553093}" type="presOf" srcId="{77499730-EC08-4926-8262-E1690D5E6F37}" destId="{70719E5F-B1C0-4E17-BA62-283FCC9C5115}" srcOrd="0" destOrd="1" presId="urn:microsoft.com/office/officeart/2005/8/layout/vList2"/>
    <dgm:cxn modelId="{72DBC063-7010-4440-B57A-90DC3D47E262}" type="presOf" srcId="{F266E586-47CA-4D83-9D26-4C3B52DB7500}" destId="{3161231E-7CBD-4D0A-BCC2-5CD5909181D3}" srcOrd="0" destOrd="0" presId="urn:microsoft.com/office/officeart/2005/8/layout/vList2"/>
    <dgm:cxn modelId="{764F0348-9C73-4B74-A722-621D33935B32}" type="presOf" srcId="{4552F135-ABF2-44B2-AFFE-BAB37FBC2DB4}" destId="{70719E5F-B1C0-4E17-BA62-283FCC9C5115}" srcOrd="0" destOrd="0" presId="urn:microsoft.com/office/officeart/2005/8/layout/vList2"/>
    <dgm:cxn modelId="{3914F869-C0AB-4074-8ADC-B8EC1A28C325}" type="presOf" srcId="{2ADD01FD-3ED8-4222-B3A8-D4C3CF1EEB92}" destId="{1198C3AE-278B-4F0D-85FD-B6DFF389D083}" srcOrd="0" destOrd="0" presId="urn:microsoft.com/office/officeart/2005/8/layout/vList2"/>
    <dgm:cxn modelId="{C079E37C-BED4-46AC-AEB4-50C487BE2579}" type="presOf" srcId="{8C294C5A-A673-401B-AF34-9EE1F7CD3D34}" destId="{78CD1602-068C-4CCD-BA8E-295F174177AA}" srcOrd="0" destOrd="0" presId="urn:microsoft.com/office/officeart/2005/8/layout/vList2"/>
    <dgm:cxn modelId="{A4ECDE92-2A2D-4B57-AC3E-4CD1AC694B04}" type="presOf" srcId="{EFE4E3A9-3933-4F8A-B796-E51756E73DD4}" destId="{BC756C01-F594-4729-8CD6-00A83A803B36}" srcOrd="0" destOrd="0" presId="urn:microsoft.com/office/officeart/2005/8/layout/vList2"/>
    <dgm:cxn modelId="{E48D0C9E-654A-4941-9029-213AD2C75201}" srcId="{DAD1CD1D-26F6-437B-B295-92E7360A41C5}" destId="{F266E586-47CA-4D83-9D26-4C3B52DB7500}" srcOrd="2" destOrd="0" parTransId="{52C9F507-8ECD-4CA4-A5E9-CAB08A16B898}" sibTransId="{5A2C1435-9448-4912-A089-E97606239D01}"/>
    <dgm:cxn modelId="{A54C1CB0-94E0-49C9-BC6C-75EB1AA1A798}" srcId="{8C294C5A-A673-401B-AF34-9EE1F7CD3D34}" destId="{4552F135-ABF2-44B2-AFFE-BAB37FBC2DB4}" srcOrd="0" destOrd="0" parTransId="{310B3F2E-A4FD-4C15-9EA9-5995E24C4D75}" sibTransId="{D49BE452-4FDF-4583-877E-D699E5F253BD}"/>
    <dgm:cxn modelId="{7749A7BE-DEA8-4837-A2C1-2218A3E204DE}" srcId="{DAD1CD1D-26F6-437B-B295-92E7360A41C5}" destId="{EFE4E3A9-3933-4F8A-B796-E51756E73DD4}" srcOrd="0" destOrd="0" parTransId="{BE741754-9305-41C8-859B-CEB93A59AB39}" sibTransId="{74B7393D-542B-4C5A-8B27-E85A23692C21}"/>
    <dgm:cxn modelId="{C74235D8-9F04-4C44-84E2-93F3C1107C8F}" srcId="{EFE4E3A9-3933-4F8A-B796-E51756E73DD4}" destId="{14CE45DA-E6FD-4AC2-A8ED-8BABA0068C2C}" srcOrd="0" destOrd="0" parTransId="{FB0954B3-2163-4284-B93B-6A7F0BA9AFED}" sibTransId="{E48DEDAD-6EA5-4470-B6F0-FE5DBCF3657D}"/>
    <dgm:cxn modelId="{D9D5F8FA-C3AF-40FF-AF31-3E40FA80831E}" srcId="{DAD1CD1D-26F6-437B-B295-92E7360A41C5}" destId="{8C294C5A-A673-401B-AF34-9EE1F7CD3D34}" srcOrd="1" destOrd="0" parTransId="{12FAE486-E0E4-41B7-8470-D919947C0B9A}" sibTransId="{501C2AE5-F1CF-47AB-A1F0-CCD3BFAE88F2}"/>
    <dgm:cxn modelId="{F228FCFF-2FD1-4E01-A3A3-3F4424476E00}" type="presOf" srcId="{14CE45DA-E6FD-4AC2-A8ED-8BABA0068C2C}" destId="{65A5F02C-D1B2-4883-83AF-50D9B0EDA903}" srcOrd="0" destOrd="0" presId="urn:microsoft.com/office/officeart/2005/8/layout/vList2"/>
    <dgm:cxn modelId="{A6E4038A-B754-41F9-B3AA-0337C4367442}" type="presParOf" srcId="{9D4BACD2-FF5B-44A4-83D9-BFCB01B76FBC}" destId="{BC756C01-F594-4729-8CD6-00A83A803B36}" srcOrd="0" destOrd="0" presId="urn:microsoft.com/office/officeart/2005/8/layout/vList2"/>
    <dgm:cxn modelId="{692E7F7A-BA58-4835-A7E9-A74008140EFC}" type="presParOf" srcId="{9D4BACD2-FF5B-44A4-83D9-BFCB01B76FBC}" destId="{65A5F02C-D1B2-4883-83AF-50D9B0EDA903}" srcOrd="1" destOrd="0" presId="urn:microsoft.com/office/officeart/2005/8/layout/vList2"/>
    <dgm:cxn modelId="{BAC6AA88-E573-4350-91D9-9026C51284BE}" type="presParOf" srcId="{9D4BACD2-FF5B-44A4-83D9-BFCB01B76FBC}" destId="{78CD1602-068C-4CCD-BA8E-295F174177AA}" srcOrd="2" destOrd="0" presId="urn:microsoft.com/office/officeart/2005/8/layout/vList2"/>
    <dgm:cxn modelId="{41D5720C-F490-46F9-B9AA-A8252C13EBF1}" type="presParOf" srcId="{9D4BACD2-FF5B-44A4-83D9-BFCB01B76FBC}" destId="{70719E5F-B1C0-4E17-BA62-283FCC9C5115}" srcOrd="3" destOrd="0" presId="urn:microsoft.com/office/officeart/2005/8/layout/vList2"/>
    <dgm:cxn modelId="{DB8942D1-17BC-4B19-ACB7-32F2BEE2D892}" type="presParOf" srcId="{9D4BACD2-FF5B-44A4-83D9-BFCB01B76FBC}" destId="{3161231E-7CBD-4D0A-BCC2-5CD5909181D3}" srcOrd="4" destOrd="0" presId="urn:microsoft.com/office/officeart/2005/8/layout/vList2"/>
    <dgm:cxn modelId="{5D0667B8-FA6F-42B9-9BE0-4C8251574216}" type="presParOf" srcId="{9D4BACD2-FF5B-44A4-83D9-BFCB01B76FBC}" destId="{1198C3AE-278B-4F0D-85FD-B6DFF389D08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644A5FF-1979-4D18-8BCE-4A7321039D66}" type="doc">
      <dgm:prSet loTypeId="urn:microsoft.com/office/officeart/2018/2/layout/IconVerticalSolidList" loCatId="icon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ADB1DF-13F9-42E8-843D-E8BB0C8A53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classroom is set to be a </a:t>
          </a:r>
          <a:r>
            <a:rPr lang="en-PH" sz="2400" b="1" dirty="0"/>
            <a:t>2D square grid</a:t>
          </a:r>
          <a:r>
            <a:rPr lang="en-PH" sz="2400" dirty="0"/>
            <a:t> of varying lengths.</a:t>
          </a:r>
          <a:endParaRPr lang="en-US" sz="2400" dirty="0"/>
        </a:p>
      </dgm:t>
    </dgm:pt>
    <dgm:pt modelId="{9E868F85-9FE3-4D49-8D85-150148D75219}" type="parTrans" cxnId="{94E27BF7-3A72-47BA-B538-0F65D6603F52}">
      <dgm:prSet/>
      <dgm:spPr/>
      <dgm:t>
        <a:bodyPr/>
        <a:lstStyle/>
        <a:p>
          <a:endParaRPr lang="en-US" sz="2000"/>
        </a:p>
      </dgm:t>
    </dgm:pt>
    <dgm:pt modelId="{3401BE80-5BB1-4117-9904-CAD5548FA719}" type="sibTrans" cxnId="{94E27BF7-3A72-47BA-B538-0F65D6603F52}">
      <dgm:prSet/>
      <dgm:spPr/>
      <dgm:t>
        <a:bodyPr/>
        <a:lstStyle/>
        <a:p>
          <a:endParaRPr lang="en-US" sz="2000"/>
        </a:p>
      </dgm:t>
    </dgm:pt>
    <dgm:pt modelId="{C86639B9-C4BD-437A-8F99-21F0F7C0DD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Students are either </a:t>
          </a:r>
          <a:r>
            <a:rPr lang="en-PH" sz="2400" b="1" dirty="0"/>
            <a:t>learned or not learned.</a:t>
          </a:r>
          <a:endParaRPr lang="en-US" sz="2400" dirty="0"/>
        </a:p>
      </dgm:t>
    </dgm:pt>
    <dgm:pt modelId="{2C84443C-F9B6-409A-9B96-CB624CB5FF0A}" type="parTrans" cxnId="{B308EF51-9A85-4277-8C54-5DAF693FCB62}">
      <dgm:prSet/>
      <dgm:spPr/>
      <dgm:t>
        <a:bodyPr/>
        <a:lstStyle/>
        <a:p>
          <a:endParaRPr lang="en-US" sz="2000"/>
        </a:p>
      </dgm:t>
    </dgm:pt>
    <dgm:pt modelId="{F457A6FE-9007-4C83-A9C6-57DDB7A7D6FB}" type="sibTrans" cxnId="{B308EF51-9A85-4277-8C54-5DAF693FCB62}">
      <dgm:prSet/>
      <dgm:spPr/>
      <dgm:t>
        <a:bodyPr/>
        <a:lstStyle/>
        <a:p>
          <a:endParaRPr lang="en-US" sz="2000"/>
        </a:p>
      </dgm:t>
    </dgm:pt>
    <dgm:pt modelId="{92911202-3326-4DE3-9576-8630037F9EC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Simulations are initialized with 4 different seating arrangements (SA): </a:t>
          </a:r>
          <a:br>
            <a:rPr lang="en-PH" sz="2400" dirty="0"/>
          </a:br>
          <a:r>
            <a:rPr lang="en-PH" sz="2400" b="1" dirty="0"/>
            <a:t>inner corner, outer corner, center, random.</a:t>
          </a:r>
          <a:endParaRPr lang="en-US" sz="2400" dirty="0"/>
        </a:p>
      </dgm:t>
    </dgm:pt>
    <dgm:pt modelId="{114A7F27-7694-4BDA-837A-DA3301C80133}" type="parTrans" cxnId="{5FEBFBDA-7FA8-4921-A353-48B1717A0CC3}">
      <dgm:prSet/>
      <dgm:spPr/>
      <dgm:t>
        <a:bodyPr/>
        <a:lstStyle/>
        <a:p>
          <a:endParaRPr lang="en-US" sz="2000"/>
        </a:p>
      </dgm:t>
    </dgm:pt>
    <dgm:pt modelId="{055D8FBD-EA57-49F7-AE42-C7BB620A0072}" type="sibTrans" cxnId="{5FEBFBDA-7FA8-4921-A353-48B1717A0CC3}">
      <dgm:prSet/>
      <dgm:spPr/>
      <dgm:t>
        <a:bodyPr/>
        <a:lstStyle/>
        <a:p>
          <a:endParaRPr lang="en-US" sz="2000"/>
        </a:p>
      </dgm:t>
    </dgm:pt>
    <dgm:pt modelId="{CFC6D04A-FE97-456B-856A-9CD74AD2F99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PH" sz="2400" dirty="0"/>
            <a:t>The simulation is considered done when all students are learned.</a:t>
          </a:r>
          <a:endParaRPr lang="en-US" sz="2400" dirty="0"/>
        </a:p>
      </dgm:t>
    </dgm:pt>
    <dgm:pt modelId="{94A59CBD-E145-40CA-A596-58A7B518EDB7}" type="parTrans" cxnId="{7DEC7130-10CF-46F2-A31F-01E9720A6431}">
      <dgm:prSet/>
      <dgm:spPr/>
      <dgm:t>
        <a:bodyPr/>
        <a:lstStyle/>
        <a:p>
          <a:endParaRPr lang="en-US" sz="2000"/>
        </a:p>
      </dgm:t>
    </dgm:pt>
    <dgm:pt modelId="{6759E177-AAD4-488B-96B0-8828954552FB}" type="sibTrans" cxnId="{7DEC7130-10CF-46F2-A31F-01E9720A6431}">
      <dgm:prSet/>
      <dgm:spPr/>
      <dgm:t>
        <a:bodyPr/>
        <a:lstStyle/>
        <a:p>
          <a:endParaRPr lang="en-US" sz="2000"/>
        </a:p>
      </dgm:t>
    </dgm:pt>
    <dgm:pt modelId="{85BBE915-C31F-434E-A85A-99E286230D77}" type="pres">
      <dgm:prSet presAssocID="{1644A5FF-1979-4D18-8BCE-4A7321039D66}" presName="root" presStyleCnt="0">
        <dgm:presLayoutVars>
          <dgm:dir/>
          <dgm:resizeHandles val="exact"/>
        </dgm:presLayoutVars>
      </dgm:prSet>
      <dgm:spPr/>
    </dgm:pt>
    <dgm:pt modelId="{D792BB7E-9D47-49D3-A4C5-E9BC6CA8C2D3}" type="pres">
      <dgm:prSet presAssocID="{E5ADB1DF-13F9-42E8-843D-E8BB0C8A5319}" presName="compNode" presStyleCnt="0"/>
      <dgm:spPr/>
    </dgm:pt>
    <dgm:pt modelId="{AF6EA85F-F10E-4304-A4C4-C7F2B2A05613}" type="pres">
      <dgm:prSet presAssocID="{E5ADB1DF-13F9-42E8-843D-E8BB0C8A5319}" presName="bgRect" presStyleLbl="bgShp" presStyleIdx="0" presStyleCnt="4"/>
      <dgm:spPr/>
    </dgm:pt>
    <dgm:pt modelId="{78608E4D-0F84-4BCC-AC03-78637E98C13B}" type="pres">
      <dgm:prSet presAssocID="{E5ADB1DF-13F9-42E8-843D-E8BB0C8A531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39AD934A-86C6-48A0-8E24-258A66445C05}" type="pres">
      <dgm:prSet presAssocID="{E5ADB1DF-13F9-42E8-843D-E8BB0C8A5319}" presName="spaceRect" presStyleCnt="0"/>
      <dgm:spPr/>
    </dgm:pt>
    <dgm:pt modelId="{AF2BBDEF-28CB-4569-B686-71B3F6C734F5}" type="pres">
      <dgm:prSet presAssocID="{E5ADB1DF-13F9-42E8-843D-E8BB0C8A5319}" presName="parTx" presStyleLbl="revTx" presStyleIdx="0" presStyleCnt="4">
        <dgm:presLayoutVars>
          <dgm:chMax val="0"/>
          <dgm:chPref val="0"/>
        </dgm:presLayoutVars>
      </dgm:prSet>
      <dgm:spPr/>
    </dgm:pt>
    <dgm:pt modelId="{4FE2E59F-DA3B-4F67-A679-DC9064119EE2}" type="pres">
      <dgm:prSet presAssocID="{3401BE80-5BB1-4117-9904-CAD5548FA719}" presName="sibTrans" presStyleCnt="0"/>
      <dgm:spPr/>
    </dgm:pt>
    <dgm:pt modelId="{44F508C4-1EE8-4BEF-8EF7-4E1C39A464DC}" type="pres">
      <dgm:prSet presAssocID="{C86639B9-C4BD-437A-8F99-21F0F7C0DDF4}" presName="compNode" presStyleCnt="0"/>
      <dgm:spPr/>
    </dgm:pt>
    <dgm:pt modelId="{64B473DC-4802-48C7-BA4C-462AC00B6040}" type="pres">
      <dgm:prSet presAssocID="{C86639B9-C4BD-437A-8F99-21F0F7C0DDF4}" presName="bgRect" presStyleLbl="bgShp" presStyleIdx="1" presStyleCnt="4"/>
      <dgm:spPr/>
    </dgm:pt>
    <dgm:pt modelId="{A332F321-F095-43C9-B3E8-E5848F793A8D}" type="pres">
      <dgm:prSet presAssocID="{C86639B9-C4BD-437A-8F99-21F0F7C0DDF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eft Brain with solid fill"/>
        </a:ext>
      </dgm:extLst>
    </dgm:pt>
    <dgm:pt modelId="{E7828751-79D9-44D6-A62F-4DD09D482F8F}" type="pres">
      <dgm:prSet presAssocID="{C86639B9-C4BD-437A-8F99-21F0F7C0DDF4}" presName="spaceRect" presStyleCnt="0"/>
      <dgm:spPr/>
    </dgm:pt>
    <dgm:pt modelId="{4478887B-0D88-4B20-86E5-A27E46C00FF7}" type="pres">
      <dgm:prSet presAssocID="{C86639B9-C4BD-437A-8F99-21F0F7C0DDF4}" presName="parTx" presStyleLbl="revTx" presStyleIdx="1" presStyleCnt="4">
        <dgm:presLayoutVars>
          <dgm:chMax val="0"/>
          <dgm:chPref val="0"/>
        </dgm:presLayoutVars>
      </dgm:prSet>
      <dgm:spPr/>
    </dgm:pt>
    <dgm:pt modelId="{2A4F4DDF-0BB7-4BDC-AEA0-5CB1F3BA1100}" type="pres">
      <dgm:prSet presAssocID="{F457A6FE-9007-4C83-A9C6-57DDB7A7D6FB}" presName="sibTrans" presStyleCnt="0"/>
      <dgm:spPr/>
    </dgm:pt>
    <dgm:pt modelId="{BAE59C24-A9D9-4FFC-8E6F-BF9680FA2C51}" type="pres">
      <dgm:prSet presAssocID="{92911202-3326-4DE3-9576-8630037F9ECD}" presName="compNode" presStyleCnt="0"/>
      <dgm:spPr/>
    </dgm:pt>
    <dgm:pt modelId="{F56BABB5-FE44-4B75-95D0-9022A84C8796}" type="pres">
      <dgm:prSet presAssocID="{92911202-3326-4DE3-9576-8630037F9ECD}" presName="bgRect" presStyleLbl="bgShp" presStyleIdx="2" presStyleCnt="4"/>
      <dgm:spPr/>
    </dgm:pt>
    <dgm:pt modelId="{A6C49B2F-36BA-4575-843A-64D469431550}" type="pres">
      <dgm:prSet presAssocID="{92911202-3326-4DE3-9576-8630037F9EC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and chairs with solid fill"/>
        </a:ext>
      </dgm:extLst>
    </dgm:pt>
    <dgm:pt modelId="{F8177651-345C-439A-8AFE-B6E920C532CA}" type="pres">
      <dgm:prSet presAssocID="{92911202-3326-4DE3-9576-8630037F9ECD}" presName="spaceRect" presStyleCnt="0"/>
      <dgm:spPr/>
    </dgm:pt>
    <dgm:pt modelId="{52D143FE-E2DC-4A39-BD02-11141B44497B}" type="pres">
      <dgm:prSet presAssocID="{92911202-3326-4DE3-9576-8630037F9ECD}" presName="parTx" presStyleLbl="revTx" presStyleIdx="2" presStyleCnt="4">
        <dgm:presLayoutVars>
          <dgm:chMax val="0"/>
          <dgm:chPref val="0"/>
        </dgm:presLayoutVars>
      </dgm:prSet>
      <dgm:spPr/>
    </dgm:pt>
    <dgm:pt modelId="{1E2C2E76-5F20-4CFF-BCC2-6238D07F2CE1}" type="pres">
      <dgm:prSet presAssocID="{055D8FBD-EA57-49F7-AE42-C7BB620A0072}" presName="sibTrans" presStyleCnt="0"/>
      <dgm:spPr/>
    </dgm:pt>
    <dgm:pt modelId="{A27A60D4-DF17-4A15-87ED-13C0D86832D3}" type="pres">
      <dgm:prSet presAssocID="{CFC6D04A-FE97-456B-856A-9CD74AD2F99D}" presName="compNode" presStyleCnt="0"/>
      <dgm:spPr/>
    </dgm:pt>
    <dgm:pt modelId="{B12C28DC-7F2C-43B7-ADE3-75A9A67611CC}" type="pres">
      <dgm:prSet presAssocID="{CFC6D04A-FE97-456B-856A-9CD74AD2F99D}" presName="bgRect" presStyleLbl="bgShp" presStyleIdx="3" presStyleCnt="4"/>
      <dgm:spPr/>
    </dgm:pt>
    <dgm:pt modelId="{F464A6E7-F714-4EF6-8F11-2C413A4AD765}" type="pres">
      <dgm:prSet presAssocID="{CFC6D04A-FE97-456B-856A-9CD74AD2F99D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dea with solid fill"/>
        </a:ext>
      </dgm:extLst>
    </dgm:pt>
    <dgm:pt modelId="{292F290B-D9E2-434C-A6E6-72BE45C93271}" type="pres">
      <dgm:prSet presAssocID="{CFC6D04A-FE97-456B-856A-9CD74AD2F99D}" presName="spaceRect" presStyleCnt="0"/>
      <dgm:spPr/>
    </dgm:pt>
    <dgm:pt modelId="{D6D3BCF5-31FF-4BBB-B74E-74EAC9B615DE}" type="pres">
      <dgm:prSet presAssocID="{CFC6D04A-FE97-456B-856A-9CD74AD2F9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DEC7130-10CF-46F2-A31F-01E9720A6431}" srcId="{1644A5FF-1979-4D18-8BCE-4A7321039D66}" destId="{CFC6D04A-FE97-456B-856A-9CD74AD2F99D}" srcOrd="3" destOrd="0" parTransId="{94A59CBD-E145-40CA-A596-58A7B518EDB7}" sibTransId="{6759E177-AAD4-488B-96B0-8828954552FB}"/>
    <dgm:cxn modelId="{50A08F3C-F971-4F5B-9408-421D7220E8D8}" type="presOf" srcId="{1644A5FF-1979-4D18-8BCE-4A7321039D66}" destId="{85BBE915-C31F-434E-A85A-99E286230D77}" srcOrd="0" destOrd="0" presId="urn:microsoft.com/office/officeart/2018/2/layout/IconVerticalSolidList"/>
    <dgm:cxn modelId="{38F3725B-D1AA-4E80-824E-6328C21816D7}" type="presOf" srcId="{92911202-3326-4DE3-9576-8630037F9ECD}" destId="{52D143FE-E2DC-4A39-BD02-11141B44497B}" srcOrd="0" destOrd="0" presId="urn:microsoft.com/office/officeart/2018/2/layout/IconVerticalSolidList"/>
    <dgm:cxn modelId="{4DF69B61-FF6E-48A2-BE4D-4B378CC9CE6E}" type="presOf" srcId="{C86639B9-C4BD-437A-8F99-21F0F7C0DDF4}" destId="{4478887B-0D88-4B20-86E5-A27E46C00FF7}" srcOrd="0" destOrd="0" presId="urn:microsoft.com/office/officeart/2018/2/layout/IconVerticalSolidList"/>
    <dgm:cxn modelId="{34978467-CE17-434E-BB9D-409DDFEF19A5}" type="presOf" srcId="{E5ADB1DF-13F9-42E8-843D-E8BB0C8A5319}" destId="{AF2BBDEF-28CB-4569-B686-71B3F6C734F5}" srcOrd="0" destOrd="0" presId="urn:microsoft.com/office/officeart/2018/2/layout/IconVerticalSolidList"/>
    <dgm:cxn modelId="{B308EF51-9A85-4277-8C54-5DAF693FCB62}" srcId="{1644A5FF-1979-4D18-8BCE-4A7321039D66}" destId="{C86639B9-C4BD-437A-8F99-21F0F7C0DDF4}" srcOrd="1" destOrd="0" parTransId="{2C84443C-F9B6-409A-9B96-CB624CB5FF0A}" sibTransId="{F457A6FE-9007-4C83-A9C6-57DDB7A7D6FB}"/>
    <dgm:cxn modelId="{42263984-A4EA-4CC7-A580-AE58BB4386BB}" type="presOf" srcId="{CFC6D04A-FE97-456B-856A-9CD74AD2F99D}" destId="{D6D3BCF5-31FF-4BBB-B74E-74EAC9B615DE}" srcOrd="0" destOrd="0" presId="urn:microsoft.com/office/officeart/2018/2/layout/IconVerticalSolidList"/>
    <dgm:cxn modelId="{5FEBFBDA-7FA8-4921-A353-48B1717A0CC3}" srcId="{1644A5FF-1979-4D18-8BCE-4A7321039D66}" destId="{92911202-3326-4DE3-9576-8630037F9ECD}" srcOrd="2" destOrd="0" parTransId="{114A7F27-7694-4BDA-837A-DA3301C80133}" sibTransId="{055D8FBD-EA57-49F7-AE42-C7BB620A0072}"/>
    <dgm:cxn modelId="{94E27BF7-3A72-47BA-B538-0F65D6603F52}" srcId="{1644A5FF-1979-4D18-8BCE-4A7321039D66}" destId="{E5ADB1DF-13F9-42E8-843D-E8BB0C8A5319}" srcOrd="0" destOrd="0" parTransId="{9E868F85-9FE3-4D49-8D85-150148D75219}" sibTransId="{3401BE80-5BB1-4117-9904-CAD5548FA719}"/>
    <dgm:cxn modelId="{63FD9612-2971-4634-AE77-C519B6CEDDB1}" type="presParOf" srcId="{85BBE915-C31F-434E-A85A-99E286230D77}" destId="{D792BB7E-9D47-49D3-A4C5-E9BC6CA8C2D3}" srcOrd="0" destOrd="0" presId="urn:microsoft.com/office/officeart/2018/2/layout/IconVerticalSolidList"/>
    <dgm:cxn modelId="{44B9BBA0-FC19-4A39-828A-BB8EC82CAAF7}" type="presParOf" srcId="{D792BB7E-9D47-49D3-A4C5-E9BC6CA8C2D3}" destId="{AF6EA85F-F10E-4304-A4C4-C7F2B2A05613}" srcOrd="0" destOrd="0" presId="urn:microsoft.com/office/officeart/2018/2/layout/IconVerticalSolidList"/>
    <dgm:cxn modelId="{642EA355-D967-4CCC-B4C1-1D4B184CF485}" type="presParOf" srcId="{D792BB7E-9D47-49D3-A4C5-E9BC6CA8C2D3}" destId="{78608E4D-0F84-4BCC-AC03-78637E98C13B}" srcOrd="1" destOrd="0" presId="urn:microsoft.com/office/officeart/2018/2/layout/IconVerticalSolidList"/>
    <dgm:cxn modelId="{38AC68E0-E94F-4593-BEF3-D6090C8AD866}" type="presParOf" srcId="{D792BB7E-9D47-49D3-A4C5-E9BC6CA8C2D3}" destId="{39AD934A-86C6-48A0-8E24-258A66445C05}" srcOrd="2" destOrd="0" presId="urn:microsoft.com/office/officeart/2018/2/layout/IconVerticalSolidList"/>
    <dgm:cxn modelId="{A73D64FB-BFFE-4AC8-9360-6DAB2990142C}" type="presParOf" srcId="{D792BB7E-9D47-49D3-A4C5-E9BC6CA8C2D3}" destId="{AF2BBDEF-28CB-4569-B686-71B3F6C734F5}" srcOrd="3" destOrd="0" presId="urn:microsoft.com/office/officeart/2018/2/layout/IconVerticalSolidList"/>
    <dgm:cxn modelId="{FD19EA94-8D18-473D-9971-C3CE70418A7D}" type="presParOf" srcId="{85BBE915-C31F-434E-A85A-99E286230D77}" destId="{4FE2E59F-DA3B-4F67-A679-DC9064119EE2}" srcOrd="1" destOrd="0" presId="urn:microsoft.com/office/officeart/2018/2/layout/IconVerticalSolidList"/>
    <dgm:cxn modelId="{8AA0F67D-C721-418F-BE98-10F983AE692B}" type="presParOf" srcId="{85BBE915-C31F-434E-A85A-99E286230D77}" destId="{44F508C4-1EE8-4BEF-8EF7-4E1C39A464DC}" srcOrd="2" destOrd="0" presId="urn:microsoft.com/office/officeart/2018/2/layout/IconVerticalSolidList"/>
    <dgm:cxn modelId="{5C1FC828-5A62-4E4D-A516-96D5DEF1AFF5}" type="presParOf" srcId="{44F508C4-1EE8-4BEF-8EF7-4E1C39A464DC}" destId="{64B473DC-4802-48C7-BA4C-462AC00B6040}" srcOrd="0" destOrd="0" presId="urn:microsoft.com/office/officeart/2018/2/layout/IconVerticalSolidList"/>
    <dgm:cxn modelId="{A0F158AF-8881-4FC4-AD4B-B024D749FB2C}" type="presParOf" srcId="{44F508C4-1EE8-4BEF-8EF7-4E1C39A464DC}" destId="{A332F321-F095-43C9-B3E8-E5848F793A8D}" srcOrd="1" destOrd="0" presId="urn:microsoft.com/office/officeart/2018/2/layout/IconVerticalSolidList"/>
    <dgm:cxn modelId="{C0B7838B-433E-4D1A-BB35-F1273B527627}" type="presParOf" srcId="{44F508C4-1EE8-4BEF-8EF7-4E1C39A464DC}" destId="{E7828751-79D9-44D6-A62F-4DD09D482F8F}" srcOrd="2" destOrd="0" presId="urn:microsoft.com/office/officeart/2018/2/layout/IconVerticalSolidList"/>
    <dgm:cxn modelId="{FEB7EA16-724C-48AE-B2A0-B6DDCD15C94D}" type="presParOf" srcId="{44F508C4-1EE8-4BEF-8EF7-4E1C39A464DC}" destId="{4478887B-0D88-4B20-86E5-A27E46C00FF7}" srcOrd="3" destOrd="0" presId="urn:microsoft.com/office/officeart/2018/2/layout/IconVerticalSolidList"/>
    <dgm:cxn modelId="{0EA5A2EA-91A0-485A-9D30-B4455A866B73}" type="presParOf" srcId="{85BBE915-C31F-434E-A85A-99E286230D77}" destId="{2A4F4DDF-0BB7-4BDC-AEA0-5CB1F3BA1100}" srcOrd="3" destOrd="0" presId="urn:microsoft.com/office/officeart/2018/2/layout/IconVerticalSolidList"/>
    <dgm:cxn modelId="{9AF6D75B-57F9-4A77-A733-1B64534B3F85}" type="presParOf" srcId="{85BBE915-C31F-434E-A85A-99E286230D77}" destId="{BAE59C24-A9D9-4FFC-8E6F-BF9680FA2C51}" srcOrd="4" destOrd="0" presId="urn:microsoft.com/office/officeart/2018/2/layout/IconVerticalSolidList"/>
    <dgm:cxn modelId="{2DAC56E2-54D5-4C07-90EF-8EA23CECD364}" type="presParOf" srcId="{BAE59C24-A9D9-4FFC-8E6F-BF9680FA2C51}" destId="{F56BABB5-FE44-4B75-95D0-9022A84C8796}" srcOrd="0" destOrd="0" presId="urn:microsoft.com/office/officeart/2018/2/layout/IconVerticalSolidList"/>
    <dgm:cxn modelId="{85693801-845C-49EC-A712-B2E6CB9CA466}" type="presParOf" srcId="{BAE59C24-A9D9-4FFC-8E6F-BF9680FA2C51}" destId="{A6C49B2F-36BA-4575-843A-64D469431550}" srcOrd="1" destOrd="0" presId="urn:microsoft.com/office/officeart/2018/2/layout/IconVerticalSolidList"/>
    <dgm:cxn modelId="{EF56A9FB-FEB1-4796-9A5E-370CDD0ADDAA}" type="presParOf" srcId="{BAE59C24-A9D9-4FFC-8E6F-BF9680FA2C51}" destId="{F8177651-345C-439A-8AFE-B6E920C532CA}" srcOrd="2" destOrd="0" presId="urn:microsoft.com/office/officeart/2018/2/layout/IconVerticalSolidList"/>
    <dgm:cxn modelId="{D46ABAB0-7EC9-4359-B325-A0A53BA90CBB}" type="presParOf" srcId="{BAE59C24-A9D9-4FFC-8E6F-BF9680FA2C51}" destId="{52D143FE-E2DC-4A39-BD02-11141B44497B}" srcOrd="3" destOrd="0" presId="urn:microsoft.com/office/officeart/2018/2/layout/IconVerticalSolidList"/>
    <dgm:cxn modelId="{38FA69A1-177A-4757-BE32-891C6C8D4472}" type="presParOf" srcId="{85BBE915-C31F-434E-A85A-99E286230D77}" destId="{1E2C2E76-5F20-4CFF-BCC2-6238D07F2CE1}" srcOrd="5" destOrd="0" presId="urn:microsoft.com/office/officeart/2018/2/layout/IconVerticalSolidList"/>
    <dgm:cxn modelId="{489B3D19-C8AE-42F2-9208-5421C20C13F6}" type="presParOf" srcId="{85BBE915-C31F-434E-A85A-99E286230D77}" destId="{A27A60D4-DF17-4A15-87ED-13C0D86832D3}" srcOrd="6" destOrd="0" presId="urn:microsoft.com/office/officeart/2018/2/layout/IconVerticalSolidList"/>
    <dgm:cxn modelId="{B087C0B5-8C75-4961-8149-9B5B8B2814AF}" type="presParOf" srcId="{A27A60D4-DF17-4A15-87ED-13C0D86832D3}" destId="{B12C28DC-7F2C-43B7-ADE3-75A9A67611CC}" srcOrd="0" destOrd="0" presId="urn:microsoft.com/office/officeart/2018/2/layout/IconVerticalSolidList"/>
    <dgm:cxn modelId="{89177CFB-2BE6-4805-B349-C392F75E7CE7}" type="presParOf" srcId="{A27A60D4-DF17-4A15-87ED-13C0D86832D3}" destId="{F464A6E7-F714-4EF6-8F11-2C413A4AD765}" srcOrd="1" destOrd="0" presId="urn:microsoft.com/office/officeart/2018/2/layout/IconVerticalSolidList"/>
    <dgm:cxn modelId="{E9375D70-F519-4725-BB5C-C252903C2C0A}" type="presParOf" srcId="{A27A60D4-DF17-4A15-87ED-13C0D86832D3}" destId="{292F290B-D9E2-434C-A6E6-72BE45C93271}" srcOrd="2" destOrd="0" presId="urn:microsoft.com/office/officeart/2018/2/layout/IconVerticalSolidList"/>
    <dgm:cxn modelId="{10F938A4-D175-442B-887E-D79DCAD916DD}" type="presParOf" srcId="{A27A60D4-DF17-4A15-87ED-13C0D86832D3}" destId="{D6D3BCF5-31FF-4BBB-B74E-74EAC9B615D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606272-2A89-4CEB-B80E-E117DA2CC20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FC5B9D7-15FD-428F-95BF-C0006E26988C}">
      <dgm:prSet custT="1"/>
      <dgm:spPr/>
      <dgm:t>
        <a:bodyPr/>
        <a:lstStyle/>
        <a:p>
          <a:r>
            <a:rPr lang="en-PH" sz="3200" dirty="0"/>
            <a:t>Traditional instruction is more scalable and is less dependent on class size.</a:t>
          </a:r>
          <a:endParaRPr lang="en-US" sz="3200" dirty="0"/>
        </a:p>
      </dgm:t>
    </dgm:pt>
    <dgm:pt modelId="{C18C1965-3C63-4159-8BA6-5DDF9A2688FE}" type="parTrans" cxnId="{F286F188-9242-4374-A260-057ADEF1C53A}">
      <dgm:prSet/>
      <dgm:spPr/>
      <dgm:t>
        <a:bodyPr/>
        <a:lstStyle/>
        <a:p>
          <a:endParaRPr lang="en-US"/>
        </a:p>
      </dgm:t>
    </dgm:pt>
    <dgm:pt modelId="{F0E732CA-6186-4BF6-8C4F-E797E9D6C8DA}" type="sibTrans" cxnId="{F286F188-9242-4374-A260-057ADEF1C53A}">
      <dgm:prSet/>
      <dgm:spPr/>
      <dgm:t>
        <a:bodyPr/>
        <a:lstStyle/>
        <a:p>
          <a:endParaRPr lang="en-US"/>
        </a:p>
      </dgm:t>
    </dgm:pt>
    <dgm:pt modelId="{AB54803F-0851-407D-8218-A6A2D16B3EF1}">
      <dgm:prSet custT="1"/>
      <dgm:spPr/>
      <dgm:t>
        <a:bodyPr/>
        <a:lstStyle/>
        <a:p>
          <a:r>
            <a:rPr lang="en-PH" sz="3200" dirty="0"/>
            <a:t>Peer instruction (PI) performs better than traditional instruction for smaller classrooms with slow learners.</a:t>
          </a:r>
          <a:endParaRPr lang="en-US" sz="3200" dirty="0"/>
        </a:p>
      </dgm:t>
    </dgm:pt>
    <dgm:pt modelId="{0FAC3887-923B-459C-B09E-AEA61050DEE1}" type="parTrans" cxnId="{4A5A1E86-8EAF-4B47-BD50-501CC60B2878}">
      <dgm:prSet/>
      <dgm:spPr/>
      <dgm:t>
        <a:bodyPr/>
        <a:lstStyle/>
        <a:p>
          <a:endParaRPr lang="en-US"/>
        </a:p>
      </dgm:t>
    </dgm:pt>
    <dgm:pt modelId="{40FB4A36-7C98-45C4-BF27-1019D658D78E}" type="sibTrans" cxnId="{4A5A1E86-8EAF-4B47-BD50-501CC60B2878}">
      <dgm:prSet/>
      <dgm:spPr/>
      <dgm:t>
        <a:bodyPr/>
        <a:lstStyle/>
        <a:p>
          <a:endParaRPr lang="en-US"/>
        </a:p>
      </dgm:t>
    </dgm:pt>
    <dgm:pt modelId="{51FB27EC-9B06-4B64-BC6B-0DCE5310AF5F}">
      <dgm:prSet custT="1"/>
      <dgm:spPr/>
      <dgm:t>
        <a:bodyPr/>
        <a:lstStyle/>
        <a:p>
          <a:r>
            <a:rPr lang="en-PH" sz="3200" dirty="0"/>
            <a:t>Among peer instruction seating arrangements (SA), </a:t>
          </a:r>
          <a:br>
            <a:rPr lang="en-PH" sz="3200" dirty="0"/>
          </a:br>
          <a:r>
            <a:rPr lang="en-PH" sz="3200" dirty="0"/>
            <a:t>the inner corner SA performs the best.</a:t>
          </a:r>
          <a:endParaRPr lang="en-US" sz="3200" dirty="0"/>
        </a:p>
      </dgm:t>
    </dgm:pt>
    <dgm:pt modelId="{EB2C0B63-1E0C-4732-8EF9-FF95328B2098}" type="parTrans" cxnId="{32AEC337-C57D-45DF-989C-6F36F04EE7BF}">
      <dgm:prSet/>
      <dgm:spPr/>
      <dgm:t>
        <a:bodyPr/>
        <a:lstStyle/>
        <a:p>
          <a:endParaRPr lang="en-US"/>
        </a:p>
      </dgm:t>
    </dgm:pt>
    <dgm:pt modelId="{0AD2A747-C8F5-496F-9074-3AB1829C4C7F}" type="sibTrans" cxnId="{32AEC337-C57D-45DF-989C-6F36F04EE7BF}">
      <dgm:prSet/>
      <dgm:spPr/>
      <dgm:t>
        <a:bodyPr/>
        <a:lstStyle/>
        <a:p>
          <a:endParaRPr lang="en-US"/>
        </a:p>
      </dgm:t>
    </dgm:pt>
    <dgm:pt modelId="{7B6B6C20-CADA-4D9E-96B5-AA699822529C}">
      <dgm:prSet custT="1"/>
      <dgm:spPr/>
      <dgm:t>
        <a:bodyPr/>
        <a:lstStyle/>
        <a:p>
          <a:r>
            <a:rPr lang="en-PH" sz="2800" dirty="0"/>
            <a:t>Similar findings with previous research: Students with less background knowledge learned as much with PI compared to students with more background knowledge with traditional instruction.</a:t>
          </a:r>
          <a:endParaRPr lang="en-US" sz="2800" dirty="0"/>
        </a:p>
      </dgm:t>
    </dgm:pt>
    <dgm:pt modelId="{2B8F3E62-D1BA-457F-8E18-B2ED3FD8CF56}" type="parTrans" cxnId="{71C94BC3-6792-48F6-ABF0-E195C246C9D9}">
      <dgm:prSet/>
      <dgm:spPr/>
      <dgm:t>
        <a:bodyPr/>
        <a:lstStyle/>
        <a:p>
          <a:endParaRPr lang="en-US"/>
        </a:p>
      </dgm:t>
    </dgm:pt>
    <dgm:pt modelId="{44330A18-FD32-4868-9794-45F26B6ED075}" type="sibTrans" cxnId="{71C94BC3-6792-48F6-ABF0-E195C246C9D9}">
      <dgm:prSet/>
      <dgm:spPr/>
      <dgm:t>
        <a:bodyPr/>
        <a:lstStyle/>
        <a:p>
          <a:endParaRPr lang="en-US"/>
        </a:p>
      </dgm:t>
    </dgm:pt>
    <dgm:pt modelId="{7692BA3E-C583-478C-A84F-4DAF7DE8BFC2}" type="pres">
      <dgm:prSet presAssocID="{B2606272-2A89-4CEB-B80E-E117DA2CC204}" presName="vert0" presStyleCnt="0">
        <dgm:presLayoutVars>
          <dgm:dir/>
          <dgm:animOne val="branch"/>
          <dgm:animLvl val="lvl"/>
        </dgm:presLayoutVars>
      </dgm:prSet>
      <dgm:spPr/>
    </dgm:pt>
    <dgm:pt modelId="{7ED69B28-331C-427F-AA21-F18430C8B750}" type="pres">
      <dgm:prSet presAssocID="{DFC5B9D7-15FD-428F-95BF-C0006E26988C}" presName="thickLine" presStyleLbl="alignNode1" presStyleIdx="0" presStyleCnt="4"/>
      <dgm:spPr/>
    </dgm:pt>
    <dgm:pt modelId="{315810D5-B9EA-45E8-8840-A66988868267}" type="pres">
      <dgm:prSet presAssocID="{DFC5B9D7-15FD-428F-95BF-C0006E26988C}" presName="horz1" presStyleCnt="0"/>
      <dgm:spPr/>
    </dgm:pt>
    <dgm:pt modelId="{BF09E6CC-F835-4A1E-BFC5-CA49ADB6AFC2}" type="pres">
      <dgm:prSet presAssocID="{DFC5B9D7-15FD-428F-95BF-C0006E26988C}" presName="tx1" presStyleLbl="revTx" presStyleIdx="0" presStyleCnt="4"/>
      <dgm:spPr/>
    </dgm:pt>
    <dgm:pt modelId="{35A5B590-77C7-4B53-9476-51FF41472748}" type="pres">
      <dgm:prSet presAssocID="{DFC5B9D7-15FD-428F-95BF-C0006E26988C}" presName="vert1" presStyleCnt="0"/>
      <dgm:spPr/>
    </dgm:pt>
    <dgm:pt modelId="{91387A19-69AD-4085-9CFB-1141CCBEDD96}" type="pres">
      <dgm:prSet presAssocID="{AB54803F-0851-407D-8218-A6A2D16B3EF1}" presName="thickLine" presStyleLbl="alignNode1" presStyleIdx="1" presStyleCnt="4"/>
      <dgm:spPr/>
    </dgm:pt>
    <dgm:pt modelId="{7CB1A6BC-7F2C-4686-9669-BE6E004A6AE3}" type="pres">
      <dgm:prSet presAssocID="{AB54803F-0851-407D-8218-A6A2D16B3EF1}" presName="horz1" presStyleCnt="0"/>
      <dgm:spPr/>
    </dgm:pt>
    <dgm:pt modelId="{7F9A1AE4-8B4F-4E67-B445-A32A1C59D614}" type="pres">
      <dgm:prSet presAssocID="{AB54803F-0851-407D-8218-A6A2D16B3EF1}" presName="tx1" presStyleLbl="revTx" presStyleIdx="1" presStyleCnt="4"/>
      <dgm:spPr/>
    </dgm:pt>
    <dgm:pt modelId="{7D3F9BCB-2259-49F2-A973-03B82279B08C}" type="pres">
      <dgm:prSet presAssocID="{AB54803F-0851-407D-8218-A6A2D16B3EF1}" presName="vert1" presStyleCnt="0"/>
      <dgm:spPr/>
    </dgm:pt>
    <dgm:pt modelId="{6DB7CF50-1D66-4867-AF74-B9DDD4A17D0B}" type="pres">
      <dgm:prSet presAssocID="{51FB27EC-9B06-4B64-BC6B-0DCE5310AF5F}" presName="thickLine" presStyleLbl="alignNode1" presStyleIdx="2" presStyleCnt="4"/>
      <dgm:spPr/>
    </dgm:pt>
    <dgm:pt modelId="{BCA76E1F-37B5-4C72-A699-2B18926149EB}" type="pres">
      <dgm:prSet presAssocID="{51FB27EC-9B06-4B64-BC6B-0DCE5310AF5F}" presName="horz1" presStyleCnt="0"/>
      <dgm:spPr/>
    </dgm:pt>
    <dgm:pt modelId="{8D232B8A-B34D-4E97-8EFB-CE02BC2A3BD8}" type="pres">
      <dgm:prSet presAssocID="{51FB27EC-9B06-4B64-BC6B-0DCE5310AF5F}" presName="tx1" presStyleLbl="revTx" presStyleIdx="2" presStyleCnt="4"/>
      <dgm:spPr/>
    </dgm:pt>
    <dgm:pt modelId="{247BACFE-6D1C-4E7E-BB2F-0B8961E889A6}" type="pres">
      <dgm:prSet presAssocID="{51FB27EC-9B06-4B64-BC6B-0DCE5310AF5F}" presName="vert1" presStyleCnt="0"/>
      <dgm:spPr/>
    </dgm:pt>
    <dgm:pt modelId="{398A4AA7-CFB8-4125-9A8B-E33A1D8351D9}" type="pres">
      <dgm:prSet presAssocID="{7B6B6C20-CADA-4D9E-96B5-AA699822529C}" presName="thickLine" presStyleLbl="alignNode1" presStyleIdx="3" presStyleCnt="4"/>
      <dgm:spPr/>
    </dgm:pt>
    <dgm:pt modelId="{B635C231-8839-4F97-B4AA-7A8E8E87B5F3}" type="pres">
      <dgm:prSet presAssocID="{7B6B6C20-CADA-4D9E-96B5-AA699822529C}" presName="horz1" presStyleCnt="0"/>
      <dgm:spPr/>
    </dgm:pt>
    <dgm:pt modelId="{2A8A0FEB-F845-41B7-94AA-17B4D00E37FB}" type="pres">
      <dgm:prSet presAssocID="{7B6B6C20-CADA-4D9E-96B5-AA699822529C}" presName="tx1" presStyleLbl="revTx" presStyleIdx="3" presStyleCnt="4"/>
      <dgm:spPr/>
    </dgm:pt>
    <dgm:pt modelId="{FF6A9281-6620-4094-B5F2-C56CD25F545F}" type="pres">
      <dgm:prSet presAssocID="{7B6B6C20-CADA-4D9E-96B5-AA699822529C}" presName="vert1" presStyleCnt="0"/>
      <dgm:spPr/>
    </dgm:pt>
  </dgm:ptLst>
  <dgm:cxnLst>
    <dgm:cxn modelId="{CA284D16-51F2-4511-A621-829B3AEE01D0}" type="presOf" srcId="{7B6B6C20-CADA-4D9E-96B5-AA699822529C}" destId="{2A8A0FEB-F845-41B7-94AA-17B4D00E37FB}" srcOrd="0" destOrd="0" presId="urn:microsoft.com/office/officeart/2008/layout/LinedList"/>
    <dgm:cxn modelId="{32AEC337-C57D-45DF-989C-6F36F04EE7BF}" srcId="{B2606272-2A89-4CEB-B80E-E117DA2CC204}" destId="{51FB27EC-9B06-4B64-BC6B-0DCE5310AF5F}" srcOrd="2" destOrd="0" parTransId="{EB2C0B63-1E0C-4732-8EF9-FF95328B2098}" sibTransId="{0AD2A747-C8F5-496F-9074-3AB1829C4C7F}"/>
    <dgm:cxn modelId="{2614DD43-EC57-472F-BBB1-A52C37E5816D}" type="presOf" srcId="{DFC5B9D7-15FD-428F-95BF-C0006E26988C}" destId="{BF09E6CC-F835-4A1E-BFC5-CA49ADB6AFC2}" srcOrd="0" destOrd="0" presId="urn:microsoft.com/office/officeart/2008/layout/LinedList"/>
    <dgm:cxn modelId="{C3239A45-1934-464B-B2F2-3430BD37DE4E}" type="presOf" srcId="{51FB27EC-9B06-4B64-BC6B-0DCE5310AF5F}" destId="{8D232B8A-B34D-4E97-8EFB-CE02BC2A3BD8}" srcOrd="0" destOrd="0" presId="urn:microsoft.com/office/officeart/2008/layout/LinedList"/>
    <dgm:cxn modelId="{4A5A1E86-8EAF-4B47-BD50-501CC60B2878}" srcId="{B2606272-2A89-4CEB-B80E-E117DA2CC204}" destId="{AB54803F-0851-407D-8218-A6A2D16B3EF1}" srcOrd="1" destOrd="0" parTransId="{0FAC3887-923B-459C-B09E-AEA61050DEE1}" sibTransId="{40FB4A36-7C98-45C4-BF27-1019D658D78E}"/>
    <dgm:cxn modelId="{F286F188-9242-4374-A260-057ADEF1C53A}" srcId="{B2606272-2A89-4CEB-B80E-E117DA2CC204}" destId="{DFC5B9D7-15FD-428F-95BF-C0006E26988C}" srcOrd="0" destOrd="0" parTransId="{C18C1965-3C63-4159-8BA6-5DDF9A2688FE}" sibTransId="{F0E732CA-6186-4BF6-8C4F-E797E9D6C8DA}"/>
    <dgm:cxn modelId="{71C94BC3-6792-48F6-ABF0-E195C246C9D9}" srcId="{B2606272-2A89-4CEB-B80E-E117DA2CC204}" destId="{7B6B6C20-CADA-4D9E-96B5-AA699822529C}" srcOrd="3" destOrd="0" parTransId="{2B8F3E62-D1BA-457F-8E18-B2ED3FD8CF56}" sibTransId="{44330A18-FD32-4868-9794-45F26B6ED075}"/>
    <dgm:cxn modelId="{9E7694D1-2826-4E6C-99AA-2EB41E42B706}" type="presOf" srcId="{AB54803F-0851-407D-8218-A6A2D16B3EF1}" destId="{7F9A1AE4-8B4F-4E67-B445-A32A1C59D614}" srcOrd="0" destOrd="0" presId="urn:microsoft.com/office/officeart/2008/layout/LinedList"/>
    <dgm:cxn modelId="{F6711BE4-1FFF-46F8-B45F-9EB4C261CD6D}" type="presOf" srcId="{B2606272-2A89-4CEB-B80E-E117DA2CC204}" destId="{7692BA3E-C583-478C-A84F-4DAF7DE8BFC2}" srcOrd="0" destOrd="0" presId="urn:microsoft.com/office/officeart/2008/layout/LinedList"/>
    <dgm:cxn modelId="{CA6C7FD1-A46B-411E-9883-314313B85459}" type="presParOf" srcId="{7692BA3E-C583-478C-A84F-4DAF7DE8BFC2}" destId="{7ED69B28-331C-427F-AA21-F18430C8B750}" srcOrd="0" destOrd="0" presId="urn:microsoft.com/office/officeart/2008/layout/LinedList"/>
    <dgm:cxn modelId="{DB0B852F-38A8-449F-8F9E-8390F3FA6467}" type="presParOf" srcId="{7692BA3E-C583-478C-A84F-4DAF7DE8BFC2}" destId="{315810D5-B9EA-45E8-8840-A66988868267}" srcOrd="1" destOrd="0" presId="urn:microsoft.com/office/officeart/2008/layout/LinedList"/>
    <dgm:cxn modelId="{20B2DFCB-DD02-4FDD-A123-1A5B2C9239D8}" type="presParOf" srcId="{315810D5-B9EA-45E8-8840-A66988868267}" destId="{BF09E6CC-F835-4A1E-BFC5-CA49ADB6AFC2}" srcOrd="0" destOrd="0" presId="urn:microsoft.com/office/officeart/2008/layout/LinedList"/>
    <dgm:cxn modelId="{1D9BCED3-D95E-44BD-81EE-E36876E216FC}" type="presParOf" srcId="{315810D5-B9EA-45E8-8840-A66988868267}" destId="{35A5B590-77C7-4B53-9476-51FF41472748}" srcOrd="1" destOrd="0" presId="urn:microsoft.com/office/officeart/2008/layout/LinedList"/>
    <dgm:cxn modelId="{3405E254-31E4-4420-964E-99A952DC1B35}" type="presParOf" srcId="{7692BA3E-C583-478C-A84F-4DAF7DE8BFC2}" destId="{91387A19-69AD-4085-9CFB-1141CCBEDD96}" srcOrd="2" destOrd="0" presId="urn:microsoft.com/office/officeart/2008/layout/LinedList"/>
    <dgm:cxn modelId="{61E7B81C-EBC7-4807-A7E0-F15BFE6F7C89}" type="presParOf" srcId="{7692BA3E-C583-478C-A84F-4DAF7DE8BFC2}" destId="{7CB1A6BC-7F2C-4686-9669-BE6E004A6AE3}" srcOrd="3" destOrd="0" presId="urn:microsoft.com/office/officeart/2008/layout/LinedList"/>
    <dgm:cxn modelId="{E2AE3F45-D0A1-45A9-A9B2-1B6A484ADAC9}" type="presParOf" srcId="{7CB1A6BC-7F2C-4686-9669-BE6E004A6AE3}" destId="{7F9A1AE4-8B4F-4E67-B445-A32A1C59D614}" srcOrd="0" destOrd="0" presId="urn:microsoft.com/office/officeart/2008/layout/LinedList"/>
    <dgm:cxn modelId="{8D54AC2A-B02C-46F0-BC71-316C3E2973F4}" type="presParOf" srcId="{7CB1A6BC-7F2C-4686-9669-BE6E004A6AE3}" destId="{7D3F9BCB-2259-49F2-A973-03B82279B08C}" srcOrd="1" destOrd="0" presId="urn:microsoft.com/office/officeart/2008/layout/LinedList"/>
    <dgm:cxn modelId="{153E4B21-A8D3-4071-9B9E-AC2344574E7B}" type="presParOf" srcId="{7692BA3E-C583-478C-A84F-4DAF7DE8BFC2}" destId="{6DB7CF50-1D66-4867-AF74-B9DDD4A17D0B}" srcOrd="4" destOrd="0" presId="urn:microsoft.com/office/officeart/2008/layout/LinedList"/>
    <dgm:cxn modelId="{5A21DF8B-CF46-451C-B266-95A02DEBDE0A}" type="presParOf" srcId="{7692BA3E-C583-478C-A84F-4DAF7DE8BFC2}" destId="{BCA76E1F-37B5-4C72-A699-2B18926149EB}" srcOrd="5" destOrd="0" presId="urn:microsoft.com/office/officeart/2008/layout/LinedList"/>
    <dgm:cxn modelId="{573449BF-D6A1-4E85-802A-C20E80B3B0BB}" type="presParOf" srcId="{BCA76E1F-37B5-4C72-A699-2B18926149EB}" destId="{8D232B8A-B34D-4E97-8EFB-CE02BC2A3BD8}" srcOrd="0" destOrd="0" presId="urn:microsoft.com/office/officeart/2008/layout/LinedList"/>
    <dgm:cxn modelId="{81AB41DE-E8AC-4AE0-8CC1-735483E70853}" type="presParOf" srcId="{BCA76E1F-37B5-4C72-A699-2B18926149EB}" destId="{247BACFE-6D1C-4E7E-BB2F-0B8961E889A6}" srcOrd="1" destOrd="0" presId="urn:microsoft.com/office/officeart/2008/layout/LinedList"/>
    <dgm:cxn modelId="{DB22F08A-35CA-494F-BA7A-51290B236153}" type="presParOf" srcId="{7692BA3E-C583-478C-A84F-4DAF7DE8BFC2}" destId="{398A4AA7-CFB8-4125-9A8B-E33A1D8351D9}" srcOrd="6" destOrd="0" presId="urn:microsoft.com/office/officeart/2008/layout/LinedList"/>
    <dgm:cxn modelId="{16C66DCE-6B6A-4C06-BC05-0ADB5CA4097F}" type="presParOf" srcId="{7692BA3E-C583-478C-A84F-4DAF7DE8BFC2}" destId="{B635C231-8839-4F97-B4AA-7A8E8E87B5F3}" srcOrd="7" destOrd="0" presId="urn:microsoft.com/office/officeart/2008/layout/LinedList"/>
    <dgm:cxn modelId="{CBF7B072-6429-49E6-91CB-85D878DA0466}" type="presParOf" srcId="{B635C231-8839-4F97-B4AA-7A8E8E87B5F3}" destId="{2A8A0FEB-F845-41B7-94AA-17B4D00E37FB}" srcOrd="0" destOrd="0" presId="urn:microsoft.com/office/officeart/2008/layout/LinedList"/>
    <dgm:cxn modelId="{2B92F353-AF5C-48E0-83F0-ECD1ABD0BB6D}" type="presParOf" srcId="{B635C231-8839-4F97-B4AA-7A8E8E87B5F3}" destId="{FF6A9281-6620-4094-B5F2-C56CD25F545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F84D98-B154-4595-9E7B-6D9253FD1C42}">
      <dsp:nvSpPr>
        <dsp:cNvPr id="0" name=""/>
        <dsp:cNvSpPr/>
      </dsp:nvSpPr>
      <dsp:spPr>
        <a:xfrm>
          <a:off x="0" y="2169"/>
          <a:ext cx="116254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B609BF-17E3-4EED-BA0D-C0134FB380E4}">
      <dsp:nvSpPr>
        <dsp:cNvPr id="0" name=""/>
        <dsp:cNvSpPr/>
      </dsp:nvSpPr>
      <dsp:spPr>
        <a:xfrm>
          <a:off x="0" y="2169"/>
          <a:ext cx="11625470" cy="147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200" kern="1200" dirty="0"/>
            <a:t>Improve students’ conceptual understanding and problem-solving skills compared to traditional instruction</a:t>
          </a:r>
          <a:endParaRPr lang="en-US" sz="3200" kern="1200" dirty="0"/>
        </a:p>
      </dsp:txBody>
      <dsp:txXfrm>
        <a:off x="0" y="2169"/>
        <a:ext cx="11625470" cy="1479746"/>
      </dsp:txXfrm>
    </dsp:sp>
    <dsp:sp modelId="{FCB05256-DB67-44F5-A435-D8403A2BC2BB}">
      <dsp:nvSpPr>
        <dsp:cNvPr id="0" name=""/>
        <dsp:cNvSpPr/>
      </dsp:nvSpPr>
      <dsp:spPr>
        <a:xfrm>
          <a:off x="0" y="1481916"/>
          <a:ext cx="116254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4ACFE-703B-4B1F-8F06-276A321F2889}">
      <dsp:nvSpPr>
        <dsp:cNvPr id="0" name=""/>
        <dsp:cNvSpPr/>
      </dsp:nvSpPr>
      <dsp:spPr>
        <a:xfrm>
          <a:off x="0" y="1481916"/>
          <a:ext cx="11625470" cy="147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200" kern="1200" dirty="0"/>
            <a:t>Benefit groups even if no one in it initially knew the answer</a:t>
          </a:r>
          <a:endParaRPr lang="en-US" sz="3200" kern="1200" dirty="0"/>
        </a:p>
      </dsp:txBody>
      <dsp:txXfrm>
        <a:off x="0" y="1481916"/>
        <a:ext cx="11625470" cy="1479746"/>
      </dsp:txXfrm>
    </dsp:sp>
    <dsp:sp modelId="{4B17716F-2C68-4B0B-9707-3322E821176C}">
      <dsp:nvSpPr>
        <dsp:cNvPr id="0" name=""/>
        <dsp:cNvSpPr/>
      </dsp:nvSpPr>
      <dsp:spPr>
        <a:xfrm>
          <a:off x="0" y="2961662"/>
          <a:ext cx="1162547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26D91-00B9-47DC-8FC3-FB6ED06B3F96}">
      <dsp:nvSpPr>
        <dsp:cNvPr id="0" name=""/>
        <dsp:cNvSpPr/>
      </dsp:nvSpPr>
      <dsp:spPr>
        <a:xfrm>
          <a:off x="0" y="2961662"/>
          <a:ext cx="11625470" cy="14797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200" kern="1200" dirty="0"/>
            <a:t>Students with less background knowledge learn as much as students with more background knowledge </a:t>
          </a:r>
          <a:r>
            <a:rPr lang="en-PH" sz="2400" kern="1200" dirty="0"/>
            <a:t>(vs traditional instruction)</a:t>
          </a:r>
          <a:endParaRPr lang="en-US" sz="3200" kern="1200" dirty="0"/>
        </a:p>
      </dsp:txBody>
      <dsp:txXfrm>
        <a:off x="0" y="2961662"/>
        <a:ext cx="11625470" cy="14797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56C01-F594-4729-8CD6-00A83A803B36}">
      <dsp:nvSpPr>
        <dsp:cNvPr id="0" name=""/>
        <dsp:cNvSpPr/>
      </dsp:nvSpPr>
      <dsp:spPr>
        <a:xfrm>
          <a:off x="0" y="15551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Learning rate</a:t>
          </a:r>
        </a:p>
      </dsp:txBody>
      <dsp:txXfrm>
        <a:off x="37696" y="53247"/>
        <a:ext cx="11550078" cy="696808"/>
      </dsp:txXfrm>
    </dsp:sp>
    <dsp:sp modelId="{65A5F02C-D1B2-4883-83AF-50D9B0EDA903}">
      <dsp:nvSpPr>
        <dsp:cNvPr id="0" name=""/>
        <dsp:cNvSpPr/>
      </dsp:nvSpPr>
      <dsp:spPr>
        <a:xfrm>
          <a:off x="0" y="787751"/>
          <a:ext cx="11625470" cy="496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number of learned students develop over time?</a:t>
          </a:r>
        </a:p>
      </dsp:txBody>
      <dsp:txXfrm>
        <a:off x="0" y="787751"/>
        <a:ext cx="11625470" cy="496800"/>
      </dsp:txXfrm>
    </dsp:sp>
    <dsp:sp modelId="{78CD1602-068C-4CCD-BA8E-295F174177AA}">
      <dsp:nvSpPr>
        <dsp:cNvPr id="0" name=""/>
        <dsp:cNvSpPr/>
      </dsp:nvSpPr>
      <dsp:spPr>
        <a:xfrm>
          <a:off x="0" y="1284551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/>
            <a:t>Traditional vs peer instruction</a:t>
          </a:r>
        </a:p>
      </dsp:txBody>
      <dsp:txXfrm>
        <a:off x="37696" y="1322247"/>
        <a:ext cx="11550078" cy="696808"/>
      </dsp:txXfrm>
    </dsp:sp>
    <dsp:sp modelId="{70719E5F-B1C0-4E17-BA62-283FCC9C5115}">
      <dsp:nvSpPr>
        <dsp:cNvPr id="0" name=""/>
        <dsp:cNvSpPr/>
      </dsp:nvSpPr>
      <dsp:spPr>
        <a:xfrm>
          <a:off x="0" y="2056751"/>
          <a:ext cx="11625470" cy="869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When is peer instruction better than traditional instruction?</a:t>
          </a:r>
        </a:p>
        <a:p>
          <a:pPr marL="228600" lvl="1" indent="-228600" algn="l" defTabSz="10223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Which factors lead to a difference in performance?</a:t>
          </a:r>
        </a:p>
      </dsp:txBody>
      <dsp:txXfrm>
        <a:off x="0" y="2056751"/>
        <a:ext cx="11625470" cy="869400"/>
      </dsp:txXfrm>
    </dsp:sp>
    <dsp:sp modelId="{3161231E-7CBD-4D0A-BCC2-5CD5909181D3}">
      <dsp:nvSpPr>
        <dsp:cNvPr id="0" name=""/>
        <dsp:cNvSpPr/>
      </dsp:nvSpPr>
      <dsp:spPr>
        <a:xfrm>
          <a:off x="0" y="2926152"/>
          <a:ext cx="11625470" cy="772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000" kern="1200" dirty="0"/>
            <a:t>Spatial position of high aptitude students in class</a:t>
          </a:r>
        </a:p>
      </dsp:txBody>
      <dsp:txXfrm>
        <a:off x="37696" y="2963848"/>
        <a:ext cx="11550078" cy="696808"/>
      </dsp:txXfrm>
    </dsp:sp>
    <dsp:sp modelId="{1198C3AE-278B-4F0D-85FD-B6DFF389D083}">
      <dsp:nvSpPr>
        <dsp:cNvPr id="0" name=""/>
        <dsp:cNvSpPr/>
      </dsp:nvSpPr>
      <dsp:spPr>
        <a:xfrm>
          <a:off x="0" y="3698352"/>
          <a:ext cx="1162547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9109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PH" sz="2300" kern="1200" dirty="0"/>
            <a:t>How does the positioning of learned students affect the learning rate of the </a:t>
          </a:r>
          <a:br>
            <a:rPr lang="en-PH" sz="2300" kern="1200" dirty="0"/>
          </a:br>
          <a:r>
            <a:rPr lang="en-PH" sz="2300" kern="1200" dirty="0"/>
            <a:t>class for peer instruction?</a:t>
          </a:r>
        </a:p>
      </dsp:txBody>
      <dsp:txXfrm>
        <a:off x="0" y="3698352"/>
        <a:ext cx="11625470" cy="729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6EA85F-F10E-4304-A4C4-C7F2B2A05613}">
      <dsp:nvSpPr>
        <dsp:cNvPr id="0" name=""/>
        <dsp:cNvSpPr/>
      </dsp:nvSpPr>
      <dsp:spPr>
        <a:xfrm>
          <a:off x="0" y="4012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8608E4D-0F84-4BCC-AC03-78637E98C13B}">
      <dsp:nvSpPr>
        <dsp:cNvPr id="0" name=""/>
        <dsp:cNvSpPr/>
      </dsp:nvSpPr>
      <dsp:spPr>
        <a:xfrm>
          <a:off x="273914" y="207750"/>
          <a:ext cx="498514" cy="4980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F2BBDEF-28CB-4569-B686-71B3F6C734F5}">
      <dsp:nvSpPr>
        <dsp:cNvPr id="0" name=""/>
        <dsp:cNvSpPr/>
      </dsp:nvSpPr>
      <dsp:spPr>
        <a:xfrm>
          <a:off x="1046343" y="4012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classroom is set to be a </a:t>
          </a:r>
          <a:r>
            <a:rPr lang="en-PH" sz="2400" b="1" kern="1200" dirty="0"/>
            <a:t>2D square grid</a:t>
          </a:r>
          <a:r>
            <a:rPr lang="en-PH" sz="2400" kern="1200" dirty="0"/>
            <a:t> of varying lengths.</a:t>
          </a:r>
          <a:endParaRPr lang="en-US" sz="2400" kern="1200" dirty="0"/>
        </a:p>
      </dsp:txBody>
      <dsp:txXfrm>
        <a:off x="1046343" y="4012"/>
        <a:ext cx="10563011" cy="933800"/>
      </dsp:txXfrm>
    </dsp:sp>
    <dsp:sp modelId="{64B473DC-4802-48C7-BA4C-462AC00B6040}">
      <dsp:nvSpPr>
        <dsp:cNvPr id="0" name=""/>
        <dsp:cNvSpPr/>
      </dsp:nvSpPr>
      <dsp:spPr>
        <a:xfrm>
          <a:off x="0" y="1171263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332F321-F095-43C9-B3E8-E5848F793A8D}">
      <dsp:nvSpPr>
        <dsp:cNvPr id="0" name=""/>
        <dsp:cNvSpPr/>
      </dsp:nvSpPr>
      <dsp:spPr>
        <a:xfrm>
          <a:off x="273914" y="1375001"/>
          <a:ext cx="498514" cy="4980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478887B-0D88-4B20-86E5-A27E46C00FF7}">
      <dsp:nvSpPr>
        <dsp:cNvPr id="0" name=""/>
        <dsp:cNvSpPr/>
      </dsp:nvSpPr>
      <dsp:spPr>
        <a:xfrm>
          <a:off x="1046343" y="1171263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Students are either </a:t>
          </a:r>
          <a:r>
            <a:rPr lang="en-PH" sz="2400" b="1" kern="1200" dirty="0"/>
            <a:t>learned or not learned.</a:t>
          </a:r>
          <a:endParaRPr lang="en-US" sz="2400" kern="1200" dirty="0"/>
        </a:p>
      </dsp:txBody>
      <dsp:txXfrm>
        <a:off x="1046343" y="1171263"/>
        <a:ext cx="10563011" cy="933800"/>
      </dsp:txXfrm>
    </dsp:sp>
    <dsp:sp modelId="{F56BABB5-FE44-4B75-95D0-9022A84C8796}">
      <dsp:nvSpPr>
        <dsp:cNvPr id="0" name=""/>
        <dsp:cNvSpPr/>
      </dsp:nvSpPr>
      <dsp:spPr>
        <a:xfrm>
          <a:off x="0" y="2338514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6C49B2F-36BA-4575-843A-64D469431550}">
      <dsp:nvSpPr>
        <dsp:cNvPr id="0" name=""/>
        <dsp:cNvSpPr/>
      </dsp:nvSpPr>
      <dsp:spPr>
        <a:xfrm>
          <a:off x="273914" y="2542253"/>
          <a:ext cx="498514" cy="4980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2D143FE-E2DC-4A39-BD02-11141B44497B}">
      <dsp:nvSpPr>
        <dsp:cNvPr id="0" name=""/>
        <dsp:cNvSpPr/>
      </dsp:nvSpPr>
      <dsp:spPr>
        <a:xfrm>
          <a:off x="1046343" y="2338514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Simulations are initialized with 4 different seating arrangements (SA): </a:t>
          </a:r>
          <a:br>
            <a:rPr lang="en-PH" sz="2400" kern="1200" dirty="0"/>
          </a:br>
          <a:r>
            <a:rPr lang="en-PH" sz="2400" b="1" kern="1200" dirty="0"/>
            <a:t>inner corner, outer corner, center, random.</a:t>
          </a:r>
          <a:endParaRPr lang="en-US" sz="2400" kern="1200" dirty="0"/>
        </a:p>
      </dsp:txBody>
      <dsp:txXfrm>
        <a:off x="1046343" y="2338514"/>
        <a:ext cx="10563011" cy="933800"/>
      </dsp:txXfrm>
    </dsp:sp>
    <dsp:sp modelId="{B12C28DC-7F2C-43B7-ADE3-75A9A67611CC}">
      <dsp:nvSpPr>
        <dsp:cNvPr id="0" name=""/>
        <dsp:cNvSpPr/>
      </dsp:nvSpPr>
      <dsp:spPr>
        <a:xfrm>
          <a:off x="0" y="3505765"/>
          <a:ext cx="11625470" cy="90550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464A6E7-F714-4EF6-8F11-2C413A4AD765}">
      <dsp:nvSpPr>
        <dsp:cNvPr id="0" name=""/>
        <dsp:cNvSpPr/>
      </dsp:nvSpPr>
      <dsp:spPr>
        <a:xfrm>
          <a:off x="273914" y="3709504"/>
          <a:ext cx="498514" cy="498027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D3BCF5-31FF-4BBB-B74E-74EAC9B615DE}">
      <dsp:nvSpPr>
        <dsp:cNvPr id="0" name=""/>
        <dsp:cNvSpPr/>
      </dsp:nvSpPr>
      <dsp:spPr>
        <a:xfrm>
          <a:off x="1046343" y="3505765"/>
          <a:ext cx="10563011" cy="933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827" tIns="98827" rIns="98827" bIns="98827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400" kern="1200" dirty="0"/>
            <a:t>The simulation is considered done when all students are learned.</a:t>
          </a:r>
          <a:endParaRPr lang="en-US" sz="2400" kern="1200" dirty="0"/>
        </a:p>
      </dsp:txBody>
      <dsp:txXfrm>
        <a:off x="1046343" y="3505765"/>
        <a:ext cx="10563011" cy="933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D69B28-331C-427F-AA21-F18430C8B750}">
      <dsp:nvSpPr>
        <dsp:cNvPr id="0" name=""/>
        <dsp:cNvSpPr/>
      </dsp:nvSpPr>
      <dsp:spPr>
        <a:xfrm>
          <a:off x="0" y="0"/>
          <a:ext cx="1162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09E6CC-F835-4A1E-BFC5-CA49ADB6AFC2}">
      <dsp:nvSpPr>
        <dsp:cNvPr id="0" name=""/>
        <dsp:cNvSpPr/>
      </dsp:nvSpPr>
      <dsp:spPr>
        <a:xfrm>
          <a:off x="0" y="0"/>
          <a:ext cx="11626850" cy="1110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200" kern="1200" dirty="0"/>
            <a:t>Traditional instruction is more scalable and is less dependent on class size.</a:t>
          </a:r>
          <a:endParaRPr lang="en-US" sz="3200" kern="1200" dirty="0"/>
        </a:p>
      </dsp:txBody>
      <dsp:txXfrm>
        <a:off x="0" y="0"/>
        <a:ext cx="11626850" cy="1110853"/>
      </dsp:txXfrm>
    </dsp:sp>
    <dsp:sp modelId="{91387A19-69AD-4085-9CFB-1141CCBEDD96}">
      <dsp:nvSpPr>
        <dsp:cNvPr id="0" name=""/>
        <dsp:cNvSpPr/>
      </dsp:nvSpPr>
      <dsp:spPr>
        <a:xfrm>
          <a:off x="0" y="1110853"/>
          <a:ext cx="1162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A1AE4-8B4F-4E67-B445-A32A1C59D614}">
      <dsp:nvSpPr>
        <dsp:cNvPr id="0" name=""/>
        <dsp:cNvSpPr/>
      </dsp:nvSpPr>
      <dsp:spPr>
        <a:xfrm>
          <a:off x="0" y="1110853"/>
          <a:ext cx="11626850" cy="1110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200" kern="1200" dirty="0"/>
            <a:t>Peer instruction (PI) performs better than traditional instruction for smaller classrooms with slow learners.</a:t>
          </a:r>
          <a:endParaRPr lang="en-US" sz="3200" kern="1200" dirty="0"/>
        </a:p>
      </dsp:txBody>
      <dsp:txXfrm>
        <a:off x="0" y="1110853"/>
        <a:ext cx="11626850" cy="1110853"/>
      </dsp:txXfrm>
    </dsp:sp>
    <dsp:sp modelId="{6DB7CF50-1D66-4867-AF74-B9DDD4A17D0B}">
      <dsp:nvSpPr>
        <dsp:cNvPr id="0" name=""/>
        <dsp:cNvSpPr/>
      </dsp:nvSpPr>
      <dsp:spPr>
        <a:xfrm>
          <a:off x="0" y="2221706"/>
          <a:ext cx="1162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232B8A-B34D-4E97-8EFB-CE02BC2A3BD8}">
      <dsp:nvSpPr>
        <dsp:cNvPr id="0" name=""/>
        <dsp:cNvSpPr/>
      </dsp:nvSpPr>
      <dsp:spPr>
        <a:xfrm>
          <a:off x="0" y="2221706"/>
          <a:ext cx="11626850" cy="1110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3200" kern="1200" dirty="0"/>
            <a:t>Among peer instruction seating arrangements (SA), </a:t>
          </a:r>
          <a:br>
            <a:rPr lang="en-PH" sz="3200" kern="1200" dirty="0"/>
          </a:br>
          <a:r>
            <a:rPr lang="en-PH" sz="3200" kern="1200" dirty="0"/>
            <a:t>the inner corner SA performs the best.</a:t>
          </a:r>
          <a:endParaRPr lang="en-US" sz="3200" kern="1200" dirty="0"/>
        </a:p>
      </dsp:txBody>
      <dsp:txXfrm>
        <a:off x="0" y="2221706"/>
        <a:ext cx="11626850" cy="1110853"/>
      </dsp:txXfrm>
    </dsp:sp>
    <dsp:sp modelId="{398A4AA7-CFB8-4125-9A8B-E33A1D8351D9}">
      <dsp:nvSpPr>
        <dsp:cNvPr id="0" name=""/>
        <dsp:cNvSpPr/>
      </dsp:nvSpPr>
      <dsp:spPr>
        <a:xfrm>
          <a:off x="0" y="3332559"/>
          <a:ext cx="116268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A0FEB-F845-41B7-94AA-17B4D00E37FB}">
      <dsp:nvSpPr>
        <dsp:cNvPr id="0" name=""/>
        <dsp:cNvSpPr/>
      </dsp:nvSpPr>
      <dsp:spPr>
        <a:xfrm>
          <a:off x="0" y="3332559"/>
          <a:ext cx="11626850" cy="11108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H" sz="2800" kern="1200" dirty="0"/>
            <a:t>Similar findings with previous research: Students with less background knowledge learned as much with PI compared to students with more background knowledge with traditional instruction.</a:t>
          </a:r>
          <a:endParaRPr lang="en-US" sz="2800" kern="1200" dirty="0"/>
        </a:p>
      </dsp:txBody>
      <dsp:txXfrm>
        <a:off x="0" y="3332559"/>
        <a:ext cx="11626850" cy="11108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B056F-3A67-40ED-88E7-9A82098F4F81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51DDD-B122-485C-8FA9-3C77B55560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8140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51DDD-B122-485C-8FA9-3C77B5556057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9051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E4DEC7-B541-49CD-9364-4AC7105E6440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09992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F65-3F11-FD5D-739D-5D072CDA9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0514" y="1646727"/>
            <a:ext cx="11510174" cy="205377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2FD963-2FAF-A23E-C57B-EA0F47352B1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40912" y="2888273"/>
            <a:ext cx="5670000" cy="1702107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</a:t>
            </a:r>
            <a:endParaRPr lang="en-PH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C60D4C-31A7-24EA-FE54-1C44B7CFB84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1312" y="4746609"/>
            <a:ext cx="11509376" cy="1577126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en-PH" dirty="0"/>
              <a:t>All about me + Event details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5971FF8C-C37A-AB61-CB50-7C67E5DB06B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81090" y="2888273"/>
            <a:ext cx="5670000" cy="1702107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PH" dirty="0"/>
              <a:t>Publication details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023407-6BAA-5E85-8BAD-5E4AC681CDC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6784332" y="5466618"/>
            <a:ext cx="2531876" cy="772857"/>
            <a:chOff x="4894990" y="4453717"/>
            <a:chExt cx="4127756" cy="1260000"/>
          </a:xfrm>
        </p:grpSpPr>
        <p:pic>
          <p:nvPicPr>
            <p:cNvPr id="29" name="Picture 28" descr="A logo with a bird and a shield&#10;&#10;Description automatically generated">
              <a:extLst>
                <a:ext uri="{FF2B5EF4-FFF2-40B4-BE49-F238E27FC236}">
                  <a16:creationId xmlns:a16="http://schemas.microsoft.com/office/drawing/2014/main" id="{93868C57-1DE6-FEDD-B1CA-926B02815A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94990" y="4453717"/>
              <a:ext cx="1260000" cy="1260000"/>
            </a:xfrm>
            <a:prstGeom prst="rect">
              <a:avLst/>
            </a:prstGeom>
          </p:spPr>
        </p:pic>
        <p:pic>
          <p:nvPicPr>
            <p:cNvPr id="31" name="Picture 30" descr="A blue and yellow logo&#10;&#10;Description automatically generated">
              <a:extLst>
                <a:ext uri="{FF2B5EF4-FFF2-40B4-BE49-F238E27FC236}">
                  <a16:creationId xmlns:a16="http://schemas.microsoft.com/office/drawing/2014/main" id="{741DA45E-CD6A-925D-B98B-078F57155D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3474" y="4453717"/>
              <a:ext cx="1330788" cy="1260000"/>
            </a:xfrm>
            <a:prstGeom prst="rect">
              <a:avLst/>
            </a:prstGeom>
          </p:spPr>
        </p:pic>
        <p:pic>
          <p:nvPicPr>
            <p:cNvPr id="33" name="Picture 32" descr="A logo with text and symbols&#10;&#10;Description automatically generated">
              <a:extLst>
                <a:ext uri="{FF2B5EF4-FFF2-40B4-BE49-F238E27FC236}">
                  <a16:creationId xmlns:a16="http://schemas.microsoft.com/office/drawing/2014/main" id="{94FD9878-5DC9-20C3-D550-A5FC69B53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2746" y="4453717"/>
              <a:ext cx="1260000" cy="1260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A9B0666-3AFC-E886-7DFB-29E4718A8002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9411857" y="5466618"/>
            <a:ext cx="2438831" cy="772857"/>
            <a:chOff x="5388673" y="4809551"/>
            <a:chExt cx="4260068" cy="1350000"/>
          </a:xfrm>
        </p:grpSpPr>
        <p:pic>
          <p:nvPicPr>
            <p:cNvPr id="35" name="Picture 34" descr="A close up of a blue and grey circle&#10;&#10;Description automatically generated">
              <a:extLst>
                <a:ext uri="{FF2B5EF4-FFF2-40B4-BE49-F238E27FC236}">
                  <a16:creationId xmlns:a16="http://schemas.microsoft.com/office/drawing/2014/main" id="{B73220F5-8226-6025-D3A5-AE00D822FE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88673" y="4932283"/>
              <a:ext cx="2800205" cy="1080000"/>
            </a:xfrm>
            <a:prstGeom prst="rect">
              <a:avLst/>
            </a:prstGeom>
          </p:spPr>
        </p:pic>
        <p:pic>
          <p:nvPicPr>
            <p:cNvPr id="38" name="Picture 37" descr="A red green and blue triangle with lines and dots&#10;&#10;Description automatically generated">
              <a:extLst>
                <a:ext uri="{FF2B5EF4-FFF2-40B4-BE49-F238E27FC236}">
                  <a16:creationId xmlns:a16="http://schemas.microsoft.com/office/drawing/2014/main" id="{0264EBD6-06AD-01C2-046E-71AED91FFE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741" y="4809551"/>
              <a:ext cx="1350000" cy="1350000"/>
            </a:xfrm>
            <a:prstGeom prst="rect">
              <a:avLst/>
            </a:prstGeom>
          </p:spPr>
        </p:pic>
      </p:grp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EE1B99A5-BD9B-4CE9-F0BE-CAE5CAF7FD85}"/>
              </a:ext>
            </a:extLst>
          </p:cNvPr>
          <p:cNvSpPr/>
          <p:nvPr userDrawn="1"/>
        </p:nvSpPr>
        <p:spPr>
          <a:xfrm flipV="1">
            <a:off x="340514" y="3767041"/>
            <a:ext cx="11510174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6" name="Date Placeholder 45">
            <a:extLst>
              <a:ext uri="{FF2B5EF4-FFF2-40B4-BE49-F238E27FC236}">
                <a16:creationId xmlns:a16="http://schemas.microsoft.com/office/drawing/2014/main" id="{FBE2F23A-6579-17A9-8BD8-C63797F89623}"/>
              </a:ext>
            </a:extLst>
          </p:cNvPr>
          <p:cNvSpPr>
            <a:spLocks noGrp="1"/>
          </p:cNvSpPr>
          <p:nvPr userDrawn="1">
            <p:ph type="dt" sz="half" idx="13"/>
          </p:nvPr>
        </p:nvSpPr>
        <p:spPr>
          <a:xfrm>
            <a:off x="11060104" y="0"/>
            <a:ext cx="1131895" cy="360000"/>
          </a:xfrm>
          <a:prstGeom prst="rect">
            <a:avLst/>
          </a:prstGeom>
        </p:spPr>
        <p:txBody>
          <a:bodyPr/>
          <a:lstStyle/>
          <a:p>
            <a:fld id="{843CB0FE-86D9-4EF0-AD61-3F5691C83FED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47" name="Footer Placeholder 46">
            <a:extLst>
              <a:ext uri="{FF2B5EF4-FFF2-40B4-BE49-F238E27FC236}">
                <a16:creationId xmlns:a16="http://schemas.microsoft.com/office/drawing/2014/main" id="{6F7A4C69-6890-CCBA-596E-A4E7F4681869}"/>
              </a:ext>
            </a:extLst>
          </p:cNvPr>
          <p:cNvSpPr>
            <a:spLocks noGrp="1"/>
          </p:cNvSpPr>
          <p:nvPr userDrawn="1">
            <p:ph type="ftr" sz="quarter" idx="14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8" name="Slide Number Placeholder 47">
            <a:extLst>
              <a:ext uri="{FF2B5EF4-FFF2-40B4-BE49-F238E27FC236}">
                <a16:creationId xmlns:a16="http://schemas.microsoft.com/office/drawing/2014/main" id="{6C03F247-B4BD-7000-85F2-ECF8C67C596E}"/>
              </a:ext>
            </a:extLst>
          </p:cNvPr>
          <p:cNvSpPr>
            <a:spLocks noGrp="1"/>
          </p:cNvSpPr>
          <p:nvPr userDrawn="1">
            <p:ph type="sldNum" sz="quarter" idx="15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FB76BDC-CC57-7747-7990-C93624FC6C45}"/>
              </a:ext>
            </a:extLst>
          </p:cNvPr>
          <p:cNvSpPr/>
          <p:nvPr userDrawn="1"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4390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6C92E-3E22-1810-9C19-42F28149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75A83-3AC3-23EA-1648-A6A24A721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78F0-30D2-BA3B-53C4-7FB95875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653C3E0-31AE-5C25-C3A7-CA8EBFD298C3}"/>
              </a:ext>
            </a:extLst>
          </p:cNvPr>
          <p:cNvSpPr/>
          <p:nvPr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4769E84-D3A5-B787-DEF8-4A8D8F0EA435}"/>
              </a:ext>
            </a:extLst>
          </p:cNvPr>
          <p:cNvGrpSpPr/>
          <p:nvPr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3A72F79-8497-9428-B761-B3123887C676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8" name="Picture 17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7F3324CF-0FD9-820A-F52D-FD7BDC3CDC1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9" name="Picture 18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51606284-B648-AEEA-BCB4-F659B033668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20" name="Picture 19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09F77736-A73E-253E-74DA-55E4EE575F5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11ACF8-CD61-12E4-3586-F7283521869D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6" name="Picture 15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E49277AB-8558-4AC9-DA68-957D20C1148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7" name="Picture 16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FF764FA4-D910-76AA-96F8-09690ACA6E6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2926047-A0AA-90DF-4CBB-7C8D51A98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00924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4BF6-6457-24D3-A67C-2436BB23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F038-CA3A-DA8B-8F15-C1728BD3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88863B3-F4AE-1F04-7D9A-2CEBF52AC951}"/>
              </a:ext>
            </a:extLst>
          </p:cNvPr>
          <p:cNvSpPr/>
          <p:nvPr/>
        </p:nvSpPr>
        <p:spPr>
          <a:xfrm flipV="1">
            <a:off x="284335" y="1550304"/>
            <a:ext cx="11624400" cy="45719"/>
          </a:xfrm>
          <a:prstGeom prst="roundRect">
            <a:avLst>
              <a:gd name="adj" fmla="val 50000"/>
            </a:avLst>
          </a:prstGeom>
          <a:solidFill>
            <a:srgbClr val="82551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F25BB-E932-D835-1A81-732C627FECA2}"/>
              </a:ext>
            </a:extLst>
          </p:cNvPr>
          <p:cNvGrpSpPr/>
          <p:nvPr/>
        </p:nvGrpSpPr>
        <p:grpSpPr>
          <a:xfrm>
            <a:off x="10452104" y="648174"/>
            <a:ext cx="1456631" cy="889275"/>
            <a:chOff x="9130089" y="4704708"/>
            <a:chExt cx="2720598" cy="166092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F3AFF6-A139-8FEF-26D9-67EBA57A5D30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30089" y="4704708"/>
              <a:ext cx="2720598" cy="830464"/>
              <a:chOff x="4894990" y="4453717"/>
              <a:chExt cx="4127756" cy="1260000"/>
            </a:xfrm>
          </p:grpSpPr>
          <p:pic>
            <p:nvPicPr>
              <p:cNvPr id="17" name="Picture 16" descr="A logo with a bird and a shield&#10;&#10;Description automatically generated">
                <a:extLst>
                  <a:ext uri="{FF2B5EF4-FFF2-40B4-BE49-F238E27FC236}">
                    <a16:creationId xmlns:a16="http://schemas.microsoft.com/office/drawing/2014/main" id="{67B4F36E-60DC-1AB9-A9F4-618A0887476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94990" y="4453717"/>
                <a:ext cx="1260000" cy="1260000"/>
              </a:xfrm>
              <a:prstGeom prst="rect">
                <a:avLst/>
              </a:prstGeom>
            </p:spPr>
          </p:pic>
          <p:pic>
            <p:nvPicPr>
              <p:cNvPr id="18" name="Picture 17" descr="A blue and yellow logo&#10;&#10;Description automatically generated">
                <a:extLst>
                  <a:ext uri="{FF2B5EF4-FFF2-40B4-BE49-F238E27FC236}">
                    <a16:creationId xmlns:a16="http://schemas.microsoft.com/office/drawing/2014/main" id="{DB55C02B-F0DE-6E95-0D51-57079750184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93474" y="4453717"/>
                <a:ext cx="1330788" cy="1260000"/>
              </a:xfrm>
              <a:prstGeom prst="rect">
                <a:avLst/>
              </a:prstGeom>
            </p:spPr>
          </p:pic>
          <p:pic>
            <p:nvPicPr>
              <p:cNvPr id="19" name="Picture 18" descr="A logo with text and symbols&#10;&#10;Description automatically generated">
                <a:extLst>
                  <a:ext uri="{FF2B5EF4-FFF2-40B4-BE49-F238E27FC236}">
                    <a16:creationId xmlns:a16="http://schemas.microsoft.com/office/drawing/2014/main" id="{5604EECF-F3C9-F06E-DC76-B6FFD7C5612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62746" y="4453717"/>
                <a:ext cx="1260000" cy="12600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546C8D2-30E7-2F26-A40A-F68A0B0646F8}"/>
                </a:ext>
              </a:extLst>
            </p:cNvPr>
            <p:cNvGrpSpPr>
              <a:grpSpLocks noChangeAspect="1"/>
            </p:cNvGrpSpPr>
            <p:nvPr userDrawn="1"/>
          </p:nvGrpSpPr>
          <p:grpSpPr>
            <a:xfrm>
              <a:off x="9180079" y="5535172"/>
              <a:ext cx="2620618" cy="830464"/>
              <a:chOff x="5388673" y="4809551"/>
              <a:chExt cx="4260068" cy="1350000"/>
            </a:xfrm>
          </p:grpSpPr>
          <p:pic>
            <p:nvPicPr>
              <p:cNvPr id="15" name="Picture 14" descr="A close up of a blue and grey circle&#10;&#10;Description automatically generated">
                <a:extLst>
                  <a:ext uri="{FF2B5EF4-FFF2-40B4-BE49-F238E27FC236}">
                    <a16:creationId xmlns:a16="http://schemas.microsoft.com/office/drawing/2014/main" id="{CF893D9F-0299-4CFA-551A-661B97294D3D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88673" y="4932283"/>
                <a:ext cx="2800205" cy="1080000"/>
              </a:xfrm>
              <a:prstGeom prst="rect">
                <a:avLst/>
              </a:prstGeom>
            </p:spPr>
          </p:pic>
          <p:pic>
            <p:nvPicPr>
              <p:cNvPr id="16" name="Picture 15" descr="A red green and blue triangle with lines and dots&#10;&#10;Description automatically generated">
                <a:extLst>
                  <a:ext uri="{FF2B5EF4-FFF2-40B4-BE49-F238E27FC236}">
                    <a16:creationId xmlns:a16="http://schemas.microsoft.com/office/drawing/2014/main" id="{007DCAD5-9236-D2B5-0A30-48B3D18E288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98741" y="4809551"/>
                <a:ext cx="1350000" cy="1350000"/>
              </a:xfrm>
              <a:prstGeom prst="rect">
                <a:avLst/>
              </a:prstGeom>
            </p:spPr>
          </p:pic>
        </p:grpSp>
      </p:grp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49FA4164-A888-00C3-A1C9-CCB78075A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33367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A42D9-D6E0-51F0-DBB1-131A2D214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498C9A0-140E-52FD-D7F4-572B3D2006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41788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E1E04-9DD9-89D4-A49E-E8230DFE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292" y="1222156"/>
            <a:ext cx="9983415" cy="2093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F8E50-9AC0-0353-85E8-EE4F850D19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981C-D9AC-F127-8D2D-D38683670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80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41F6-5F67-AFF4-19D4-F9C36DBF4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68E7CF-EBA2-D3C0-2ACA-22F2E85DD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9CD88-4E67-A45F-C1E9-CC36EF6FB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CB0FE-86D9-4EF0-AD61-3F5691C83FED}" type="datetimeFigureOut">
              <a:rPr lang="en-PH" smtClean="0"/>
              <a:t>07/02/2024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EE18-6EBE-6322-4127-A1B305E8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DD-B447-507E-DB9B-83175FCAD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4120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box">
            <a:extLst>
              <a:ext uri="{FF2B5EF4-FFF2-40B4-BE49-F238E27FC236}">
                <a16:creationId xmlns:a16="http://schemas.microsoft.com/office/drawing/2014/main" id="{5825AF67-1074-F73C-FA71-8675E6A83A2B}"/>
              </a:ext>
            </a:extLst>
          </p:cNvPr>
          <p:cNvSpPr/>
          <p:nvPr/>
        </p:nvSpPr>
        <p:spPr>
          <a:xfrm>
            <a:off x="0" y="6406565"/>
            <a:ext cx="12192000" cy="45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Header box">
            <a:extLst>
              <a:ext uri="{FF2B5EF4-FFF2-40B4-BE49-F238E27FC236}">
                <a16:creationId xmlns:a16="http://schemas.microsoft.com/office/drawing/2014/main" id="{8BF18EDF-80C5-186C-BBA6-ED66E96D3CFD}"/>
              </a:ext>
            </a:extLst>
          </p:cNvPr>
          <p:cNvSpPr/>
          <p:nvPr/>
        </p:nvSpPr>
        <p:spPr>
          <a:xfrm>
            <a:off x="0" y="0"/>
            <a:ext cx="12192000" cy="36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Slide title">
            <a:extLst>
              <a:ext uri="{FF2B5EF4-FFF2-40B4-BE49-F238E27FC236}">
                <a16:creationId xmlns:a16="http://schemas.microsoft.com/office/drawing/2014/main" id="{D3F1C2E3-BC5F-9597-FB8A-9538A08D3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704668"/>
            <a:ext cx="9983415" cy="7762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">
            <a:extLst>
              <a:ext uri="{FF2B5EF4-FFF2-40B4-BE49-F238E27FC236}">
                <a16:creationId xmlns:a16="http://schemas.microsoft.com/office/drawing/2014/main" id="{D2572D9A-2A5C-C564-D710-119F1A42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3265" y="1733384"/>
            <a:ext cx="11625470" cy="4443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074FE-F84C-A7E2-B5F6-7595E8977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6219" y="6451565"/>
            <a:ext cx="739019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D90E601A-06FB-4B5D-BA68-AF2F7B7563F8}" type="slidenum">
              <a:rPr lang="en-PH" smtClean="0"/>
              <a:t>‹#›</a:t>
            </a:fld>
            <a:endParaRPr lang="en-PH"/>
          </a:p>
        </p:txBody>
      </p:sp>
      <p:sp>
        <p:nvSpPr>
          <p:cNvPr id="21" name="Presentation title">
            <a:extLst>
              <a:ext uri="{FF2B5EF4-FFF2-40B4-BE49-F238E27FC236}">
                <a16:creationId xmlns:a16="http://schemas.microsoft.com/office/drawing/2014/main" id="{F25B7521-30D7-BD13-9717-14C3684FA9CE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8900492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Learning dynamics in a cellular automata model of classroom peer-to-peer interactions</a:t>
            </a:r>
            <a:endParaRPr lang="en-PH" sz="1600" dirty="0"/>
          </a:p>
        </p:txBody>
      </p:sp>
      <p:sp>
        <p:nvSpPr>
          <p:cNvPr id="22" name="Event">
            <a:extLst>
              <a:ext uri="{FF2B5EF4-FFF2-40B4-BE49-F238E27FC236}">
                <a16:creationId xmlns:a16="http://schemas.microsoft.com/office/drawing/2014/main" id="{DFFA2FA3-EF91-DD19-486B-FF8E5D30364E}"/>
              </a:ext>
            </a:extLst>
          </p:cNvPr>
          <p:cNvSpPr txBox="1">
            <a:spLocks/>
          </p:cNvSpPr>
          <p:nvPr/>
        </p:nvSpPr>
        <p:spPr>
          <a:xfrm>
            <a:off x="7242932" y="0"/>
            <a:ext cx="4949068" cy="3603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PH" sz="1600" dirty="0"/>
              <a:t>SPP-2024-1E-04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A1AF239-6C7A-8DE9-3196-E000BBF42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0" y="6451565"/>
            <a:ext cx="11219543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768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microsoft.com/office/2007/relationships/media" Target="../media/media2.mp4"/><Relationship Id="rId7" Type="http://schemas.openxmlformats.org/officeDocument/2006/relationships/image" Target="../media/image26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4.xml"/><Relationship Id="rId4" Type="http://schemas.openxmlformats.org/officeDocument/2006/relationships/video" Target="../media/media2.mp4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4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4D9452-AAF4-644C-FEEF-7698DF508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4800" dirty="0"/>
              <a:t>Learning dynamics in a cellular automata model of classroom peer-to-peer interactions</a:t>
            </a:r>
            <a:endParaRPr lang="en-PH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A35992-3FD2-C37F-6933-6FFFC3A86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39" y="4065722"/>
            <a:ext cx="11628946" cy="1941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PH" b="1" dirty="0"/>
              <a:t>Clarence Ioakim T. Sy*</a:t>
            </a:r>
            <a:r>
              <a:rPr lang="en-PH" dirty="0"/>
              <a:t>, Reinier Xander A. Ramos and </a:t>
            </a:r>
            <a:r>
              <a:rPr lang="en-PH" dirty="0" err="1"/>
              <a:t>Johnrob</a:t>
            </a:r>
            <a:r>
              <a:rPr lang="en-PH" dirty="0"/>
              <a:t> Y. </a:t>
            </a:r>
            <a:r>
              <a:rPr lang="en-PH" dirty="0" err="1"/>
              <a:t>Bantang</a:t>
            </a:r>
            <a:endParaRPr lang="en-PH" dirty="0"/>
          </a:p>
          <a:p>
            <a:pPr>
              <a:spcBef>
                <a:spcPts val="0"/>
              </a:spcBef>
            </a:pPr>
            <a:endParaRPr lang="en-PH" sz="2200" i="1" dirty="0"/>
          </a:p>
          <a:p>
            <a:pPr>
              <a:spcBef>
                <a:spcPts val="0"/>
              </a:spcBef>
            </a:pPr>
            <a:r>
              <a:rPr lang="en-PH" sz="2200" i="1" dirty="0"/>
              <a:t>Instrumentation Physics Laboratory</a:t>
            </a:r>
          </a:p>
          <a:p>
            <a:pPr>
              <a:spcBef>
                <a:spcPts val="0"/>
              </a:spcBef>
            </a:pPr>
            <a:r>
              <a:rPr lang="en-PH" sz="2200" i="1" dirty="0"/>
              <a:t>National Institute of Physics</a:t>
            </a:r>
          </a:p>
          <a:p>
            <a:pPr>
              <a:spcBef>
                <a:spcPts val="0"/>
              </a:spcBef>
            </a:pPr>
            <a:r>
              <a:rPr lang="en-PH" sz="2200" i="1" dirty="0"/>
              <a:t>University of the Philippines Diliman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71020-9686-5477-B930-094859404C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231" y="519552"/>
            <a:ext cx="11252740" cy="173335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b="1" dirty="0"/>
              <a:t>42</a:t>
            </a:r>
            <a:r>
              <a:rPr lang="en-PH" b="1" baseline="30000" dirty="0"/>
              <a:t>nd</a:t>
            </a:r>
            <a:r>
              <a:rPr lang="en-PH" b="1" dirty="0"/>
              <a:t> </a:t>
            </a:r>
            <a:r>
              <a:rPr lang="en-PH" b="1" dirty="0" err="1"/>
              <a:t>Samahang</a:t>
            </a:r>
            <a:r>
              <a:rPr lang="en-PH" b="1" dirty="0"/>
              <a:t> </a:t>
            </a:r>
            <a:r>
              <a:rPr lang="en-PH" b="1" dirty="0" err="1"/>
              <a:t>Pisika</a:t>
            </a:r>
            <a:r>
              <a:rPr lang="en-PH" b="1" dirty="0"/>
              <a:t> ng </a:t>
            </a:r>
            <a:r>
              <a:rPr lang="en-PH" b="1" dirty="0" err="1"/>
              <a:t>Pilipinas</a:t>
            </a:r>
            <a:r>
              <a:rPr lang="en-PH" b="1" dirty="0"/>
              <a:t> Physics Conference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1800" dirty="0"/>
              <a:t>Batangas State University, Batangas City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1800" dirty="0"/>
              <a:t>03 July 2024</a:t>
            </a:r>
            <a:endParaRPr lang="en-PH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C45C6-3472-33BB-35CD-8C72A78CC985}"/>
              </a:ext>
            </a:extLst>
          </p:cNvPr>
          <p:cNvSpPr txBox="1"/>
          <p:nvPr/>
        </p:nvSpPr>
        <p:spPr>
          <a:xfrm>
            <a:off x="10606062" y="0"/>
            <a:ext cx="16634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600" b="0" i="0" dirty="0">
                <a:solidFill>
                  <a:schemeClr val="bg1"/>
                </a:solidFill>
                <a:effectLst/>
                <a:latin typeface="Noto Sans" panose="020B0502040504020204" pitchFamily="34" charset="0"/>
              </a:rPr>
              <a:t>SPP-2024-1E-04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DCDE7-36DE-1C11-7699-896E47C48582}"/>
              </a:ext>
            </a:extLst>
          </p:cNvPr>
          <p:cNvSpPr txBox="1"/>
          <p:nvPr/>
        </p:nvSpPr>
        <p:spPr>
          <a:xfrm>
            <a:off x="397739" y="5609121"/>
            <a:ext cx="61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/>
              <a:t>*ctsy@up.edu.ph</a:t>
            </a:r>
          </a:p>
        </p:txBody>
      </p:sp>
    </p:spTree>
    <p:extLst>
      <p:ext uri="{BB962C8B-B14F-4D97-AF65-F5344CB8AC3E}">
        <p14:creationId xmlns:p14="http://schemas.microsoft.com/office/powerpoint/2010/main" val="475380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53153-40EA-9324-EF5F-1BB2B6A6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63156-BB08-1502-B0AA-914ABB4D2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34396A8-B2C9-1033-4A4C-07FC214FD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8" name="2DBPCA-random-128-0.3-animation">
            <a:hlinkClick r:id="" action="ppaction://media"/>
            <a:extLst>
              <a:ext uri="{FF2B5EF4-FFF2-40B4-BE49-F238E27FC236}">
                <a16:creationId xmlns:a16="http://schemas.microsoft.com/office/drawing/2014/main" id="{108F29E7-4955-9B3E-FF11-E48F1864928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76119" y="600075"/>
            <a:ext cx="5185970" cy="5760000"/>
          </a:xfrm>
          <a:prstGeom prst="rect">
            <a:avLst/>
          </a:prstGeom>
        </p:spPr>
      </p:pic>
      <p:pic>
        <p:nvPicPr>
          <p:cNvPr id="7" name="2DBPCA-random-64-0.3-animation">
            <a:hlinkClick r:id="" action="ppaction://media"/>
            <a:extLst>
              <a:ext uri="{FF2B5EF4-FFF2-40B4-BE49-F238E27FC236}">
                <a16:creationId xmlns:a16="http://schemas.microsoft.com/office/drawing/2014/main" id="{C46B2B0E-6A5A-5F24-2CDA-994756364D2B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981371" y="600075"/>
            <a:ext cx="5185969" cy="5760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EC975EE-5AB6-DF70-716F-F1B60259258F}"/>
              </a:ext>
            </a:extLst>
          </p:cNvPr>
          <p:cNvSpPr/>
          <p:nvPr/>
        </p:nvSpPr>
        <p:spPr>
          <a:xfrm>
            <a:off x="3049675" y="6029011"/>
            <a:ext cx="1477107" cy="228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F7BFBB-4290-8876-BDC1-AFBAA1C02194}"/>
              </a:ext>
            </a:extLst>
          </p:cNvPr>
          <p:cNvSpPr txBox="1"/>
          <p:nvPr/>
        </p:nvSpPr>
        <p:spPr>
          <a:xfrm>
            <a:off x="2931261" y="5812971"/>
            <a:ext cx="12861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Time step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96648-7D13-DBFB-7C43-5B642686759B}"/>
              </a:ext>
            </a:extLst>
          </p:cNvPr>
          <p:cNvSpPr/>
          <p:nvPr/>
        </p:nvSpPr>
        <p:spPr>
          <a:xfrm>
            <a:off x="8375301" y="6029011"/>
            <a:ext cx="1421842" cy="2289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DC5B63-7F11-4D3C-9C28-1FFCF61C614A}"/>
              </a:ext>
            </a:extLst>
          </p:cNvPr>
          <p:cNvSpPr txBox="1"/>
          <p:nvPr/>
        </p:nvSpPr>
        <p:spPr>
          <a:xfrm>
            <a:off x="8266523" y="5868237"/>
            <a:ext cx="994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400" dirty="0"/>
              <a:t>Time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833031-92BF-2E1D-1C0A-7B38C626AC30}"/>
                  </a:ext>
                </a:extLst>
              </p:cNvPr>
              <p:cNvSpPr txBox="1"/>
              <p:nvPr/>
            </p:nvSpPr>
            <p:spPr>
              <a:xfrm>
                <a:off x="6276119" y="417007"/>
                <a:ext cx="5339776" cy="56938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endParaRPr lang="en-PH" sz="2800" dirty="0"/>
              </a:p>
              <a:p>
                <a:r>
                  <a:rPr lang="en-PH" sz="2800" dirty="0"/>
                  <a:t>Learning rate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800" dirty="0"/>
                  <a:t>:</a:t>
                </a:r>
              </a:p>
              <a:p>
                <a:endParaRPr lang="en-PH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2800" b="0" i="0" smtClean="0">
                        <a:latin typeface="Cambria Math" panose="02040503050406030204" pitchFamily="18" charset="0"/>
                      </a:rPr>
                      <m:t>fraction</m:t>
                    </m:r>
                    <m:r>
                      <a:rPr lang="en-PH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PH" sz="2800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PH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PH" sz="2800" b="0" i="0" smtClean="0">
                        <a:latin typeface="Cambria Math" panose="02040503050406030204" pitchFamily="18" charset="0"/>
                      </a:rPr>
                      <m:t>learned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PH" sz="2800" b="0" dirty="0"/>
              </a:p>
              <a:p>
                <a:endParaRPr lang="en-PH" sz="2800" dirty="0"/>
              </a:p>
              <a:p>
                <a:r>
                  <a:rPr lang="en-PH" sz="2800" dirty="0"/>
                  <a:t>Time to learn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800" dirty="0"/>
              </a:p>
              <a:p>
                <a:endParaRPr lang="en-PH" sz="28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PH" sz="2800" dirty="0"/>
                  <a:t>Number of time steps for all students to learn</a:t>
                </a:r>
              </a:p>
              <a:p>
                <a:endParaRPr lang="en-PH" sz="2800" dirty="0"/>
              </a:p>
              <a:p>
                <a:endParaRPr lang="en-PH" sz="2800" dirty="0"/>
              </a:p>
              <a:p>
                <a:endParaRPr lang="en-PH" sz="2800" dirty="0"/>
              </a:p>
              <a:p>
                <a:endParaRPr lang="en-PH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833031-92BF-2E1D-1C0A-7B38C626AC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6119" y="417007"/>
                <a:ext cx="5339776" cy="5693866"/>
              </a:xfrm>
              <a:prstGeom prst="rect">
                <a:avLst/>
              </a:prstGeom>
              <a:blipFill>
                <a:blip r:embed="rId8"/>
                <a:stretch>
                  <a:fillRect l="-2400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9408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8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2188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9" repeatCount="indefinite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4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0E5AA7EA-326A-3898-1ED1-6071C2D624A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PH" b="0" dirty="0"/>
                  <a:t>Class learning rate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PH" dirty="0"/>
                  <a:t> with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PH" dirty="0"/>
                  <a:t> (higher is better)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0E5AA7EA-326A-3898-1ED1-6071C2D62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137" t="-12598" b="-2598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B9944E-C449-9597-CF52-EA3213792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11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1E166F-CA60-8192-CAAA-038333B63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55082-36F6-87F2-4580-FCE8D5F95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9" name="Content Placeholder 8" descr="A graph of 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97FA7D83-7FB2-27E5-3FF0-187A557D3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00" y="1717126"/>
            <a:ext cx="5400000" cy="3600000"/>
          </a:xfrm>
        </p:spPr>
      </p:pic>
      <p:pic>
        <p:nvPicPr>
          <p:cNvPr id="11" name="Picture 10" descr="A graph of a number of objects&#10;&#10;Description automatically generated">
            <a:extLst>
              <a:ext uri="{FF2B5EF4-FFF2-40B4-BE49-F238E27FC236}">
                <a16:creationId xmlns:a16="http://schemas.microsoft.com/office/drawing/2014/main" id="{81DB043C-C64C-5125-B3ED-8F3F17E80B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8000" y="1717126"/>
            <a:ext cx="5400000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BBD40D-EA12-5D56-AC58-7BFF299F6A02}"/>
                  </a:ext>
                </a:extLst>
              </p:cNvPr>
              <p:cNvSpPr txBox="1"/>
              <p:nvPr/>
            </p:nvSpPr>
            <p:spPr>
              <a:xfrm>
                <a:off x="464001" y="5518876"/>
                <a:ext cx="1121954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400" dirty="0"/>
                  <a:t>For smaller learning coefficients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PH" sz="2400" dirty="0"/>
                  <a:t>, classrooms using PI have higher learning rates compared to their traditional counterparts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1BBD40D-EA12-5D56-AC58-7BFF299F6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01" y="5518876"/>
                <a:ext cx="11219542" cy="830997"/>
              </a:xfrm>
              <a:prstGeom prst="rect">
                <a:avLst/>
              </a:prstGeom>
              <a:blipFill>
                <a:blip r:embed="rId5"/>
                <a:stretch>
                  <a:fillRect l="-815" t="-5839" b="-1532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4550AC-6E53-F07C-29B3-B9D9CFF5785F}"/>
                  </a:ext>
                </a:extLst>
              </p:cNvPr>
              <p:cNvSpPr txBox="1"/>
              <p:nvPr/>
            </p:nvSpPr>
            <p:spPr>
              <a:xfrm>
                <a:off x="283265" y="2141018"/>
                <a:ext cx="461665" cy="2707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vert270" wrap="square" rtlCol="0">
                <a:spAutoFit/>
              </a:bodyPr>
              <a:lstStyle/>
              <a:p>
                <a:pPr algn="ctr"/>
                <a:r>
                  <a:rPr lang="en-PH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Learning rate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PH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PH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4550AC-6E53-F07C-29B3-B9D9CFF57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65" y="2141018"/>
                <a:ext cx="461665" cy="2707748"/>
              </a:xfrm>
              <a:prstGeom prst="rect">
                <a:avLst/>
              </a:prstGeom>
              <a:blipFill>
                <a:blip r:embed="rId6"/>
                <a:stretch>
                  <a:fillRect r="-1052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887A9C-5609-3940-DD5F-3B76466F540C}"/>
                  </a:ext>
                </a:extLst>
              </p:cNvPr>
              <p:cNvSpPr txBox="1"/>
              <p:nvPr/>
            </p:nvSpPr>
            <p:spPr>
              <a:xfrm>
                <a:off x="6112556" y="2163252"/>
                <a:ext cx="461665" cy="27077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vert270" wrap="square">
                <a:spAutoFit/>
              </a:bodyPr>
              <a:lstStyle/>
              <a:p>
                <a:pPr algn="ctr"/>
                <a:r>
                  <a:rPr lang="en-PH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Learning rate </a:t>
                </a:r>
                <a14:m>
                  <m:oMath xmlns:m="http://schemas.openxmlformats.org/officeDocument/2006/math">
                    <m:r>
                      <a:rPr lang="en-PH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PH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PH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PH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887A9C-5609-3940-DD5F-3B76466F5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2556" y="2163252"/>
                <a:ext cx="461665" cy="2707748"/>
              </a:xfrm>
              <a:prstGeom prst="rect">
                <a:avLst/>
              </a:prstGeom>
              <a:blipFill>
                <a:blip r:embed="rId7"/>
                <a:stretch>
                  <a:fillRect r="-1066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75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0A917E-4C8A-FF61-9FF4-7E7DDFB0A0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PH" b="0" dirty="0"/>
                  <a:t>Time </a:t>
                </a:r>
                <a:r>
                  <a:rPr lang="en-PH" b="0" dirty="0" err="1"/>
                  <a:t>to</a:t>
                </a:r>
                <a:r>
                  <a:rPr lang="en-PH" b="0" dirty="0"/>
                  <a:t>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PH" dirty="0"/>
                  <a:t> with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PH" dirty="0"/>
                  <a:t> (lower is better)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20A917E-4C8A-FF61-9FF4-7E7DDFB0A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42" t="-18898" b="-338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5BE41-1C95-5C7E-6BDD-BDD5AFC1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C618E-18F8-63A6-8615-D50A06FD2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FA5189A-92B8-6B58-ED00-A607557CB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812DE871-55B6-F77C-AEA6-382B8AFCD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16" y="1692562"/>
            <a:ext cx="5400000" cy="3600000"/>
          </a:xfr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4BF110C-0430-C337-7700-E7F10A4455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516" y="1692562"/>
            <a:ext cx="5400000" cy="36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CE5004-BDA4-738A-B14E-7B19C17D8356}"/>
                  </a:ext>
                </a:extLst>
              </p:cNvPr>
              <p:cNvSpPr txBox="1"/>
              <p:nvPr/>
            </p:nvSpPr>
            <p:spPr>
              <a:xfrm>
                <a:off x="515515" y="5403352"/>
                <a:ext cx="1126400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000" dirty="0"/>
                  <a:t>In smaller classrooms with small learning coefficients </a:t>
                </a:r>
                <a14:m>
                  <m:oMath xmlns:m="http://schemas.openxmlformats.org/officeDocument/2006/math">
                    <m:r>
                      <a:rPr lang="en-PH" sz="20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PH" sz="2000" dirty="0"/>
                  <a:t>, the PI set-up can yield less time to learn compared to the traditional set up. In bigger classrooms, the traditional set ups are always better in terms of time to learn.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CE5004-BDA4-738A-B14E-7B19C17D8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15" y="5403352"/>
                <a:ext cx="11264001" cy="1015663"/>
              </a:xfrm>
              <a:prstGeom prst="rect">
                <a:avLst/>
              </a:prstGeom>
              <a:blipFill>
                <a:blip r:embed="rId5"/>
                <a:stretch>
                  <a:fillRect l="-596" t="-2395" b="-958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686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73964E-65DA-4E41-DFC0-DA8C32902BA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PH" dirty="0"/>
                  <a:t>SA performance due to differences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973964E-65DA-4E41-DFC0-DA8C32902B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42" t="-18898" b="-3385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FED88-E652-46F7-398C-A2D7C078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5E1A-ABCA-75C2-C46C-323F6500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9E5E78-62D4-4339-6D55-719C41A63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A445E-1693-3F84-624C-94B21E0E1DDD}"/>
              </a:ext>
            </a:extLst>
          </p:cNvPr>
          <p:cNvSpPr/>
          <p:nvPr/>
        </p:nvSpPr>
        <p:spPr>
          <a:xfrm>
            <a:off x="575733" y="2060531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EB5ACA-7AF6-CEEF-C6AC-294392B73AB6}"/>
              </a:ext>
            </a:extLst>
          </p:cNvPr>
          <p:cNvSpPr/>
          <p:nvPr/>
        </p:nvSpPr>
        <p:spPr>
          <a:xfrm>
            <a:off x="4376810" y="2060531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DF331F-4BE7-BF24-6581-5EF8DCB8E7E3}"/>
              </a:ext>
            </a:extLst>
          </p:cNvPr>
          <p:cNvSpPr/>
          <p:nvPr/>
        </p:nvSpPr>
        <p:spPr>
          <a:xfrm>
            <a:off x="8177888" y="2060531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3E50CD-90A0-B1B1-D656-2BAB69FE5BBA}"/>
              </a:ext>
            </a:extLst>
          </p:cNvPr>
          <p:cNvSpPr/>
          <p:nvPr/>
        </p:nvSpPr>
        <p:spPr>
          <a:xfrm>
            <a:off x="1475733" y="2960531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C4B8E-8B41-7BB7-97FA-28E655651D66}"/>
              </a:ext>
            </a:extLst>
          </p:cNvPr>
          <p:cNvSpPr/>
          <p:nvPr/>
        </p:nvSpPr>
        <p:spPr>
          <a:xfrm>
            <a:off x="3107345" y="4588245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9DDFEE-F260-5840-9F8F-D81F6982220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75733" y="2060531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CDDEF2-6844-7A71-1A2E-CBC2353D6F04}"/>
              </a:ext>
            </a:extLst>
          </p:cNvPr>
          <p:cNvCxnSpPr>
            <a:cxnSpLocks/>
            <a:stCxn id="10" idx="5"/>
          </p:cNvCxnSpPr>
          <p:nvPr/>
        </p:nvCxnSpPr>
        <p:spPr>
          <a:xfrm>
            <a:off x="1619461" y="3107586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EB6361D-A378-F6EC-010B-B15F42058A3B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375732" y="3860530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9A1288C-70FF-2B35-C1F7-F65576E8EFC6}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3251073" y="473530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8AB281-B97D-1D0A-5A74-DBE8F79E56FD}"/>
              </a:ext>
            </a:extLst>
          </p:cNvPr>
          <p:cNvGrpSpPr/>
          <p:nvPr/>
        </p:nvGrpSpPr>
        <p:grpSpPr>
          <a:xfrm rot="16200000">
            <a:off x="558892" y="2062991"/>
            <a:ext cx="3600000" cy="3600000"/>
            <a:chOff x="728133" y="2160210"/>
            <a:chExt cx="3600000" cy="360000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C261A1F-611A-81FE-7139-0920A338D654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CFA36F3-D597-98F3-E241-95625EDAC832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178984B-E3FD-902F-03F3-CB04074110D9}"/>
                </a:ext>
              </a:extLst>
            </p:cNvPr>
            <p:cNvCxnSpPr>
              <a:cxnSpLocks/>
              <a:stCxn id="33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41C2B57-D4EA-A8CC-809C-78124ED1958C}"/>
                </a:ext>
              </a:extLst>
            </p:cNvPr>
            <p:cNvCxnSpPr>
              <a:cxnSpLocks/>
              <a:stCxn id="33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2B3E7DA-C025-E35B-F207-409E8E7A5F7E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69D163B-C7BF-A784-2C98-3776453C9289}"/>
                </a:ext>
              </a:extLst>
            </p:cNvPr>
            <p:cNvCxnSpPr>
              <a:cxnSpLocks/>
              <a:stCxn id="34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EC37E11-A22B-5B61-9108-D62B798B9D99}"/>
                  </a:ext>
                </a:extLst>
              </p:cNvPr>
              <p:cNvSpPr txBox="1"/>
              <p:nvPr/>
            </p:nvSpPr>
            <p:spPr>
              <a:xfrm>
                <a:off x="1410411" y="2317961"/>
                <a:ext cx="1896957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EC37E11-A22B-5B61-9108-D62B798B9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411" y="2317961"/>
                <a:ext cx="1896957" cy="6741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50A0BC14-F463-18F0-1FC1-38F1CF1D79A1}"/>
              </a:ext>
            </a:extLst>
          </p:cNvPr>
          <p:cNvSpPr/>
          <p:nvPr/>
        </p:nvSpPr>
        <p:spPr>
          <a:xfrm>
            <a:off x="5916000" y="3680530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1D91935-1096-A6A8-C600-A5A0F2D62716}"/>
              </a:ext>
            </a:extLst>
          </p:cNvPr>
          <p:cNvCxnSpPr>
            <a:stCxn id="41" idx="1"/>
          </p:cNvCxnSpPr>
          <p:nvPr/>
        </p:nvCxnSpPr>
        <p:spPr>
          <a:xfrm flipH="1" flipV="1">
            <a:off x="4376810" y="2060531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D2CAE8D-2390-2148-FD3C-F0456186F1CC}"/>
              </a:ext>
            </a:extLst>
          </p:cNvPr>
          <p:cNvCxnSpPr>
            <a:stCxn id="41" idx="7"/>
          </p:cNvCxnSpPr>
          <p:nvPr/>
        </p:nvCxnSpPr>
        <p:spPr>
          <a:xfrm flipV="1">
            <a:off x="6223279" y="2060531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8530BAC-3305-B2CA-CE24-EF00A30DC31C}"/>
              </a:ext>
            </a:extLst>
          </p:cNvPr>
          <p:cNvCxnSpPr>
            <a:stCxn id="41" idx="3"/>
          </p:cNvCxnSpPr>
          <p:nvPr/>
        </p:nvCxnSpPr>
        <p:spPr>
          <a:xfrm flipH="1">
            <a:off x="4413504" y="3987809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51611F-0346-0570-ED68-8E0D2FB301EB}"/>
              </a:ext>
            </a:extLst>
          </p:cNvPr>
          <p:cNvCxnSpPr>
            <a:cxnSpLocks/>
            <a:stCxn id="41" idx="5"/>
          </p:cNvCxnSpPr>
          <p:nvPr/>
        </p:nvCxnSpPr>
        <p:spPr>
          <a:xfrm>
            <a:off x="6223279" y="3987809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FD38C7-CD7D-8FA5-7980-38185351A5E2}"/>
                  </a:ext>
                </a:extLst>
              </p:cNvPr>
              <p:cNvSpPr txBox="1"/>
              <p:nvPr/>
            </p:nvSpPr>
            <p:spPr>
              <a:xfrm>
                <a:off x="5120782" y="2317961"/>
                <a:ext cx="1896957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BFD38C7-CD7D-8FA5-7980-38185351A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0782" y="2317961"/>
                <a:ext cx="1896957" cy="67415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B18B9523-2855-B7DD-E014-3F9EAE0AB753}"/>
              </a:ext>
            </a:extLst>
          </p:cNvPr>
          <p:cNvSpPr/>
          <p:nvPr/>
        </p:nvSpPr>
        <p:spPr>
          <a:xfrm>
            <a:off x="8087887" y="197053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A93BB7-472F-425D-11BF-2731AF6E1DB7}"/>
              </a:ext>
            </a:extLst>
          </p:cNvPr>
          <p:cNvSpPr/>
          <p:nvPr/>
        </p:nvSpPr>
        <p:spPr>
          <a:xfrm>
            <a:off x="8087887" y="555062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294707E-D9D7-48D8-4A9E-A65161F62738}"/>
              </a:ext>
            </a:extLst>
          </p:cNvPr>
          <p:cNvSpPr/>
          <p:nvPr/>
        </p:nvSpPr>
        <p:spPr>
          <a:xfrm>
            <a:off x="11682604" y="557053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790D47E-AC2A-ED4C-7C99-54C601885CDA}"/>
              </a:ext>
            </a:extLst>
          </p:cNvPr>
          <p:cNvSpPr/>
          <p:nvPr/>
        </p:nvSpPr>
        <p:spPr>
          <a:xfrm>
            <a:off x="11682604" y="1978151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3AC755D-6189-067C-5646-9452F1907E62}"/>
              </a:ext>
            </a:extLst>
          </p:cNvPr>
          <p:cNvCxnSpPr>
            <a:cxnSpLocks/>
            <a:stCxn id="53" idx="5"/>
          </p:cNvCxnSpPr>
          <p:nvPr/>
        </p:nvCxnSpPr>
        <p:spPr>
          <a:xfrm>
            <a:off x="8241527" y="2124171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D7380FF-7A64-45BB-8524-A47C639B8DA6}"/>
              </a:ext>
            </a:extLst>
          </p:cNvPr>
          <p:cNvCxnSpPr>
            <a:stCxn id="54" idx="7"/>
          </p:cNvCxnSpPr>
          <p:nvPr/>
        </p:nvCxnSpPr>
        <p:spPr>
          <a:xfrm flipV="1">
            <a:off x="8241527" y="3847352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8D983A8-7827-D20A-EFDD-4046BBBA8785}"/>
              </a:ext>
            </a:extLst>
          </p:cNvPr>
          <p:cNvCxnSpPr>
            <a:cxnSpLocks/>
            <a:stCxn id="56" idx="3"/>
          </p:cNvCxnSpPr>
          <p:nvPr/>
        </p:nvCxnSpPr>
        <p:spPr>
          <a:xfrm flipH="1">
            <a:off x="9983174" y="2131791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4736634-B06D-E0DA-97B5-1930F25A042B}"/>
              </a:ext>
            </a:extLst>
          </p:cNvPr>
          <p:cNvCxnSpPr>
            <a:stCxn id="55" idx="1"/>
          </p:cNvCxnSpPr>
          <p:nvPr/>
        </p:nvCxnSpPr>
        <p:spPr>
          <a:xfrm flipH="1" flipV="1">
            <a:off x="9972602" y="3847352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D89E2BB-5020-0D1F-3DA8-0860D52A13C0}"/>
                  </a:ext>
                </a:extLst>
              </p:cNvPr>
              <p:cNvSpPr txBox="1"/>
              <p:nvPr/>
            </p:nvSpPr>
            <p:spPr>
              <a:xfrm>
                <a:off x="6925649" y="2265240"/>
                <a:ext cx="6115050" cy="6741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D89E2BB-5020-0D1F-3DA8-0860D52A1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649" y="2265240"/>
                <a:ext cx="6115050" cy="67415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056F8F-6097-1DCE-F027-FA57188CEA69}"/>
                  </a:ext>
                </a:extLst>
              </p:cNvPr>
              <p:cNvSpPr txBox="1"/>
              <p:nvPr/>
            </p:nvSpPr>
            <p:spPr>
              <a:xfrm>
                <a:off x="558892" y="5693061"/>
                <a:ext cx="360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Shortest time to learn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dirty="0"/>
                  <a:t> </a:t>
                </a:r>
                <a:br>
                  <a:rPr lang="en-PH" dirty="0"/>
                </a:br>
                <a:r>
                  <a:rPr lang="en-PH" dirty="0"/>
                  <a:t>Fastest learning rate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7056F8F-6097-1DCE-F027-FA57188CE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92" y="5693061"/>
                <a:ext cx="3600000" cy="646331"/>
              </a:xfrm>
              <a:prstGeom prst="rect">
                <a:avLst/>
              </a:prstGeom>
              <a:blipFill>
                <a:blip r:embed="rId6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2EC16F-FDB1-8853-9AAF-A9908D7247C5}"/>
                  </a:ext>
                </a:extLst>
              </p:cNvPr>
              <p:cNvSpPr txBox="1"/>
              <p:nvPr/>
            </p:nvSpPr>
            <p:spPr>
              <a:xfrm>
                <a:off x="4376810" y="5693061"/>
                <a:ext cx="360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Longer time to learn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dirty="0"/>
                  <a:t> </a:t>
                </a:r>
                <a:br>
                  <a:rPr lang="en-PH" dirty="0"/>
                </a:br>
                <a:r>
                  <a:rPr lang="en-PH" dirty="0"/>
                  <a:t>Slower learning rate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A2EC16F-FDB1-8853-9AAF-A9908D724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810" y="5693061"/>
                <a:ext cx="3600000" cy="646331"/>
              </a:xfrm>
              <a:prstGeom prst="rect">
                <a:avLst/>
              </a:prstGeom>
              <a:blipFill>
                <a:blip r:embed="rId7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3ED168-F7FF-5961-7E0F-8D165E89DA2E}"/>
                  </a:ext>
                </a:extLst>
              </p:cNvPr>
              <p:cNvSpPr txBox="1"/>
              <p:nvPr/>
            </p:nvSpPr>
            <p:spPr>
              <a:xfrm>
                <a:off x="8183174" y="5693061"/>
                <a:ext cx="3600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dirty="0"/>
                  <a:t>Longer time to learn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dirty="0"/>
                  <a:t> </a:t>
                </a:r>
                <a:br>
                  <a:rPr lang="en-PH" dirty="0"/>
                </a:br>
                <a:r>
                  <a:rPr lang="en-PH" dirty="0"/>
                  <a:t>Slower learning rate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A3ED168-F7FF-5961-7E0F-8D165E89D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174" y="5693061"/>
                <a:ext cx="3600000" cy="646331"/>
              </a:xfrm>
              <a:prstGeom prst="rect">
                <a:avLst/>
              </a:prstGeom>
              <a:blipFill>
                <a:blip r:embed="rId8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CD8C9C5-438A-AD7C-BEDA-A3BB6798978E}"/>
              </a:ext>
            </a:extLst>
          </p:cNvPr>
          <p:cNvSpPr txBox="1"/>
          <p:nvPr/>
        </p:nvSpPr>
        <p:spPr>
          <a:xfrm>
            <a:off x="575733" y="1551701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4927E1-0D74-B649-AA3B-48EA3C87CCD5}"/>
              </a:ext>
            </a:extLst>
          </p:cNvPr>
          <p:cNvSpPr txBox="1"/>
          <p:nvPr/>
        </p:nvSpPr>
        <p:spPr>
          <a:xfrm>
            <a:off x="4265733" y="1551701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A0668-D9D3-A165-B47A-5C186D2CD003}"/>
              </a:ext>
            </a:extLst>
          </p:cNvPr>
          <p:cNvSpPr txBox="1"/>
          <p:nvPr/>
        </p:nvSpPr>
        <p:spPr>
          <a:xfrm>
            <a:off x="8144166" y="1551701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</p:spTree>
    <p:extLst>
      <p:ext uri="{BB962C8B-B14F-4D97-AF65-F5344CB8AC3E}">
        <p14:creationId xmlns:p14="http://schemas.microsoft.com/office/powerpoint/2010/main" val="2672529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A4E31A-7167-9820-18C4-52F3CC6DD45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PH" sz="3600" b="0" dirty="0"/>
                  <a:t>Time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PH" sz="36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PH" sz="3600" dirty="0"/>
                  <a:t> with </a:t>
                </a:r>
                <a14:m>
                  <m:oMath xmlns:m="http://schemas.openxmlformats.org/officeDocument/2006/math">
                    <m:r>
                      <a:rPr lang="en-PH" sz="3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PH" sz="3600" dirty="0"/>
                  <a:t> (PI vs. Traditional)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8A4E31A-7167-9820-18C4-52F3CC6DD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32" t="-6299" b="-18898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27E1C-8961-5EC7-E2D4-3F22FDF6D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14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6AFC8-9BEF-1FD9-F9AD-1258DB917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C05D74-7BDF-4FEA-7AAC-8DB9A41479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11" name="Content Placeholder 10" descr="A screen shot of a graph&#10;&#10;Description automatically generated">
            <a:extLst>
              <a:ext uri="{FF2B5EF4-FFF2-40B4-BE49-F238E27FC236}">
                <a16:creationId xmlns:a16="http://schemas.microsoft.com/office/drawing/2014/main" id="{79C6A478-AE3A-95B0-83F2-33668BDBD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7181" y="1697155"/>
            <a:ext cx="5911982" cy="44434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F82EF1-B635-C645-4B9F-60664110C5E6}"/>
              </a:ext>
            </a:extLst>
          </p:cNvPr>
          <p:cNvSpPr txBox="1"/>
          <p:nvPr/>
        </p:nvSpPr>
        <p:spPr>
          <a:xfrm>
            <a:off x="10659899" y="3638071"/>
            <a:ext cx="91463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800" dirty="0"/>
              <a:t>PI (inner corner)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D7027B-BA32-A70C-D760-4B98C4DC6953}"/>
              </a:ext>
            </a:extLst>
          </p:cNvPr>
          <p:cNvSpPr txBox="1"/>
          <p:nvPr/>
        </p:nvSpPr>
        <p:spPr>
          <a:xfrm>
            <a:off x="10659899" y="3452544"/>
            <a:ext cx="86123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PH" sz="900" dirty="0"/>
              <a:t>Traditional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044FC-B687-D026-E51F-F5D59F4937D7}"/>
                  </a:ext>
                </a:extLst>
              </p:cNvPr>
              <p:cNvSpPr txBox="1"/>
              <p:nvPr/>
            </p:nvSpPr>
            <p:spPr>
              <a:xfrm>
                <a:off x="454868" y="2670532"/>
                <a:ext cx="4802114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PH" sz="2800" dirty="0"/>
                  <a:t>For higher learning coefficient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PH" sz="2800" b="0" dirty="0"/>
                  <a:t>, peer instruction starts to perform worse at </a:t>
                </a:r>
                <a:r>
                  <a:rPr lang="en-PH" sz="2800" dirty="0"/>
                  <a:t>higher </a:t>
                </a:r>
                <a:r>
                  <a:rPr lang="en-PH" sz="2800" b="0" dirty="0"/>
                  <a:t>class sizes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1044FC-B687-D026-E51F-F5D59F493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68" y="2670532"/>
                <a:ext cx="4802114" cy="1815882"/>
              </a:xfrm>
              <a:prstGeom prst="rect">
                <a:avLst/>
              </a:prstGeom>
              <a:blipFill>
                <a:blip r:embed="rId4"/>
                <a:stretch>
                  <a:fillRect l="-2668" t="-3356" r="-2541" b="-8389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60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EEAD-CF25-A042-6701-496F0C8E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416AA-32EB-A171-8EBA-9F882002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en-PH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B401FD9-C173-6705-9FA2-353667946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pPr algn="l"/>
            <a:r>
              <a:rPr lang="en-US" sz="900" dirty="0"/>
              <a:t>N. </a:t>
            </a:r>
            <a:r>
              <a:rPr lang="en-US" sz="900" dirty="0" err="1"/>
              <a:t>Lasry</a:t>
            </a:r>
            <a:r>
              <a:rPr lang="en-US" sz="900" dirty="0"/>
              <a:t>, E. Mazur, and J. Watkins, Peer instruction: From </a:t>
            </a:r>
            <a:r>
              <a:rPr lang="en-US" sz="900" dirty="0" err="1"/>
              <a:t>harvard</a:t>
            </a:r>
            <a:r>
              <a:rPr lang="en-US" sz="900" dirty="0"/>
              <a:t> to the two-year college, </a:t>
            </a:r>
            <a:r>
              <a:rPr lang="en-US" sz="900" dirty="0" err="1"/>
              <a:t>Americanjournal</a:t>
            </a:r>
            <a:r>
              <a:rPr lang="en-US" sz="900" dirty="0"/>
              <a:t> of Physics 76, 1066 (2008).</a:t>
            </a:r>
            <a:endParaRPr lang="en-PH" sz="9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A48F3-69BB-21E5-58B7-A007A55C2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EC649141-3E79-47B6-6F4D-77560890F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9312760"/>
              </p:ext>
            </p:extLst>
          </p:nvPr>
        </p:nvGraphicFramePr>
        <p:xfrm>
          <a:off x="282575" y="1733550"/>
          <a:ext cx="11626850" cy="44434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989E44C-51B0-B87F-F772-0535F59A9D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8820" y="3996572"/>
            <a:ext cx="887664" cy="98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30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4D9452-AAF4-644C-FEEF-7698DF508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Learning dynamics in a cellular automata model of classroom peer-to-peer interactions</a:t>
            </a:r>
            <a:endParaRPr lang="en-PH" sz="4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A35992-3FD2-C37F-6933-6FFFC3A86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7739" y="4065722"/>
            <a:ext cx="11628946" cy="194118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PH" b="1" dirty="0"/>
              <a:t>Clarence Ioakim T. Sy*</a:t>
            </a:r>
            <a:r>
              <a:rPr lang="en-PH" dirty="0"/>
              <a:t>, Reinier Xander A. Ramos and </a:t>
            </a:r>
            <a:r>
              <a:rPr lang="en-PH" dirty="0" err="1"/>
              <a:t>Johnrob</a:t>
            </a:r>
            <a:r>
              <a:rPr lang="en-PH" dirty="0"/>
              <a:t> Y. </a:t>
            </a:r>
            <a:r>
              <a:rPr lang="en-PH" dirty="0" err="1"/>
              <a:t>Bantang</a:t>
            </a:r>
            <a:endParaRPr lang="en-PH" dirty="0"/>
          </a:p>
          <a:p>
            <a:pPr>
              <a:spcBef>
                <a:spcPts val="0"/>
              </a:spcBef>
            </a:pPr>
            <a:endParaRPr lang="en-PH" sz="2200" i="1" dirty="0"/>
          </a:p>
          <a:p>
            <a:pPr>
              <a:spcBef>
                <a:spcPts val="0"/>
              </a:spcBef>
            </a:pPr>
            <a:r>
              <a:rPr lang="en-PH" sz="2200" i="1" dirty="0"/>
              <a:t>Instrumentation Physics Laboratory</a:t>
            </a:r>
          </a:p>
          <a:p>
            <a:pPr>
              <a:spcBef>
                <a:spcPts val="0"/>
              </a:spcBef>
            </a:pPr>
            <a:r>
              <a:rPr lang="en-PH" sz="2200" i="1" dirty="0"/>
              <a:t>National Institute of Physics</a:t>
            </a:r>
          </a:p>
          <a:p>
            <a:pPr>
              <a:spcBef>
                <a:spcPts val="0"/>
              </a:spcBef>
            </a:pPr>
            <a:r>
              <a:rPr lang="en-PH" sz="2200" i="1" dirty="0"/>
              <a:t>University of the Philippines Diliman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D571020-9686-5477-B930-094859404C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9231" y="519552"/>
            <a:ext cx="11252740" cy="1733355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b="1" dirty="0"/>
              <a:t>42</a:t>
            </a:r>
            <a:r>
              <a:rPr lang="en-PH" b="1" baseline="30000" dirty="0"/>
              <a:t>nd</a:t>
            </a:r>
            <a:r>
              <a:rPr lang="en-PH" b="1" dirty="0"/>
              <a:t> </a:t>
            </a:r>
            <a:r>
              <a:rPr lang="en-PH" b="1" dirty="0" err="1"/>
              <a:t>Samahang</a:t>
            </a:r>
            <a:r>
              <a:rPr lang="en-PH" b="1" dirty="0"/>
              <a:t> </a:t>
            </a:r>
            <a:r>
              <a:rPr lang="en-PH" b="1" dirty="0" err="1"/>
              <a:t>Pisika</a:t>
            </a:r>
            <a:r>
              <a:rPr lang="en-PH" b="1" dirty="0"/>
              <a:t> ng </a:t>
            </a:r>
            <a:r>
              <a:rPr lang="en-PH" b="1" dirty="0" err="1"/>
              <a:t>Pilipinas</a:t>
            </a:r>
            <a:r>
              <a:rPr lang="en-PH" b="1" dirty="0"/>
              <a:t> Physics Conference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1800" dirty="0"/>
              <a:t>Batangas State University, Batangas City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PH" sz="1800" dirty="0"/>
              <a:t>03 July 2024</a:t>
            </a:r>
            <a:endParaRPr lang="en-PH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CC45C6-3472-33BB-35CD-8C72A78CC985}"/>
              </a:ext>
            </a:extLst>
          </p:cNvPr>
          <p:cNvSpPr txBox="1"/>
          <p:nvPr/>
        </p:nvSpPr>
        <p:spPr>
          <a:xfrm>
            <a:off x="10394197" y="0"/>
            <a:ext cx="1875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b="0" i="0" dirty="0">
                <a:solidFill>
                  <a:schemeClr val="bg1"/>
                </a:solidFill>
                <a:effectLst/>
                <a:latin typeface="Noto Sans" panose="020B0502040504020204" pitchFamily="34" charset="0"/>
              </a:rPr>
              <a:t>SPP-2024-1E-04</a:t>
            </a:r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0DCDE7-36DE-1C11-7699-896E47C48582}"/>
              </a:ext>
            </a:extLst>
          </p:cNvPr>
          <p:cNvSpPr txBox="1"/>
          <p:nvPr/>
        </p:nvSpPr>
        <p:spPr>
          <a:xfrm>
            <a:off x="397739" y="5609121"/>
            <a:ext cx="615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/>
              <a:t>*ctsy@up.edu.ph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A8FEB6DA-1264-0E7B-8D7A-44977958F0F2}"/>
              </a:ext>
            </a:extLst>
          </p:cNvPr>
          <p:cNvSpPr txBox="1">
            <a:spLocks/>
          </p:cNvSpPr>
          <p:nvPr/>
        </p:nvSpPr>
        <p:spPr>
          <a:xfrm>
            <a:off x="340514" y="1132787"/>
            <a:ext cx="11381457" cy="10847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rgbClr val="825515"/>
                </a:solidFill>
              </a:rPr>
              <a:t>Thank you for listening!</a:t>
            </a:r>
            <a:endParaRPr lang="en-PH" sz="4800" b="1" dirty="0">
              <a:solidFill>
                <a:srgbClr val="825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B0C2-F592-58DC-3646-746A1A478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Derivation for learning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D5A22-09C1-5C16-DC95-49944E1B2A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b="0" dirty="0"/>
              </a:p>
              <a:p>
                <a:pPr marL="0" indent="0">
                  <a:buNone/>
                </a:pPr>
                <a:endParaRPr lang="en-PH" sz="32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PH" sz="32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b="0" dirty="0"/>
              </a:p>
              <a:p>
                <a:pPr marL="0" indent="0">
                  <a:buNone/>
                </a:pPr>
                <a:endParaRPr lang="en-PH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PH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PH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PH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PH" sz="3200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PH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PH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PH" sz="3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PH" sz="3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PH" sz="3200" dirty="0"/>
              </a:p>
              <a:p>
                <a:pPr marL="0" indent="0">
                  <a:buNone/>
                </a:pPr>
                <a:endParaRPr lang="en-PH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PH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PH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PH" sz="32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PH" sz="32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PH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CD5A22-09C1-5C16-DC95-49944E1B2A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2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C8E6-C13D-83CF-D380-B4455B68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Summary of input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1FFE392-C44C-F6DD-E199-7BF4F6D338E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82575" y="1733550"/>
              <a:ext cx="11626850" cy="429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3425">
                      <a:extLst>
                        <a:ext uri="{9D8B030D-6E8A-4147-A177-3AD203B41FA5}">
                          <a16:colId xmlns:a16="http://schemas.microsoft.com/office/drawing/2014/main" val="2397113965"/>
                        </a:ext>
                      </a:extLst>
                    </a:gridCol>
                    <a:gridCol w="5813425">
                      <a:extLst>
                        <a:ext uri="{9D8B030D-6E8A-4147-A177-3AD203B41FA5}">
                          <a16:colId xmlns:a16="http://schemas.microsoft.com/office/drawing/2014/main" val="3533123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3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3600" dirty="0"/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098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3600" dirty="0"/>
                            <a:t>Classroom length		</a:t>
                          </a:r>
                          <a14:m>
                            <m:oMath xmlns:m="http://schemas.openxmlformats.org/officeDocument/2006/math">
                              <m:r>
                                <a:rPr lang="en-PH" sz="36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oMath>
                          </a14:m>
                          <a:endParaRPr lang="en-PH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PH" sz="3600" i="1" dirty="0" smtClean="0">
                                  <a:latin typeface="Cambria Math" panose="02040503050406030204" pitchFamily="18" charset="0"/>
                                </a:rPr>
                                <m:t>32, 48, 64, 96, 128</m:t>
                              </m:r>
                            </m:oMath>
                          </a14:m>
                          <a:r>
                            <a:rPr lang="en-PH" sz="3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46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3600" dirty="0"/>
                            <a:t>Classroom size		</a:t>
                          </a:r>
                          <a14:m>
                            <m:oMath xmlns:m="http://schemas.openxmlformats.org/officeDocument/2006/math">
                              <m:r>
                                <a:rPr lang="en-PH" sz="3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oMath>
                          </a14:m>
                          <a:endParaRPr lang="en-PH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PH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3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PH" sz="3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PH" sz="3600" dirty="0"/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55078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3600" dirty="0"/>
                            <a:t>Seating arrangement	SA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3600" dirty="0"/>
                            <a:t>Inner corner, outer corner, center, random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70886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3600" dirty="0"/>
                            <a:t>Learning</a:t>
                          </a:r>
                          <a:r>
                            <a:rPr lang="en-PH" sz="3600" baseline="0" dirty="0"/>
                            <a:t> coefficient</a:t>
                          </a:r>
                          <a:r>
                            <a:rPr lang="en-PH" sz="3600" dirty="0"/>
                            <a:t>	</a:t>
                          </a:r>
                          <a14:m>
                            <m:oMath xmlns:m="http://schemas.openxmlformats.org/officeDocument/2006/math">
                              <m:r>
                                <a:rPr lang="en-PH" sz="3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oMath>
                          </a14:m>
                          <a:endParaRPr lang="en-PH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PH" sz="3600" b="0" i="1" smtClean="0">
                                  <a:latin typeface="Cambria Math" panose="02040503050406030204" pitchFamily="18" charset="0"/>
                                </a:rPr>
                                <m:t>0.1 →1.0</m:t>
                              </m:r>
                            </m:oMath>
                          </a14:m>
                          <a:r>
                            <a:rPr lang="en-PH" sz="3600" dirty="0"/>
                            <a:t> with</a:t>
                          </a:r>
                          <a:r>
                            <a:rPr lang="en-PH" sz="3600" baseline="0" dirty="0"/>
                            <a:t> </a:t>
                          </a:r>
                          <a:r>
                            <a:rPr lang="en-PH" sz="3600" dirty="0"/>
                            <a:t>increments of  </a:t>
                          </a:r>
                          <a14:m>
                            <m:oMath xmlns:m="http://schemas.openxmlformats.org/officeDocument/2006/math">
                              <m:r>
                                <a:rPr lang="en-PH" sz="36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oMath>
                          </a14:m>
                          <a:endParaRPr lang="en-PH" sz="3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37321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1FFE392-C44C-F6DD-E199-7BF4F6D338E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127132266"/>
                  </p:ext>
                </p:extLst>
              </p:nvPr>
            </p:nvGraphicFramePr>
            <p:xfrm>
              <a:off x="282575" y="1733550"/>
              <a:ext cx="11626850" cy="4297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13425">
                      <a:extLst>
                        <a:ext uri="{9D8B030D-6E8A-4147-A177-3AD203B41FA5}">
                          <a16:colId xmlns:a16="http://schemas.microsoft.com/office/drawing/2014/main" val="2397113965"/>
                        </a:ext>
                      </a:extLst>
                    </a:gridCol>
                    <a:gridCol w="5813425">
                      <a:extLst>
                        <a:ext uri="{9D8B030D-6E8A-4147-A177-3AD203B41FA5}">
                          <a16:colId xmlns:a16="http://schemas.microsoft.com/office/drawing/2014/main" val="353312359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3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3600" dirty="0"/>
                            <a:t>Values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0985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" t="-114286" r="-100419" b="-5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05" t="-114286" r="-419" b="-5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88464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" t="-214286" r="-100419" b="-40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05" t="-214286" r="-419" b="-40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25507874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r>
                            <a:rPr lang="en-PH" sz="3600" dirty="0"/>
                            <a:t>Seating arrangement	SA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3600" dirty="0"/>
                            <a:t>Inner corner, outer corner, center, random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7088669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5" t="-269744" r="-100419" b="-194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105" t="-269744" r="-419" b="-194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373213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59959-4DA1-D5B1-C69A-9B4FBB75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D7EB-878B-2C9B-0DBE-BF5228AED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F0D7F9-F6EC-F0A0-6E88-DD5B365A7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36916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C8E6-C13D-83CF-D380-B4455B68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Summary of output parameters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1FFE392-C44C-F6DD-E199-7BF4F6D338E2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282575" y="1733550"/>
              <a:ext cx="11626850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6378">
                      <a:extLst>
                        <a:ext uri="{9D8B030D-6E8A-4147-A177-3AD203B41FA5}">
                          <a16:colId xmlns:a16="http://schemas.microsoft.com/office/drawing/2014/main" val="2397113965"/>
                        </a:ext>
                      </a:extLst>
                    </a:gridCol>
                    <a:gridCol w="7600472">
                      <a:extLst>
                        <a:ext uri="{9D8B030D-6E8A-4147-A177-3AD203B41FA5}">
                          <a16:colId xmlns:a16="http://schemas.microsoft.com/office/drawing/2014/main" val="353312359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3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36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0985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3600" dirty="0"/>
                            <a:t>Growth rate	</a:t>
                          </a:r>
                          <a14:m>
                            <m:oMath xmlns:m="http://schemas.openxmlformats.org/officeDocument/2006/math">
                              <m:r>
                                <a:rPr lang="en-PH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endParaRPr lang="en-PH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sz="3600" b="0" i="0" dirty="0">
                              <a:latin typeface="+mn-lt"/>
                            </a:rPr>
                            <a:t>Power law exponent (</a:t>
                          </a:r>
                          <a14:m>
                            <m:oMath xmlns:m="http://schemas.openxmlformats.org/officeDocument/2006/math">
                              <m:r>
                                <a:rPr lang="en-PH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PH" sz="3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PH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PH" sz="36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sSup>
                                <m:sSupPr>
                                  <m:ctrlPr>
                                    <a:rPr lang="en-PH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PH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PH" sz="36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oMath>
                          </a14:m>
                          <a:r>
                            <a:rPr lang="en-PH" sz="3600" b="0" i="0" dirty="0">
                              <a:latin typeface="+mn-lt"/>
                            </a:rPr>
                            <a:t>) when fitting fraction of learned students over time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sz="2000" b="0" i="1" dirty="0">
                              <a:latin typeface="+mn-lt"/>
                            </a:rPr>
                            <a:t>Note: measured only for the first half or quarter of time steps</a:t>
                          </a:r>
                          <a:endParaRPr lang="en-PH" sz="2800" b="0" i="1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88464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3600" dirty="0"/>
                            <a:t>Time to learn	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3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PH" sz="3600" b="0" i="1" smtClean="0">
                                      <a:latin typeface="Cambria Math" panose="020405030504060302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</m:oMath>
                          </a14:m>
                          <a:endParaRPr lang="en-PH" sz="3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3600" dirty="0"/>
                            <a:t>Number of time steps until all students are learned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249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B1FFE392-C44C-F6DD-E199-7BF4F6D338E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38083295"/>
                  </p:ext>
                </p:extLst>
              </p:nvPr>
            </p:nvGraphicFramePr>
            <p:xfrm>
              <a:off x="282575" y="1733550"/>
              <a:ext cx="11626850" cy="38709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26378">
                      <a:extLst>
                        <a:ext uri="{9D8B030D-6E8A-4147-A177-3AD203B41FA5}">
                          <a16:colId xmlns:a16="http://schemas.microsoft.com/office/drawing/2014/main" val="2397113965"/>
                        </a:ext>
                      </a:extLst>
                    </a:gridCol>
                    <a:gridCol w="7600472">
                      <a:extLst>
                        <a:ext uri="{9D8B030D-6E8A-4147-A177-3AD203B41FA5}">
                          <a16:colId xmlns:a16="http://schemas.microsoft.com/office/drawing/2014/main" val="3533123593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3600" dirty="0"/>
                            <a:t>Parameter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3600" dirty="0"/>
                            <a:t>Description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9098582"/>
                      </a:ext>
                    </a:extLst>
                  </a:tr>
                  <a:tr h="2042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" t="-35714" r="-189259" b="-6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3087" t="-35714" r="-321" b="-690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8846400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1" t="-233846" r="-189259" b="-189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PH" sz="3600" dirty="0"/>
                            <a:t>Number of time steps until all students are learned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43249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59959-4DA1-D5B1-C69A-9B4FBB75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19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3D7EB-878B-2C9B-0DBE-BF5228AED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F0D7F9-F6EC-F0A0-6E88-DD5B365A7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8652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3E25-A3A1-F86F-10C4-DE94B3136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dirty="0"/>
              <a:t>Traditional instruction vs peer instruction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56481321-1B80-39AE-4366-2AF7B2D3F6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11304"/>
              </p:ext>
            </p:extLst>
          </p:nvPr>
        </p:nvGraphicFramePr>
        <p:xfrm>
          <a:off x="282574" y="1733550"/>
          <a:ext cx="11624504" cy="4429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12252">
                  <a:extLst>
                    <a:ext uri="{9D8B030D-6E8A-4147-A177-3AD203B41FA5}">
                      <a16:colId xmlns:a16="http://schemas.microsoft.com/office/drawing/2014/main" val="1865454285"/>
                    </a:ext>
                  </a:extLst>
                </a:gridCol>
                <a:gridCol w="5812252">
                  <a:extLst>
                    <a:ext uri="{9D8B030D-6E8A-4147-A177-3AD203B41FA5}">
                      <a16:colId xmlns:a16="http://schemas.microsoft.com/office/drawing/2014/main" val="2683461506"/>
                    </a:ext>
                  </a:extLst>
                </a:gridCol>
              </a:tblGrid>
              <a:tr h="903804">
                <a:tc>
                  <a:txBody>
                    <a:bodyPr/>
                    <a:lstStyle/>
                    <a:p>
                      <a:pPr algn="ctr"/>
                      <a:r>
                        <a:rPr lang="en-PH" sz="3200" dirty="0"/>
                        <a:t>Traditional instruction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3200" dirty="0"/>
                        <a:t>Peer instruction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6543948"/>
                  </a:ext>
                </a:extLst>
              </a:tr>
              <a:tr h="3526026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PH" sz="3200" dirty="0"/>
                        <a:t>The teacher delivers a lecture to the whole class for the duration of the class time.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PH" sz="3200" dirty="0"/>
                        <a:t>Students are given the chance to learn from each other during class time after an initial lecture by the teacher.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9873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3BCF6-2C90-689E-7831-688303FBC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37557-C19B-B30C-5660-589CC31F7B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en-US" dirty="0"/>
              <a:t>J. K. Knight and C. J. </a:t>
            </a:r>
            <a:r>
              <a:rPr lang="en-US" dirty="0" err="1"/>
              <a:t>Brame</a:t>
            </a:r>
            <a:r>
              <a:rPr lang="en-US" dirty="0"/>
              <a:t>, Peer instruction, CBE—Life Sciences Education 17, fe5 (2018).</a:t>
            </a:r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794CDD6-9651-3744-6D8F-0DBE75A183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8696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EEAD-CF25-A042-6701-496F0C8E5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Advantages of peer instruction (PI)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416AA-32EB-A171-8EBA-9F882002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PH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B401FD9-C173-6705-9FA2-353667946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pPr algn="l"/>
            <a:r>
              <a:rPr lang="en-US" sz="900" dirty="0"/>
              <a:t>N. </a:t>
            </a:r>
            <a:r>
              <a:rPr lang="en-US" sz="900" dirty="0" err="1"/>
              <a:t>Lasry</a:t>
            </a:r>
            <a:r>
              <a:rPr lang="en-US" sz="900" dirty="0"/>
              <a:t>, E. Mazur, and J. Watkins, Peer instruction: From </a:t>
            </a:r>
            <a:r>
              <a:rPr lang="en-US" sz="900" dirty="0" err="1"/>
              <a:t>harvard</a:t>
            </a:r>
            <a:r>
              <a:rPr lang="en-US" sz="900" dirty="0"/>
              <a:t> to the two-year college, </a:t>
            </a:r>
            <a:r>
              <a:rPr lang="en-US" sz="900" dirty="0" err="1"/>
              <a:t>Americanjournal</a:t>
            </a:r>
            <a:r>
              <a:rPr lang="en-US" sz="900" dirty="0"/>
              <a:t> of Physics 76, 1066 (2008).</a:t>
            </a:r>
          </a:p>
          <a:p>
            <a:pPr algn="l"/>
            <a:r>
              <a:rPr lang="en-US" sz="900" dirty="0"/>
              <a:t>M. K. Smith, W. B. Wood, W. K. Adams, C. </a:t>
            </a:r>
            <a:r>
              <a:rPr lang="en-US" sz="900" dirty="0" err="1"/>
              <a:t>Wieman</a:t>
            </a:r>
            <a:r>
              <a:rPr lang="en-US" sz="900" dirty="0"/>
              <a:t>, J. K. Knight, N. Guild, and T. T. Su, </a:t>
            </a:r>
            <a:r>
              <a:rPr lang="en-US" sz="900" dirty="0" err="1"/>
              <a:t>Whypeer</a:t>
            </a:r>
            <a:r>
              <a:rPr lang="en-US" sz="900" dirty="0"/>
              <a:t> discussion improves student performance on in-class concept questions, Science 323, 122 (2009).</a:t>
            </a:r>
          </a:p>
          <a:p>
            <a:pPr algn="l"/>
            <a:r>
              <a:rPr lang="en-US" sz="900" dirty="0"/>
              <a:t>C. H. Crouch and E. Mazur, Peer instruction: Ten years of experience and results, American journal of physics 69, 970 (2001).</a:t>
            </a:r>
            <a:endParaRPr lang="en-PH" sz="9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3A48F3-69BB-21E5-58B7-A007A55C2B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70238090-5884-76F3-87EE-8AC6C7889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5605290"/>
              </p:ext>
            </p:extLst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57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E06D4-5B89-14FD-09CC-4F03630DC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rmAutofit/>
          </a:bodyPr>
          <a:lstStyle/>
          <a:p>
            <a:r>
              <a:rPr lang="en-PH" dirty="0"/>
              <a:t>Research 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40F40E-8F2E-98D2-4C4B-496819D25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PH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81937B91-715B-789A-2861-F318DDBF8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E675B-7F20-45A8-9F65-9A435F6F9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1F59979-B9EA-3CFE-B148-CC627C41B4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6583353"/>
              </p:ext>
            </p:extLst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5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AE19C-4E6B-8320-DBEC-09F12000F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4620"/>
            <a:ext cx="9983415" cy="776288"/>
          </a:xfrm>
        </p:spPr>
        <p:txBody>
          <a:bodyPr anchor="ctr">
            <a:noAutofit/>
          </a:bodyPr>
          <a:lstStyle/>
          <a:p>
            <a:r>
              <a:rPr lang="en-PH" sz="3600" dirty="0"/>
              <a:t>The classroom as a binary probabilistic CA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EF1FC-E378-9DCA-CCBD-DBCC21B1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6219" y="6451565"/>
            <a:ext cx="739019" cy="3600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2177519-FDB5-46C8-A273-662D2447F0A4}" type="slidenum">
              <a:rPr lang="en-PH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PH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5FA510AA-A05F-149A-F517-B309A59B19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11" y="6451565"/>
            <a:ext cx="10096014" cy="360000"/>
          </a:xfrm>
        </p:spPr>
        <p:txBody>
          <a:bodyPr/>
          <a:lstStyle/>
          <a:p>
            <a:endParaRPr lang="en-P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9A85FF-3457-375C-99B7-6D33C2535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43BBDEA-C9CF-46F0-89F1-AF7DD608F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9707299"/>
              </p:ext>
            </p:extLst>
          </p:nvPr>
        </p:nvGraphicFramePr>
        <p:xfrm>
          <a:off x="283265" y="1733384"/>
          <a:ext cx="11625470" cy="44435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240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3964E-65DA-4E41-DFC0-DA8C3290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Different PI seating arrangements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FED88-E652-46F7-398C-A2D7C0780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6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15E1A-ABCA-75C2-C46C-323F65003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99E5E78-62D4-4339-6D55-719C41A63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73F04C95-7CFD-9AB7-F893-634C62F280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49"/>
          <a:stretch/>
        </p:blipFill>
        <p:spPr>
          <a:xfrm>
            <a:off x="6185030" y="2323779"/>
            <a:ext cx="5751443" cy="3156624"/>
          </a:xfrm>
          <a:prstGeom prst="rect">
            <a:avLst/>
          </a:prstGeom>
        </p:spPr>
      </p:pic>
      <p:pic>
        <p:nvPicPr>
          <p:cNvPr id="14" name="Picture 13" descr="A screenshot of a video game&#10;&#10;Description automatically generated">
            <a:extLst>
              <a:ext uri="{FF2B5EF4-FFF2-40B4-BE49-F238E27FC236}">
                <a16:creationId xmlns:a16="http://schemas.microsoft.com/office/drawing/2014/main" id="{029B3D93-B6FC-027F-43F8-88111D696E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77"/>
          <a:stretch/>
        </p:blipFill>
        <p:spPr>
          <a:xfrm>
            <a:off x="283265" y="2204789"/>
            <a:ext cx="5818937" cy="32756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2194284-9E44-5202-6F07-3D82F9C845A9}"/>
              </a:ext>
            </a:extLst>
          </p:cNvPr>
          <p:cNvSpPr txBox="1"/>
          <p:nvPr/>
        </p:nvSpPr>
        <p:spPr>
          <a:xfrm>
            <a:off x="427813" y="5692676"/>
            <a:ext cx="11653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- Circles indicate location of learned students </a:t>
            </a:r>
            <a:endParaRPr lang="en-US" sz="18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4C76A3-3C50-0DA2-48A5-582917DA736E}"/>
              </a:ext>
            </a:extLst>
          </p:cNvPr>
          <p:cNvSpPr/>
          <p:nvPr/>
        </p:nvSpPr>
        <p:spPr>
          <a:xfrm rot="16200000">
            <a:off x="343619" y="5791199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7328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B52A-FCAB-F1EC-005B-41AD6131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PCA rules for classroom simulation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93542413"/>
                  </p:ext>
                </p:extLst>
              </p:nvPr>
            </p:nvGraphicFramePr>
            <p:xfrm>
              <a:off x="282574" y="1774878"/>
              <a:ext cx="11584746" cy="31478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r>
                            <a:rPr lang="en-PH" sz="2000" dirty="0"/>
                            <a:t> learned students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Starts with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=4</m:t>
                              </m:r>
                            </m:oMath>
                          </a14:m>
                          <a:r>
                            <a:rPr lang="en-PH" sz="2000" dirty="0"/>
                            <a:t> learned students.</a:t>
                          </a:r>
                          <a:br>
                            <a:rPr lang="en-PH" sz="2000" baseline="0" dirty="0"/>
                          </a:br>
                          <a:r>
                            <a:rPr lang="en-PH" sz="2000" baseline="0" dirty="0"/>
                            <a:t>Different seating arrangements (SA): inner corner, center, outer corner, and random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Equal</a:t>
                          </a:r>
                          <a:r>
                            <a:rPr lang="en-PH" sz="2000" baseline="0" dirty="0"/>
                            <a:t> to </a:t>
                          </a:r>
                          <a:r>
                            <a:rPr lang="en-PH" sz="2000" dirty="0"/>
                            <a:t>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.</a:t>
                          </a:r>
                        </a:p>
                        <a:p>
                          <a:endParaRPr lang="en-PH" sz="2000" dirty="0"/>
                        </a:p>
                        <a:p>
                          <a:endParaRPr lang="en-PH" sz="200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PH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Dependent on the learning coefficient </a:t>
                          </a:r>
                          <a14:m>
                            <m:oMath xmlns:m="http://schemas.openxmlformats.org/officeDocument/2006/math"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PH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PH" sz="2000" dirty="0"/>
                            <a:t> and the number of learned neighboring students</a:t>
                          </a: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PH" sz="2000" b="0" i="1" smtClean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nary>
                                  <m:naryPr>
                                    <m:chr m:val="∏"/>
                                    <m:supHide m:val="on"/>
                                    <m:ctrl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≠5</m:t>
                                    </m:r>
                                  </m:sub>
                                  <m:sup/>
                                  <m:e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>
                                      <m:sSubPr>
                                        <m:ctrlPr>
                                          <a:rPr lang="en-PH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2000" b="0" i="1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PH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PH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PH" sz="2000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PH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a:rPr lang="en-PH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oMath>
                            </m:oMathPara>
                          </a14:m>
                          <a:endParaRPr lang="en-PH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E806B9DF-439D-6E8A-4AEE-F156E9AD5B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93542413"/>
                  </p:ext>
                </p:extLst>
              </p:nvPr>
            </p:nvGraphicFramePr>
            <p:xfrm>
              <a:off x="282574" y="1774878"/>
              <a:ext cx="11584746" cy="314788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32951">
                      <a:extLst>
                        <a:ext uri="{9D8B030D-6E8A-4147-A177-3AD203B41FA5}">
                          <a16:colId xmlns:a16="http://schemas.microsoft.com/office/drawing/2014/main" val="2636610420"/>
                        </a:ext>
                      </a:extLst>
                    </a:gridCol>
                    <a:gridCol w="4138048">
                      <a:extLst>
                        <a:ext uri="{9D8B030D-6E8A-4147-A177-3AD203B41FA5}">
                          <a16:colId xmlns:a16="http://schemas.microsoft.com/office/drawing/2014/main" val="27041504"/>
                        </a:ext>
                      </a:extLst>
                    </a:gridCol>
                    <a:gridCol w="4913747">
                      <a:extLst>
                        <a:ext uri="{9D8B030D-6E8A-4147-A177-3AD203B41FA5}">
                          <a16:colId xmlns:a16="http://schemas.microsoft.com/office/drawing/2014/main" val="150493000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en-PH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Traditional Instruction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PH" sz="2000" dirty="0"/>
                            <a:t>Peer Instruction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3543183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Initial state of classroom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42424" r="-119293" b="-1751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42424" r="-496" b="-1751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8771391"/>
                      </a:ext>
                    </a:extLst>
                  </a:tr>
                  <a:tr h="1745806">
                    <a:tc>
                      <a:txBody>
                        <a:bodyPr/>
                        <a:lstStyle/>
                        <a:p>
                          <a:r>
                            <a:rPr lang="en-PH" sz="2000" dirty="0"/>
                            <a:t>Probability of each student learning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61414" t="-81882" r="-119293" b="-6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5980" t="-81882" r="-496" b="-6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3514713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8610-D923-9805-66E4-ECA8FC6B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7</a:t>
            </a:fld>
            <a:endParaRPr lang="en-PH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A783B-8F48-FED4-DC0B-5E28F3D55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62D9E1-9A9D-9622-086C-CE2D9D8E3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28005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9521-E6A3-8024-DCD8-B5A716AE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265" y="691815"/>
            <a:ext cx="9983415" cy="776288"/>
          </a:xfrm>
        </p:spPr>
        <p:txBody>
          <a:bodyPr>
            <a:normAutofit fontScale="90000"/>
          </a:bodyPr>
          <a:lstStyle/>
          <a:p>
            <a:r>
              <a:rPr lang="en-PH" dirty="0"/>
              <a:t>Determining learning probability per time step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AD0A4-BEA4-6014-F4C8-B01A0357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8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DF13F-C5FC-A86B-95BB-AAB2884AF0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F713FF-472D-BE36-AFEE-6737EAEB37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159604"/>
                  </p:ext>
                </p:extLst>
              </p:nvPr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PH" b="0" i="1" smtClean="0">
                                        <a:latin typeface="Cambria Math" panose="02040503050406030204" pitchFamily="18" charset="0"/>
                                      </a:rPr>
                                      <m:t>64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4F03F3-15B7-1E96-C5D5-8597F7F75D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06159604"/>
                  </p:ext>
                </p:extLst>
              </p:nvPr>
            </p:nvGraphicFramePr>
            <p:xfrm>
              <a:off x="435439" y="2199641"/>
              <a:ext cx="3786856" cy="29667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73357">
                      <a:extLst>
                        <a:ext uri="{9D8B030D-6E8A-4147-A177-3AD203B41FA5}">
                          <a16:colId xmlns:a16="http://schemas.microsoft.com/office/drawing/2014/main" val="304627344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79326273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106214527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014331904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4163802272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7480698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2921413113"/>
                        </a:ext>
                      </a:extLst>
                    </a:gridCol>
                    <a:gridCol w="473357">
                      <a:extLst>
                        <a:ext uri="{9D8B030D-6E8A-4147-A177-3AD203B41FA5}">
                          <a16:colId xmlns:a16="http://schemas.microsoft.com/office/drawing/2014/main" val="380794839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639" r="-7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639" r="-600000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639" r="-507792" b="-7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44913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101639" r="-7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101639" r="-600000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101639" r="-507792" b="-6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7066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201639" r="-7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201639" r="-600000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3896" t="-201639" r="-507792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716671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301639" r="-7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301639" r="-600000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9483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401639" r="-7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401639" r="-600000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777078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501639" r="-7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501639" r="-600000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501639" r="-2564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25576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601639" r="-7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601639" r="-6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601639" r="-2564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0348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282" t="-701639" r="-7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1282" t="-701639" r="-6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PH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98718" t="-701639" r="-256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938089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845810"/>
                  </p:ext>
                </p:extLst>
              </p:nvPr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PH" sz="2000" b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98105" marR="98105" marT="49052" marB="49052" anchor="ctr"/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5">
                <a:extLst>
                  <a:ext uri="{FF2B5EF4-FFF2-40B4-BE49-F238E27FC236}">
                    <a16:creationId xmlns:a16="http://schemas.microsoft.com/office/drawing/2014/main" id="{2BD07ED5-1671-EEC9-337F-F058AC7024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3845810"/>
                  </p:ext>
                </p:extLst>
              </p:nvPr>
            </p:nvGraphicFramePr>
            <p:xfrm>
              <a:off x="7191311" y="1983635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3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6A20AD-B8EF-159A-FA4A-959F2DAA6CD0}"/>
              </a:ext>
            </a:extLst>
          </p:cNvPr>
          <p:cNvCxnSpPr>
            <a:cxnSpLocks/>
          </p:cNvCxnSpPr>
          <p:nvPr/>
        </p:nvCxnSpPr>
        <p:spPr>
          <a:xfrm>
            <a:off x="1835152" y="2714865"/>
            <a:ext cx="286887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8E322F-66DD-AA19-AF11-51EC9B5BCD03}"/>
              </a:ext>
            </a:extLst>
          </p:cNvPr>
          <p:cNvSpPr txBox="1"/>
          <p:nvPr/>
        </p:nvSpPr>
        <p:spPr>
          <a:xfrm>
            <a:off x="5214429" y="4666649"/>
            <a:ext cx="2492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000" dirty="0"/>
              <a:t>Learning probability: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CD01A2-D1A8-3FFA-ACE0-7846DEBE0F93}"/>
              </a:ext>
            </a:extLst>
          </p:cNvPr>
          <p:cNvSpPr txBox="1"/>
          <p:nvPr/>
        </p:nvSpPr>
        <p:spPr>
          <a:xfrm>
            <a:off x="164186" y="5244637"/>
            <a:ext cx="4329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1800" dirty="0"/>
              <a:t>Classroom represented as lattice of cells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/>
              <p:nvPr/>
            </p:nvSpPr>
            <p:spPr>
              <a:xfrm>
                <a:off x="6220741" y="3816810"/>
                <a:ext cx="6093994" cy="1615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lnSpc>
                    <a:spcPct val="17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≠5</m:t>
                          </m:r>
                        </m:sub>
                        <m:sup/>
                        <m:e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PH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36014A-B61D-1AFA-2A71-5457794F7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741" y="3816810"/>
                <a:ext cx="6093994" cy="16158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07423"/>
                  </p:ext>
                </p:extLst>
              </p:nvPr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82551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PH" sz="20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PH" sz="20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98105" marR="98105" marT="49052" marB="49052" anchor="ctr">
                        <a:solidFill>
                          <a:srgbClr val="15608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5">
                <a:extLst>
                  <a:ext uri="{FF2B5EF4-FFF2-40B4-BE49-F238E27FC236}">
                    <a16:creationId xmlns:a16="http://schemas.microsoft.com/office/drawing/2014/main" id="{80C0E0E2-08B5-A586-1546-F9567D183C0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4007423"/>
                  </p:ext>
                </p:extLst>
              </p:nvPr>
            </p:nvGraphicFramePr>
            <p:xfrm>
              <a:off x="4764801" y="1983637"/>
              <a:ext cx="1548000" cy="1548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16000">
                      <a:extLst>
                        <a:ext uri="{9D8B030D-6E8A-4147-A177-3AD203B41FA5}">
                          <a16:colId xmlns:a16="http://schemas.microsoft.com/office/drawing/2014/main" val="378613291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302011564"/>
                        </a:ext>
                      </a:extLst>
                    </a:gridCol>
                    <a:gridCol w="516000">
                      <a:extLst>
                        <a:ext uri="{9D8B030D-6E8A-4147-A177-3AD203B41FA5}">
                          <a16:colId xmlns:a16="http://schemas.microsoft.com/office/drawing/2014/main" val="2478339850"/>
                        </a:ext>
                      </a:extLst>
                    </a:gridCol>
                  </a:tblGrid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176" r="-2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176" r="-102353" b="-2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176" r="-2353" b="-2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3460148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101176" r="-2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101176" r="-102353" b="-10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101176" r="-2353" b="-10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7201289"/>
                      </a:ext>
                    </a:extLst>
                  </a:tr>
                  <a:tr h="5160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176" t="-201176" r="-2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101176" t="-201176" r="-102353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8105" marR="98105" marT="49052" marB="49052" anchor="ctr">
                        <a:blipFill>
                          <a:blip r:embed="rId5"/>
                          <a:stretch>
                            <a:fillRect l="-201176" t="-201176" r="-2353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98176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/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</m:oMath>
                  </m:oMathPara>
                </a14:m>
                <a:endParaRPr lang="en-PH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28D8886-5830-08E2-EEEC-49310CCC7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50" y="2448335"/>
                <a:ext cx="583212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1B593CC-D06E-C18D-105D-8E44704D6B00}"/>
              </a:ext>
            </a:extLst>
          </p:cNvPr>
          <p:cNvCxnSpPr>
            <a:cxnSpLocks/>
          </p:cNvCxnSpPr>
          <p:nvPr/>
        </p:nvCxnSpPr>
        <p:spPr>
          <a:xfrm rot="16200000" flipH="1">
            <a:off x="8673500" y="2895255"/>
            <a:ext cx="1941262" cy="1514344"/>
          </a:xfrm>
          <a:prstGeom prst="bentConnector3">
            <a:avLst>
              <a:gd name="adj1" fmla="val 187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/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Neighborhood state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PH" sz="1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08DF2B3-8675-C1FC-1803-54539C4F6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2352" y="3564705"/>
                <a:ext cx="1772898" cy="646331"/>
              </a:xfrm>
              <a:prstGeom prst="rect">
                <a:avLst/>
              </a:prstGeom>
              <a:blipFill>
                <a:blip r:embed="rId7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/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PH" sz="1800" dirty="0"/>
                  <a:t>Learning coefficient matrix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PH" sz="18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57C07BE-317F-F20E-2FFE-942A5F035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117" y="3524891"/>
                <a:ext cx="2374273" cy="646331"/>
              </a:xfrm>
              <a:prstGeom prst="rect">
                <a:avLst/>
              </a:prstGeom>
              <a:blipFill>
                <a:blip r:embed="rId8"/>
                <a:stretch>
                  <a:fillRect t="-3774" b="-15094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168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88C5E-6081-A258-C5C2-D31CD536B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Sample progression of states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CDDAE-2EB6-D18C-E2C4-9769088D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77519-FDB5-46C8-A273-662D2447F0A4}" type="slidenum">
              <a:rPr lang="en-PH" smtClean="0"/>
              <a:t>9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6CC19-0568-A492-81C1-96AAADF5C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0CCD9C-4C94-BE37-694A-26071549EF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20651" y="6451565"/>
            <a:ext cx="1088342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2024.07.03</a:t>
            </a:r>
            <a:endParaRPr lang="en-PH" dirty="0"/>
          </a:p>
        </p:txBody>
      </p:sp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B09D9A70-86C2-0354-4434-ACCFB0834F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348734"/>
              </p:ext>
            </p:extLst>
          </p:nvPr>
        </p:nvGraphicFramePr>
        <p:xfrm>
          <a:off x="755968" y="1994697"/>
          <a:ext cx="28800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462734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32627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62145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43319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638022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74806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14131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079483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91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665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671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48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078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576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3480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380892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6E6938F1-5184-0F6C-12DF-4ADBE7AC92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339421"/>
              </p:ext>
            </p:extLst>
          </p:nvPr>
        </p:nvGraphicFramePr>
        <p:xfrm>
          <a:off x="4725988" y="1994697"/>
          <a:ext cx="28800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462734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32627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62145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43319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638022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74806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14131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079483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91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665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671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48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078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25576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480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380892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A14DD05A-3C6D-C32E-8DE6-0D04703F3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776686"/>
              </p:ext>
            </p:extLst>
          </p:nvPr>
        </p:nvGraphicFramePr>
        <p:xfrm>
          <a:off x="8733425" y="1994697"/>
          <a:ext cx="2880000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04627344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79326273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1062145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14331904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16380227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74806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141311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0794839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491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665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166716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4837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770788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5576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34802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>
                    <a:solidFill>
                      <a:srgbClr val="15823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938089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0E2358-ABEE-9EB2-E87B-5A324B49DEEF}"/>
                  </a:ext>
                </a:extLst>
              </p:cNvPr>
              <p:cNvSpPr txBox="1"/>
              <p:nvPr/>
            </p:nvSpPr>
            <p:spPr>
              <a:xfrm>
                <a:off x="775632" y="4974809"/>
                <a:ext cx="2840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D0E2358-ABEE-9EB2-E87B-5A324B49DE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32" y="4974809"/>
                <a:ext cx="28406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6CB9F2-359A-B4FD-C20C-F3B9C6EA9A78}"/>
                  </a:ext>
                </a:extLst>
              </p:cNvPr>
              <p:cNvSpPr txBox="1"/>
              <p:nvPr/>
            </p:nvSpPr>
            <p:spPr>
              <a:xfrm>
                <a:off x="4745652" y="4920776"/>
                <a:ext cx="2840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6CB9F2-359A-B4FD-C20C-F3B9C6EA9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652" y="4920776"/>
                <a:ext cx="28406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55BF4B-6097-1D0C-4C8A-131869A7B6E2}"/>
                  </a:ext>
                </a:extLst>
              </p:cNvPr>
              <p:cNvSpPr txBox="1"/>
              <p:nvPr/>
            </p:nvSpPr>
            <p:spPr>
              <a:xfrm>
                <a:off x="8800315" y="4920776"/>
                <a:ext cx="28406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PH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PH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55BF4B-6097-1D0C-4C8A-131869A7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315" y="4920776"/>
                <a:ext cx="28406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2D4F2423-255C-18BE-E5A2-FB815836010D}"/>
              </a:ext>
            </a:extLst>
          </p:cNvPr>
          <p:cNvGrpSpPr/>
          <p:nvPr/>
        </p:nvGrpSpPr>
        <p:grpSpPr>
          <a:xfrm>
            <a:off x="2209276" y="5680530"/>
            <a:ext cx="7773449" cy="369332"/>
            <a:chOff x="2278664" y="5680530"/>
            <a:chExt cx="7773449" cy="3693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9579CC-960F-AE18-46C0-B0CAE1D320AE}"/>
                </a:ext>
              </a:extLst>
            </p:cNvPr>
            <p:cNvSpPr/>
            <p:nvPr/>
          </p:nvSpPr>
          <p:spPr>
            <a:xfrm>
              <a:off x="2278664" y="5705320"/>
              <a:ext cx="303170" cy="31975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E324B0E-E127-04BA-E624-40BBEC0FF0FB}"/>
                </a:ext>
              </a:extLst>
            </p:cNvPr>
            <p:cNvSpPr txBox="1"/>
            <p:nvPr/>
          </p:nvSpPr>
          <p:spPr>
            <a:xfrm>
              <a:off x="2743199" y="5680530"/>
              <a:ext cx="2982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Previously learned students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0D9C44-2D1D-3C64-1070-0EC8C7EC57F1}"/>
                </a:ext>
              </a:extLst>
            </p:cNvPr>
            <p:cNvSpPr/>
            <p:nvPr/>
          </p:nvSpPr>
          <p:spPr>
            <a:xfrm>
              <a:off x="6604776" y="5705320"/>
              <a:ext cx="303170" cy="319753"/>
            </a:xfrm>
            <a:prstGeom prst="rect">
              <a:avLst/>
            </a:prstGeom>
            <a:solidFill>
              <a:srgbClr val="15823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F2902B-9F95-A755-363F-9FEA582FEE80}"/>
                </a:ext>
              </a:extLst>
            </p:cNvPr>
            <p:cNvSpPr txBox="1"/>
            <p:nvPr/>
          </p:nvSpPr>
          <p:spPr>
            <a:xfrm>
              <a:off x="7069311" y="5680530"/>
              <a:ext cx="29828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/>
                <a:t>Newly learned students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3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SG Templat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G Template" id="{989BC64A-76E2-4663-B483-E0CA1CE93906}" vid="{8E719A9F-C3C6-4019-9D89-7D6855BB6E4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CSG Template</Template>
  <TotalTime>5929</TotalTime>
  <Words>1170</Words>
  <Application>Microsoft Office PowerPoint</Application>
  <PresentationFormat>Widescreen</PresentationFormat>
  <Paragraphs>216</Paragraphs>
  <Slides>19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Cambria Math</vt:lpstr>
      <vt:lpstr>Noto Sans</vt:lpstr>
      <vt:lpstr>CSG Template</vt:lpstr>
      <vt:lpstr>Learning dynamics in a cellular automata model of classroom peer-to-peer interactions</vt:lpstr>
      <vt:lpstr>Traditional instruction vs peer instruction</vt:lpstr>
      <vt:lpstr>Advantages of peer instruction (PI)</vt:lpstr>
      <vt:lpstr>Research questions</vt:lpstr>
      <vt:lpstr>The classroom as a binary probabilistic CA model</vt:lpstr>
      <vt:lpstr>Different PI seating arrangements</vt:lpstr>
      <vt:lpstr>PCA rules for classroom simulation</vt:lpstr>
      <vt:lpstr>Determining learning probability per time step</vt:lpstr>
      <vt:lpstr>Sample progression of states</vt:lpstr>
      <vt:lpstr>PowerPoint Presentation</vt:lpstr>
      <vt:lpstr>Class learning rate m with λ (higher is better)</vt:lpstr>
      <vt:lpstr>Time to learn t_max with λ (lower is better)</vt:lpstr>
      <vt:lpstr>SA performance due to differences in d_max</vt:lpstr>
      <vt:lpstr>Time to learn t_max with N (PI vs. Traditional)</vt:lpstr>
      <vt:lpstr>Conclusion</vt:lpstr>
      <vt:lpstr>Learning dynamics in a cellular automata model of classroom peer-to-peer interactions</vt:lpstr>
      <vt:lpstr>Derivation for learning probability</vt:lpstr>
      <vt:lpstr>Summary of input parameters</vt:lpstr>
      <vt:lpstr>Summary of output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Ioakim Sy</dc:creator>
  <cp:lastModifiedBy>Ioakim Sy</cp:lastModifiedBy>
  <cp:revision>38</cp:revision>
  <dcterms:created xsi:type="dcterms:W3CDTF">2024-06-28T05:33:01Z</dcterms:created>
  <dcterms:modified xsi:type="dcterms:W3CDTF">2024-07-03T02:55:42Z</dcterms:modified>
</cp:coreProperties>
</file>