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DD6C4-3952-4073-83CF-448629B5896E}" type="datetimeFigureOut">
              <a:rPr lang="en-PH" smtClean="0"/>
              <a:t>05/30/2023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C8BA-C37F-44FF-B03C-589BA86BEE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45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AB5916-4728-4EC5-9264-B3AC95609912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39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74B3-BE27-4F10-8708-60365559AC62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82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2D41-43C5-46BA-A526-1B09A1B08881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170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9942-C137-4964-B429-82B983F5B12E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00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B1CB-1DBC-47E8-B899-B34FAC150669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529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D08E-008F-48B8-AD70-4046CF1F9954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463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8831-CDC5-4DE8-A967-AD681D35629C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06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E8AE-7052-4760-AC29-5ACBFC4487C9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03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7B4F-28A9-489B-A1B2-0452B8FD50CC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3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B39A-9D07-4178-AE33-E7664A63011C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9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5CF7-21BF-4099-B4EA-9457ED48CEC2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53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21BA-AB49-4E3E-8A71-9BD166E0A68B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099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D66-20F8-44DB-8EDA-5B6A35005A36}" type="datetime1">
              <a:rPr lang="en-PH" smtClean="0"/>
              <a:t>05/30/2023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210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E564-B2D6-4F29-BE6B-02E80ADF380E}" type="datetime1">
              <a:rPr lang="en-PH" smtClean="0"/>
              <a:t>05/30/2023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15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0DA4-0768-458F-80EE-34E88E090E54}" type="datetime1">
              <a:rPr lang="en-PH" smtClean="0"/>
              <a:t>05/30/2023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253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8D70-B12B-4848-A94A-616D5C7601D2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32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938-F4F6-4A8E-A277-E8552B60FAFF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4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5E85D4-AC38-4A1E-83F4-41382FD94B71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495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06F-4947-28BC-1C19-B5A76029C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Modelling classroom dynamics using cellular  automata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C0134-CEFA-A714-13CE-516EA22B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1299-2B27-7FEC-3727-9B5444B9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842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3079-F74C-7174-0668-4152899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Observables: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0348-1AD1-936D-43A5-47BF61C9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/>
              <a:t>Learning rate</a:t>
            </a:r>
          </a:p>
          <a:p>
            <a:pPr lvl="1"/>
            <a:r>
              <a:rPr lang="en-PH" sz="1800" dirty="0"/>
              <a:t>How does the number of learned students (binary states) or the class average (for continuous states) evolve over time?</a:t>
            </a:r>
          </a:p>
          <a:p>
            <a:r>
              <a:rPr lang="en-PH" sz="2000" dirty="0"/>
              <a:t>Class’s dependence on the initial conditions of the system </a:t>
            </a:r>
          </a:p>
          <a:p>
            <a:pPr lvl="1"/>
            <a:r>
              <a:rPr lang="en-PH" sz="1800" dirty="0"/>
              <a:t>How does the position of learned/high scoring students affect the learning rate of the class?</a:t>
            </a:r>
          </a:p>
          <a:p>
            <a:r>
              <a:rPr lang="en-PH" sz="2000" dirty="0"/>
              <a:t>Neighborhoods’ dependence on the individuals it contains</a:t>
            </a:r>
          </a:p>
          <a:p>
            <a:pPr lvl="1"/>
            <a:r>
              <a:rPr lang="en-PH" sz="1800" dirty="0"/>
              <a:t>How do the individual states of the members in a neighborhood affect the probability and rate of learning of each member?</a:t>
            </a:r>
          </a:p>
          <a:p>
            <a:pPr marL="457200" lvl="1" indent="0">
              <a:buNone/>
            </a:pPr>
            <a:endParaRPr lang="en-PH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E0611-4565-842A-2B90-8496ABEF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213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8311-C594-1BC9-61D9-0EC5AEC5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cellular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17F2-BD53-7412-7B7E-5F2042CED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1115-9617-7CE9-0B2D-8B7E7E1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724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107E-ECAA-09DF-59C7-9B6ECEDC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Rules of interaction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D4B2F-E656-88E5-95ED-E34D5E3C6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642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PH" sz="2000" b="0" dirty="0"/>
                  <a:t>	- vector that represents the state of each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000" b="0" dirty="0"/>
                  <a:t> in the next time step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PH" sz="2000" b="0" dirty="0"/>
                  <a:t>	- vector that represents the state of each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000" b="0" dirty="0"/>
                  <a:t> in the current time step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PH" sz="2000" b="0" dirty="0"/>
                  <a:t>	</a:t>
                </a:r>
                <a:r>
                  <a:rPr lang="en-PH" sz="2000" dirty="0"/>
                  <a:t>-</a:t>
                </a:r>
                <a:r>
                  <a:rPr lang="en-PH" sz="2000" b="0" dirty="0"/>
                  <a:t> vector of uniformly distributed random numbers in the unit range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PH" sz="2000" b="0" dirty="0"/>
                  <a:t> 	- vector that represents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000" b="0" dirty="0"/>
                  <a:t> of each student to learn from its neighbors</a:t>
                </a:r>
              </a:p>
              <a:p>
                <a:endParaRPr lang="en-PH" sz="2000" dirty="0"/>
              </a:p>
              <a:p>
                <a:pPr marL="0" indent="0">
                  <a:buNone/>
                </a:pPr>
                <a:r>
                  <a:rPr lang="en-PH" sz="2000" b="0" dirty="0"/>
                  <a:t>Note: </a:t>
                </a:r>
              </a:p>
              <a:p>
                <a:pPr lvl="1"/>
                <a:r>
                  <a:rPr lang="en-PH" sz="1800" b="0" dirty="0"/>
                  <a:t>the </a:t>
                </a:r>
                <a14:m>
                  <m:oMath xmlns:m="http://schemas.openxmlformats.org/officeDocument/2006/math">
                    <m:r>
                      <a:rPr lang="en-PH" sz="1800" b="0" i="1" dirty="0" smtClean="0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PH" sz="1800" b="0" dirty="0"/>
                  <a:t> and </a:t>
                </a:r>
                <a14:m>
                  <m:oMath xmlns:m="http://schemas.openxmlformats.org/officeDocument/2006/math">
                    <m:r>
                      <a:rPr lang="en-PH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PH" sz="1800" b="0" dirty="0"/>
                  <a:t> operations are element-wise operations</a:t>
                </a:r>
              </a:p>
              <a:p>
                <a:pPr lvl="1"/>
                <a:r>
                  <a:rPr lang="en-PH" sz="1800" dirty="0"/>
                  <a:t>The </a:t>
                </a:r>
                <a14:m>
                  <m:oMath xmlns:m="http://schemas.openxmlformats.org/officeDocument/2006/math">
                    <m:r>
                      <a:rPr lang="en-PH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PH" sz="1800" b="0" dirty="0"/>
                  <a:t> index represent the student number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D4B2F-E656-88E5-95ED-E34D5E3C6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64241"/>
              </a:xfrm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E0507-CFD2-4C40-7418-C29269A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3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440-7B34-560D-C454-ACEA1DFB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Agent description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E81F-8911-047E-8E56-D1AE1275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8492"/>
            <a:ext cx="10131425" cy="1607852"/>
          </a:xfrm>
        </p:spPr>
        <p:txBody>
          <a:bodyPr>
            <a:normAutofit/>
          </a:bodyPr>
          <a:lstStyle/>
          <a:p>
            <a:r>
              <a:rPr lang="en-PH" sz="2000" dirty="0"/>
              <a:t>Each student in the classroom can be in the learned or unlearned state</a:t>
            </a:r>
          </a:p>
          <a:p>
            <a:r>
              <a:rPr lang="en-PH" sz="2000" dirty="0"/>
              <a:t>Each student in the classroom are represented by their student ID (shown below) or their position in the classroom (row, column)</a:t>
            </a:r>
          </a:p>
          <a:p>
            <a:pPr marL="0" indent="0">
              <a:buNone/>
            </a:pPr>
            <a:endParaRPr lang="en-PH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259EC8-A0EE-B404-A5B7-739BF3302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53620"/>
              </p:ext>
            </p:extLst>
          </p:nvPr>
        </p:nvGraphicFramePr>
        <p:xfrm>
          <a:off x="1687513" y="317272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1ACFA-3A16-5D8C-75B8-454CF9BD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57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C524-1AF1-A53D-B7F0-8E5AFD29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Neighborhood and connection of the agents to their neighborhood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75ABA-5473-03D4-B449-F924A54C7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246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PH" dirty="0"/>
                  <a:t>Each student belongs to a 3x3 neighborhood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dirty="0"/>
                  <a:t> (Moore neighborhood)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PH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PH" dirty="0"/>
                  <a:t>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dirty="0"/>
                  <a:t> chance from learning from their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b="0" dirty="0"/>
                  <a:t>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PH" b="0" dirty="0"/>
              </a:p>
              <a:p>
                <a:pPr lvl="1"/>
                <a:r>
                  <a:rPr lang="en-PH" dirty="0"/>
                  <a:t>Note: student of interest is set to be the center of the neighborhood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PH" b="0" dirty="0"/>
                  <a:t>)</a:t>
                </a:r>
              </a:p>
              <a:p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r>
                  <a:rPr lang="en-PH" dirty="0"/>
                  <a:t>Each student has a chance of learning based on the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75ABA-5473-03D4-B449-F924A54C7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24675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D723E3B-2DD3-38DC-2A64-AB2D35512E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81956"/>
                  </p:ext>
                </p:extLst>
              </p:nvPr>
            </p:nvGraphicFramePr>
            <p:xfrm>
              <a:off x="5031513" y="336074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0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4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D723E3B-2DD3-38DC-2A64-AB2D35512E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81956"/>
                  </p:ext>
                </p:extLst>
              </p:nvPr>
            </p:nvGraphicFramePr>
            <p:xfrm>
              <a:off x="5031513" y="336074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0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48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1266" r="-202532" b="-2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66" t="-1266" r="-102532" b="-2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266" r="-2532" b="-2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101266" r="-202532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66" t="-101266" r="-102532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1266" r="-2532" b="-1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201266" r="-202532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66" t="-201266" r="-102532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1266" r="-253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ADBB-16B0-B51E-B547-DAC4E8F8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41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</TotalTime>
  <Words>330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Celestial</vt:lpstr>
      <vt:lpstr>Modelling classroom dynamics using cellular  automata model</vt:lpstr>
      <vt:lpstr>Observables:</vt:lpstr>
      <vt:lpstr>2D Binary probabilistic cellular automata</vt:lpstr>
      <vt:lpstr>Rules of interaction</vt:lpstr>
      <vt:lpstr>Agent description and characteristics</vt:lpstr>
      <vt:lpstr>Neighborhood and connection of the agents to their neighborhood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classroom dynamics using cellular  automata model</dc:title>
  <dc:creator>Clarence Ioakim Sy</dc:creator>
  <cp:lastModifiedBy>Clarence Ioakim Sy</cp:lastModifiedBy>
  <cp:revision>1</cp:revision>
  <dcterms:created xsi:type="dcterms:W3CDTF">2023-05-30T11:19:20Z</dcterms:created>
  <dcterms:modified xsi:type="dcterms:W3CDTF">2023-05-30T12:17:34Z</dcterms:modified>
</cp:coreProperties>
</file>