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omments/modernComment_102_F84060F2.xml" ContentType="application/vnd.ms-powerpoint.comment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modernComment_106_9A61600E.xml" ContentType="application/vnd.ms-powerpoint.comments+xml"/>
  <Override PartName="/ppt/notesSlides/notesSlide3.xml" ContentType="application/vnd.openxmlformats-officedocument.presentationml.notesSlide+xml"/>
  <Override PartName="/ppt/comments/modernComment_107_AFCE192A.xml" ContentType="application/vnd.ms-powerpoint.comments+xml"/>
  <Override PartName="/ppt/notesSlides/notesSlide4.xml" ContentType="application/vnd.openxmlformats-officedocument.presentationml.notesSlide+xml"/>
  <Override PartName="/ppt/comments/modernComment_10D_55F2F5B9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8" r:id="rId4"/>
    <p:sldId id="273" r:id="rId5"/>
    <p:sldId id="260" r:id="rId6"/>
    <p:sldId id="261" r:id="rId7"/>
    <p:sldId id="262" r:id="rId8"/>
    <p:sldId id="259" r:id="rId9"/>
    <p:sldId id="263" r:id="rId10"/>
    <p:sldId id="269" r:id="rId11"/>
    <p:sldId id="270" r:id="rId12"/>
    <p:sldId id="264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88" autoAdjust="0"/>
  </p:normalViewPr>
  <p:slideViewPr>
    <p:cSldViewPr snapToGrid="0">
      <p:cViewPr>
        <p:scale>
          <a:sx n="66" d="100"/>
          <a:sy n="66" d="100"/>
        </p:scale>
        <p:origin x="125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2_F84060F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4480018-62A3-4621-B612-BF15178FA094}" authorId="{57548B66-4D59-985D-85D3-65079295D56B}" created="2024-02-27T06:45:44.390">
    <pc:sldMkLst xmlns:pc="http://schemas.microsoft.com/office/powerpoint/2013/main/command">
      <pc:docMk/>
      <pc:sldMk cId="4164968690" sldId="258"/>
    </pc:sldMkLst>
    <p188:txBody>
      <a:bodyPr/>
      <a:lstStyle/>
      <a:p>
        <a:r>
          <a:rPr lang="en-PH"/>
          <a:t>Not motivation
Motivation: Use analyze p2p learning dynamics in the classroom</a:t>
        </a:r>
      </a:p>
    </p188:txBody>
  </p188:cm>
</p188:cmLst>
</file>

<file path=ppt/comments/modernComment_106_9A6160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9386BA2-B07D-4AF5-8114-4518DBF68827}" authorId="{57548B66-4D59-985D-85D3-65079295D56B}" created="2024-02-27T06:55:00.982">
    <pc:sldMkLst xmlns:pc="http://schemas.microsoft.com/office/powerpoint/2013/main/command">
      <pc:docMk/>
      <pc:sldMk cId="2590072846" sldId="262"/>
    </pc:sldMkLst>
    <p188:replyLst>
      <p188:reply id="{FB7CEC4C-7918-4C04-BF30-A6BEAC151818}" authorId="{57548B66-4D59-985D-85D3-65079295D56B}" created="2024-02-27T06:55:38.045">
        <p188:txBody>
          <a:bodyPr/>
          <a:lstStyle/>
          <a:p>
            <a:r>
              <a:rPr lang="en-PH"/>
              <a:t>Talk about:
Lattice
State of each agent
Neighborhood (moore in this)
Rules</a:t>
            </a:r>
          </a:p>
        </p188:txBody>
      </p188:reply>
      <p188:reply id="{5C03378D-9F68-4916-92CC-1195E494BEDB}" authorId="{57548B66-4D59-985D-85D3-65079295D56B}" created="2024-02-27T06:56:25.324">
        <p188:txBody>
          <a:bodyPr/>
          <a:lstStyle/>
          <a:p>
            <a:r>
              <a:rPr lang="en-PH"/>
              <a:t>Need to discuss why reality was modelled in that way</a:t>
            </a:r>
          </a:p>
        </p188:txBody>
      </p188:reply>
    </p188:replyLst>
    <p188:txBody>
      <a:bodyPr/>
      <a:lstStyle/>
      <a:p>
        <a:r>
          <a:rPr lang="en-PH"/>
          <a:t>Slide before:
Simplify the room with students as agents arranged in a rectangular lattice. With each agent having a state based on their aptitude level.</a:t>
        </a:r>
      </a:p>
    </p188:txBody>
  </p188:cm>
</p188:cmLst>
</file>

<file path=ppt/comments/modernComment_107_AFCE192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DD06EE-54EF-43C1-92C9-75130A271C79}" authorId="{57548B66-4D59-985D-85D3-65079295D56B}" created="2024-02-27T06:58:23.440">
    <pc:sldMkLst xmlns:pc="http://schemas.microsoft.com/office/powerpoint/2013/main/command">
      <pc:docMk/>
      <pc:sldMk cId="2949519658" sldId="263"/>
    </pc:sldMkLst>
    <p188:txBody>
      <a:bodyPr/>
      <a:lstStyle/>
      <a:p>
        <a:r>
          <a:rPr lang="en-PH"/>
          <a:t>Slide before:
demo how it runs: simple run</a:t>
        </a:r>
      </a:p>
    </p188:txBody>
  </p188:cm>
</p188:cmLst>
</file>

<file path=ppt/comments/modernComment_10D_55F2F5B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DDF3F4-0AEA-4E6C-9FD1-6B5C72FF048A}" authorId="{57548B66-4D59-985D-85D3-65079295D56B}" created="2024-02-27T07:03:53.087">
    <pc:sldMkLst xmlns:pc="http://schemas.microsoft.com/office/powerpoint/2013/main/command">
      <pc:docMk/>
      <pc:sldMk cId="1441985977" sldId="269"/>
    </pc:sldMkLst>
    <p188:replyLst>
      <p188:reply id="{4F89BBC7-6D5C-4C11-8798-3EC036067696}" authorId="{57548B66-4D59-985D-85D3-65079295D56B}" created="2024-02-27T07:10:50.016">
        <p188:txBody>
          <a:bodyPr/>
          <a:lstStyle/>
          <a:p>
            <a:r>
              <a:rPr lang="en-PH"/>
              <a:t>Double check what happens if i-logscale</a:t>
            </a:r>
          </a:p>
        </p188:txBody>
      </p188:reply>
    </p188:replyLst>
    <p188:txBody>
      <a:bodyPr/>
      <a:lstStyle/>
      <a:p>
        <a:r>
          <a:rPr lang="en-PH"/>
          <a:t>Slide before or explain per slide: discuss relevant variables and saan galing</a:t>
        </a:r>
      </a:p>
    </p188:txBody>
  </p188:cm>
  <p188:cm id="{9BCB473D-990B-4C87-A236-C7ACE2F8781B}" authorId="{57548B66-4D59-985D-85D3-65079295D56B}" created="2024-02-27T07:57:50.500">
    <pc:sldMkLst xmlns:pc="http://schemas.microsoft.com/office/powerpoint/2013/main/command">
      <pc:docMk/>
      <pc:sldMk cId="1441985977" sldId="269"/>
    </pc:sldMkLst>
    <p188:txBody>
      <a:bodyPr/>
      <a:lstStyle/>
      <a:p>
        <a:r>
          <a:rPr lang="en-PH"/>
          <a:t>For TTL vs lambda:
Let d_0 = L/sqrt(2)
d = d_0 / 2
for each d, there is an associated tau (theoretical time to reach d_max) where
tau(L,\lambda) =  d_max (1-lambda)/lambda
(1-lambda)/lambda came from negative binomial distribution. Dist chosen because it gives us the PDF of the time it takes to reach d_max
We want to make the T independent of L and only dependent on lambda so we normalize it.
Comparing inner and outer corner/center where d_max,inner = d_max,outer * 0.5, we should be able to get a lambda_eq to account for the d_max difference.
Lambda_Eq = 2lambda / (1+lambda)
=&gt; compare from definition of tau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9A223A55-A4B4-4EA1-B92F-756E50D211E9}">
      <dgm:prSet/>
      <dgm:spPr/>
      <dgm:t>
        <a:bodyPr/>
        <a:lstStyle/>
        <a:p>
          <a:r>
            <a:rPr lang="en-PH" dirty="0"/>
            <a:t>Learning rate</a:t>
          </a:r>
        </a:p>
      </dgm:t>
    </dgm:pt>
    <dgm:pt modelId="{5F00E218-390A-45BA-9A1D-FD88EEB8C61F}" type="parTrans" cxnId="{444535C8-2652-43DF-AE51-0CC16A1BD58A}">
      <dgm:prSet/>
      <dgm:spPr/>
      <dgm:t>
        <a:bodyPr/>
        <a:lstStyle/>
        <a:p>
          <a:endParaRPr lang="en-PH"/>
        </a:p>
      </dgm:t>
    </dgm:pt>
    <dgm:pt modelId="{CA84940C-6A2B-4675-B928-80E011B7AA2B}" type="sibTrans" cxnId="{444535C8-2652-43DF-AE51-0CC16A1BD58A}">
      <dgm:prSet/>
      <dgm:spPr/>
      <dgm:t>
        <a:bodyPr/>
        <a:lstStyle/>
        <a:p>
          <a:endParaRPr lang="en-PH"/>
        </a:p>
      </dgm:t>
    </dgm:pt>
    <dgm:pt modelId="{14CE45DA-E6FD-4AC2-A8ED-8BABA0068C2C}">
      <dgm:prSet custT="1"/>
      <dgm:spPr/>
      <dgm:t>
        <a:bodyPr/>
        <a:lstStyle/>
        <a:p>
          <a:r>
            <a:rPr lang="en-PH" sz="2400" dirty="0"/>
            <a:t>How does the number of learned students (binary states) or the class average (continuous states) evolve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r>
            <a:rPr lang="en-PH" dirty="0"/>
            <a:t>Nucleation sites position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 custT="1"/>
      <dgm:spPr/>
      <dgm:t>
        <a:bodyPr/>
        <a:lstStyle/>
        <a:p>
          <a:r>
            <a:rPr lang="en-PH" sz="2400" dirty="0"/>
            <a:t>How does the position of learned/high aptitude students affect</a:t>
          </a:r>
          <a:br>
            <a:rPr lang="en-PH" sz="2400" dirty="0"/>
          </a:br>
          <a:r>
            <a:rPr lang="en-PH" sz="2400" dirty="0"/>
            <a:t>the learning rate of the class?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BA132FD8-0DCC-4CEF-ABF4-817C3E703299}">
      <dgm:prSet/>
      <dgm:spPr/>
      <dgm:t>
        <a:bodyPr/>
        <a:lstStyle/>
        <a:p>
          <a:r>
            <a:rPr lang="en-PH" dirty="0"/>
            <a:t>Homogeneity</a:t>
          </a:r>
        </a:p>
      </dgm:t>
    </dgm:pt>
    <dgm:pt modelId="{2AA5582A-4921-4140-B5A2-D8E27CE4A3E9}" type="parTrans" cxnId="{4563BFE9-DF3B-4EE2-8B43-8F524AFDFB46}">
      <dgm:prSet/>
      <dgm:spPr/>
      <dgm:t>
        <a:bodyPr/>
        <a:lstStyle/>
        <a:p>
          <a:endParaRPr lang="en-PH"/>
        </a:p>
      </dgm:t>
    </dgm:pt>
    <dgm:pt modelId="{58AE4D53-C2A0-4F5A-A3EB-89EB18EFC0C3}" type="sibTrans" cxnId="{4563BFE9-DF3B-4EE2-8B43-8F524AFDFB46}">
      <dgm:prSet/>
      <dgm:spPr/>
      <dgm:t>
        <a:bodyPr/>
        <a:lstStyle/>
        <a:p>
          <a:endParaRPr lang="en-PH"/>
        </a:p>
      </dgm:t>
    </dgm:pt>
    <dgm:pt modelId="{3940CBE4-26AF-453C-A71A-627F7A5D7396}">
      <dgm:prSet custT="1"/>
      <dgm:spPr/>
      <dgm:t>
        <a:bodyPr/>
        <a:lstStyle/>
        <a:p>
          <a:r>
            <a:rPr lang="en-US" sz="2400"/>
            <a:t>How does the spatial aptitude homogeneity affect the learning rate of the class?</a:t>
          </a:r>
          <a:endParaRPr lang="en-PH" sz="2400"/>
        </a:p>
      </dgm:t>
    </dgm:pt>
    <dgm:pt modelId="{B4FE6B84-7963-41A5-8107-5844CE289078}" type="parTrans" cxnId="{261587D0-9113-4014-A691-4D92BEEB7ACF}">
      <dgm:prSet/>
      <dgm:spPr/>
      <dgm:t>
        <a:bodyPr/>
        <a:lstStyle/>
        <a:p>
          <a:endParaRPr lang="en-PH"/>
        </a:p>
      </dgm:t>
    </dgm:pt>
    <dgm:pt modelId="{8239A2F3-531A-4A72-950E-1A338815AEAB}" type="sibTrans" cxnId="{261587D0-9113-4014-A691-4D92BEEB7ACF}">
      <dgm:prSet/>
      <dgm:spPr/>
      <dgm:t>
        <a:bodyPr/>
        <a:lstStyle/>
        <a:p>
          <a:endParaRPr lang="en-PH"/>
        </a:p>
      </dgm:t>
    </dgm:pt>
    <dgm:pt modelId="{1CFA9E0A-BD08-439C-8D38-3C118D294482}">
      <dgm:prSet custT="1"/>
      <dgm:spPr/>
      <dgm:t>
        <a:bodyPr/>
        <a:lstStyle/>
        <a:p>
          <a:r>
            <a:rPr lang="en-US" sz="2400" dirty="0"/>
            <a:t>How does the social aspect affect the classroom (Watts–</a:t>
          </a:r>
          <a:r>
            <a:rPr lang="en-US" sz="2400" dirty="0" err="1"/>
            <a:t>Strogatz</a:t>
          </a:r>
          <a:r>
            <a:rPr lang="en-US" sz="2400" dirty="0"/>
            <a:t> model) dynamics?</a:t>
          </a:r>
          <a:endParaRPr lang="en-PH" sz="2400" dirty="0"/>
        </a:p>
      </dgm:t>
    </dgm:pt>
    <dgm:pt modelId="{53FF0BFF-3361-4E41-96C1-E4C474E5D5F3}" type="parTrans" cxnId="{E26E207D-EF36-4DA3-8D16-293A194A489B}">
      <dgm:prSet/>
      <dgm:spPr/>
      <dgm:t>
        <a:bodyPr/>
        <a:lstStyle/>
        <a:p>
          <a:endParaRPr lang="en-PH"/>
        </a:p>
      </dgm:t>
    </dgm:pt>
    <dgm:pt modelId="{374A82DF-6D66-42CE-BD62-5977D2186313}" type="sibTrans" cxnId="{E26E207D-EF36-4DA3-8D16-293A194A489B}">
      <dgm:prSet/>
      <dgm:spPr/>
      <dgm:t>
        <a:bodyPr/>
        <a:lstStyle/>
        <a:p>
          <a:endParaRPr lang="en-PH"/>
        </a:p>
      </dgm:t>
    </dgm:pt>
    <dgm:pt modelId="{910D025F-D276-4253-B1A8-FE905EAB3C0D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E26A65E0-02AA-4027-B17E-C268DB37F920}" type="pres">
      <dgm:prSet presAssocID="{9A223A55-A4B4-4EA1-B92F-756E50D211E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4C571C-359E-4793-84F5-1C768C4EE98D}" type="pres">
      <dgm:prSet presAssocID="{9A223A55-A4B4-4EA1-B92F-756E50D211E9}" presName="childText" presStyleLbl="revTx" presStyleIdx="0" presStyleCnt="3">
        <dgm:presLayoutVars>
          <dgm:bulletEnabled val="1"/>
        </dgm:presLayoutVars>
      </dgm:prSet>
      <dgm:spPr/>
    </dgm:pt>
    <dgm:pt modelId="{6CDE60D6-89BB-4DC8-AB12-521595D340F2}" type="pres">
      <dgm:prSet presAssocID="{F266E586-47CA-4D83-9D26-4C3B52DB75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9D7563A-9C64-49D5-99B7-5B85E37C14F6}" type="pres">
      <dgm:prSet presAssocID="{F266E586-47CA-4D83-9D26-4C3B52DB7500}" presName="childText" presStyleLbl="revTx" presStyleIdx="1" presStyleCnt="3">
        <dgm:presLayoutVars>
          <dgm:bulletEnabled val="1"/>
        </dgm:presLayoutVars>
      </dgm:prSet>
      <dgm:spPr/>
    </dgm:pt>
    <dgm:pt modelId="{8876A8AC-84A3-419E-9F42-83CA6B9739A8}" type="pres">
      <dgm:prSet presAssocID="{BA132FD8-0DCC-4CEF-ABF4-817C3E70329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E03D3C9-082B-450C-AAE0-C3A2A5719030}" type="pres">
      <dgm:prSet presAssocID="{BA132FD8-0DCC-4CEF-ABF4-817C3E703299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A1090D50-AACE-4B96-83AE-2DE0C258ECF0}" type="presOf" srcId="{3940CBE4-26AF-453C-A71A-627F7A5D7396}" destId="{CE03D3C9-082B-450C-AAE0-C3A2A5719030}" srcOrd="0" destOrd="0" presId="urn:microsoft.com/office/officeart/2005/8/layout/vList2"/>
    <dgm:cxn modelId="{5876C272-E1D3-4752-BA7F-FDF339197E13}" type="presOf" srcId="{1CFA9E0A-BD08-439C-8D38-3C118D294482}" destId="{CE03D3C9-082B-450C-AAE0-C3A2A5719030}" srcOrd="0" destOrd="1" presId="urn:microsoft.com/office/officeart/2005/8/layout/vList2"/>
    <dgm:cxn modelId="{C462D855-EB52-41D3-B568-619343EAE5FC}" type="presOf" srcId="{BA132FD8-0DCC-4CEF-ABF4-817C3E703299}" destId="{8876A8AC-84A3-419E-9F42-83CA6B9739A8}" srcOrd="0" destOrd="0" presId="urn:microsoft.com/office/officeart/2005/8/layout/vList2"/>
    <dgm:cxn modelId="{92016879-1701-46B8-B565-517688CACB84}" type="presOf" srcId="{9A223A55-A4B4-4EA1-B92F-756E50D211E9}" destId="{E26A65E0-02AA-4027-B17E-C268DB37F920}" srcOrd="0" destOrd="0" presId="urn:microsoft.com/office/officeart/2005/8/layout/vList2"/>
    <dgm:cxn modelId="{E26E207D-EF36-4DA3-8D16-293A194A489B}" srcId="{BA132FD8-0DCC-4CEF-ABF4-817C3E703299}" destId="{1CFA9E0A-BD08-439C-8D38-3C118D294482}" srcOrd="1" destOrd="0" parTransId="{53FF0BFF-3361-4E41-96C1-E4C474E5D5F3}" sibTransId="{374A82DF-6D66-42CE-BD62-5977D2186313}"/>
    <dgm:cxn modelId="{76D5DA7F-9D6C-4501-A68E-7A7F6424C613}" type="presOf" srcId="{2ADD01FD-3ED8-4222-B3A8-D4C3CF1EEB92}" destId="{49D7563A-9C64-49D5-99B7-5B85E37C14F6}" srcOrd="0" destOrd="0" presId="urn:microsoft.com/office/officeart/2005/8/layout/vList2"/>
    <dgm:cxn modelId="{301CEE8A-0C5D-4993-A8C9-8C9094D17CE8}" type="presOf" srcId="{14CE45DA-E6FD-4AC2-A8ED-8BABA0068C2C}" destId="{DD4C571C-359E-4793-84F5-1C768C4EE98D}" srcOrd="0" destOrd="0" presId="urn:microsoft.com/office/officeart/2005/8/layout/vList2"/>
    <dgm:cxn modelId="{30795293-1BEC-4213-893A-A113E87D11A0}" type="presOf" srcId="{DAD1CD1D-26F6-437B-B295-92E7360A41C5}" destId="{910D025F-D276-4253-B1A8-FE905EAB3C0D}" srcOrd="0" destOrd="0" presId="urn:microsoft.com/office/officeart/2005/8/layout/vList2"/>
    <dgm:cxn modelId="{E48D0C9E-654A-4941-9029-213AD2C75201}" srcId="{DAD1CD1D-26F6-437B-B295-92E7360A41C5}" destId="{F266E586-47CA-4D83-9D26-4C3B52DB7500}" srcOrd="1" destOrd="0" parTransId="{52C9F507-8ECD-4CA4-A5E9-CAB08A16B898}" sibTransId="{5A2C1435-9448-4912-A089-E97606239D01}"/>
    <dgm:cxn modelId="{444535C8-2652-43DF-AE51-0CC16A1BD58A}" srcId="{DAD1CD1D-26F6-437B-B295-92E7360A41C5}" destId="{9A223A55-A4B4-4EA1-B92F-756E50D211E9}" srcOrd="0" destOrd="0" parTransId="{5F00E218-390A-45BA-9A1D-FD88EEB8C61F}" sibTransId="{CA84940C-6A2B-4675-B928-80E011B7AA2B}"/>
    <dgm:cxn modelId="{261587D0-9113-4014-A691-4D92BEEB7ACF}" srcId="{BA132FD8-0DCC-4CEF-ABF4-817C3E703299}" destId="{3940CBE4-26AF-453C-A71A-627F7A5D7396}" srcOrd="0" destOrd="0" parTransId="{B4FE6B84-7963-41A5-8107-5844CE289078}" sibTransId="{8239A2F3-531A-4A72-950E-1A338815AEAB}"/>
    <dgm:cxn modelId="{C74235D8-9F04-4C44-84E2-93F3C1107C8F}" srcId="{9A223A55-A4B4-4EA1-B92F-756E50D211E9}" destId="{14CE45DA-E6FD-4AC2-A8ED-8BABA0068C2C}" srcOrd="0" destOrd="0" parTransId="{FB0954B3-2163-4284-B93B-6A7F0BA9AFED}" sibTransId="{E48DEDAD-6EA5-4470-B6F0-FE5DBCF3657D}"/>
    <dgm:cxn modelId="{4563BFE9-DF3B-4EE2-8B43-8F524AFDFB46}" srcId="{DAD1CD1D-26F6-437B-B295-92E7360A41C5}" destId="{BA132FD8-0DCC-4CEF-ABF4-817C3E703299}" srcOrd="2" destOrd="0" parTransId="{2AA5582A-4921-4140-B5A2-D8E27CE4A3E9}" sibTransId="{58AE4D53-C2A0-4F5A-A3EB-89EB18EFC0C3}"/>
    <dgm:cxn modelId="{075F5DEC-A38E-4FBE-894F-6F0C549C3FE7}" type="presOf" srcId="{F266E586-47CA-4D83-9D26-4C3B52DB7500}" destId="{6CDE60D6-89BB-4DC8-AB12-521595D340F2}" srcOrd="0" destOrd="0" presId="urn:microsoft.com/office/officeart/2005/8/layout/vList2"/>
    <dgm:cxn modelId="{9093AEE7-8A30-4E4A-944D-BF058736FDC4}" type="presParOf" srcId="{910D025F-D276-4253-B1A8-FE905EAB3C0D}" destId="{E26A65E0-02AA-4027-B17E-C268DB37F920}" srcOrd="0" destOrd="0" presId="urn:microsoft.com/office/officeart/2005/8/layout/vList2"/>
    <dgm:cxn modelId="{1D51879C-2A11-47CC-9295-6C6B8CA67509}" type="presParOf" srcId="{910D025F-D276-4253-B1A8-FE905EAB3C0D}" destId="{DD4C571C-359E-4793-84F5-1C768C4EE98D}" srcOrd="1" destOrd="0" presId="urn:microsoft.com/office/officeart/2005/8/layout/vList2"/>
    <dgm:cxn modelId="{8CC5F568-ACD8-47E7-8C51-2F9D011BD9D8}" type="presParOf" srcId="{910D025F-D276-4253-B1A8-FE905EAB3C0D}" destId="{6CDE60D6-89BB-4DC8-AB12-521595D340F2}" srcOrd="2" destOrd="0" presId="urn:microsoft.com/office/officeart/2005/8/layout/vList2"/>
    <dgm:cxn modelId="{3F4725E6-97A2-46CD-A1F5-644537783063}" type="presParOf" srcId="{910D025F-D276-4253-B1A8-FE905EAB3C0D}" destId="{49D7563A-9C64-49D5-99B7-5B85E37C14F6}" srcOrd="3" destOrd="0" presId="urn:microsoft.com/office/officeart/2005/8/layout/vList2"/>
    <dgm:cxn modelId="{2D2141E2-F54F-44AD-A99C-84F34167F534}" type="presParOf" srcId="{910D025F-D276-4253-B1A8-FE905EAB3C0D}" destId="{8876A8AC-84A3-419E-9F42-83CA6B9739A8}" srcOrd="4" destOrd="0" presId="urn:microsoft.com/office/officeart/2005/8/layout/vList2"/>
    <dgm:cxn modelId="{D939D637-C172-4D02-A316-9DC499756C1C}" type="presParOf" srcId="{910D025F-D276-4253-B1A8-FE905EAB3C0D}" destId="{CE03D3C9-082B-450C-AAE0-C3A2A571903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A65E0-02AA-4027-B17E-C268DB37F920}">
      <dsp:nvSpPr>
        <dsp:cNvPr id="0" name=""/>
        <dsp:cNvSpPr/>
      </dsp:nvSpPr>
      <dsp:spPr>
        <a:xfrm>
          <a:off x="0" y="24549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Learning rate</a:t>
          </a:r>
        </a:p>
      </dsp:txBody>
      <dsp:txXfrm>
        <a:off x="34783" y="59332"/>
        <a:ext cx="11967611" cy="642964"/>
      </dsp:txXfrm>
    </dsp:sp>
    <dsp:sp modelId="{DD4C571C-359E-4793-84F5-1C768C4EE98D}">
      <dsp:nvSpPr>
        <dsp:cNvPr id="0" name=""/>
        <dsp:cNvSpPr/>
      </dsp:nvSpPr>
      <dsp:spPr>
        <a:xfrm>
          <a:off x="0" y="737080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number of learned students (binary states) or the class average (continuous states) evolve over time?</a:t>
          </a:r>
        </a:p>
      </dsp:txBody>
      <dsp:txXfrm>
        <a:off x="0" y="737080"/>
        <a:ext cx="12037177" cy="735367"/>
      </dsp:txXfrm>
    </dsp:sp>
    <dsp:sp modelId="{6CDE60D6-89BB-4DC8-AB12-521595D340F2}">
      <dsp:nvSpPr>
        <dsp:cNvPr id="0" name=""/>
        <dsp:cNvSpPr/>
      </dsp:nvSpPr>
      <dsp:spPr>
        <a:xfrm>
          <a:off x="0" y="1472447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Nucleation sites position</a:t>
          </a:r>
        </a:p>
      </dsp:txBody>
      <dsp:txXfrm>
        <a:off x="34783" y="1507230"/>
        <a:ext cx="11967611" cy="642964"/>
      </dsp:txXfrm>
    </dsp:sp>
    <dsp:sp modelId="{49D7563A-9C64-49D5-99B7-5B85E37C14F6}">
      <dsp:nvSpPr>
        <dsp:cNvPr id="0" name=""/>
        <dsp:cNvSpPr/>
      </dsp:nvSpPr>
      <dsp:spPr>
        <a:xfrm>
          <a:off x="0" y="2184977"/>
          <a:ext cx="12037177" cy="735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400" kern="1200" dirty="0"/>
            <a:t>How does the position of learned/high aptitude students affect</a:t>
          </a:r>
          <a:br>
            <a:rPr lang="en-PH" sz="2400" kern="1200" dirty="0"/>
          </a:br>
          <a:r>
            <a:rPr lang="en-PH" sz="2400" kern="1200" dirty="0"/>
            <a:t>the learning rate of the class?</a:t>
          </a:r>
        </a:p>
      </dsp:txBody>
      <dsp:txXfrm>
        <a:off x="0" y="2184977"/>
        <a:ext cx="12037177" cy="735367"/>
      </dsp:txXfrm>
    </dsp:sp>
    <dsp:sp modelId="{8876A8AC-84A3-419E-9F42-83CA6B9739A8}">
      <dsp:nvSpPr>
        <dsp:cNvPr id="0" name=""/>
        <dsp:cNvSpPr/>
      </dsp:nvSpPr>
      <dsp:spPr>
        <a:xfrm>
          <a:off x="0" y="2920344"/>
          <a:ext cx="12037177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Homogeneity</a:t>
          </a:r>
        </a:p>
      </dsp:txBody>
      <dsp:txXfrm>
        <a:off x="34783" y="2955127"/>
        <a:ext cx="11967611" cy="642964"/>
      </dsp:txXfrm>
    </dsp:sp>
    <dsp:sp modelId="{CE03D3C9-082B-450C-AAE0-C3A2A5719030}">
      <dsp:nvSpPr>
        <dsp:cNvPr id="0" name=""/>
        <dsp:cNvSpPr/>
      </dsp:nvSpPr>
      <dsp:spPr>
        <a:xfrm>
          <a:off x="0" y="3632875"/>
          <a:ext cx="12037177" cy="810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218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does the spatial aptitude homogeneity affect the learning rate of the class?</a:t>
          </a:r>
          <a:endParaRPr lang="en-PH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How does the social aspect affect the classroom (Watts–</a:t>
          </a:r>
          <a:r>
            <a:rPr lang="en-US" sz="2400" kern="1200" dirty="0" err="1"/>
            <a:t>Strogatz</a:t>
          </a:r>
          <a:r>
            <a:rPr lang="en-US" sz="2400" kern="1200" dirty="0"/>
            <a:t> model) dynamics?</a:t>
          </a:r>
          <a:endParaRPr lang="en-PH" sz="2400" kern="1200" dirty="0"/>
        </a:p>
      </dsp:txBody>
      <dsp:txXfrm>
        <a:off x="0" y="3632875"/>
        <a:ext cx="12037177" cy="8104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03/05/2024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Uses a neural network to predict the outcome of the classroom based on the initial seating arrangement and aptitude levels of the students</a:t>
            </a:r>
          </a:p>
          <a:p>
            <a:endParaRPr lang="en-US" dirty="0"/>
          </a:p>
          <a:p>
            <a:r>
              <a:rPr lang="en-PH" dirty="0"/>
              <a:t>Sample size: 68 classrooms, 9 schools/universities; 20 in college, 48 in </a:t>
            </a:r>
            <a:r>
              <a:rPr lang="en-PH" dirty="0" err="1"/>
              <a:t>hs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3873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0858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Parameters we get from each simulation:</a:t>
            </a:r>
          </a:p>
          <a:p>
            <a:r>
              <a:rPr lang="en-PH" dirty="0"/>
              <a:t>Number of generations to saturate the class (normalized to the number of students in the class): learned/max</a:t>
            </a:r>
          </a:p>
          <a:p>
            <a:r>
              <a:rPr lang="en-PH" dirty="0"/>
              <a:t>Characteristic variable (m). Taken as the exponent of the fitted line y=</a:t>
            </a:r>
            <a:r>
              <a:rPr lang="en-PH" dirty="0" err="1"/>
              <a:t>ax^</a:t>
            </a:r>
            <a:r>
              <a:rPr lang="en-PH" b="1" i="0" u="none" dirty="0" err="1"/>
              <a:t>b</a:t>
            </a:r>
            <a:endParaRPr lang="en-PH" b="1" i="0" u="none" dirty="0"/>
          </a:p>
          <a:p>
            <a:r>
              <a:rPr lang="en-PH" b="0" i="0" u="none" dirty="0"/>
              <a:t>The fitting of the data ends at 50%, so that the it only measures the spreading before the finite size effects kicks 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24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Inner corner performs best</a:t>
            </a:r>
          </a:p>
          <a:p>
            <a:r>
              <a:rPr lang="en-PH" dirty="0"/>
              <a:t>Outer corner and center perform similarly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486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Time to learn is dictated by power law (dependent on class size) -&gt; </a:t>
            </a:r>
            <a:r>
              <a:rPr lang="en-PH" dirty="0" err="1"/>
              <a:t>normalizabe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065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dynamics in a cellular automata model of classroom peer-to-peer interactions</a:t>
            </a:r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23-24 2</a:t>
            </a:r>
            <a:r>
              <a:rPr lang="en-PH" baseline="30000" dirty="0"/>
              <a:t>nd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D_55F2F5B9.xm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F84060F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6_9A61600E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12.png"/><Relationship Id="rId5" Type="http://schemas.microsoft.com/office/2007/relationships/media" Target="../media/media3.mp4"/><Relationship Id="rId10" Type="http://schemas.openxmlformats.org/officeDocument/2006/relationships/image" Target="../media/image11.png"/><Relationship Id="rId4" Type="http://schemas.openxmlformats.org/officeDocument/2006/relationships/video" Target="../media/media2.mp4"/><Relationship Id="rId9" Type="http://schemas.microsoft.com/office/2018/10/relationships/comments" Target="../comments/modernComment_107_AFCE192A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/>
              <a:t>AY 2023-2024 Sem 2 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A00E658-5A35-DCCF-61D7-1F7D8A22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189ADC-5BCC-5791-A790-C3535AF1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D9F00-B46C-D436-F4A4-312E74AD0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CA66B-CA11-FF8C-2C76-BC1D714101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4056-A1B5-A3C8-3910-A429B0F838F5}"/>
              </a:ext>
            </a:extLst>
          </p:cNvPr>
          <p:cNvGrpSpPr/>
          <p:nvPr/>
        </p:nvGrpSpPr>
        <p:grpSpPr>
          <a:xfrm>
            <a:off x="391281" y="1715939"/>
            <a:ext cx="11409438" cy="4181483"/>
            <a:chOff x="360045" y="1521629"/>
            <a:chExt cx="11409438" cy="418148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99843FA-E0A9-F33E-60A2-57D635BDCE95}"/>
                </a:ext>
              </a:extLst>
            </p:cNvPr>
            <p:cNvGrpSpPr/>
            <p:nvPr/>
          </p:nvGrpSpPr>
          <p:grpSpPr>
            <a:xfrm>
              <a:off x="360045" y="1606634"/>
              <a:ext cx="5623560" cy="4011472"/>
              <a:chOff x="685800" y="1760220"/>
              <a:chExt cx="5623560" cy="4011472"/>
            </a:xfrm>
          </p:grpSpPr>
          <p:pic>
            <p:nvPicPr>
              <p:cNvPr id="9" name="Picture 8" descr="A graph of a graph of different colored circles&#10;&#10;Description automatically generated with medium confidence">
                <a:extLst>
                  <a:ext uri="{FF2B5EF4-FFF2-40B4-BE49-F238E27FC236}">
                    <a16:creationId xmlns:a16="http://schemas.microsoft.com/office/drawing/2014/main" id="{6315E0F3-45BC-B62B-A11A-6947D4372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7580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400" dirty="0"/>
                      <a:t>Time to Learn vs Spread Coefficient </a:t>
                    </a:r>
                    <a14:m>
                      <m:oMath xmlns:m="http://schemas.openxmlformats.org/officeDocument/2006/math"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C3A77EE-C3F0-123A-5507-B7569E5B67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800" y="1760220"/>
                    <a:ext cx="562356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526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7A158A-1A84-E656-078D-BEF731C150A4}"/>
                </a:ext>
              </a:extLst>
            </p:cNvPr>
            <p:cNvGrpSpPr/>
            <p:nvPr/>
          </p:nvGrpSpPr>
          <p:grpSpPr>
            <a:xfrm>
              <a:off x="6145923" y="1521629"/>
              <a:ext cx="5623560" cy="4181483"/>
              <a:chOff x="6471678" y="1590209"/>
              <a:chExt cx="5623560" cy="4181483"/>
            </a:xfrm>
          </p:grpSpPr>
          <p:pic>
            <p:nvPicPr>
              <p:cNvPr id="8" name="Picture 7" descr="A graph of a graph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6B3B685B-C258-EF6D-5B99-00E96ED60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53458" y="2531692"/>
                <a:ext cx="4860000" cy="3240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PH" sz="2800" dirty="0"/>
                      <a:t>Characteristic Variable vs </a:t>
                    </a:r>
                    <a:br>
                      <a:rPr lang="en-PH" sz="2800" dirty="0"/>
                    </a:br>
                    <a:r>
                      <a:rPr lang="en-PH" sz="2800" dirty="0"/>
                      <a:t>Spread Coefficient </a:t>
                    </a:r>
                    <a14:m>
                      <m:oMath xmlns:m="http://schemas.openxmlformats.org/officeDocument/2006/math"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a14:m>
                    <a:endParaRPr lang="en-PH" sz="28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EB73AB6-45E2-56D5-DC50-F8FF7BE54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71678" y="1590209"/>
                    <a:ext cx="5623560" cy="9541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369" b="-16561"/>
                    </a:stretch>
                  </a:blipFill>
                </p:spPr>
                <p:txBody>
                  <a:bodyPr/>
                  <a:lstStyle/>
                  <a:p>
                    <a:r>
                      <a:rPr lang="en-PH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98597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8FC4-8870-083D-9193-C1848CEB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4B2C9F66-3435-83DF-B0E2-AB26DCF19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PCA -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4F34C5-3B6E-CF39-FAE3-5231F057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CF7A0-53B0-60DA-7C39-6DE08720FB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5690-9C2F-EEDC-7199-E69C9A616CB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82A0D5-0583-00CA-BDDB-7A31733F3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51" y="1980241"/>
            <a:ext cx="6530297" cy="435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928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b="1" dirty="0"/>
              <a:t>Normalize TTL vs Class size graph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Compare current data with theoretical TTL (see relevant plot slides for comments)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Normalize TTL vs lambda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12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ABC07-58C9-E9DF-8BE3-0101A655A8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406A5-841A-DE15-5DB1-460577741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8C816-838D-E5AB-1E0D-5D01EFACA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5CC8D-1EF1-F8F8-9877-50B6D529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(more model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6A49F-15EC-61D0-F840-8088E087F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EA31-E62B-7975-B0F1-4DCD1433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13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51D75-466F-75FC-AC76-E3CCA450DE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6567A-9C41-BB60-3EB6-CED72FDF2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4293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269A-2D19-2788-21DD-89A53AC33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B184-4AF3-65F5-271D-6125694F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/>
              <a:t>March 5, 2024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BD280C-C43F-B68E-F981-023849AED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5AA3A7-89CA-D844-C59A-E2A6318A2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B9D09-82BF-4DFC-E727-9A1A9735897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C83DF5-6B7E-4A60-E2F3-EB53E4B6AE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66110"/>
            <a:ext cx="9983414" cy="3080385"/>
          </a:xfrm>
        </p:spPr>
        <p:txBody>
          <a:bodyPr>
            <a:normAutofit/>
          </a:bodyPr>
          <a:lstStyle/>
          <a:p>
            <a:r>
              <a:rPr lang="en-PH" dirty="0"/>
              <a:t>Started on standardizing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1007572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FAA32-534C-0B6A-7B62-C7E76061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679F1-F855-F452-BB7E-CA9AC0A15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F47D5-E940-5CC0-7107-7038FFA953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872BA-D4FC-D70F-6722-45679C5C1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6192"/>
            <a:ext cx="12192000" cy="530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7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8B3133-E59C-27BE-700C-0ECD3D4C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16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E54D-1E79-C6D9-E499-A83C233F0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2A21-ABE5-A49F-8259-9B56DB82C0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1EA30-3D8E-7243-C549-A4C850FAC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3152"/>
            <a:ext cx="12192000" cy="30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79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5C5D3-0E50-7394-2435-B4EED110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A31A-A9D4-88FF-ABEB-178B5DA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9A88B-AA55-88A8-D3C5-B4929E274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b="1" dirty="0"/>
              <a:t>Normalize TTL vs Class size graph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Compare current data with theoretical TTL (see relevant plot slides for comments)</a:t>
            </a:r>
          </a:p>
          <a:p>
            <a:pPr lvl="1">
              <a:lnSpc>
                <a:spcPct val="150000"/>
              </a:lnSpc>
            </a:pPr>
            <a:r>
              <a:rPr lang="en-PH" b="1" dirty="0"/>
              <a:t>Normalize TTL vs lambda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DC7A2-8194-D871-7BCC-E4E6C138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17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D3FB9-875E-C03E-372F-1D22C62AD5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E2C46-DABA-0522-A9E7-CAAB73D97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3434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0262-1EBD-89F2-2EE3-FAA438D0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DE7-1BE9-7FF7-46BE-4CB515D1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 (more model interactions)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E04A-0C09-2E62-1B0C-7468FCCE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65" y="1733384"/>
            <a:ext cx="11625470" cy="4621696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5AF3E-02E8-3F0A-0C4B-B6EB030E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18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1F4C-2F0C-301E-C9B9-9C309E8C58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86AF5-58D1-D1CA-CEC7-97AF66D10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5686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C48E-628C-5AB2-EE12-05D0167FE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6000" dirty="0"/>
              <a:t>February 27, 2024</a:t>
            </a:r>
            <a:endParaRPr lang="en-P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7E6C59-EF55-9F5D-A8D2-F64F8414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1968E-01B1-00CE-8122-EA6B1EFE6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441A-F285-E5B6-BCA6-95E2D2280DD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29D1A-8D11-B46C-C0FF-1B348FE1E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66110"/>
            <a:ext cx="9983414" cy="3080385"/>
          </a:xfrm>
        </p:spPr>
        <p:txBody>
          <a:bodyPr>
            <a:normAutofit/>
          </a:bodyPr>
          <a:lstStyle/>
          <a:p>
            <a:r>
              <a:rPr lang="en-PH" dirty="0"/>
              <a:t>Motivation and previous studies</a:t>
            </a:r>
          </a:p>
          <a:p>
            <a:r>
              <a:rPr lang="en-PH" dirty="0"/>
              <a:t>Research questions</a:t>
            </a:r>
          </a:p>
          <a:p>
            <a:r>
              <a:rPr lang="en-PH" dirty="0"/>
              <a:t>Model descriptions</a:t>
            </a:r>
          </a:p>
          <a:p>
            <a:r>
              <a:rPr lang="en-PH" dirty="0"/>
              <a:t>Current progress and results</a:t>
            </a:r>
          </a:p>
        </p:txBody>
      </p:sp>
    </p:spTree>
    <p:extLst>
      <p:ext uri="{BB962C8B-B14F-4D97-AF65-F5344CB8AC3E}">
        <p14:creationId xmlns:p14="http://schemas.microsoft.com/office/powerpoint/2010/main" val="81072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CF1DE-5403-6E77-2D8B-E3AF6374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F591A-6DBC-0236-8613-544C9A803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Analyze peer-to-peer learning dynamics inside the classroom</a:t>
            </a:r>
          </a:p>
          <a:p>
            <a:pPr lvl="1">
              <a:lnSpc>
                <a:spcPct val="150000"/>
              </a:lnSpc>
            </a:pPr>
            <a:r>
              <a:rPr lang="en-PH" sz="3200" dirty="0"/>
              <a:t>Factors considered in literature: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0649C-CA12-16BC-D9EB-4C6F345A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5003A-42DA-F13B-8C11-9BD034CB4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92024A-4C5A-F3A1-0EF8-13BA02E8897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649686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E1317-8C4D-4F74-508E-9DDB24113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14D8-11F9-8BE1-49C8-915855C6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DF00-6FD7-55F3-7471-6F36E46D6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Create a CA model appropriate for peer-to-peer learning inside the classroom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Incorporate factors discussed in literature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BD0C-1D8C-D241-B9C9-24E9E00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3F30-EA81-750D-978A-B7BE02A78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31BF7F6-F67F-CFB3-D2CF-2E0BF8361D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731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026F-EF56-3409-D2B1-C3A10AB0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Previous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C2142-556B-0E59-61A8-96A4B0A4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A1F07-1C41-D0FE-22BD-525CB9F6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1CE95E-7E3F-757D-A0C2-E0F0E4F7A8F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49185-C246-FA06-0B76-7B71DD58E2ED}"/>
              </a:ext>
            </a:extLst>
          </p:cNvPr>
          <p:cNvGrpSpPr/>
          <p:nvPr/>
        </p:nvGrpSpPr>
        <p:grpSpPr>
          <a:xfrm>
            <a:off x="1066800" y="1668642"/>
            <a:ext cx="10058399" cy="4736638"/>
            <a:chOff x="948917" y="1597941"/>
            <a:chExt cx="10058399" cy="4736638"/>
          </a:xfrm>
        </p:grpSpPr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0387899E-9BA7-B98C-6E10-81D3960B16A2}"/>
                </a:ext>
              </a:extLst>
            </p:cNvPr>
            <p:cNvSpPr txBox="1">
              <a:spLocks/>
            </p:cNvSpPr>
            <p:nvPr/>
          </p:nvSpPr>
          <p:spPr>
            <a:xfrm>
              <a:off x="948917" y="4083330"/>
              <a:ext cx="10058399" cy="2251249"/>
            </a:xfrm>
            <a:prstGeom prst="rect">
              <a:avLst/>
            </a:prstGeom>
          </p:spPr>
          <p:txBody>
            <a:bodyPr numCol="2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01168" lvl="1" indent="0">
                <a:buFont typeface="Arial" panose="020B0604020202020204" pitchFamily="34" charset="0"/>
                <a:buNone/>
              </a:pPr>
              <a:r>
                <a:rPr lang="en-PH"/>
                <a:t>Main findings:</a:t>
              </a:r>
            </a:p>
            <a:p>
              <a:pPr lvl="2"/>
              <a:r>
                <a:rPr lang="en-PH" sz="2000"/>
                <a:t>Homogeneity (locally and globally) benefits learning of the classroom</a:t>
              </a:r>
            </a:p>
            <a:p>
              <a:pPr lvl="2"/>
              <a:r>
                <a:rPr lang="en-PH" sz="2000"/>
                <a:t>Learning is not solely dependent on how high the aptitude level of the seatmates</a:t>
              </a:r>
              <a:endParaRPr lang="en-PH" sz="20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954139-CBFF-B6E0-AC92-D9588D5E6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4633" y="1597941"/>
              <a:ext cx="8688792" cy="17514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AE0DA37-9056-1AE3-A2A3-5893EADC1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16046" y="3837809"/>
              <a:ext cx="3730313" cy="21985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BF6BC5-8F9E-8E79-6D8D-4EE5B5C87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87244" y="3204359"/>
              <a:ext cx="4883570" cy="670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396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Research questions: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8695496"/>
              </p:ext>
            </p:extLst>
          </p:nvPr>
        </p:nvGraphicFramePr>
        <p:xfrm>
          <a:off x="77411" y="1685859"/>
          <a:ext cx="12037178" cy="44678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11E0F-DAEE-FC50-CACE-DAC8B834D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C5E-6081-A258-C5C2-D31CD53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DDAE-2EB6-D18C-E2C4-9769088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C19-0568-A492-81C1-96AAADF5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CD9C-4C94-BE37-694A-26071549EF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243F9E-EB5E-8564-B9CB-BAF56B734349}"/>
              </a:ext>
            </a:extLst>
          </p:cNvPr>
          <p:cNvSpPr txBox="1">
            <a:spLocks/>
          </p:cNvSpPr>
          <p:nvPr/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7A0FFC-85A0-44D4-AF3C-BA7A79D4CEC3}" type="slidenum">
              <a:rPr lang="en-PH" smtClean="0"/>
              <a:pPr/>
              <a:t>7</a:t>
            </a:fld>
            <a:endParaRPr lang="en-PH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09D9A70-86C2-0354-4434-ACCFB0834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366454"/>
              </p:ext>
            </p:extLst>
          </p:nvPr>
        </p:nvGraphicFramePr>
        <p:xfrm>
          <a:off x="1001713" y="2258060"/>
          <a:ext cx="3786856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357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473357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17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rgbClr val="82551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19</a:t>
                      </a: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5">
                <a:extLst>
                  <a:ext uri="{FF2B5EF4-FFF2-40B4-BE49-F238E27FC236}">
                    <a16:creationId xmlns:a16="http://schemas.microsoft.com/office/drawing/2014/main" id="{3ED64D09-32AD-D691-5F34-0B3B2AB8D9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65903"/>
                  </p:ext>
                </p:extLst>
              </p:nvPr>
            </p:nvGraphicFramePr>
            <p:xfrm>
              <a:off x="6630958" y="2092332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4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7FF39-865B-22E0-6612-830E09E24E43}"/>
              </a:ext>
            </a:extLst>
          </p:cNvPr>
          <p:cNvCxnSpPr/>
          <p:nvPr/>
        </p:nvCxnSpPr>
        <p:spPr>
          <a:xfrm>
            <a:off x="2406316" y="2634916"/>
            <a:ext cx="422464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9FD39D-3D14-5E13-B6CF-07D72E2B9DA5}"/>
              </a:ext>
            </a:extLst>
          </p:cNvPr>
          <p:cNvSpPr txBox="1"/>
          <p:nvPr/>
        </p:nvSpPr>
        <p:spPr>
          <a:xfrm>
            <a:off x="6356684" y="3760867"/>
            <a:ext cx="2093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Learning probability</a:t>
            </a:r>
          </a:p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07746-FF37-5EE6-276D-ECD227FBA467}"/>
              </a:ext>
            </a:extLst>
          </p:cNvPr>
          <p:cNvSpPr txBox="1"/>
          <p:nvPr/>
        </p:nvSpPr>
        <p:spPr>
          <a:xfrm>
            <a:off x="1848393" y="5315951"/>
            <a:ext cx="209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/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4D21FB-3811-0364-86A5-F7DCBA0C8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352" y="3933844"/>
                <a:ext cx="6093994" cy="16124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07284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: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: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: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8</a:t>
            </a:fld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D4774-1B2F-6E52-13F5-02D03C7AC2B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9C2B5-6981-47BD-B719-E77644439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3A3ACA7D-FF88-A739-F471-BDACB6A0F0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2758" y="1910535"/>
            <a:ext cx="3600000" cy="39975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2D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9</a:t>
            </a:fld>
            <a:endParaRPr lang="en-PH"/>
          </a:p>
        </p:txBody>
      </p:sp>
      <p:pic>
        <p:nvPicPr>
          <p:cNvPr id="9" name="2DBPCA-random-64-0.4-animation">
            <a:hlinkClick r:id="" action="ppaction://media"/>
            <a:extLst>
              <a:ext uri="{FF2B5EF4-FFF2-40B4-BE49-F238E27FC236}">
                <a16:creationId xmlns:a16="http://schemas.microsoft.com/office/drawing/2014/main" id="{9F5C86CD-F74F-A8F5-8460-E73999FA723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326480" y="1910138"/>
            <a:ext cx="3600000" cy="3997943"/>
          </a:xfrm>
          <a:prstGeom prst="rect">
            <a:avLst/>
          </a:prstGeom>
        </p:spPr>
      </p:pic>
      <p:pic>
        <p:nvPicPr>
          <p:cNvPr id="10" name="2DBPCA-random-32-4-0.2-animation">
            <a:hlinkClick r:id="" action="ppaction://media"/>
            <a:extLst>
              <a:ext uri="{FF2B5EF4-FFF2-40B4-BE49-F238E27FC236}">
                <a16:creationId xmlns:a16="http://schemas.microsoft.com/office/drawing/2014/main" id="{9BAF25F3-F249-1DC4-FCA4-6BA65C5E5CA4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100458" y="1910137"/>
            <a:ext cx="3600000" cy="399794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F0E0D-7363-EFEC-C01F-3B6995DEEEB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ABDD4-02A4-32C7-BE70-D9C87F6C3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5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87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25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23" repeatCount="indefinite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9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G Template" id="{989BC64A-76E2-4663-B483-E0CA1CE93906}" vid="{8E719A9F-C3C6-4019-9D89-7D6855BB6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2262</TotalTime>
  <Words>695</Words>
  <Application>Microsoft Office PowerPoint</Application>
  <PresentationFormat>Widescreen</PresentationFormat>
  <Paragraphs>157</Paragraphs>
  <Slides>18</Slides>
  <Notes>5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Cambria Math</vt:lpstr>
      <vt:lpstr>Office Theme</vt:lpstr>
      <vt:lpstr>Learning dynamics in a cellular automata model of classroom peer-to-peer interactions</vt:lpstr>
      <vt:lpstr>February 27, 2024</vt:lpstr>
      <vt:lpstr>Motivation:</vt:lpstr>
      <vt:lpstr>Goals</vt:lpstr>
      <vt:lpstr>Previous study</vt:lpstr>
      <vt:lpstr>Research questions:</vt:lpstr>
      <vt:lpstr>2D Binary Probabilistic CA Model</vt:lpstr>
      <vt:lpstr>2D Binary Probabilistic CA Model</vt:lpstr>
      <vt:lpstr>2D Binary Probabilistic CA Model</vt:lpstr>
      <vt:lpstr>2D Binary PCA - Results</vt:lpstr>
      <vt:lpstr>2D Binary PCA - Results</vt:lpstr>
      <vt:lpstr>To do: (analysis)</vt:lpstr>
      <vt:lpstr>To do: (more model interactions)</vt:lpstr>
      <vt:lpstr>March 5, 2024</vt:lpstr>
      <vt:lpstr>PowerPoint Presentation</vt:lpstr>
      <vt:lpstr>PowerPoint Presentation</vt:lpstr>
      <vt:lpstr>To do: (analysis)</vt:lpstr>
      <vt:lpstr>To do: (more model interactions)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9</cp:revision>
  <dcterms:created xsi:type="dcterms:W3CDTF">2024-02-27T05:43:08Z</dcterms:created>
  <dcterms:modified xsi:type="dcterms:W3CDTF">2024-03-06T11:35:21Z</dcterms:modified>
</cp:coreProperties>
</file>